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258" r:id="rId4"/>
    <p:sldId id="263" r:id="rId5"/>
    <p:sldId id="262" r:id="rId6"/>
    <p:sldId id="288" r:id="rId7"/>
    <p:sldId id="289" r:id="rId8"/>
    <p:sldId id="290" r:id="rId9"/>
    <p:sldId id="291" r:id="rId10"/>
    <p:sldId id="305" r:id="rId11"/>
    <p:sldId id="306" r:id="rId12"/>
    <p:sldId id="292" r:id="rId13"/>
    <p:sldId id="307" r:id="rId14"/>
    <p:sldId id="308" r:id="rId15"/>
    <p:sldId id="309" r:id="rId16"/>
    <p:sldId id="293" r:id="rId17"/>
    <p:sldId id="294" r:id="rId18"/>
    <p:sldId id="296" r:id="rId19"/>
    <p:sldId id="295" r:id="rId20"/>
    <p:sldId id="302" r:id="rId21"/>
    <p:sldId id="303" r:id="rId22"/>
    <p:sldId id="304"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50BD9"/>
    <a:srgbClr val="F3CDF0"/>
    <a:srgbClr val="AFD7FB"/>
    <a:srgbClr val="CC3300"/>
    <a:srgbClr val="0000FF"/>
    <a:srgbClr val="FF0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E7F76F6-0CB6-4383-9D9C-C11D1E2DE43A}" type="datetimeFigureOut">
              <a:rPr lang="ar-SA" smtClean="0"/>
              <a:t>29/11/1430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86E9FC5-0115-4988-96E7-CD30DB5AC2C5}"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B86E9FC5-0115-4988-96E7-CD30DB5AC2C5}" type="slidenum">
              <a:rPr lang="ar-SA" smtClean="0"/>
              <a:t>3</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L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L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C801A-7B46-4D56-A45A-4816090C435D}"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C7802-3B07-45BF-B560-9D30CE6C79A2}"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L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17B233-9C95-4406-864D-359AF0E58063}"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LY"/>
          </a:p>
        </p:txBody>
      </p:sp>
      <p:sp>
        <p:nvSpPr>
          <p:cNvPr id="3" name="Table Placeholder 2"/>
          <p:cNvSpPr>
            <a:spLocks noGrp="1"/>
          </p:cNvSpPr>
          <p:nvPr>
            <p:ph type="tbl" idx="1"/>
          </p:nvPr>
        </p:nvSpPr>
        <p:spPr>
          <a:xfrm>
            <a:off x="457200" y="1600200"/>
            <a:ext cx="8229600" cy="4525963"/>
          </a:xfrm>
        </p:spPr>
        <p:txBody>
          <a:bodyPr/>
          <a:lstStyle/>
          <a:p>
            <a:pPr lvl="0"/>
            <a:endParaRPr lang="ar-LY"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10D5C8-422D-4E4F-BA9E-0A36E365CA07}"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LY"/>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4C4E3F-C0BA-46EE-83B5-F3D960FBA3C9}"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0B1F76-84B8-4669-9230-82BBA29576DC}"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L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DDDB88-DA60-4DC7-904C-59C3733C4D28}"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B5BDD9-ECDC-4AD9-AE66-6ED9B790C459}"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L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AA653D-7903-4CE7-B93E-75D2E472B403}"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CFE751-D8A0-4FFD-9BBB-83BE974D19C8}"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749F74-E49D-4929-98FC-85A07C0D54C9}"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L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ACB089-29DD-4311-B067-01CEBBB6274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L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L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ar-SA" smtClean="0"/>
              <a:t>د. خلف العبيدي</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6B511D-FDF3-488B-A80B-E0BB994C49A6}"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3DB9F"/>
            </a:gs>
            <a:gs pos="50000">
              <a:srgbClr val="BCFD7B"/>
            </a:gs>
            <a:gs pos="100000">
              <a:srgbClr val="F3DB9F"/>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ar-SA" smtClean="0"/>
              <a:t>د. خلف العبيدي</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886EDFE-39AD-44AA-B51D-BDA746938C2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about.com/" TargetMode="External"/><Relationship Id="rId3" Type="http://schemas.openxmlformats.org/officeDocument/2006/relationships/hyperlink" Target="http://directory.google.com/" TargetMode="External"/><Relationship Id="rId7" Type="http://schemas.openxmlformats.org/officeDocument/2006/relationships/hyperlink" Target="http://www.academicinfo.net/"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infomine.ucr.edu/" TargetMode="External"/><Relationship Id="rId5" Type="http://schemas.openxmlformats.org/officeDocument/2006/relationships/hyperlink" Target="http://www.lii.org/" TargetMode="External"/><Relationship Id="rId4" Type="http://schemas.openxmlformats.org/officeDocument/2006/relationships/hyperlink" Target="http://dir.yahoo.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excite.com/" TargetMode="External"/><Relationship Id="rId3" Type="http://schemas.openxmlformats.org/officeDocument/2006/relationships/image" Target="../media/image13.jpeg"/><Relationship Id="rId7" Type="http://schemas.openxmlformats.org/officeDocument/2006/relationships/hyperlink" Target="http://www.northernlight.com/"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msn.com/" TargetMode="External"/><Relationship Id="rId5" Type="http://schemas.openxmlformats.org/officeDocument/2006/relationships/hyperlink" Target="http://www.scirus.com/" TargetMode="External"/><Relationship Id="rId4" Type="http://schemas.openxmlformats.org/officeDocument/2006/relationships/hyperlink" Target="http://www.google.com/" TargetMode="External"/><Relationship Id="rId9" Type="http://schemas.openxmlformats.org/officeDocument/2006/relationships/hyperlink" Target="http://www.yaho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file:///H:\List%20of%20medical%20journals.pdf"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hyperlink" Target="http://avaxhome.ws/" TargetMode="External"/><Relationship Id="rId7" Type="http://schemas.openxmlformats.org/officeDocument/2006/relationships/hyperlink" Target="http://gigapedia.co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rapidlibrary.com/" TargetMode="External"/><Relationship Id="rId5" Type="http://schemas.openxmlformats.org/officeDocument/2006/relationships/hyperlink" Target="file:///H:\avaxhome-02.pdf" TargetMode="External"/><Relationship Id="rId4" Type="http://schemas.openxmlformats.org/officeDocument/2006/relationships/hyperlink" Target="file:///H:\avaxhome-01.pdf"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edu" TargetMode="External"/><Relationship Id="rId7" Type="http://schemas.openxmlformats.org/officeDocument/2006/relationships/hyperlink" Target="http://www./#########.net"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com" TargetMode="External"/><Relationship Id="rId5" Type="http://schemas.openxmlformats.org/officeDocument/2006/relationships/hyperlink" Target="http://www./#########.gov" TargetMode="External"/><Relationship Id="rId4" Type="http://schemas.openxmlformats.org/officeDocument/2006/relationships/hyperlink" Target="http://www./#########.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Purple mesh"/>
          <p:cNvSpPr>
            <a:spLocks noGrp="1" noChangeArrowheads="1"/>
          </p:cNvSpPr>
          <p:nvPr>
            <p:ph type="ctrTitle"/>
          </p:nvPr>
        </p:nvSpPr>
        <p:spPr>
          <a:xfrm>
            <a:off x="685800" y="1981200"/>
            <a:ext cx="7772400" cy="2819400"/>
          </a:xfrm>
          <a:blipFill dpi="0" rotWithShape="1">
            <a:blip r:embed="rId2" cstate="print"/>
            <a:srcRect/>
            <a:tile tx="0" ty="0" sx="100000" sy="100000" flip="none" algn="tl"/>
          </a:blipFill>
        </p:spPr>
        <p:txBody>
          <a:bodyPr/>
          <a:lstStyle/>
          <a:p>
            <a:pPr eaLnBrk="1" hangingPunct="1">
              <a:defRPr/>
            </a:pPr>
            <a:r>
              <a:rPr lang="ar-SA" sz="6000" b="1" smtClean="0">
                <a:solidFill>
                  <a:schemeClr val="bg1"/>
                </a:solidFill>
                <a:effectLst>
                  <a:outerShdw blurRad="38100" dist="38100" dir="2700000" algn="tl">
                    <a:srgbClr val="000000"/>
                  </a:outerShdw>
                </a:effectLst>
                <a:latin typeface="Times New Roman" pitchFamily="18" charset="0"/>
                <a:cs typeface="Times New Roman" pitchFamily="18" charset="0"/>
              </a:rPr>
              <a:t>البحث في شبكة الإنترنت </a:t>
            </a:r>
            <a:br>
              <a:rPr lang="ar-SA" sz="6000" b="1" smtClean="0">
                <a:solidFill>
                  <a:schemeClr val="bg1"/>
                </a:solidFill>
                <a:effectLst>
                  <a:outerShdw blurRad="38100" dist="38100" dir="2700000" algn="tl">
                    <a:srgbClr val="000000"/>
                  </a:outerShdw>
                </a:effectLst>
                <a:latin typeface="Times New Roman" pitchFamily="18" charset="0"/>
                <a:cs typeface="Times New Roman" pitchFamily="18" charset="0"/>
              </a:rPr>
            </a:br>
            <a:r>
              <a:rPr lang="ar-SA" sz="6000" b="1" smtClean="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6000" b="1" smtClean="0">
                <a:solidFill>
                  <a:schemeClr val="bg1"/>
                </a:solidFill>
                <a:effectLst>
                  <a:outerShdw blurRad="38100" dist="38100" dir="2700000" algn="tl">
                    <a:srgbClr val="000000"/>
                  </a:outerShdw>
                </a:effectLst>
                <a:latin typeface="Times New Roman" pitchFamily="18" charset="0"/>
                <a:cs typeface="Times New Roman" pitchFamily="18" charset="0"/>
              </a:rPr>
              <a:t>Searching the Internet</a:t>
            </a:r>
          </a:p>
        </p:txBody>
      </p:sp>
      <p:sp>
        <p:nvSpPr>
          <p:cNvPr id="3" name="Footer Placeholder 2"/>
          <p:cNvSpPr>
            <a:spLocks noGrp="1"/>
          </p:cNvSpPr>
          <p:nvPr>
            <p:ph type="ftr" sz="quarter" idx="11"/>
          </p:nvPr>
        </p:nvSpPr>
        <p:spPr/>
        <p:txBody>
          <a:bodyPr/>
          <a:lstStyle/>
          <a:p>
            <a:pPr>
              <a:defRPr/>
            </a:pPr>
            <a:r>
              <a:rPr lang="ar-SA" b="1" dirty="0" smtClean="0"/>
              <a:t>د. خلف العبيدي</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descr="Green marble"/>
          <p:cNvSpPr>
            <a:spLocks noGrp="1" noChangeArrowheads="1"/>
          </p:cNvSpPr>
          <p:nvPr>
            <p:ph type="title"/>
          </p:nvPr>
        </p:nvSpPr>
        <p:spPr>
          <a:blipFill dpi="0" rotWithShape="1">
            <a:blip r:embed="rId2" cstate="print"/>
            <a:srcRect/>
            <a:tile tx="0" ty="0" sx="100000" sy="100000" flip="none" algn="tl"/>
          </a:blipFill>
        </p:spPr>
        <p:txBody>
          <a:bodyPr/>
          <a:lstStyle/>
          <a:p>
            <a:pPr rtl="1" eaLnBrk="1" hangingPunct="1">
              <a:defRPr/>
            </a:pPr>
            <a:r>
              <a:rPr lang="ar-SA" sz="3600" b="1" smtClean="0">
                <a:solidFill>
                  <a:srgbClr val="FFFF00"/>
                </a:solidFill>
                <a:effectLst>
                  <a:outerShdw blurRad="38100" dist="38100" dir="2700000" algn="tl">
                    <a:srgbClr val="000000"/>
                  </a:outerShdw>
                </a:effectLst>
                <a:latin typeface="Times New Roman" pitchFamily="18" charset="0"/>
                <a:cs typeface="Times New Roman" pitchFamily="18" charset="0"/>
              </a:rPr>
              <a:t>محدد موقع المصدر الموحد</a:t>
            </a:r>
            <a:r>
              <a:rPr lang="en-US" sz="3600" b="1" smtClean="0">
                <a:solidFill>
                  <a:srgbClr val="FFFF00"/>
                </a:solidFill>
                <a:effectLst>
                  <a:outerShdw blurRad="38100" dist="38100" dir="2700000" algn="tl">
                    <a:srgbClr val="000000"/>
                  </a:outerShdw>
                </a:effectLst>
                <a:latin typeface="Times New Roman" pitchFamily="18" charset="0"/>
                <a:cs typeface="Times New Roman" pitchFamily="18" charset="0"/>
              </a:rPr>
              <a:t/>
            </a:r>
            <a:br>
              <a:rPr lang="en-US" sz="3600" b="1" smtClean="0">
                <a:solidFill>
                  <a:srgbClr val="FFFF00"/>
                </a:solidFill>
                <a:effectLst>
                  <a:outerShdw blurRad="38100" dist="38100" dir="2700000" algn="tl">
                    <a:srgbClr val="000000"/>
                  </a:outerShdw>
                </a:effectLst>
                <a:latin typeface="Times New Roman" pitchFamily="18" charset="0"/>
                <a:cs typeface="Times New Roman" pitchFamily="18" charset="0"/>
              </a:rPr>
            </a:br>
            <a:r>
              <a:rPr lang="en-US" sz="3600" b="1" smtClean="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sz="2800" b="1" smtClean="0">
                <a:solidFill>
                  <a:srgbClr val="FFFF00"/>
                </a:solidFill>
                <a:effectLst>
                  <a:outerShdw blurRad="38100" dist="38100" dir="2700000" algn="tl">
                    <a:srgbClr val="000000"/>
                  </a:outerShdw>
                </a:effectLst>
                <a:latin typeface="Times New Roman" pitchFamily="18" charset="0"/>
                <a:cs typeface="Times New Roman" pitchFamily="18" charset="0"/>
              </a:rPr>
              <a:t>Uniform Resource Locator (URL)</a:t>
            </a:r>
          </a:p>
        </p:txBody>
      </p:sp>
      <p:sp>
        <p:nvSpPr>
          <p:cNvPr id="55299" name="Rectangle 3"/>
          <p:cNvSpPr>
            <a:spLocks noGrp="1" noChangeArrowheads="1"/>
          </p:cNvSpPr>
          <p:nvPr>
            <p:ph type="body" idx="1"/>
          </p:nvPr>
        </p:nvSpPr>
        <p:spPr/>
        <p:txBody>
          <a:bodyPr/>
          <a:lstStyle/>
          <a:p>
            <a:pPr marL="573088" indent="-512763" algn="just" rtl="1" eaLnBrk="1" hangingPunct="1">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كل وثيقة (ملف، صفحة) على شبكة الإنترنت لها عنوان مصدر موحد فريد يصف موقعها وبمساره الكامل </a:t>
            </a:r>
            <a:r>
              <a:rPr lang="en-US" b="1" smtClean="0">
                <a:effectLst>
                  <a:outerShdw blurRad="38100" dist="38100" dir="2700000" algn="tl">
                    <a:srgbClr val="FFFFFF"/>
                  </a:outerShdw>
                </a:effectLst>
                <a:latin typeface="Times New Roman" pitchFamily="18" charset="0"/>
                <a:cs typeface="Times New Roman" pitchFamily="18" charset="0"/>
              </a:rPr>
              <a:t>(Full Path name)</a:t>
            </a:r>
            <a:r>
              <a:rPr lang="ar-SA" b="1" smtClean="0">
                <a:effectLst>
                  <a:outerShdw blurRad="38100" dist="38100" dir="2700000" algn="tl">
                    <a:srgbClr val="FFFFFF"/>
                  </a:outerShdw>
                </a:effectLst>
                <a:latin typeface="Times New Roman" pitchFamily="18" charset="0"/>
                <a:cs typeface="Times New Roman" pitchFamily="18" charset="0"/>
              </a:rPr>
              <a:t>، وهذا العنوان يحتوي على العناصر التالية:</a:t>
            </a:r>
            <a:endParaRPr lang="en-US" b="1" smtClean="0">
              <a:effectLst>
                <a:outerShdw blurRad="38100" dist="38100" dir="2700000" algn="tl">
                  <a:srgbClr val="FFFFFF"/>
                </a:outerShdw>
              </a:effectLst>
              <a:latin typeface="Times New Roman" pitchFamily="18" charset="0"/>
              <a:cs typeface="Times New Roman" pitchFamily="18" charset="0"/>
            </a:endParaRPr>
          </a:p>
          <a:p>
            <a:pPr marL="573088" indent="-512763" algn="r" rtl="1" eaLnBrk="1" hangingPunct="1">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 اتفاقية الاتصال:</a:t>
            </a:r>
            <a:r>
              <a:rPr lang="en-US" b="1" smtClean="0">
                <a:effectLst>
                  <a:outerShdw blurRad="38100" dist="38100" dir="2700000" algn="tl">
                    <a:srgbClr val="FFFFFF"/>
                  </a:outerShdw>
                </a:effectLst>
                <a:latin typeface="Times New Roman" pitchFamily="18" charset="0"/>
                <a:cs typeface="Times New Roman" pitchFamily="18" charset="0"/>
              </a:rPr>
              <a:t> 	</a:t>
            </a:r>
            <a:endParaRPr lang="ar-SA" b="1" smtClean="0">
              <a:effectLst>
                <a:outerShdw blurRad="38100" dist="38100" dir="2700000" algn="tl">
                  <a:srgbClr val="FFFFFF"/>
                </a:outerShdw>
              </a:effectLst>
              <a:latin typeface="Times New Roman" pitchFamily="18" charset="0"/>
              <a:cs typeface="Times New Roman" pitchFamily="18" charset="0"/>
            </a:endParaRPr>
          </a:p>
          <a:p>
            <a:pPr marL="573088" indent="-512763" eaLnBrk="1" hangingPunct="1">
              <a:buFontTx/>
              <a:buNone/>
              <a:defRPr/>
            </a:pPr>
            <a:r>
              <a:rPr lang="en-US" b="1" smtClean="0">
                <a:effectLst>
                  <a:outerShdw blurRad="38100" dist="38100" dir="2700000" algn="tl">
                    <a:srgbClr val="FFFFFF"/>
                  </a:outerShdw>
                </a:effectLst>
                <a:latin typeface="Times New Roman" pitchFamily="18" charset="0"/>
                <a:cs typeface="Times New Roman" pitchFamily="18" charset="0"/>
              </a:rPr>
              <a:t>http:// </a:t>
            </a:r>
            <a:r>
              <a:rPr lang="ar-SA" b="1" smtClean="0">
                <a:effectLst>
                  <a:outerShdw blurRad="38100" dist="38100" dir="2700000" algn="tl">
                    <a:srgbClr val="FFFFFF"/>
                  </a:outerShdw>
                </a:effectLst>
                <a:latin typeface="Times New Roman" pitchFamily="18" charset="0"/>
                <a:cs typeface="Times New Roman" pitchFamily="18" charset="0"/>
              </a:rPr>
              <a:t> </a:t>
            </a:r>
            <a:r>
              <a:rPr lang="en-US" b="1" smtClean="0">
                <a:effectLst>
                  <a:outerShdw blurRad="38100" dist="38100" dir="2700000" algn="tl">
                    <a:srgbClr val="FFFFFF"/>
                  </a:outerShdw>
                </a:effectLst>
                <a:latin typeface="Times New Roman" pitchFamily="18" charset="0"/>
                <a:cs typeface="Times New Roman" pitchFamily="18" charset="0"/>
              </a:rPr>
              <a:t>	</a:t>
            </a:r>
            <a:r>
              <a:rPr lang="ar-SA" b="1" smtClean="0">
                <a:effectLst>
                  <a:outerShdw blurRad="38100" dist="38100" dir="2700000" algn="tl">
                    <a:srgbClr val="FFFFFF"/>
                  </a:outerShdw>
                </a:effectLst>
                <a:latin typeface="Times New Roman" pitchFamily="18" charset="0"/>
                <a:cs typeface="Times New Roman" pitchFamily="18" charset="0"/>
              </a:rPr>
              <a:t>	</a:t>
            </a:r>
            <a:r>
              <a:rPr lang="en-US" b="1" smtClean="0">
                <a:effectLst>
                  <a:outerShdw blurRad="38100" dist="38100" dir="2700000" algn="tl">
                    <a:srgbClr val="FFFFFF"/>
                  </a:outerShdw>
                </a:effectLst>
                <a:latin typeface="Times New Roman" pitchFamily="18" charset="0"/>
                <a:cs typeface="Times New Roman" pitchFamily="18" charset="0"/>
              </a:rPr>
              <a:t>ftp:// 		News://</a:t>
            </a:r>
          </a:p>
          <a:p>
            <a:pPr marL="573088" indent="-512763" eaLnBrk="1" hangingPunct="1">
              <a:buFontTx/>
              <a:buNone/>
              <a:defRPr/>
            </a:pPr>
            <a:r>
              <a:rPr lang="en-US" b="1" smtClean="0">
                <a:effectLst>
                  <a:outerShdw blurRad="38100" dist="38100" dir="2700000" algn="tl">
                    <a:srgbClr val="FFFFFF"/>
                  </a:outerShdw>
                </a:effectLst>
                <a:latin typeface="Times New Roman" pitchFamily="18" charset="0"/>
                <a:cs typeface="Times New Roman" pitchFamily="18" charset="0"/>
              </a:rPr>
              <a:t>Mailto://		wais:// 		Gopher://</a:t>
            </a:r>
          </a:p>
          <a:p>
            <a:pPr marL="573088" indent="-512763" eaLnBrk="1" hangingPunct="1">
              <a:buFontTx/>
              <a:buNone/>
              <a:defRPr/>
            </a:pPr>
            <a:r>
              <a:rPr lang="en-US" b="1" smtClean="0">
                <a:effectLst>
                  <a:outerShdw blurRad="38100" dist="38100" dir="2700000" algn="tl">
                    <a:srgbClr val="FFFFFF"/>
                  </a:outerShdw>
                </a:effectLst>
                <a:latin typeface="Times New Roman" pitchFamily="18" charset="0"/>
                <a:cs typeface="Times New Roman" pitchFamily="18" charset="0"/>
              </a:rPr>
              <a:t>file://	 	Telnet:// 		… etc</a:t>
            </a: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p:cTn id="7" dur="500" fill="hold"/>
                                        <p:tgtEl>
                                          <p:spTgt spid="55299">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55299">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55299">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55299">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55299">
                                            <p:txEl>
                                              <p:pRg st="2" end="2"/>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5299">
                                            <p:txEl>
                                              <p:pRg st="3" end="3"/>
                                            </p:txEl>
                                          </p:spTgt>
                                        </p:tgtEl>
                                        <p:attrNameLst>
                                          <p:attrName>style.visibility</p:attrName>
                                        </p:attrNameLst>
                                      </p:cBhvr>
                                      <p:to>
                                        <p:strVal val="visible"/>
                                      </p:to>
                                    </p:set>
                                    <p:anim calcmode="lin" valueType="num">
                                      <p:cBhvr>
                                        <p:cTn id="14" dur="500" fill="hold"/>
                                        <p:tgtEl>
                                          <p:spTgt spid="55299">
                                            <p:txEl>
                                              <p:pRg st="3" end="3"/>
                                            </p:txEl>
                                          </p:spTgt>
                                        </p:tgtEl>
                                        <p:attrNameLst>
                                          <p:attrName>ppt_w</p:attrName>
                                        </p:attrNameLst>
                                      </p:cBhvr>
                                      <p:tavLst>
                                        <p:tav tm="0">
                                          <p:val>
                                            <p:strVal val="#ppt_w*0.05"/>
                                          </p:val>
                                        </p:tav>
                                        <p:tav tm="100000">
                                          <p:val>
                                            <p:strVal val="#ppt_w"/>
                                          </p:val>
                                        </p:tav>
                                      </p:tavLst>
                                    </p:anim>
                                    <p:anim calcmode="lin" valueType="num">
                                      <p:cBhvr>
                                        <p:cTn id="15" dur="500" fill="hold"/>
                                        <p:tgtEl>
                                          <p:spTgt spid="55299">
                                            <p:txEl>
                                              <p:pRg st="3" end="3"/>
                                            </p:txEl>
                                          </p:spTgt>
                                        </p:tgtEl>
                                        <p:attrNameLst>
                                          <p:attrName>ppt_h</p:attrName>
                                        </p:attrNameLst>
                                      </p:cBhvr>
                                      <p:tavLst>
                                        <p:tav tm="0">
                                          <p:val>
                                            <p:strVal val="#ppt_h"/>
                                          </p:val>
                                        </p:tav>
                                        <p:tav tm="100000">
                                          <p:val>
                                            <p:strVal val="#ppt_h"/>
                                          </p:val>
                                        </p:tav>
                                      </p:tavLst>
                                    </p:anim>
                                    <p:anim calcmode="lin" valueType="num">
                                      <p:cBhvr>
                                        <p:cTn id="16" dur="500" fill="hold"/>
                                        <p:tgtEl>
                                          <p:spTgt spid="55299">
                                            <p:txEl>
                                              <p:pRg st="3" end="3"/>
                                            </p:txEl>
                                          </p:spTgt>
                                        </p:tgtEl>
                                        <p:attrNameLst>
                                          <p:attrName>ppt_x</p:attrName>
                                        </p:attrNameLst>
                                      </p:cBhvr>
                                      <p:tavLst>
                                        <p:tav tm="0">
                                          <p:val>
                                            <p:strVal val="#ppt_x-.2"/>
                                          </p:val>
                                        </p:tav>
                                        <p:tav tm="100000">
                                          <p:val>
                                            <p:strVal val="#ppt_x"/>
                                          </p:val>
                                        </p:tav>
                                      </p:tavLst>
                                    </p:anim>
                                    <p:anim calcmode="lin" valueType="num">
                                      <p:cBhvr>
                                        <p:cTn id="17" dur="500" fill="hold"/>
                                        <p:tgtEl>
                                          <p:spTgt spid="55299">
                                            <p:txEl>
                                              <p:pRg st="3" end="3"/>
                                            </p:txEl>
                                          </p:spTgt>
                                        </p:tgtEl>
                                        <p:attrNameLst>
                                          <p:attrName>ppt_y</p:attrName>
                                        </p:attrNameLst>
                                      </p:cBhvr>
                                      <p:tavLst>
                                        <p:tav tm="0">
                                          <p:val>
                                            <p:strVal val="#ppt_y"/>
                                          </p:val>
                                        </p:tav>
                                        <p:tav tm="100000">
                                          <p:val>
                                            <p:strVal val="#ppt_y"/>
                                          </p:val>
                                        </p:tav>
                                      </p:tavLst>
                                    </p:anim>
                                    <p:animEffect transition="in" filter="fade">
                                      <p:cBhvr>
                                        <p:cTn id="18" dur="500"/>
                                        <p:tgtEl>
                                          <p:spTgt spid="55299">
                                            <p:txEl>
                                              <p:pRg st="3" end="3"/>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5299">
                                            <p:txEl>
                                              <p:pRg st="4" end="4"/>
                                            </p:txEl>
                                          </p:spTgt>
                                        </p:tgtEl>
                                        <p:attrNameLst>
                                          <p:attrName>style.visibility</p:attrName>
                                        </p:attrNameLst>
                                      </p:cBhvr>
                                      <p:to>
                                        <p:strVal val="visible"/>
                                      </p:to>
                                    </p:set>
                                    <p:anim calcmode="lin" valueType="num">
                                      <p:cBhvr>
                                        <p:cTn id="21" dur="500" fill="hold"/>
                                        <p:tgtEl>
                                          <p:spTgt spid="55299">
                                            <p:txEl>
                                              <p:pRg st="4" end="4"/>
                                            </p:txEl>
                                          </p:spTgt>
                                        </p:tgtEl>
                                        <p:attrNameLst>
                                          <p:attrName>ppt_w</p:attrName>
                                        </p:attrNameLst>
                                      </p:cBhvr>
                                      <p:tavLst>
                                        <p:tav tm="0">
                                          <p:val>
                                            <p:strVal val="#ppt_w*0.05"/>
                                          </p:val>
                                        </p:tav>
                                        <p:tav tm="100000">
                                          <p:val>
                                            <p:strVal val="#ppt_w"/>
                                          </p:val>
                                        </p:tav>
                                      </p:tavLst>
                                    </p:anim>
                                    <p:anim calcmode="lin" valueType="num">
                                      <p:cBhvr>
                                        <p:cTn id="22" dur="500" fill="hold"/>
                                        <p:tgtEl>
                                          <p:spTgt spid="55299">
                                            <p:txEl>
                                              <p:pRg st="4" end="4"/>
                                            </p:txEl>
                                          </p:spTgt>
                                        </p:tgtEl>
                                        <p:attrNameLst>
                                          <p:attrName>ppt_h</p:attrName>
                                        </p:attrNameLst>
                                      </p:cBhvr>
                                      <p:tavLst>
                                        <p:tav tm="0">
                                          <p:val>
                                            <p:strVal val="#ppt_h"/>
                                          </p:val>
                                        </p:tav>
                                        <p:tav tm="100000">
                                          <p:val>
                                            <p:strVal val="#ppt_h"/>
                                          </p:val>
                                        </p:tav>
                                      </p:tavLst>
                                    </p:anim>
                                    <p:anim calcmode="lin" valueType="num">
                                      <p:cBhvr>
                                        <p:cTn id="23" dur="500" fill="hold"/>
                                        <p:tgtEl>
                                          <p:spTgt spid="55299">
                                            <p:txEl>
                                              <p:pRg st="4" end="4"/>
                                            </p:txEl>
                                          </p:spTgt>
                                        </p:tgtEl>
                                        <p:attrNameLst>
                                          <p:attrName>ppt_x</p:attrName>
                                        </p:attrNameLst>
                                      </p:cBhvr>
                                      <p:tavLst>
                                        <p:tav tm="0">
                                          <p:val>
                                            <p:strVal val="#ppt_x-.2"/>
                                          </p:val>
                                        </p:tav>
                                        <p:tav tm="100000">
                                          <p:val>
                                            <p:strVal val="#ppt_x"/>
                                          </p:val>
                                        </p:tav>
                                      </p:tavLst>
                                    </p:anim>
                                    <p:anim calcmode="lin" valueType="num">
                                      <p:cBhvr>
                                        <p:cTn id="24" dur="500" fill="hold"/>
                                        <p:tgtEl>
                                          <p:spTgt spid="55299">
                                            <p:txEl>
                                              <p:pRg st="4" end="4"/>
                                            </p:txEl>
                                          </p:spTgt>
                                        </p:tgtEl>
                                        <p:attrNameLst>
                                          <p:attrName>ppt_y</p:attrName>
                                        </p:attrNameLst>
                                      </p:cBhvr>
                                      <p:tavLst>
                                        <p:tav tm="0">
                                          <p:val>
                                            <p:strVal val="#ppt_y"/>
                                          </p:val>
                                        </p:tav>
                                        <p:tav tm="100000">
                                          <p:val>
                                            <p:strVal val="#ppt_y"/>
                                          </p:val>
                                        </p:tav>
                                      </p:tavLst>
                                    </p:anim>
                                    <p:animEffect transition="in" filter="fade">
                                      <p:cBhvr>
                                        <p:cTn id="25"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457200" y="1341438"/>
            <a:ext cx="8229600" cy="5516562"/>
          </a:xfrm>
        </p:spPr>
        <p:txBody>
          <a:bodyPr/>
          <a:lstStyle/>
          <a:p>
            <a:pPr algn="r" rtl="1" eaLnBrk="1" hangingPunct="1">
              <a:lnSpc>
                <a:spcPct val="90000"/>
              </a:lnSpc>
              <a:buFontTx/>
              <a:buNone/>
              <a:defRPr/>
            </a:pPr>
            <a:r>
              <a:rPr lang="ar-SA" b="1" smtClean="0"/>
              <a:t>اسم المجال</a:t>
            </a:r>
            <a:r>
              <a:rPr lang="en-US" b="1" smtClean="0"/>
              <a:t> (Domain name System DNS):</a:t>
            </a:r>
            <a:endParaRPr lang="ar-SA" b="1" smtClean="0"/>
          </a:p>
          <a:p>
            <a:pPr algn="r" rtl="1" eaLnBrk="1" hangingPunct="1">
              <a:lnSpc>
                <a:spcPct val="90000"/>
              </a:lnSpc>
              <a:buClr>
                <a:srgbClr val="F50BD9"/>
              </a:buClr>
              <a:buFont typeface="Wingdings 3" pitchFamily="18" charset="2"/>
              <a:buNone/>
              <a:defRPr/>
            </a:pPr>
            <a:r>
              <a:rPr lang="ar-SA" smtClean="0"/>
              <a:t> يتكون من عدة أجزاء هي:</a:t>
            </a:r>
          </a:p>
          <a:p>
            <a:pPr algn="r" rtl="1" eaLnBrk="1" hangingPunct="1">
              <a:lnSpc>
                <a:spcPct val="90000"/>
              </a:lnSpc>
              <a:buClr>
                <a:srgbClr val="F50BD9"/>
              </a:buClr>
              <a:buFont typeface="Wingdings 3" pitchFamily="18" charset="2"/>
              <a:buChar char="á"/>
              <a:defRPr/>
            </a:pPr>
            <a:r>
              <a:rPr lang="ar-SA" smtClean="0"/>
              <a:t>مجال المستوى الأعلى </a:t>
            </a:r>
            <a:r>
              <a:rPr lang="en-US" b="1" smtClean="0"/>
              <a:t>T</a:t>
            </a:r>
            <a:r>
              <a:rPr lang="en-US" smtClean="0"/>
              <a:t>op </a:t>
            </a:r>
            <a:r>
              <a:rPr lang="en-US" b="1" smtClean="0"/>
              <a:t>L</a:t>
            </a:r>
            <a:r>
              <a:rPr lang="en-US" smtClean="0"/>
              <a:t>evel </a:t>
            </a:r>
            <a:r>
              <a:rPr lang="en-US" b="1" smtClean="0"/>
              <a:t>D</a:t>
            </a:r>
            <a:r>
              <a:rPr lang="en-US" smtClean="0"/>
              <a:t>omain (</a:t>
            </a:r>
            <a:r>
              <a:rPr lang="en-US" b="1" smtClean="0"/>
              <a:t>TLD</a:t>
            </a:r>
            <a:r>
              <a:rPr lang="en-US" smtClean="0"/>
              <a:t>)</a:t>
            </a:r>
            <a:endParaRPr lang="ar-SA" smtClean="0"/>
          </a:p>
          <a:p>
            <a:pPr algn="r" rtl="1" eaLnBrk="1" hangingPunct="1">
              <a:lnSpc>
                <a:spcPct val="90000"/>
              </a:lnSpc>
              <a:buClr>
                <a:srgbClr val="F50BD9"/>
              </a:buClr>
              <a:buFont typeface="Wingdings 3" pitchFamily="18" charset="2"/>
              <a:buChar char="á"/>
              <a:defRPr/>
            </a:pPr>
            <a:r>
              <a:rPr lang="ar-SA" smtClean="0"/>
              <a:t>المجال الثانوي أو الفرعي </a:t>
            </a:r>
            <a:r>
              <a:rPr lang="en-US" b="1" smtClean="0"/>
              <a:t>S</a:t>
            </a:r>
            <a:r>
              <a:rPr lang="en-US" smtClean="0"/>
              <a:t>ub </a:t>
            </a:r>
            <a:r>
              <a:rPr lang="en-US" b="1" smtClean="0"/>
              <a:t>D</a:t>
            </a:r>
            <a:r>
              <a:rPr lang="en-US" smtClean="0"/>
              <a:t>omain (</a:t>
            </a:r>
            <a:r>
              <a:rPr lang="en-US" b="1" smtClean="0"/>
              <a:t>SD</a:t>
            </a:r>
            <a:r>
              <a:rPr lang="en-US" smtClean="0"/>
              <a:t>)</a:t>
            </a:r>
            <a:endParaRPr lang="ar-SA" smtClean="0"/>
          </a:p>
          <a:p>
            <a:pPr algn="r" rtl="1" eaLnBrk="1" hangingPunct="1">
              <a:lnSpc>
                <a:spcPct val="90000"/>
              </a:lnSpc>
              <a:buClr>
                <a:srgbClr val="F50BD9"/>
              </a:buClr>
              <a:buFont typeface="Wingdings 3" pitchFamily="18" charset="2"/>
              <a:buChar char="á"/>
              <a:defRPr/>
            </a:pPr>
            <a:r>
              <a:rPr lang="ar-SA" smtClean="0"/>
              <a:t>اسم المضيف </a:t>
            </a:r>
            <a:r>
              <a:rPr lang="en-US" b="1" smtClean="0"/>
              <a:t>H</a:t>
            </a:r>
            <a:r>
              <a:rPr lang="en-US" smtClean="0"/>
              <a:t>ost </a:t>
            </a:r>
            <a:r>
              <a:rPr lang="en-US" b="1" smtClean="0"/>
              <a:t>N</a:t>
            </a:r>
            <a:r>
              <a:rPr lang="en-US" smtClean="0"/>
              <a:t>ame (</a:t>
            </a:r>
            <a:r>
              <a:rPr lang="en-US" b="1" smtClean="0"/>
              <a:t>HS</a:t>
            </a:r>
            <a:r>
              <a:rPr lang="en-US" smtClean="0"/>
              <a:t>)</a:t>
            </a:r>
            <a:r>
              <a:rPr lang="ar-SA" smtClean="0"/>
              <a:t> </a:t>
            </a:r>
            <a:endParaRPr lang="en-US" smtClean="0"/>
          </a:p>
          <a:p>
            <a:pPr algn="r" rtl="1" eaLnBrk="1" hangingPunct="1">
              <a:lnSpc>
                <a:spcPct val="90000"/>
              </a:lnSpc>
              <a:buFontTx/>
              <a:buNone/>
              <a:defRPr/>
            </a:pPr>
            <a:endParaRPr lang="en-US" smtClean="0"/>
          </a:p>
          <a:p>
            <a:pPr algn="r" rtl="1" eaLnBrk="1" hangingPunct="1">
              <a:lnSpc>
                <a:spcPct val="90000"/>
              </a:lnSpc>
              <a:buFontTx/>
              <a:buNone/>
              <a:defRPr/>
            </a:pPr>
            <a:r>
              <a:rPr lang="ar-SA" smtClean="0"/>
              <a:t>الصياغة العامة بالشمل التالي:</a:t>
            </a:r>
          </a:p>
          <a:p>
            <a:pPr algn="ctr" rtl="1" eaLnBrk="1" hangingPunct="1">
              <a:lnSpc>
                <a:spcPct val="90000"/>
              </a:lnSpc>
              <a:buFontTx/>
              <a:buNone/>
              <a:defRPr/>
            </a:pPr>
            <a:r>
              <a:rPr lang="en-US" b="1" smtClean="0">
                <a:effectLst>
                  <a:outerShdw blurRad="38100" dist="38100" dir="2700000" algn="tl">
                    <a:srgbClr val="FFFFFF"/>
                  </a:outerShdw>
                </a:effectLst>
              </a:rPr>
              <a:t>HS.</a:t>
            </a:r>
            <a:r>
              <a:rPr lang="en-US" b="1" smtClean="0">
                <a:solidFill>
                  <a:srgbClr val="008000"/>
                </a:solidFill>
                <a:effectLst>
                  <a:outerShdw blurRad="38100" dist="38100" dir="2700000" algn="tl">
                    <a:srgbClr val="000000"/>
                  </a:outerShdw>
                </a:effectLst>
              </a:rPr>
              <a:t>SD</a:t>
            </a:r>
            <a:r>
              <a:rPr lang="en-US" b="1" smtClean="0">
                <a:effectLst>
                  <a:outerShdw blurRad="38100" dist="38100" dir="2700000" algn="tl">
                    <a:srgbClr val="FFFFFF"/>
                  </a:outerShdw>
                </a:effectLst>
              </a:rPr>
              <a:t>.</a:t>
            </a:r>
            <a:r>
              <a:rPr lang="en-US" b="1" smtClean="0">
                <a:solidFill>
                  <a:srgbClr val="FF3300"/>
                </a:solidFill>
                <a:effectLst>
                  <a:outerShdw blurRad="38100" dist="38100" dir="2700000" algn="tl">
                    <a:srgbClr val="000000"/>
                  </a:outerShdw>
                </a:effectLst>
              </a:rPr>
              <a:t>TDL</a:t>
            </a:r>
          </a:p>
          <a:p>
            <a:pPr algn="ctr" rtl="1" eaLnBrk="1" hangingPunct="1">
              <a:lnSpc>
                <a:spcPct val="90000"/>
              </a:lnSpc>
              <a:buFontTx/>
              <a:buNone/>
              <a:defRPr/>
            </a:pPr>
            <a:endParaRPr lang="en-US" b="1" smtClean="0"/>
          </a:p>
          <a:p>
            <a:pPr algn="ctr" eaLnBrk="1" hangingPunct="1">
              <a:lnSpc>
                <a:spcPct val="90000"/>
              </a:lnSpc>
              <a:buFontTx/>
              <a:buNone/>
              <a:defRPr/>
            </a:pPr>
            <a:r>
              <a:rPr lang="en-US" b="1" smtClean="0">
                <a:solidFill>
                  <a:srgbClr val="0066FF"/>
                </a:solidFill>
              </a:rPr>
              <a:t>http://</a:t>
            </a:r>
            <a:r>
              <a:rPr lang="en-US" b="1" smtClean="0"/>
              <a:t>www.</a:t>
            </a:r>
            <a:r>
              <a:rPr lang="en-US" b="1" smtClean="0">
                <a:solidFill>
                  <a:srgbClr val="008000"/>
                </a:solidFill>
              </a:rPr>
              <a:t>garyounis</a:t>
            </a:r>
            <a:r>
              <a:rPr lang="en-US" b="1" smtClean="0"/>
              <a:t>.</a:t>
            </a:r>
            <a:r>
              <a:rPr lang="en-US" b="1" smtClean="0">
                <a:solidFill>
                  <a:srgbClr val="FF3300"/>
                </a:solidFill>
              </a:rPr>
              <a:t>edu</a:t>
            </a:r>
            <a:endParaRPr lang="en-US" smtClean="0">
              <a:solidFill>
                <a:srgbClr val="FF3300"/>
              </a:solidFill>
            </a:endParaRPr>
          </a:p>
        </p:txBody>
      </p:sp>
      <p:sp>
        <p:nvSpPr>
          <p:cNvPr id="56323" name="Line 3"/>
          <p:cNvSpPr>
            <a:spLocks noChangeShapeType="1"/>
          </p:cNvSpPr>
          <p:nvPr/>
        </p:nvSpPr>
        <p:spPr bwMode="auto">
          <a:xfrm>
            <a:off x="1600200" y="5456238"/>
            <a:ext cx="609600" cy="731837"/>
          </a:xfrm>
          <a:prstGeom prst="line">
            <a:avLst/>
          </a:prstGeom>
          <a:noFill/>
          <a:ln w="57150">
            <a:solidFill>
              <a:srgbClr val="0066FF"/>
            </a:solidFill>
            <a:round/>
            <a:headEnd/>
            <a:tailEnd type="arrow" w="lg" len="lg"/>
          </a:ln>
        </p:spPr>
        <p:txBody>
          <a:bodyPr/>
          <a:lstStyle/>
          <a:p>
            <a:endParaRPr lang="ar-SA"/>
          </a:p>
        </p:txBody>
      </p:sp>
      <p:sp>
        <p:nvSpPr>
          <p:cNvPr id="56324" name="Text Box 4"/>
          <p:cNvSpPr txBox="1">
            <a:spLocks noChangeArrowheads="1"/>
          </p:cNvSpPr>
          <p:nvPr/>
        </p:nvSpPr>
        <p:spPr bwMode="auto">
          <a:xfrm>
            <a:off x="381000" y="4846638"/>
            <a:ext cx="1219200" cy="404812"/>
          </a:xfrm>
          <a:prstGeom prst="rect">
            <a:avLst/>
          </a:prstGeom>
          <a:gradFill rotWithShape="1">
            <a:gsLst>
              <a:gs pos="0">
                <a:srgbClr val="FF3300"/>
              </a:gs>
              <a:gs pos="100000">
                <a:srgbClr val="FFFF21"/>
              </a:gs>
            </a:gsLst>
            <a:path path="shape">
              <a:fillToRect l="50000" t="50000" r="50000" b="50000"/>
            </a:path>
          </a:gradFill>
          <a:ln w="38100">
            <a:solidFill>
              <a:srgbClr val="0000FF"/>
            </a:solidFill>
            <a:miter lim="800000"/>
            <a:headEnd/>
            <a:tailEnd/>
          </a:ln>
          <a:effectLst/>
        </p:spPr>
        <p:txBody>
          <a:bodyPr>
            <a:spAutoFit/>
          </a:bodyPr>
          <a:lstStyle/>
          <a:p>
            <a:pPr algn="ctr">
              <a:spcBef>
                <a:spcPct val="50000"/>
              </a:spcBef>
              <a:defRPr/>
            </a:pPr>
            <a:r>
              <a:rPr lang="en-US" b="1">
                <a:solidFill>
                  <a:srgbClr val="0066FF"/>
                </a:solidFill>
                <a:effectLst>
                  <a:outerShdw blurRad="38100" dist="38100" dir="2700000" algn="tl">
                    <a:srgbClr val="000000"/>
                  </a:outerShdw>
                </a:effectLst>
              </a:rPr>
              <a:t>Protocol</a:t>
            </a:r>
          </a:p>
        </p:txBody>
      </p:sp>
      <p:sp>
        <p:nvSpPr>
          <p:cNvPr id="56325" name="Line 5"/>
          <p:cNvSpPr>
            <a:spLocks noChangeShapeType="1"/>
          </p:cNvSpPr>
          <p:nvPr/>
        </p:nvSpPr>
        <p:spPr bwMode="auto">
          <a:xfrm>
            <a:off x="5638800" y="5608638"/>
            <a:ext cx="914400" cy="585787"/>
          </a:xfrm>
          <a:prstGeom prst="line">
            <a:avLst/>
          </a:prstGeom>
          <a:noFill/>
          <a:ln w="57150">
            <a:solidFill>
              <a:srgbClr val="FF3300"/>
            </a:solidFill>
            <a:round/>
            <a:headEnd/>
            <a:tailEnd type="arrow" w="lg" len="lg"/>
          </a:ln>
        </p:spPr>
        <p:txBody>
          <a:bodyPr/>
          <a:lstStyle/>
          <a:p>
            <a:endParaRPr lang="ar-SA"/>
          </a:p>
        </p:txBody>
      </p:sp>
      <p:sp>
        <p:nvSpPr>
          <p:cNvPr id="56326" name="Line 6"/>
          <p:cNvSpPr>
            <a:spLocks noChangeShapeType="1"/>
          </p:cNvSpPr>
          <p:nvPr/>
        </p:nvSpPr>
        <p:spPr bwMode="auto">
          <a:xfrm>
            <a:off x="4572000" y="5608638"/>
            <a:ext cx="457200" cy="658812"/>
          </a:xfrm>
          <a:prstGeom prst="line">
            <a:avLst/>
          </a:prstGeom>
          <a:noFill/>
          <a:ln w="57150">
            <a:solidFill>
              <a:srgbClr val="009900"/>
            </a:solidFill>
            <a:round/>
            <a:headEnd/>
            <a:tailEnd type="arrow" w="lg" len="lg"/>
          </a:ln>
        </p:spPr>
        <p:txBody>
          <a:bodyPr/>
          <a:lstStyle/>
          <a:p>
            <a:endParaRPr lang="ar-SA"/>
          </a:p>
        </p:txBody>
      </p:sp>
      <p:sp>
        <p:nvSpPr>
          <p:cNvPr id="56327" name="Line 7"/>
          <p:cNvSpPr>
            <a:spLocks noChangeShapeType="1"/>
          </p:cNvSpPr>
          <p:nvPr/>
        </p:nvSpPr>
        <p:spPr bwMode="auto">
          <a:xfrm>
            <a:off x="3733800" y="5532438"/>
            <a:ext cx="1588" cy="731837"/>
          </a:xfrm>
          <a:prstGeom prst="line">
            <a:avLst/>
          </a:prstGeom>
          <a:noFill/>
          <a:ln w="57150">
            <a:solidFill>
              <a:schemeClr val="tx1"/>
            </a:solidFill>
            <a:round/>
            <a:headEnd/>
            <a:tailEnd type="arrow" w="lg" len="lg"/>
          </a:ln>
        </p:spPr>
        <p:txBody>
          <a:bodyPr/>
          <a:lstStyle/>
          <a:p>
            <a:endParaRPr lang="ar-SA"/>
          </a:p>
        </p:txBody>
      </p:sp>
      <p:sp>
        <p:nvSpPr>
          <p:cNvPr id="56328" name="Rectangle 8" descr="Green marble"/>
          <p:cNvSpPr>
            <a:spLocks noGrp="1" noChangeArrowheads="1"/>
          </p:cNvSpPr>
          <p:nvPr>
            <p:ph type="title"/>
          </p:nvPr>
        </p:nvSpPr>
        <p:spPr>
          <a:xfrm>
            <a:off x="457200" y="76200"/>
            <a:ext cx="8229600" cy="1143000"/>
          </a:xfrm>
          <a:blipFill dpi="0" rotWithShape="1">
            <a:blip r:embed="rId2"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محدد موقع المصدر الموحد </a:t>
            </a: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(URL)</a:t>
            </a:r>
          </a:p>
        </p:txBody>
      </p:sp>
      <p:sp>
        <p:nvSpPr>
          <p:cNvPr id="9" name="Footer Placeholder 8"/>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24"/>
                                        </p:tgtEl>
                                        <p:attrNameLst>
                                          <p:attrName>style.visibility</p:attrName>
                                        </p:attrNameLst>
                                      </p:cBhvr>
                                      <p:to>
                                        <p:strVal val="visible"/>
                                      </p:to>
                                    </p:set>
                                    <p:animEffect transition="in" filter="fade">
                                      <p:cBhvr>
                                        <p:cTn id="10" dur="2000"/>
                                        <p:tgtEl>
                                          <p:spTgt spid="563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327"/>
                                        </p:tgtEl>
                                        <p:attrNameLst>
                                          <p:attrName>style.visibility</p:attrName>
                                        </p:attrNameLst>
                                      </p:cBhvr>
                                      <p:to>
                                        <p:strVal val="visible"/>
                                      </p:to>
                                    </p:set>
                                    <p:animEffect transition="in" filter="fade">
                                      <p:cBhvr>
                                        <p:cTn id="15" dur="2000"/>
                                        <p:tgtEl>
                                          <p:spTgt spid="563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6326"/>
                                        </p:tgtEl>
                                        <p:attrNameLst>
                                          <p:attrName>style.visibility</p:attrName>
                                        </p:attrNameLst>
                                      </p:cBhvr>
                                      <p:to>
                                        <p:strVal val="visible"/>
                                      </p:to>
                                    </p:set>
                                    <p:animEffect transition="in" filter="fade">
                                      <p:cBhvr>
                                        <p:cTn id="20" dur="2000"/>
                                        <p:tgtEl>
                                          <p:spTgt spid="563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6325"/>
                                        </p:tgtEl>
                                        <p:attrNameLst>
                                          <p:attrName>style.visibility</p:attrName>
                                        </p:attrNameLst>
                                      </p:cBhvr>
                                      <p:to>
                                        <p:strVal val="visible"/>
                                      </p:to>
                                    </p:set>
                                    <p:animEffect transition="in" filter="fade">
                                      <p:cBhvr>
                                        <p:cTn id="25" dur="20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4" grpId="0" animBg="1"/>
      <p:bldP spid="56325" grpId="0" animBg="1"/>
      <p:bldP spid="56326" grpId="0" animBg="1"/>
      <p:bldP spid="563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Green marble"/>
          <p:cNvSpPr>
            <a:spLocks noGrp="1" noChangeArrowheads="1"/>
          </p:cNvSpPr>
          <p:nvPr>
            <p:ph type="title"/>
          </p:nvPr>
        </p:nvSpPr>
        <p:spPr>
          <a:xfrm>
            <a:off x="457200" y="274638"/>
            <a:ext cx="8229600" cy="715962"/>
          </a:xfrm>
          <a:blipFill dpi="0" rotWithShape="1">
            <a:blip r:embed="rId2"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اتفاقية الاتصال</a:t>
            </a:r>
            <a:endParaRPr lang="en-US"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graphicFrame>
        <p:nvGraphicFramePr>
          <p:cNvPr id="41126" name="Group 166"/>
          <p:cNvGraphicFramePr>
            <a:graphicFrameLocks noGrp="1"/>
          </p:cNvGraphicFramePr>
          <p:nvPr>
            <p:ph idx="1"/>
          </p:nvPr>
        </p:nvGraphicFramePr>
        <p:xfrm>
          <a:off x="457200" y="1066800"/>
          <a:ext cx="8229600" cy="5699760"/>
        </p:xfrm>
        <a:graphic>
          <a:graphicData uri="http://schemas.openxmlformats.org/drawingml/2006/table">
            <a:tbl>
              <a:tblPr rtl="1"/>
              <a:tblGrid>
                <a:gridCol w="1169987"/>
                <a:gridCol w="3876675"/>
                <a:gridCol w="3182938"/>
              </a:tblGrid>
              <a:tr h="3683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Simplified Arabic" pitchFamily="2" charset="-78"/>
                        </a:rPr>
                        <a:t>الاتفاقية</a:t>
                      </a:r>
                      <a:endParaRPr kumimoji="0" lang="en-US" sz="2000" b="0" i="0" u="none" strike="noStrike" cap="none" normalizeH="0" baseline="0" smtClean="0">
                        <a:ln>
                          <a:noFill/>
                        </a:ln>
                        <a:solidFill>
                          <a:schemeClr val="tx1"/>
                        </a:solidFill>
                        <a:effectLst/>
                        <a:latin typeface="Times New Roman" pitchFamily="18" charset="0"/>
                        <a:cs typeface="Simplified Arabic"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FD7FB"/>
                        </a:gs>
                        <a:gs pos="100000">
                          <a:srgbClr val="F3CDF0"/>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Simplified Arabic" pitchFamily="2" charset="-78"/>
                        </a:rPr>
                        <a:t>الغرض من اتفاقية الاتصال</a:t>
                      </a:r>
                      <a:endParaRPr kumimoji="0" lang="en-US" sz="2000" b="1" i="0" u="none" strike="noStrike" cap="none" normalizeH="0" baseline="0" smtClean="0">
                        <a:ln>
                          <a:noFill/>
                        </a:ln>
                        <a:solidFill>
                          <a:schemeClr val="tx1"/>
                        </a:solidFill>
                        <a:effectLst/>
                        <a:latin typeface="Times New Roman" pitchFamily="18" charset="0"/>
                        <a:cs typeface="Simplified Arabic" pitchFamily="2" charset="-7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FD7FB"/>
                        </a:gs>
                        <a:gs pos="100000">
                          <a:srgbClr val="F3CDF0"/>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Simplified Arabic" pitchFamily="2" charset="-78"/>
                        </a:rPr>
                        <a:t>مثال</a:t>
                      </a:r>
                      <a:endParaRPr kumimoji="0" lang="en-US" sz="2000" b="1" i="0" u="none" strike="noStrike" cap="none" normalizeH="0" baseline="0" smtClean="0">
                        <a:ln>
                          <a:noFill/>
                        </a:ln>
                        <a:solidFill>
                          <a:schemeClr val="tx1"/>
                        </a:solidFill>
                        <a:effectLst/>
                        <a:latin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FD7FB"/>
                        </a:gs>
                        <a:gs pos="100000">
                          <a:srgbClr val="F3CDF0"/>
                        </a:gs>
                      </a:gsLst>
                      <a:lin ang="5400000" scaled="1"/>
                    </a:gradFill>
                  </a:tcPr>
                </a:tc>
              </a:tr>
              <a:tr h="609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Http://</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تستخدم لفتح صفحات النسيج المكتوبة </a:t>
                      </a:r>
                      <a:endPar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بلغة </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(HTML)</a:t>
                      </a: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endParaRPr kumimoji="0" lang="ar-SA"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http://www.microsoft.com/ie/ie40</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609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Gopher://</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تستخدم للارتباط بقائمة </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(gopher)</a:t>
                      </a: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cs typeface="Simplified Arabic" pitchFamily="2" charset="-78"/>
                        </a:rPr>
                        <a:t>لإيجاد الملفات والحاسبات على الشبكة             </a:t>
                      </a:r>
                      <a:endParaRPr kumimoji="0" lang="ar-SA"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gopher://gopher.umc.edu</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609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ftp://</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تستخدم للارتباط بمواقع اتفاقية نقل الملفات </a:t>
                      </a:r>
                      <a:endPar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لغرض مناقلتها من حاسوب إلى آخر</a:t>
                      </a:r>
                      <a:endParaRPr kumimoji="0" lang="ar-SA"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ftp://ftp.mcp.com/que</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609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Telnet://</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تستخدم للارتباط بحاسبة بعيدة على الشبكة </a:t>
                      </a:r>
                      <a:endPar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واستخدام البرامج المتاحة عليها                 </a:t>
                      </a:r>
                      <a:endParaRPr kumimoji="0" lang="ar-SA"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telnet://onramp.net</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608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Wais://</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قاعدة بيانات تحتوي على وثائق مفهرسة </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(Wide Area Information Server)</a:t>
                      </a: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         </a:t>
                      </a:r>
                      <a:endParaRPr kumimoji="0" lang="ar-SA"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wais://wais.tihs.com</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69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News:</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اتفاقية مجموعات الأخبار (المنتديات)</a:t>
                      </a:r>
                      <a:endParaRPr kumimoji="0" lang="ar-SA"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news:alt.fan.enya</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71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Mailto:</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اتفاقية البريد الإلكتروني</a:t>
                      </a:r>
                      <a:endParaRPr kumimoji="0" lang="ar-SA"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mailto:jerry@honeycutt.com</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69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File:///</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البحث عن ملف (في نظام محلي</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Simplified Arabic" pitchFamily="2" charset="-78"/>
                        </a:rPr>
                        <a:t>file:///c/win95/readme.bat</a:t>
                      </a:r>
                      <a:endParaRPr kumimoji="0" lang="en-US" sz="2000" b="1" i="0" u="none" strike="noStrike" cap="none" normalizeH="0" baseline="0" smtClean="0">
                        <a:ln>
                          <a:noFill/>
                        </a:ln>
                        <a:solidFill>
                          <a:schemeClr val="tx1"/>
                        </a:solidFill>
                        <a:effectLst/>
                        <a:latin typeface="Arial" pitchFamily="34" charset="0"/>
                        <a:ea typeface="Times New Roman" pitchFamily="18" charset="0"/>
                        <a:cs typeface="Simplified Arabic" pitchFamily="2" charset="-7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descr="Green marble"/>
          <p:cNvSpPr>
            <a:spLocks noGrp="1" noChangeArrowheads="1"/>
          </p:cNvSpPr>
          <p:nvPr>
            <p:ph type="title"/>
          </p:nvPr>
        </p:nvSpPr>
        <p:spPr>
          <a:xfrm>
            <a:off x="457200" y="274638"/>
            <a:ext cx="8229600" cy="792162"/>
          </a:xfrm>
          <a:blipFill dpi="0" rotWithShape="1">
            <a:blip r:embed="rId2" cstate="print"/>
            <a:srcRect/>
            <a:tile tx="0" ty="0" sx="100000" sy="100000" flip="none" algn="tl"/>
          </a:blipFill>
        </p:spPr>
        <p:txBody>
          <a:bodyPr/>
          <a:lstStyle/>
          <a:p>
            <a:pPr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مثال تحليلي</a:t>
            </a:r>
            <a:endParaRPr lang="en-US"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57347" name="Rectangle 3"/>
          <p:cNvSpPr>
            <a:spLocks noGrp="1" noChangeArrowheads="1"/>
          </p:cNvSpPr>
          <p:nvPr>
            <p:ph type="body" sz="half" idx="1"/>
          </p:nvPr>
        </p:nvSpPr>
        <p:spPr>
          <a:xfrm>
            <a:off x="609600" y="1752600"/>
            <a:ext cx="7924800" cy="1524000"/>
          </a:xfrm>
        </p:spPr>
        <p:txBody>
          <a:bodyPr/>
          <a:lstStyle/>
          <a:p>
            <a:pPr marL="609600" indent="-609600" eaLnBrk="1" hangingPunct="1">
              <a:lnSpc>
                <a:spcPct val="80000"/>
              </a:lnSpc>
              <a:defRPr/>
            </a:pPr>
            <a:r>
              <a:rPr lang="en-US" sz="4000" b="1" smtClean="0">
                <a:effectLst>
                  <a:outerShdw blurRad="38100" dist="38100" dir="2700000" algn="tl">
                    <a:srgbClr val="FFFFFF"/>
                  </a:outerShdw>
                </a:effectLst>
                <a:latin typeface="Times New Roman" pitchFamily="18" charset="0"/>
                <a:cs typeface="Times New Roman" pitchFamily="18" charset="0"/>
              </a:rPr>
              <a:t>support.mycompany.com</a:t>
            </a:r>
          </a:p>
          <a:p>
            <a:pPr marL="609600" indent="-609600" eaLnBrk="1" hangingPunct="1">
              <a:lnSpc>
                <a:spcPct val="80000"/>
              </a:lnSpc>
              <a:defRPr/>
            </a:pPr>
            <a:r>
              <a:rPr lang="en-US" sz="4000" b="1" smtClean="0">
                <a:effectLst>
                  <a:outerShdw blurRad="38100" dist="38100" dir="2700000" algn="tl">
                    <a:srgbClr val="FFFFFF"/>
                  </a:outerShdw>
                </a:effectLst>
                <a:latin typeface="Times New Roman" pitchFamily="18" charset="0"/>
                <a:cs typeface="Times New Roman" pitchFamily="18" charset="0"/>
              </a:rPr>
              <a:t>users.boone.net</a:t>
            </a:r>
          </a:p>
        </p:txBody>
      </p:sp>
      <p:graphicFrame>
        <p:nvGraphicFramePr>
          <p:cNvPr id="57372" name="Group 28"/>
          <p:cNvGraphicFramePr>
            <a:graphicFrameLocks noGrp="1"/>
          </p:cNvGraphicFramePr>
          <p:nvPr>
            <p:ph sz="half" idx="2"/>
          </p:nvPr>
        </p:nvGraphicFramePr>
        <p:xfrm>
          <a:off x="381000" y="3886200"/>
          <a:ext cx="8229600" cy="2028190"/>
        </p:xfrm>
        <a:graphic>
          <a:graphicData uri="http://schemas.openxmlformats.org/drawingml/2006/table">
            <a:tbl>
              <a:tblPr rtl="1"/>
              <a:tblGrid>
                <a:gridCol w="2011362"/>
                <a:gridCol w="2179638"/>
                <a:gridCol w="2209800"/>
                <a:gridCol w="1828800"/>
              </a:tblGrid>
              <a:tr h="8699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ea typeface="Times New Roman" pitchFamily="18" charset="0"/>
                          <a:cs typeface="Simplified Arabic" pitchFamily="2" charset="-78"/>
                        </a:rPr>
                        <a:t>مجال المستوى </a:t>
                      </a:r>
                      <a:endPar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ea typeface="Times New Roman" pitchFamily="18" charset="0"/>
                        <a:cs typeface="Simplified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ea typeface="Times New Roman" pitchFamily="18" charset="0"/>
                          <a:cs typeface="Simplified Arabic" pitchFamily="2" charset="-78"/>
                        </a:rPr>
                        <a:t>الأعلى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ea typeface="Times New Roman" pitchFamily="18" charset="0"/>
                          <a:cs typeface="Simplified Arabic" pitchFamily="2" charset="-78"/>
                        </a:rPr>
                        <a:t>TDL</a:t>
                      </a:r>
                      <a:endParaRPr kumimoji="0" lang="en-US" sz="2800" b="1" i="0" u="none" strike="noStrike" cap="none" normalizeH="0" baseline="0" smtClean="0">
                        <a:ln>
                          <a:noFill/>
                        </a:ln>
                        <a:solidFill>
                          <a:srgbClr val="009900"/>
                        </a:solidFill>
                        <a:effectLst>
                          <a:outerShdw blurRad="38100" dist="38100" dir="2700000" algn="tl">
                            <a:srgbClr val="000000"/>
                          </a:outerShdw>
                        </a:effectLst>
                        <a:latin typeface="Arial" pitchFamily="34" charset="0"/>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ea typeface="Times New Roman" pitchFamily="18" charset="0"/>
                          <a:cs typeface="Simplified Arabic" pitchFamily="2" charset="-78"/>
                        </a:rPr>
                        <a:t>المجال الثانوي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ea typeface="Times New Roman" pitchFamily="18" charset="0"/>
                          <a:cs typeface="Simplified Arabic" pitchFamily="2" charset="-78"/>
                        </a:rPr>
                        <a:t>SD</a:t>
                      </a:r>
                      <a:endParaRPr kumimoji="0" lang="en-US" sz="2800" b="1" i="0" u="none" strike="noStrike" cap="none" normalizeH="0" baseline="0" smtClean="0">
                        <a:ln>
                          <a:noFill/>
                        </a:ln>
                        <a:solidFill>
                          <a:srgbClr val="009900"/>
                        </a:solidFill>
                        <a:effectLst>
                          <a:outerShdw blurRad="38100" dist="38100" dir="2700000" algn="tl">
                            <a:srgbClr val="000000"/>
                          </a:outerShdw>
                        </a:effectLst>
                        <a:latin typeface="Arial" pitchFamily="34" charset="0"/>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Simplified Arabic" pitchFamily="2" charset="-78"/>
                        </a:rPr>
                        <a:t>اسم المضيف</a:t>
                      </a:r>
                      <a:endPar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Simplified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Simplified Arabic" pitchFamily="2" charset="-78"/>
                        </a:rPr>
                        <a:t>الأول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Simplified Arabic" pitchFamily="2" charset="-78"/>
                        </a:rPr>
                        <a:t>HS1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ea typeface="Times New Roman" pitchFamily="18" charset="0"/>
                          <a:cs typeface="Simplified Arabic" pitchFamily="2" charset="-78"/>
                        </a:rPr>
                        <a:t>اسم المضيف</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ea typeface="Times New Roman" pitchFamily="18" charset="0"/>
                          <a:cs typeface="Simplified Arabic" pitchFamily="2" charset="-78"/>
                        </a:rPr>
                        <a:t>الثاني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ea typeface="Times New Roman" pitchFamily="18" charset="0"/>
                          <a:cs typeface="Simplified Arabic" pitchFamily="2" charset="-78"/>
                        </a:rPr>
                        <a:t>HS2</a:t>
                      </a:r>
                      <a:endParaRPr kumimoji="0" lang="en-US" sz="2800" b="1" i="0" u="none" strike="noStrike" cap="none" normalizeH="0" baseline="0" smtClean="0">
                        <a:ln>
                          <a:noFill/>
                        </a:ln>
                        <a:solidFill>
                          <a:srgbClr val="009900"/>
                        </a:solidFill>
                        <a:effectLst>
                          <a:outerShdw blurRad="38100" dist="38100" dir="2700000" algn="tl">
                            <a:srgbClr val="000000"/>
                          </a:outerShdw>
                        </a:effectLst>
                        <a:latin typeface="Arial" pitchFamily="34" charset="0"/>
                        <a:cs typeface="Simplified Arabic"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com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mycompany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support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r>
              <a:tr h="420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net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boone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users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r>
            </a:tbl>
          </a:graphicData>
        </a:graphic>
      </p:graphicFrame>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sz="half" idx="1"/>
          </p:nvPr>
        </p:nvSpPr>
        <p:spPr>
          <a:xfrm>
            <a:off x="457200" y="1981200"/>
            <a:ext cx="8077200" cy="1295400"/>
          </a:xfrm>
        </p:spPr>
        <p:txBody>
          <a:bodyPr/>
          <a:lstStyle/>
          <a:p>
            <a:pPr marL="609600" indent="-609600" eaLnBrk="1" hangingPunct="1"/>
            <a:r>
              <a:rPr lang="en-US" sz="2800" b="1" smtClean="0">
                <a:latin typeface="Times New Roman" pitchFamily="18" charset="0"/>
                <a:cs typeface="Times New Roman" pitchFamily="18" charset="0"/>
              </a:rPr>
              <a:t>chemdef.apgea.army.mil </a:t>
            </a:r>
          </a:p>
          <a:p>
            <a:pPr marL="609600" indent="-609600" eaLnBrk="1" hangingPunct="1"/>
            <a:r>
              <a:rPr lang="en-US" sz="2800" b="1" smtClean="0">
                <a:latin typeface="Times New Roman" pitchFamily="18" charset="0"/>
                <a:cs typeface="Times New Roman" pitchFamily="18" charset="0"/>
              </a:rPr>
              <a:t>europarl.eu.int</a:t>
            </a:r>
          </a:p>
        </p:txBody>
      </p:sp>
      <p:graphicFrame>
        <p:nvGraphicFramePr>
          <p:cNvPr id="58372" name="Group 4"/>
          <p:cNvGraphicFramePr>
            <a:graphicFrameLocks noGrp="1"/>
          </p:cNvGraphicFramePr>
          <p:nvPr>
            <p:ph sz="half" idx="2"/>
          </p:nvPr>
        </p:nvGraphicFramePr>
        <p:xfrm>
          <a:off x="457200" y="3886200"/>
          <a:ext cx="8229600" cy="2057400"/>
        </p:xfrm>
        <a:graphic>
          <a:graphicData uri="http://schemas.openxmlformats.org/drawingml/2006/table">
            <a:tbl>
              <a:tblPr rtl="1"/>
              <a:tblGrid>
                <a:gridCol w="1963737"/>
                <a:gridCol w="2416175"/>
                <a:gridCol w="1838325"/>
                <a:gridCol w="2011363"/>
              </a:tblGrid>
              <a:tr h="9906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مجال المستوى </a:t>
                      </a:r>
                      <a:endPar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الأعلى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TDL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المجال الثانوي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SD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اسم المضيف</a:t>
                      </a:r>
                      <a:endPar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الأول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HS1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اسم المضيف</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الثاني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HS2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r>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mil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army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apgea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chemdef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r>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int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eu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europarl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r>
            </a:tbl>
          </a:graphicData>
        </a:graphic>
      </p:graphicFrame>
      <p:sp>
        <p:nvSpPr>
          <p:cNvPr id="58396" name="Rectangle 28" descr="Green marble"/>
          <p:cNvSpPr>
            <a:spLocks noGrp="1" noChangeArrowheads="1"/>
          </p:cNvSpPr>
          <p:nvPr>
            <p:ph type="title"/>
          </p:nvPr>
        </p:nvSpPr>
        <p:spPr>
          <a:xfrm>
            <a:off x="457200" y="274638"/>
            <a:ext cx="8229600" cy="792162"/>
          </a:xfrm>
          <a:blipFill dpi="0" rotWithShape="1">
            <a:blip r:embed="rId2" cstate="print"/>
            <a:srcRect/>
            <a:tile tx="0" ty="0" sx="100000" sy="100000" flip="none" algn="tl"/>
          </a:blipFill>
        </p:spPr>
        <p:txBody>
          <a:bodyPr/>
          <a:lstStyle/>
          <a:p>
            <a:pPr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مثال تحليلي</a:t>
            </a:r>
            <a:endParaRPr lang="en-US"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half" idx="1"/>
          </p:nvPr>
        </p:nvSpPr>
        <p:spPr>
          <a:xfrm>
            <a:off x="457200" y="1600200"/>
            <a:ext cx="8229600" cy="1524000"/>
          </a:xfrm>
        </p:spPr>
        <p:txBody>
          <a:bodyPr/>
          <a:lstStyle/>
          <a:p>
            <a:pPr marL="609600" indent="-609600" eaLnBrk="1" hangingPunct="1">
              <a:lnSpc>
                <a:spcPct val="90000"/>
              </a:lnSpc>
            </a:pPr>
            <a:r>
              <a:rPr lang="en-US" sz="2800" b="1" smtClean="0">
                <a:latin typeface="Times New Roman" pitchFamily="18" charset="0"/>
                <a:cs typeface="Times New Roman" pitchFamily="18" charset="0"/>
              </a:rPr>
              <a:t>sailor.gutenberg.org </a:t>
            </a:r>
          </a:p>
          <a:p>
            <a:pPr marL="609600" indent="-609600" eaLnBrk="1" hangingPunct="1">
              <a:lnSpc>
                <a:spcPct val="90000"/>
              </a:lnSpc>
            </a:pPr>
            <a:r>
              <a:rPr lang="en-US" sz="2800" b="1" smtClean="0">
                <a:latin typeface="Times New Roman" pitchFamily="18" charset="0"/>
                <a:cs typeface="Times New Roman" pitchFamily="18" charset="0"/>
              </a:rPr>
              <a:t>arabic.wjh.harvard.edu</a:t>
            </a:r>
          </a:p>
          <a:p>
            <a:pPr marL="609600" indent="-609600" eaLnBrk="1" hangingPunct="1">
              <a:lnSpc>
                <a:spcPct val="90000"/>
              </a:lnSpc>
            </a:pPr>
            <a:r>
              <a:rPr lang="en-US" sz="2800" b="1" smtClean="0">
                <a:latin typeface="Times New Roman" pitchFamily="18" charset="0"/>
                <a:cs typeface="Times New Roman" pitchFamily="18" charset="0"/>
              </a:rPr>
              <a:t>newton.dep.anl.gov</a:t>
            </a:r>
          </a:p>
        </p:txBody>
      </p:sp>
      <p:graphicFrame>
        <p:nvGraphicFramePr>
          <p:cNvPr id="59396" name="Group 4"/>
          <p:cNvGraphicFramePr>
            <a:graphicFrameLocks noGrp="1"/>
          </p:cNvGraphicFramePr>
          <p:nvPr>
            <p:ph sz="half" idx="2"/>
          </p:nvPr>
        </p:nvGraphicFramePr>
        <p:xfrm>
          <a:off x="457200" y="3429000"/>
          <a:ext cx="8305800" cy="2384426"/>
        </p:xfrm>
        <a:graphic>
          <a:graphicData uri="http://schemas.openxmlformats.org/drawingml/2006/table">
            <a:tbl>
              <a:tblPr rtl="1"/>
              <a:tblGrid>
                <a:gridCol w="1981200"/>
                <a:gridCol w="2439987"/>
                <a:gridCol w="1854200"/>
                <a:gridCol w="2030413"/>
              </a:tblGrid>
              <a:tr h="9906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مجال المستوى </a:t>
                      </a:r>
                      <a:endPar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الأعلى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TDL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المجال الثانوي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SD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اسم المضيف</a:t>
                      </a:r>
                      <a:endPar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الأول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HS1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اسم المضيف</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الثاني </a:t>
                      </a:r>
                      <a:r>
                        <a:rPr kumimoji="0" lang="en-US" sz="2800" b="1" i="0" u="none" strike="noStrike" cap="none" normalizeH="0" baseline="0" smtClean="0">
                          <a:ln>
                            <a:noFill/>
                          </a:ln>
                          <a:solidFill>
                            <a:srgbClr val="009900"/>
                          </a:solidFill>
                          <a:effectLst>
                            <a:outerShdw blurRad="38100" dist="38100" dir="2700000" algn="tl">
                              <a:srgbClr val="000000"/>
                            </a:outerShdw>
                          </a:effectLst>
                          <a:latin typeface="Times New Roman" pitchFamily="18" charset="0"/>
                          <a:cs typeface="Times New Roman" pitchFamily="18" charset="0"/>
                        </a:rPr>
                        <a:t>HS2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33"/>
                        </a:gs>
                        <a:gs pos="50000">
                          <a:srgbClr val="FFFF21"/>
                        </a:gs>
                        <a:gs pos="100000">
                          <a:srgbClr val="FF9933"/>
                        </a:gs>
                      </a:gsLst>
                      <a:lin ang="5400000" scaled="1"/>
                    </a:gradFill>
                  </a:tcPr>
                </a:tc>
              </a:tr>
              <a:tr h="465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org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gutenberg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sailor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r>
              <a:tr h="4635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edu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harvard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wjh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arabic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r>
              <a:tr h="465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gov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anl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dep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newton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7D7DFF"/>
                        </a:gs>
                        <a:gs pos="50000">
                          <a:srgbClr val="BBFDC3"/>
                        </a:gs>
                        <a:gs pos="100000">
                          <a:srgbClr val="7D7DFF"/>
                        </a:gs>
                      </a:gsLst>
                      <a:lin ang="18900000" scaled="1"/>
                    </a:gradFill>
                  </a:tcPr>
                </a:tc>
              </a:tr>
            </a:tbl>
          </a:graphicData>
        </a:graphic>
      </p:graphicFrame>
      <p:sp>
        <p:nvSpPr>
          <p:cNvPr id="59425" name="Rectangle 33" descr="Green marble"/>
          <p:cNvSpPr>
            <a:spLocks noGrp="1" noChangeArrowheads="1"/>
          </p:cNvSpPr>
          <p:nvPr>
            <p:ph type="title"/>
          </p:nvPr>
        </p:nvSpPr>
        <p:spPr>
          <a:xfrm>
            <a:off x="457200" y="274638"/>
            <a:ext cx="8229600" cy="792162"/>
          </a:xfrm>
          <a:blipFill dpi="0" rotWithShape="1">
            <a:blip r:embed="rId2" cstate="print"/>
            <a:srcRect/>
            <a:tile tx="0" ty="0" sx="100000" sy="100000" flip="none" algn="tl"/>
          </a:blipFill>
        </p:spPr>
        <p:txBody>
          <a:bodyPr/>
          <a:lstStyle/>
          <a:p>
            <a:pPr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مثال تحليلي</a:t>
            </a:r>
            <a:endParaRPr lang="en-US"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Water droplets"/>
          <p:cNvSpPr>
            <a:spLocks noGrp="1" noChangeArrowheads="1"/>
          </p:cNvSpPr>
          <p:nvPr>
            <p:ph type="title"/>
          </p:nvPr>
        </p:nvSpPr>
        <p:spPr>
          <a:xfrm>
            <a:off x="457200" y="274638"/>
            <a:ext cx="8305800" cy="1020762"/>
          </a:xfrm>
          <a:blipFill dpi="0" rotWithShape="1">
            <a:blip r:embed="rId2" cstate="print"/>
            <a:srcRect/>
            <a:tile tx="0" ty="0" sx="100000" sy="100000" flip="none" algn="tl"/>
          </a:blipFill>
        </p:spPr>
        <p:txBody>
          <a:bodyPr/>
          <a:lstStyle/>
          <a:p>
            <a:pPr eaLnBrk="1" hangingPunct="1">
              <a:defRPr/>
            </a:pPr>
            <a:r>
              <a:rPr lang="ar-SA" b="1" smtClean="0">
                <a:solidFill>
                  <a:srgbClr val="0000FF"/>
                </a:solidFill>
                <a:effectLst>
                  <a:outerShdw blurRad="38100" dist="38100" dir="2700000" algn="tl">
                    <a:srgbClr val="000000"/>
                  </a:outerShdw>
                </a:effectLst>
                <a:latin typeface="Times New Roman" pitchFamily="18" charset="0"/>
                <a:cs typeface="Times New Roman" pitchFamily="18" charset="0"/>
              </a:rPr>
              <a:t>أساسيات البحث في الانترنت</a:t>
            </a:r>
            <a:endParaRPr lang="en-US" b="1" smtClean="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sp>
        <p:nvSpPr>
          <p:cNvPr id="43011" name="Rectangle 3"/>
          <p:cNvSpPr>
            <a:spLocks noGrp="1" noChangeArrowheads="1"/>
          </p:cNvSpPr>
          <p:nvPr>
            <p:ph type="body" idx="1"/>
          </p:nvPr>
        </p:nvSpPr>
        <p:spPr>
          <a:xfrm>
            <a:off x="457200" y="1524000"/>
            <a:ext cx="8229600" cy="4953000"/>
          </a:xfrm>
        </p:spPr>
        <p:txBody>
          <a:bodyPr/>
          <a:lstStyle/>
          <a:p>
            <a:pPr marL="523875" indent="-463550" algn="just" rtl="1" eaLnBrk="1" hangingPunct="1">
              <a:lnSpc>
                <a:spcPct val="150000"/>
              </a:lnSpc>
              <a:spcBef>
                <a:spcPct val="30000"/>
              </a:spcBef>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شبكة الإنترنت مكتبة ضخمة جدا لا حدود لها.</a:t>
            </a:r>
          </a:p>
          <a:p>
            <a:pPr marL="523875" indent="-463550" algn="just" rtl="1" eaLnBrk="1" hangingPunct="1">
              <a:lnSpc>
                <a:spcPct val="150000"/>
              </a:lnSpc>
              <a:spcBef>
                <a:spcPct val="30000"/>
              </a:spcBef>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المواضيع التي تحتويها تغطي كل جوانب المعرفة الإنسانية.</a:t>
            </a:r>
          </a:p>
          <a:p>
            <a:pPr marL="523875" indent="-463550" algn="just" rtl="1" eaLnBrk="1" hangingPunct="1">
              <a:lnSpc>
                <a:spcPct val="150000"/>
              </a:lnSpc>
              <a:spcBef>
                <a:spcPct val="30000"/>
              </a:spcBef>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هي اكبر من أية مكتبة عرفتها الإنسانية. </a:t>
            </a:r>
          </a:p>
          <a:p>
            <a:pPr marL="523875" indent="-463550" algn="just" rtl="1" eaLnBrk="1" hangingPunct="1">
              <a:lnSpc>
                <a:spcPct val="150000"/>
              </a:lnSpc>
              <a:spcBef>
                <a:spcPct val="30000"/>
              </a:spcBef>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بدون محركات البحث أو أدلة المواضيع لا يمكن الوصول إلى المعلومة المطلوبة.</a:t>
            </a: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20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2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57200" y="1798638"/>
            <a:ext cx="8229600" cy="4678362"/>
          </a:xfrm>
        </p:spPr>
        <p:txBody>
          <a:bodyPr/>
          <a:lstStyle/>
          <a:p>
            <a:pPr marL="511175" indent="-511175" algn="just" rtl="1" eaLnBrk="1" hangingPunct="1">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يمكن تشبيه مكتبة الإنترنت العملاقة بأنها تحتوي على كم هائل من المواضيع العامة والتخصصية الضيقة بشكل مبعثر وغير مفهرس بل أن حتى الكتاب الواحد يمكن أن يكون محفوظ على اكثر من حاسوب وموزعا على أكثر من قارة من قارات الأرض.</a:t>
            </a:r>
          </a:p>
          <a:p>
            <a:pPr marL="511175" indent="-511175" algn="just" rtl="1" eaLnBrk="1" hangingPunct="1">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القواعد المحددة في البحث تستند في الأساس على الجبر البولياني </a:t>
            </a:r>
            <a:r>
              <a:rPr lang="en-US" b="1" smtClean="0">
                <a:effectLst>
                  <a:outerShdw blurRad="38100" dist="38100" dir="2700000" algn="tl">
                    <a:srgbClr val="FFFFFF"/>
                  </a:outerShdw>
                </a:effectLst>
                <a:latin typeface="Times New Roman" pitchFamily="18" charset="0"/>
                <a:cs typeface="Times New Roman" pitchFamily="18" charset="0"/>
              </a:rPr>
              <a:t>(Boolean algebra)</a:t>
            </a:r>
            <a:r>
              <a:rPr lang="ar-SA" b="1" smtClean="0">
                <a:effectLst>
                  <a:outerShdw blurRad="38100" dist="38100" dir="2700000" algn="tl">
                    <a:srgbClr val="FFFFFF"/>
                  </a:outerShdw>
                </a:effectLst>
                <a:latin typeface="Times New Roman" pitchFamily="18" charset="0"/>
                <a:cs typeface="Times New Roman" pitchFamily="18" charset="0"/>
              </a:rPr>
              <a:t>. والذي تم وضعه من قبل عالم الرياضيات الإنجليزي جورج بول </a:t>
            </a:r>
            <a:r>
              <a:rPr lang="en-US" b="1" smtClean="0">
                <a:effectLst>
                  <a:outerShdw blurRad="38100" dist="38100" dir="2700000" algn="tl">
                    <a:srgbClr val="FFFFFF"/>
                  </a:outerShdw>
                </a:effectLst>
                <a:latin typeface="Times New Roman" pitchFamily="18" charset="0"/>
                <a:cs typeface="Times New Roman" pitchFamily="18" charset="0"/>
              </a:rPr>
              <a:t>(George Boole)</a:t>
            </a:r>
            <a:r>
              <a:rPr lang="ar-SA" b="1" smtClean="0">
                <a:effectLst>
                  <a:outerShdw blurRad="38100" dist="38100" dir="2700000" algn="tl">
                    <a:srgbClr val="FFFFFF"/>
                  </a:outerShdw>
                </a:effectLst>
                <a:latin typeface="Times New Roman" pitchFamily="18" charset="0"/>
                <a:cs typeface="Times New Roman" pitchFamily="18" charset="0"/>
              </a:rPr>
              <a:t> في العام 1854.</a:t>
            </a:r>
            <a:r>
              <a:rPr lang="en-US" b="1" smtClean="0">
                <a:effectLst>
                  <a:outerShdw blurRad="38100" dist="38100" dir="2700000" algn="tl">
                    <a:srgbClr val="FFFFFF"/>
                  </a:outerShdw>
                </a:effectLst>
                <a:latin typeface="Times New Roman" pitchFamily="18" charset="0"/>
                <a:cs typeface="Times New Roman" pitchFamily="18" charset="0"/>
              </a:rPr>
              <a:t> </a:t>
            </a:r>
          </a:p>
        </p:txBody>
      </p:sp>
      <p:sp>
        <p:nvSpPr>
          <p:cNvPr id="44038" name="Rectangle 6" descr="Water droplets"/>
          <p:cNvSpPr>
            <a:spLocks noGrp="1" noChangeArrowheads="1"/>
          </p:cNvSpPr>
          <p:nvPr>
            <p:ph type="title"/>
          </p:nvPr>
        </p:nvSpPr>
        <p:spPr>
          <a:blipFill dpi="0" rotWithShape="1">
            <a:blip r:embed="rId2" cstate="print"/>
            <a:srcRect/>
            <a:tile tx="0" ty="0" sx="100000" sy="100000" flip="none" algn="tl"/>
          </a:blipFill>
        </p:spPr>
        <p:txBody>
          <a:bodyPr/>
          <a:lstStyle/>
          <a:p>
            <a:pPr eaLnBrk="1" hangingPunct="1">
              <a:defRPr/>
            </a:pPr>
            <a:r>
              <a:rPr lang="ar-SA" b="1" smtClean="0">
                <a:solidFill>
                  <a:schemeClr val="tx1"/>
                </a:solidFill>
                <a:effectLst>
                  <a:outerShdw blurRad="38100" dist="38100" dir="2700000" algn="tl">
                    <a:srgbClr val="FFFFFF"/>
                  </a:outerShdw>
                </a:effectLst>
                <a:latin typeface="Times New Roman" pitchFamily="18" charset="0"/>
                <a:cs typeface="Times New Roman" pitchFamily="18" charset="0"/>
              </a:rPr>
              <a:t>أساسيات البحث في الانترنت</a:t>
            </a:r>
            <a:endParaRPr lang="en-US" b="1" smtClean="0">
              <a:solidFill>
                <a:schemeClr val="tx1"/>
              </a:solidFill>
              <a:effectLst>
                <a:outerShdw blurRad="38100" dist="38100" dir="2700000" algn="tl">
                  <a:srgbClr val="FFFFFF"/>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944562"/>
          </a:xfrm>
        </p:spPr>
        <p:txBody>
          <a:bodyPr/>
          <a:lstStyle/>
          <a:p>
            <a:pPr rtl="1" eaLnBrk="1" hangingPunct="1">
              <a:defRPr/>
            </a:pPr>
            <a:r>
              <a:rPr lang="ar-SA" sz="3600" b="1" smtClean="0">
                <a:solidFill>
                  <a:srgbClr val="0000FF"/>
                </a:solidFill>
                <a:effectLst>
                  <a:outerShdw blurRad="38100" dist="38100" dir="2700000" algn="tl">
                    <a:srgbClr val="000000"/>
                  </a:outerShdw>
                </a:effectLst>
              </a:rPr>
              <a:t>أساسيات البحث في الانترنت</a:t>
            </a:r>
            <a:endParaRPr lang="en-US" sz="3600" b="1" smtClean="0"/>
          </a:p>
        </p:txBody>
      </p:sp>
      <p:sp>
        <p:nvSpPr>
          <p:cNvPr id="46083" name="Rectangle 3"/>
          <p:cNvSpPr>
            <a:spLocks noGrp="1" noChangeArrowheads="1"/>
          </p:cNvSpPr>
          <p:nvPr>
            <p:ph type="body" idx="1"/>
          </p:nvPr>
        </p:nvSpPr>
        <p:spPr>
          <a:xfrm>
            <a:off x="457200" y="1295400"/>
            <a:ext cx="8229600" cy="4830763"/>
          </a:xfrm>
        </p:spPr>
        <p:txBody>
          <a:bodyPr/>
          <a:lstStyle/>
          <a:p>
            <a:pPr marL="525463" indent="-465138" algn="just" rtl="1" eaLnBrk="1" hangingPunct="1">
              <a:lnSpc>
                <a:spcPct val="130000"/>
              </a:lnSpc>
              <a:buClr>
                <a:srgbClr val="F50BD9"/>
              </a:buClr>
              <a:buFont typeface="Wingdings 3" pitchFamily="18" charset="2"/>
              <a:buNone/>
              <a:defRPr/>
            </a:pPr>
            <a:r>
              <a:rPr lang="ar-SA" sz="3600" b="1" smtClean="0">
                <a:effectLst>
                  <a:outerShdw blurRad="38100" dist="38100" dir="2700000" algn="tl">
                    <a:srgbClr val="FFFFFF"/>
                  </a:outerShdw>
                </a:effectLst>
                <a:latin typeface="Times New Roman" pitchFamily="18" charset="0"/>
                <a:cs typeface="Times New Roman" pitchFamily="18" charset="0"/>
              </a:rPr>
              <a:t>اللغة الانجليزية والبحث</a:t>
            </a:r>
          </a:p>
          <a:p>
            <a:pPr marL="525463" indent="-465138" algn="just" rtl="1" eaLnBrk="1" hangingPunct="1">
              <a:lnSpc>
                <a:spcPct val="13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حجم ما هو منشور باللغة الانجليزية الى بقية لغات العالم الاخرى تقدر ب </a:t>
            </a:r>
            <a:r>
              <a:rPr lang="en-US" b="1" smtClean="0">
                <a:effectLst>
                  <a:outerShdw blurRad="38100" dist="38100" dir="2700000" algn="tl">
                    <a:srgbClr val="FFFFFF"/>
                  </a:outerShdw>
                </a:effectLst>
                <a:latin typeface="Times New Roman" pitchFamily="18" charset="0"/>
                <a:cs typeface="Times New Roman" pitchFamily="18" charset="0"/>
              </a:rPr>
              <a:t>95%</a:t>
            </a:r>
            <a:r>
              <a:rPr lang="ar-SA" b="1" smtClean="0">
                <a:effectLst>
                  <a:outerShdw blurRad="38100" dist="38100" dir="2700000" algn="tl">
                    <a:srgbClr val="FFFFFF"/>
                  </a:outerShdw>
                </a:effectLst>
                <a:latin typeface="Times New Roman" pitchFamily="18" charset="0"/>
                <a:cs typeface="Times New Roman" pitchFamily="18" charset="0"/>
              </a:rPr>
              <a:t>.</a:t>
            </a:r>
          </a:p>
          <a:p>
            <a:pPr marL="525463" indent="-465138" algn="just" rtl="1" eaLnBrk="1" hangingPunct="1">
              <a:lnSpc>
                <a:spcPct val="13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أي 5%</a:t>
            </a:r>
            <a:r>
              <a:rPr lang="en-US" b="1" smtClean="0">
                <a:effectLst>
                  <a:outerShdw blurRad="38100" dist="38100" dir="2700000" algn="tl">
                    <a:srgbClr val="FFFFFF"/>
                  </a:outerShdw>
                </a:effectLst>
                <a:latin typeface="Times New Roman" pitchFamily="18" charset="0"/>
                <a:cs typeface="Times New Roman" pitchFamily="18" charset="0"/>
              </a:rPr>
              <a:t> </a:t>
            </a:r>
            <a:r>
              <a:rPr lang="ar-SA" b="1" smtClean="0">
                <a:effectLst>
                  <a:outerShdw blurRad="38100" dist="38100" dir="2700000" algn="tl">
                    <a:srgbClr val="FFFFFF"/>
                  </a:outerShdw>
                </a:effectLst>
                <a:latin typeface="Times New Roman" pitchFamily="18" charset="0"/>
                <a:cs typeface="Times New Roman" pitchFamily="18" charset="0"/>
              </a:rPr>
              <a:t> لبقية لغات الامم الاخرى.</a:t>
            </a:r>
          </a:p>
          <a:p>
            <a:pPr marL="525463" indent="-465138" algn="just" rtl="1" eaLnBrk="1" hangingPunct="1">
              <a:lnSpc>
                <a:spcPct val="13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فما هو حجم المنشور على الشبكة باللغة العربية؟</a:t>
            </a:r>
          </a:p>
          <a:p>
            <a:pPr marL="525463" indent="-465138" algn="just" rtl="1" eaLnBrk="1" hangingPunct="1">
              <a:lnSpc>
                <a:spcPct val="13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المنشور العلمي العربي لا يكاد ان يشكل شئ يذكر حتى بالمقارنة لما هو منشور بالعربية ذاتها. </a:t>
            </a:r>
            <a:endParaRPr lang="en-US" b="1" smtClean="0">
              <a:effectLst>
                <a:outerShdw blurRad="38100" dist="38100" dir="2700000" algn="tl">
                  <a:srgbClr val="FFFFFF"/>
                </a:outerShdw>
              </a:effectLst>
              <a:latin typeface="Times New Roman" pitchFamily="18" charset="0"/>
              <a:cs typeface="Times New Roman" pitchFamily="18" charset="0"/>
            </a:endParaRPr>
          </a:p>
        </p:txBody>
      </p:sp>
      <p:sp>
        <p:nvSpPr>
          <p:cNvPr id="46084" name="Rectangle 4" descr="Water droplets"/>
          <p:cNvSpPr>
            <a:spLocks noChangeArrowheads="1"/>
          </p:cNvSpPr>
          <p:nvPr/>
        </p:nvSpPr>
        <p:spPr bwMode="auto">
          <a:xfrm>
            <a:off x="457200" y="274638"/>
            <a:ext cx="8305800" cy="1020762"/>
          </a:xfrm>
          <a:prstGeom prst="rect">
            <a:avLst/>
          </a:prstGeom>
          <a:blipFill dpi="0" rotWithShape="1">
            <a:blip r:embed="rId2" cstate="print"/>
            <a:srcRect/>
            <a:tile tx="0" ty="0" sx="100000" sy="100000" flip="none" algn="tl"/>
          </a:blipFill>
          <a:ln w="9525">
            <a:noFill/>
            <a:miter lim="800000"/>
            <a:headEnd/>
            <a:tailEnd/>
          </a:ln>
          <a:effectLst/>
        </p:spPr>
        <p:txBody>
          <a:bodyPr anchor="ctr"/>
          <a:lstStyle/>
          <a:p>
            <a:pPr algn="ctr">
              <a:defRPr/>
            </a:pPr>
            <a:r>
              <a:rPr lang="ar-SA" sz="4400" b="1">
                <a:solidFill>
                  <a:srgbClr val="0000FF"/>
                </a:solidFill>
                <a:effectLst>
                  <a:outerShdw blurRad="38100" dist="38100" dir="2700000" algn="tl">
                    <a:srgbClr val="000000"/>
                  </a:outerShdw>
                </a:effectLst>
                <a:latin typeface="Times New Roman" pitchFamily="18" charset="0"/>
                <a:cs typeface="Times New Roman" pitchFamily="18" charset="0"/>
              </a:rPr>
              <a:t>أساسيات البحث في الانترنت</a:t>
            </a:r>
            <a:endParaRPr lang="en-US" sz="4400" b="1">
              <a:solidFill>
                <a:srgbClr val="0000FF"/>
              </a:solidFill>
              <a:effectLst>
                <a:outerShdw blurRad="38100" dist="38100" dir="2700000" algn="tl">
                  <a:srgbClr val="000000"/>
                </a:outerShdw>
              </a:effectLst>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1000"/>
                                        <p:tgtEl>
                                          <p:spTgt spid="46083">
                                            <p:txEl>
                                              <p:pRg st="1" end="1"/>
                                            </p:txEl>
                                          </p:spTgt>
                                        </p:tgtEl>
                                      </p:cBhvr>
                                    </p:animEffect>
                                    <p:anim calcmode="lin" valueType="num">
                                      <p:cBhvr>
                                        <p:cTn id="8"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608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608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6083">
                                            <p:txEl>
                                              <p:pRg st="0" end="0"/>
                                            </p:txEl>
                                          </p:spTgt>
                                        </p:tgtEl>
                                        <p:attrNameLst>
                                          <p:attrName>style.visibility</p:attrName>
                                        </p:attrNameLst>
                                      </p:cBhvr>
                                      <p:to>
                                        <p:strVal val="visible"/>
                                      </p:to>
                                    </p:set>
                                    <p:animEffect transition="in" filter="fade">
                                      <p:cBhvr>
                                        <p:cTn id="15" dur="1000"/>
                                        <p:tgtEl>
                                          <p:spTgt spid="46083">
                                            <p:txEl>
                                              <p:pRg st="0" end="0"/>
                                            </p:txEl>
                                          </p:spTgt>
                                        </p:tgtEl>
                                      </p:cBhvr>
                                    </p:animEffect>
                                    <p:anim calcmode="lin" valueType="num">
                                      <p:cBhvr>
                                        <p:cTn id="16"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608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60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6083">
                                            <p:txEl>
                                              <p:pRg st="2" end="2"/>
                                            </p:txEl>
                                          </p:spTgt>
                                        </p:tgtEl>
                                        <p:attrNameLst>
                                          <p:attrName>style.visibility</p:attrName>
                                        </p:attrNameLst>
                                      </p:cBhvr>
                                      <p:to>
                                        <p:strVal val="visible"/>
                                      </p:to>
                                    </p:set>
                                    <p:animEffect transition="in" filter="fade">
                                      <p:cBhvr>
                                        <p:cTn id="23" dur="1000"/>
                                        <p:tgtEl>
                                          <p:spTgt spid="46083">
                                            <p:txEl>
                                              <p:pRg st="2" end="2"/>
                                            </p:txEl>
                                          </p:spTgt>
                                        </p:tgtEl>
                                      </p:cBhvr>
                                    </p:animEffect>
                                    <p:anim calcmode="lin" valueType="num">
                                      <p:cBhvr>
                                        <p:cTn id="24"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608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608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46083">
                                            <p:txEl>
                                              <p:pRg st="3" end="3"/>
                                            </p:txEl>
                                          </p:spTgt>
                                        </p:tgtEl>
                                        <p:attrNameLst>
                                          <p:attrName>style.visibility</p:attrName>
                                        </p:attrNameLst>
                                      </p:cBhvr>
                                      <p:to>
                                        <p:strVal val="visible"/>
                                      </p:to>
                                    </p:set>
                                    <p:animEffect transition="in" filter="fade">
                                      <p:cBhvr>
                                        <p:cTn id="31" dur="1000"/>
                                        <p:tgtEl>
                                          <p:spTgt spid="46083">
                                            <p:txEl>
                                              <p:pRg st="3" end="3"/>
                                            </p:txEl>
                                          </p:spTgt>
                                        </p:tgtEl>
                                      </p:cBhvr>
                                    </p:animEffect>
                                    <p:anim calcmode="lin" valueType="num">
                                      <p:cBhvr>
                                        <p:cTn id="32" dur="1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608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608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6083">
                                            <p:txEl>
                                              <p:pRg st="4" end="4"/>
                                            </p:txEl>
                                          </p:spTgt>
                                        </p:tgtEl>
                                        <p:attrNameLst>
                                          <p:attrName>style.visibility</p:attrName>
                                        </p:attrNameLst>
                                      </p:cBhvr>
                                      <p:to>
                                        <p:strVal val="visible"/>
                                      </p:to>
                                    </p:set>
                                    <p:animEffect transition="in" filter="fade">
                                      <p:cBhvr>
                                        <p:cTn id="39" dur="1000"/>
                                        <p:tgtEl>
                                          <p:spTgt spid="46083">
                                            <p:txEl>
                                              <p:pRg st="4" end="4"/>
                                            </p:txEl>
                                          </p:spTgt>
                                        </p:tgtEl>
                                      </p:cBhvr>
                                    </p:animEffect>
                                    <p:anim calcmode="lin" valueType="num">
                                      <p:cBhvr>
                                        <p:cTn id="40"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608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608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1600200"/>
            <a:ext cx="8229600" cy="5029200"/>
          </a:xfrm>
        </p:spPr>
        <p:txBody>
          <a:bodyPr/>
          <a:lstStyle/>
          <a:p>
            <a:pPr marL="579438" indent="-579438" algn="just" rtl="1" eaLnBrk="1" hangingPunct="1">
              <a:lnSpc>
                <a:spcPct val="130000"/>
              </a:lnSpc>
              <a:buClr>
                <a:srgbClr val="F50BD9"/>
              </a:buClr>
              <a:buFont typeface="Wingdings 3" pitchFamily="18" charset="2"/>
              <a:buNone/>
              <a:defRPr/>
            </a:pPr>
            <a:r>
              <a:rPr lang="ar-SA" sz="3600" b="1" smtClean="0">
                <a:effectLst>
                  <a:outerShdw blurRad="38100" dist="38100" dir="2700000" algn="tl">
                    <a:srgbClr val="FFFFFF"/>
                  </a:outerShdw>
                </a:effectLst>
                <a:latin typeface="Times New Roman" pitchFamily="18" charset="0"/>
                <a:cs typeface="Times New Roman" pitchFamily="18" charset="0"/>
              </a:rPr>
              <a:t>بعض المصطلحات</a:t>
            </a:r>
            <a:r>
              <a:rPr lang="en-US" sz="3600" b="1" smtClean="0">
                <a:effectLst>
                  <a:outerShdw blurRad="38100" dist="38100" dir="2700000" algn="tl">
                    <a:srgbClr val="FFFFFF"/>
                  </a:outerShdw>
                </a:effectLst>
                <a:latin typeface="Times New Roman" pitchFamily="18" charset="0"/>
                <a:cs typeface="Times New Roman" pitchFamily="18" charset="0"/>
              </a:rPr>
              <a:t> </a:t>
            </a:r>
            <a:r>
              <a:rPr lang="ar-SA" sz="3600" b="1" smtClean="0">
                <a:effectLst>
                  <a:outerShdw blurRad="38100" dist="38100" dir="2700000" algn="tl">
                    <a:srgbClr val="FFFFFF"/>
                  </a:outerShdw>
                </a:effectLst>
                <a:latin typeface="Times New Roman" pitchFamily="18" charset="0"/>
                <a:cs typeface="Times New Roman" pitchFamily="18" charset="0"/>
              </a:rPr>
              <a:t>الأكثر ترددا في البحث</a:t>
            </a:r>
            <a:endParaRPr lang="ar-SA" sz="4000" b="1" smtClean="0">
              <a:effectLst>
                <a:outerShdw blurRad="38100" dist="38100" dir="2700000" algn="tl">
                  <a:srgbClr val="FFFFFF"/>
                </a:outerShdw>
              </a:effectLst>
              <a:latin typeface="Times New Roman" pitchFamily="18" charset="0"/>
              <a:cs typeface="Times New Roman" pitchFamily="18" charset="0"/>
            </a:endParaRPr>
          </a:p>
          <a:p>
            <a:pPr marL="579438" indent="-579438" algn="just" rtl="1" eaLnBrk="1" hangingPunct="1">
              <a:lnSpc>
                <a:spcPct val="130000"/>
              </a:lnSpc>
              <a:buClr>
                <a:srgbClr val="F50BD9"/>
              </a:buClr>
              <a:buFont typeface="Wingdings 3" pitchFamily="18" charset="2"/>
              <a:buNone/>
              <a:defRPr/>
            </a:pPr>
            <a:r>
              <a:rPr lang="ar-SA" sz="4000" b="1" smtClean="0">
                <a:effectLst>
                  <a:outerShdw blurRad="38100" dist="38100" dir="2700000" algn="tl">
                    <a:srgbClr val="FFFFFF"/>
                  </a:outerShdw>
                </a:effectLst>
                <a:latin typeface="Times New Roman" pitchFamily="18" charset="0"/>
                <a:cs typeface="Times New Roman" pitchFamily="18" charset="0"/>
              </a:rPr>
              <a:t>التساؤل </a:t>
            </a:r>
            <a:r>
              <a:rPr lang="en-US" sz="4000" b="1" smtClean="0">
                <a:effectLst>
                  <a:outerShdw blurRad="38100" dist="38100" dir="2700000" algn="tl">
                    <a:srgbClr val="FFFFFF"/>
                  </a:outerShdw>
                </a:effectLst>
                <a:latin typeface="Times New Roman" pitchFamily="18" charset="0"/>
                <a:cs typeface="Times New Roman" pitchFamily="18" charset="0"/>
              </a:rPr>
              <a:t>Query</a:t>
            </a:r>
            <a:r>
              <a:rPr lang="ar-SA" sz="4000" b="1" smtClean="0">
                <a:effectLst>
                  <a:outerShdw blurRad="38100" dist="38100" dir="2700000" algn="tl">
                    <a:srgbClr val="FFFFFF"/>
                  </a:outerShdw>
                </a:effectLst>
                <a:latin typeface="Times New Roman" pitchFamily="18" charset="0"/>
                <a:cs typeface="Times New Roman" pitchFamily="18" charset="0"/>
              </a:rPr>
              <a:t>: </a:t>
            </a:r>
          </a:p>
          <a:p>
            <a:pPr marL="579438" indent="-579438" algn="just" rtl="1" eaLnBrk="1" hangingPunct="1">
              <a:lnSpc>
                <a:spcPct val="13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هو عبارة عن السؤال (كلمة أو جملة) الذي يقدمه المستخدم لغرض البحث عن مواضيع معين. </a:t>
            </a:r>
          </a:p>
          <a:p>
            <a:pPr marL="579438" indent="-579438" algn="just" rtl="1" eaLnBrk="1" hangingPunct="1">
              <a:lnSpc>
                <a:spcPct val="13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مثال: لو ذهب أحدنا الى مكتبة العلوم ليسأل أمينها عن كتاب يحتوي على  أمين المكتبة بأن يدله على موضوع معين فأنه يسأله</a:t>
            </a:r>
            <a:r>
              <a:rPr lang="en-US" b="1" smtClean="0">
                <a:effectLst>
                  <a:outerShdw blurRad="38100" dist="38100" dir="2700000" algn="tl">
                    <a:srgbClr val="FFFFFF"/>
                  </a:outerShdw>
                </a:effectLst>
                <a:latin typeface="Times New Roman" pitchFamily="18" charset="0"/>
                <a:cs typeface="Times New Roman" pitchFamily="18" charset="0"/>
              </a:rPr>
              <a:t> </a:t>
            </a:r>
          </a:p>
        </p:txBody>
      </p:sp>
      <p:sp>
        <p:nvSpPr>
          <p:cNvPr id="45060" name="Rectangle 4" descr="Water droplets"/>
          <p:cNvSpPr>
            <a:spLocks noChangeArrowheads="1"/>
          </p:cNvSpPr>
          <p:nvPr/>
        </p:nvSpPr>
        <p:spPr bwMode="auto">
          <a:xfrm>
            <a:off x="381000" y="381000"/>
            <a:ext cx="8305800" cy="1020763"/>
          </a:xfrm>
          <a:prstGeom prst="rect">
            <a:avLst/>
          </a:prstGeom>
          <a:blipFill dpi="0" rotWithShape="1">
            <a:blip r:embed="rId2" cstate="print"/>
            <a:srcRect/>
            <a:tile tx="0" ty="0" sx="100000" sy="100000" flip="none" algn="tl"/>
          </a:blipFill>
          <a:ln w="9525">
            <a:noFill/>
            <a:miter lim="800000"/>
            <a:headEnd/>
            <a:tailEnd/>
          </a:ln>
          <a:effectLst/>
        </p:spPr>
        <p:txBody>
          <a:bodyPr anchor="ctr"/>
          <a:lstStyle/>
          <a:p>
            <a:pPr algn="ctr">
              <a:defRPr/>
            </a:pPr>
            <a:r>
              <a:rPr lang="ar-SA" sz="4400" b="1">
                <a:solidFill>
                  <a:srgbClr val="0000FF"/>
                </a:solidFill>
                <a:effectLst>
                  <a:outerShdw blurRad="38100" dist="38100" dir="2700000" algn="tl">
                    <a:srgbClr val="000000"/>
                  </a:outerShdw>
                </a:effectLst>
                <a:latin typeface="Times New Roman" pitchFamily="18" charset="0"/>
                <a:cs typeface="Times New Roman" pitchFamily="18" charset="0"/>
              </a:rPr>
              <a:t>أساسيات البحث في الانترنت</a:t>
            </a:r>
            <a:endParaRPr lang="en-US" sz="4400" b="1">
              <a:solidFill>
                <a:srgbClr val="0000FF"/>
              </a:solidFill>
              <a:effectLst>
                <a:outerShdw blurRad="38100" dist="38100" dir="2700000" algn="tl">
                  <a:srgbClr val="000000"/>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Green marble"/>
          <p:cNvSpPr>
            <a:spLocks noGrp="1" noChangeArrowheads="1"/>
          </p:cNvSpPr>
          <p:nvPr>
            <p:ph type="title"/>
          </p:nvPr>
        </p:nvSpPr>
        <p:spPr>
          <a:xfrm>
            <a:off x="457200" y="274638"/>
            <a:ext cx="8229600" cy="1020762"/>
          </a:xfrm>
          <a:blipFill dpi="0" rotWithShape="1">
            <a:blip r:embed="rId2"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مقدمة في الانترنت ومراحل تطورها</a:t>
            </a:r>
            <a:endParaRPr lang="en-US"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3075" name="Rectangle 3"/>
          <p:cNvSpPr>
            <a:spLocks noGrp="1" noChangeArrowheads="1"/>
          </p:cNvSpPr>
          <p:nvPr>
            <p:ph type="body" idx="1"/>
          </p:nvPr>
        </p:nvSpPr>
        <p:spPr/>
        <p:txBody>
          <a:bodyPr/>
          <a:lstStyle/>
          <a:p>
            <a:pPr algn="just" rtl="1" eaLnBrk="1" hangingPunct="1">
              <a:defRPr/>
            </a:pPr>
            <a:r>
              <a:rPr lang="ar-SA" sz="4000" b="1" smtClean="0">
                <a:effectLst>
                  <a:outerShdw blurRad="38100" dist="38100" dir="2700000" algn="tl">
                    <a:srgbClr val="FFFFFF"/>
                  </a:outerShdw>
                </a:effectLst>
                <a:latin typeface="Times New Roman" pitchFamily="18" charset="0"/>
                <a:cs typeface="Times New Roman" pitchFamily="18" charset="0"/>
              </a:rPr>
              <a:t>أول بداية لظهور شبكة اتصالات بين الحاسبات كان في  العام 1969، على يد فريق من الباحثين الأمريكان.</a:t>
            </a:r>
          </a:p>
          <a:p>
            <a:pPr algn="just" rtl="1" eaLnBrk="1" hangingPunct="1">
              <a:defRPr/>
            </a:pPr>
            <a:endParaRPr lang="ar-SA" sz="4000" b="1" smtClean="0">
              <a:effectLst>
                <a:outerShdw blurRad="38100" dist="38100" dir="2700000" algn="tl">
                  <a:srgbClr val="FFFFFF"/>
                </a:outerShdw>
              </a:effectLst>
              <a:latin typeface="Times New Roman" pitchFamily="18" charset="0"/>
              <a:cs typeface="Times New Roman" pitchFamily="18" charset="0"/>
            </a:endParaRPr>
          </a:p>
          <a:p>
            <a:pPr algn="just" rtl="1" eaLnBrk="1" hangingPunct="1">
              <a:defRPr/>
            </a:pPr>
            <a:r>
              <a:rPr lang="ar-SA" sz="4000" b="1" smtClean="0">
                <a:effectLst>
                  <a:outerShdw blurRad="38100" dist="38100" dir="2700000" algn="tl">
                    <a:srgbClr val="FFFFFF"/>
                  </a:outerShdw>
                </a:effectLst>
                <a:latin typeface="Times New Roman" pitchFamily="18" charset="0"/>
                <a:cs typeface="Times New Roman" pitchFamily="18" charset="0"/>
              </a:rPr>
              <a:t>الغرض كان عسكريا هو انشاء إلى نظام اتصالات ذكي وقادر على العيش حتى بعد حرب نووية.</a:t>
            </a: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decel="50000" fill="hold">
                                          <p:stCondLst>
                                            <p:cond delay="0"/>
                                          </p:stCondLst>
                                        </p:cTn>
                                        <p:tgtEl>
                                          <p:spTgt spid="307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07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p:cTn id="19" dur="500" decel="50000" fill="hold">
                                          <p:stCondLst>
                                            <p:cond delay="0"/>
                                          </p:stCondLst>
                                        </p:cTn>
                                        <p:tgtEl>
                                          <p:spTgt spid="3075">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5">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5">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075">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5">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5">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5">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1447800"/>
            <a:ext cx="8229600" cy="4983163"/>
          </a:xfrm>
        </p:spPr>
        <p:txBody>
          <a:bodyPr/>
          <a:lstStyle/>
          <a:p>
            <a:pPr algn="just" rtl="1" eaLnBrk="1" hangingPunct="1">
              <a:lnSpc>
                <a:spcPct val="150000"/>
              </a:lnSpc>
              <a:buClr>
                <a:srgbClr val="F50BD9"/>
              </a:buClr>
              <a:buFont typeface="Wingdings 3" pitchFamily="18" charset="2"/>
              <a:buNone/>
            </a:pPr>
            <a:r>
              <a:rPr lang="ar-SA" b="1" smtClean="0">
                <a:latin typeface="Times New Roman" pitchFamily="18" charset="0"/>
                <a:cs typeface="Times New Roman" pitchFamily="18" charset="0"/>
              </a:rPr>
              <a:t>التعبير البحثي </a:t>
            </a:r>
            <a:r>
              <a:rPr lang="en-US" b="1" smtClean="0">
                <a:latin typeface="Times New Roman" pitchFamily="18" charset="0"/>
                <a:cs typeface="Times New Roman" pitchFamily="18" charset="0"/>
              </a:rPr>
              <a:t>(Search term)</a:t>
            </a:r>
            <a:r>
              <a:rPr lang="ar-SA" b="1" smtClean="0">
                <a:latin typeface="Times New Roman" pitchFamily="18" charset="0"/>
                <a:cs typeface="Times New Roman" pitchFamily="18" charset="0"/>
              </a:rPr>
              <a:t>: </a:t>
            </a:r>
          </a:p>
          <a:p>
            <a:pPr algn="just" rtl="1" eaLnBrk="1" hangingPunct="1">
              <a:lnSpc>
                <a:spcPct val="150000"/>
              </a:lnSpc>
              <a:buClr>
                <a:srgbClr val="F50BD9"/>
              </a:buClr>
              <a:buFont typeface="Wingdings 3" pitchFamily="18" charset="2"/>
              <a:buChar char="á"/>
            </a:pPr>
            <a:r>
              <a:rPr lang="ar-SA" sz="2800" b="1" smtClean="0">
                <a:latin typeface="Times New Roman" pitchFamily="18" charset="0"/>
                <a:cs typeface="Times New Roman" pitchFamily="18" charset="0"/>
              </a:rPr>
              <a:t>هو عبارة عن كلمة أو عدة كلمات يتم التقاطها من التساؤل تمتاز هذه الكلمات بأن لها دلالة واضحة ومحددة حول موضوع التساؤل.</a:t>
            </a:r>
          </a:p>
          <a:p>
            <a:pPr algn="just" rtl="1" eaLnBrk="1" hangingPunct="1">
              <a:lnSpc>
                <a:spcPct val="150000"/>
              </a:lnSpc>
              <a:buClr>
                <a:srgbClr val="F50BD9"/>
              </a:buClr>
              <a:buFont typeface="Wingdings 3" pitchFamily="18" charset="2"/>
              <a:buChar char="á"/>
            </a:pPr>
            <a:r>
              <a:rPr lang="ar-SA" sz="2800" b="1" smtClean="0">
                <a:latin typeface="Times New Roman" pitchFamily="18" charset="0"/>
                <a:cs typeface="Times New Roman" pitchFamily="18" charset="0"/>
              </a:rPr>
              <a:t>هذه الكلمة أو الكلمات يمكن أن تشكل ما يعرف بكلمات مفاتيح البحث </a:t>
            </a:r>
            <a:r>
              <a:rPr lang="en-US" sz="2800" b="1" smtClean="0">
                <a:latin typeface="Times New Roman" pitchFamily="18" charset="0"/>
                <a:cs typeface="Times New Roman" pitchFamily="18" charset="0"/>
              </a:rPr>
              <a:t>(Word key)</a:t>
            </a:r>
            <a:r>
              <a:rPr lang="ar-SA" sz="2800" b="1" smtClean="0">
                <a:latin typeface="Times New Roman" pitchFamily="18" charset="0"/>
                <a:cs typeface="Times New Roman" pitchFamily="18" charset="0"/>
              </a:rPr>
              <a:t>، التي تستخدم لغرض ربطها مع بعضها البعض بموجب علاقة منطقية لتشكل التعبير البحثي في موضوع معين. </a:t>
            </a:r>
          </a:p>
          <a:p>
            <a:pPr algn="just" rtl="1" eaLnBrk="1" hangingPunct="1">
              <a:lnSpc>
                <a:spcPct val="150000"/>
              </a:lnSpc>
              <a:buClr>
                <a:srgbClr val="F50BD9"/>
              </a:buClr>
              <a:buFont typeface="Wingdings 3" pitchFamily="18" charset="2"/>
              <a:buChar char="á"/>
            </a:pPr>
            <a:r>
              <a:rPr lang="ar-SA" sz="2800" b="1" smtClean="0">
                <a:latin typeface="Times New Roman" pitchFamily="18" charset="0"/>
                <a:cs typeface="Times New Roman" pitchFamily="18" charset="0"/>
              </a:rPr>
              <a:t>التعبير البحثي في المثال السابق هو ”سطح فيرمي“</a:t>
            </a:r>
            <a:endParaRPr lang="en-US" sz="2800" b="1" smtClean="0">
              <a:latin typeface="Times New Roman" pitchFamily="18" charset="0"/>
              <a:cs typeface="Times New Roman" pitchFamily="18" charset="0"/>
            </a:endParaRPr>
          </a:p>
        </p:txBody>
      </p:sp>
      <p:sp>
        <p:nvSpPr>
          <p:cNvPr id="52228" name="Rectangle 4" descr="Water droplets"/>
          <p:cNvSpPr>
            <a:spLocks noChangeArrowheads="1"/>
          </p:cNvSpPr>
          <p:nvPr/>
        </p:nvSpPr>
        <p:spPr bwMode="auto">
          <a:xfrm>
            <a:off x="457200" y="350838"/>
            <a:ext cx="8305800" cy="1020762"/>
          </a:xfrm>
          <a:prstGeom prst="rect">
            <a:avLst/>
          </a:prstGeom>
          <a:blipFill dpi="0" rotWithShape="1">
            <a:blip r:embed="rId2" cstate="print"/>
            <a:srcRect/>
            <a:tile tx="0" ty="0" sx="100000" sy="100000" flip="none" algn="tl"/>
          </a:blipFill>
          <a:ln w="9525">
            <a:noFill/>
            <a:miter lim="800000"/>
            <a:headEnd/>
            <a:tailEnd/>
          </a:ln>
          <a:effectLst/>
        </p:spPr>
        <p:txBody>
          <a:bodyPr anchor="ctr"/>
          <a:lstStyle/>
          <a:p>
            <a:pPr algn="ctr">
              <a:defRPr/>
            </a:pPr>
            <a:r>
              <a:rPr lang="ar-SA" sz="4400" b="1">
                <a:solidFill>
                  <a:srgbClr val="0000FF"/>
                </a:solidFill>
                <a:effectLst>
                  <a:outerShdw blurRad="38100" dist="38100" dir="2700000" algn="tl">
                    <a:srgbClr val="000000"/>
                  </a:outerShdw>
                </a:effectLst>
                <a:latin typeface="Times New Roman" pitchFamily="18" charset="0"/>
                <a:cs typeface="Times New Roman" pitchFamily="18" charset="0"/>
              </a:rPr>
              <a:t>أساسيات البحث في الانترنت</a:t>
            </a:r>
            <a:endParaRPr lang="en-US" sz="4400" b="1">
              <a:solidFill>
                <a:srgbClr val="0000FF"/>
              </a:solidFill>
              <a:effectLst>
                <a:outerShdw blurRad="38100" dist="38100" dir="2700000" algn="tl">
                  <a:srgbClr val="000000"/>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457200" y="1295400"/>
            <a:ext cx="8229600" cy="5562600"/>
          </a:xfrm>
        </p:spPr>
        <p:txBody>
          <a:bodyPr/>
          <a:lstStyle/>
          <a:p>
            <a:pPr algn="just" rtl="1" eaLnBrk="1" hangingPunct="1">
              <a:buClr>
                <a:srgbClr val="F50BD9"/>
              </a:buClr>
              <a:buFont typeface="Wingdings 3" pitchFamily="18" charset="2"/>
              <a:buNone/>
              <a:defRPr/>
            </a:pPr>
            <a:r>
              <a:rPr lang="ar-SA" sz="2800" b="1" smtClean="0">
                <a:effectLst>
                  <a:outerShdw blurRad="38100" dist="38100" dir="2700000" algn="tl">
                    <a:srgbClr val="FFFFFF"/>
                  </a:outerShdw>
                </a:effectLst>
                <a:latin typeface="Times New Roman" pitchFamily="18" charset="0"/>
                <a:cs typeface="Times New Roman" pitchFamily="18" charset="0"/>
              </a:rPr>
              <a:t>ناتج البحث </a:t>
            </a:r>
            <a:r>
              <a:rPr lang="en-US" sz="2800" b="1" smtClean="0">
                <a:effectLst>
                  <a:outerShdw blurRad="38100" dist="38100" dir="2700000" algn="tl">
                    <a:srgbClr val="FFFFFF"/>
                  </a:outerShdw>
                </a:effectLst>
                <a:latin typeface="Times New Roman" pitchFamily="18" charset="0"/>
                <a:cs typeface="Times New Roman" pitchFamily="18" charset="0"/>
              </a:rPr>
              <a:t>(search results)</a:t>
            </a:r>
            <a:r>
              <a:rPr lang="ar-SA" sz="2800" b="1" smtClean="0">
                <a:effectLst>
                  <a:outerShdw blurRad="38100" dist="38100" dir="2700000" algn="tl">
                    <a:srgbClr val="FFFFFF"/>
                  </a:outerShdw>
                </a:effectLst>
                <a:latin typeface="Times New Roman" pitchFamily="18" charset="0"/>
                <a:cs typeface="Times New Roman" pitchFamily="18" charset="0"/>
              </a:rPr>
              <a:t>: </a:t>
            </a:r>
          </a:p>
          <a:p>
            <a:pPr algn="just" rtl="1" eaLnBrk="1" hangingPunct="1">
              <a:buClr>
                <a:srgbClr val="F50BD9"/>
              </a:buClr>
              <a:buFont typeface="Wingdings 3" pitchFamily="18" charset="2"/>
              <a:buChar char="á"/>
              <a:defRPr/>
            </a:pPr>
            <a:r>
              <a:rPr lang="ar-SA" sz="2800" b="1" smtClean="0">
                <a:effectLst>
                  <a:outerShdw blurRad="38100" dist="38100" dir="2700000" algn="tl">
                    <a:srgbClr val="FFFFFF"/>
                  </a:outerShdw>
                </a:effectLst>
                <a:latin typeface="Times New Roman" pitchFamily="18" charset="0"/>
                <a:cs typeface="Times New Roman" pitchFamily="18" charset="0"/>
              </a:rPr>
              <a:t>هو عبارة عن ملف مكون من صفحة واحدة أو اكثر يحتوي على قائمة بكل الصفحات التي تحتوي على مواضيع ذات صلة وثيقة بموضوع البحث. أي ملف تحققت فيه الشروط الواردة في البحث.</a:t>
            </a:r>
          </a:p>
          <a:p>
            <a:pPr algn="just" rtl="1" eaLnBrk="1" hangingPunct="1">
              <a:buClr>
                <a:srgbClr val="F50BD9"/>
              </a:buClr>
              <a:buFont typeface="Wingdings 3" pitchFamily="18" charset="2"/>
              <a:buNone/>
              <a:defRPr/>
            </a:pPr>
            <a:r>
              <a:rPr lang="ar-SA" sz="2800" b="1" smtClean="0">
                <a:effectLst>
                  <a:outerShdw blurRad="38100" dist="38100" dir="2700000" algn="tl">
                    <a:srgbClr val="FFFFFF"/>
                  </a:outerShdw>
                </a:effectLst>
                <a:latin typeface="Times New Roman" pitchFamily="18" charset="0"/>
                <a:cs typeface="Times New Roman" pitchFamily="18" charset="0"/>
              </a:rPr>
              <a:t>أدلة المواضيع </a:t>
            </a:r>
            <a:r>
              <a:rPr lang="en-US" sz="2800" b="1" smtClean="0">
                <a:effectLst>
                  <a:outerShdw blurRad="38100" dist="38100" dir="2700000" algn="tl">
                    <a:srgbClr val="FFFFFF"/>
                  </a:outerShdw>
                </a:effectLst>
                <a:latin typeface="Times New Roman" pitchFamily="18" charset="0"/>
                <a:cs typeface="Times New Roman" pitchFamily="18" charset="0"/>
              </a:rPr>
              <a:t>(Subject Directories)</a:t>
            </a:r>
            <a:r>
              <a:rPr lang="ar-SA" sz="2800" b="1" smtClean="0">
                <a:effectLst>
                  <a:outerShdw blurRad="38100" dist="38100" dir="2700000" algn="tl">
                    <a:srgbClr val="FFFFFF"/>
                  </a:outerShdw>
                </a:effectLst>
                <a:latin typeface="Times New Roman" pitchFamily="18" charset="0"/>
                <a:cs typeface="Times New Roman" pitchFamily="18" charset="0"/>
              </a:rPr>
              <a:t>: </a:t>
            </a:r>
          </a:p>
          <a:p>
            <a:pPr algn="just" rtl="1" eaLnBrk="1" hangingPunct="1">
              <a:buClr>
                <a:srgbClr val="F50BD9"/>
              </a:buClr>
              <a:buFont typeface="Wingdings 3" pitchFamily="18" charset="2"/>
              <a:buChar char="á"/>
              <a:defRPr/>
            </a:pPr>
            <a:r>
              <a:rPr lang="ar-SA" sz="2800" b="1" smtClean="0">
                <a:effectLst>
                  <a:outerShdw blurRad="38100" dist="38100" dir="2700000" algn="tl">
                    <a:srgbClr val="FFFFFF"/>
                  </a:outerShdw>
                </a:effectLst>
                <a:latin typeface="Times New Roman" pitchFamily="18" charset="0"/>
                <a:cs typeface="Times New Roman" pitchFamily="18" charset="0"/>
              </a:rPr>
              <a:t>عبارة عن مواقع على الإنترنت تحتوي على قواعد بيانات ضخمة جدا تغطي جزءا من محتويات صفحات شبكة الإنترنت، أدلة المواضيع تحتوي في صفحتها الرئيسية تقسيم عام لشتى المواضيع الرئيسية مع وصلات ارتباط تشعبي تمكن المستخدم من الوصول إلى تقسيمات وتفرعات أضيق في الموضوع الرئيسي وهكذا يكون الانتقال من الموضوع العام إلى الموضوع الخاص ومن الخاص إلى الخاص جدا  </a:t>
            </a:r>
            <a:r>
              <a:rPr lang="en-US" sz="2800" b="1" smtClean="0">
                <a:effectLst>
                  <a:outerShdw blurRad="38100" dist="38100" dir="2700000" algn="tl">
                    <a:srgbClr val="FFFFFF"/>
                  </a:outerShdw>
                </a:effectLst>
                <a:latin typeface="Times New Roman" pitchFamily="18" charset="0"/>
                <a:cs typeface="Times New Roman" pitchFamily="18" charset="0"/>
              </a:rPr>
              <a:t>…</a:t>
            </a:r>
            <a:r>
              <a:rPr lang="ar-SA" sz="2800" b="1" smtClean="0">
                <a:effectLst>
                  <a:outerShdw blurRad="38100" dist="38100" dir="2700000" algn="tl">
                    <a:srgbClr val="FFFFFF"/>
                  </a:outerShdw>
                </a:effectLst>
                <a:latin typeface="Times New Roman" pitchFamily="18" charset="0"/>
                <a:cs typeface="Times New Roman" pitchFamily="18" charset="0"/>
              </a:rPr>
              <a:t> وصولا إلى أدق تحديد في هذه المواضيع.</a:t>
            </a:r>
            <a:endParaRPr lang="en-US" sz="2800" b="1" smtClean="0">
              <a:effectLst>
                <a:outerShdw blurRad="38100" dist="38100" dir="2700000" algn="tl">
                  <a:srgbClr val="FFFFFF"/>
                </a:outerShdw>
              </a:effectLst>
              <a:latin typeface="Times New Roman" pitchFamily="18" charset="0"/>
              <a:cs typeface="Times New Roman" pitchFamily="18" charset="0"/>
            </a:endParaRPr>
          </a:p>
        </p:txBody>
      </p:sp>
      <p:sp>
        <p:nvSpPr>
          <p:cNvPr id="53253" name="Rectangle 5" descr="Water droplets"/>
          <p:cNvSpPr>
            <a:spLocks noChangeArrowheads="1"/>
          </p:cNvSpPr>
          <p:nvPr/>
        </p:nvSpPr>
        <p:spPr bwMode="auto">
          <a:xfrm>
            <a:off x="457200" y="228600"/>
            <a:ext cx="8305800" cy="838200"/>
          </a:xfrm>
          <a:prstGeom prst="rect">
            <a:avLst/>
          </a:prstGeom>
          <a:blipFill dpi="0" rotWithShape="1">
            <a:blip r:embed="rId2" cstate="print"/>
            <a:srcRect/>
            <a:tile tx="0" ty="0" sx="100000" sy="100000" flip="none" algn="tl"/>
          </a:blipFill>
          <a:ln w="9525">
            <a:noFill/>
            <a:miter lim="800000"/>
            <a:headEnd/>
            <a:tailEnd/>
          </a:ln>
          <a:effectLst/>
        </p:spPr>
        <p:txBody>
          <a:bodyPr anchor="ctr"/>
          <a:lstStyle/>
          <a:p>
            <a:pPr algn="ctr">
              <a:defRPr/>
            </a:pPr>
            <a:r>
              <a:rPr lang="ar-SA" sz="4400" b="1">
                <a:solidFill>
                  <a:srgbClr val="0000FF"/>
                </a:solidFill>
                <a:effectLst>
                  <a:outerShdw blurRad="38100" dist="38100" dir="2700000" algn="tl">
                    <a:srgbClr val="000000"/>
                  </a:outerShdw>
                </a:effectLst>
                <a:latin typeface="Times New Roman" pitchFamily="18" charset="0"/>
                <a:cs typeface="Times New Roman" pitchFamily="18" charset="0"/>
              </a:rPr>
              <a:t>أساسيات البحث في الانترنت</a:t>
            </a:r>
            <a:endParaRPr lang="en-US" sz="4400" b="1">
              <a:solidFill>
                <a:srgbClr val="0000FF"/>
              </a:solidFill>
              <a:effectLst>
                <a:outerShdw blurRad="38100" dist="38100" dir="2700000" algn="tl">
                  <a:srgbClr val="000000"/>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3250">
                                            <p:txEl>
                                              <p:pRg st="1" end="1"/>
                                            </p:txEl>
                                          </p:spTgt>
                                        </p:tgtEl>
                                        <p:attrNameLst>
                                          <p:attrName>style.visibility</p:attrName>
                                        </p:attrNameLst>
                                      </p:cBhvr>
                                      <p:to>
                                        <p:strVal val="visible"/>
                                      </p:to>
                                    </p:set>
                                    <p:anim calcmode="lin" valueType="num">
                                      <p:cBhvr>
                                        <p:cTn id="7" dur="500" fill="hold"/>
                                        <p:tgtEl>
                                          <p:spTgt spid="53250">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53250">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53250">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53250">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5325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3250">
                                            <p:txEl>
                                              <p:pRg st="2" end="2"/>
                                            </p:txEl>
                                          </p:spTgt>
                                        </p:tgtEl>
                                        <p:attrNameLst>
                                          <p:attrName>style.visibility</p:attrName>
                                        </p:attrNameLst>
                                      </p:cBhvr>
                                      <p:to>
                                        <p:strVal val="visible"/>
                                      </p:to>
                                    </p:set>
                                    <p:anim calcmode="lin" valueType="num">
                                      <p:cBhvr>
                                        <p:cTn id="16" dur="500" fill="hold"/>
                                        <p:tgtEl>
                                          <p:spTgt spid="53250">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53250">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53250">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53250">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53250">
                                            <p:txEl>
                                              <p:pRg st="2" end="2"/>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53250">
                                            <p:txEl>
                                              <p:pRg st="3" end="3"/>
                                            </p:txEl>
                                          </p:spTgt>
                                        </p:tgtEl>
                                        <p:attrNameLst>
                                          <p:attrName>style.visibility</p:attrName>
                                        </p:attrNameLst>
                                      </p:cBhvr>
                                      <p:to>
                                        <p:strVal val="visible"/>
                                      </p:to>
                                    </p:set>
                                    <p:anim calcmode="lin" valueType="num">
                                      <p:cBhvr>
                                        <p:cTn id="23" dur="500" fill="hold"/>
                                        <p:tgtEl>
                                          <p:spTgt spid="53250">
                                            <p:txEl>
                                              <p:pRg st="3" end="3"/>
                                            </p:txEl>
                                          </p:spTgt>
                                        </p:tgtEl>
                                        <p:attrNameLst>
                                          <p:attrName>ppt_w</p:attrName>
                                        </p:attrNameLst>
                                      </p:cBhvr>
                                      <p:tavLst>
                                        <p:tav tm="0">
                                          <p:val>
                                            <p:strVal val="#ppt_w*0.05"/>
                                          </p:val>
                                        </p:tav>
                                        <p:tav tm="100000">
                                          <p:val>
                                            <p:strVal val="#ppt_w"/>
                                          </p:val>
                                        </p:tav>
                                      </p:tavLst>
                                    </p:anim>
                                    <p:anim calcmode="lin" valueType="num">
                                      <p:cBhvr>
                                        <p:cTn id="24" dur="500" fill="hold"/>
                                        <p:tgtEl>
                                          <p:spTgt spid="53250">
                                            <p:txEl>
                                              <p:pRg st="3" end="3"/>
                                            </p:txEl>
                                          </p:spTgt>
                                        </p:tgtEl>
                                        <p:attrNameLst>
                                          <p:attrName>ppt_h</p:attrName>
                                        </p:attrNameLst>
                                      </p:cBhvr>
                                      <p:tavLst>
                                        <p:tav tm="0">
                                          <p:val>
                                            <p:strVal val="#ppt_h"/>
                                          </p:val>
                                        </p:tav>
                                        <p:tav tm="100000">
                                          <p:val>
                                            <p:strVal val="#ppt_h"/>
                                          </p:val>
                                        </p:tav>
                                      </p:tavLst>
                                    </p:anim>
                                    <p:anim calcmode="lin" valueType="num">
                                      <p:cBhvr>
                                        <p:cTn id="25" dur="500" fill="hold"/>
                                        <p:tgtEl>
                                          <p:spTgt spid="53250">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53250">
                                            <p:txEl>
                                              <p:pRg st="3" end="3"/>
                                            </p:txEl>
                                          </p:spTgt>
                                        </p:tgtEl>
                                        <p:attrNameLst>
                                          <p:attrName>ppt_y</p:attrName>
                                        </p:attrNameLst>
                                      </p:cBhvr>
                                      <p:tavLst>
                                        <p:tav tm="0">
                                          <p:val>
                                            <p:strVal val="#ppt_y"/>
                                          </p:val>
                                        </p:tav>
                                        <p:tav tm="100000">
                                          <p:val>
                                            <p:strVal val="#ppt_y"/>
                                          </p:val>
                                        </p:tav>
                                      </p:tavLst>
                                    </p:anim>
                                    <p:animEffect transition="in" filter="fade">
                                      <p:cBhvr>
                                        <p:cTn id="27" dur="500"/>
                                        <p:tgtEl>
                                          <p:spTgt spid="532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33400" y="1676400"/>
            <a:ext cx="8229600" cy="4419600"/>
          </a:xfrm>
        </p:spPr>
        <p:txBody>
          <a:bodyPr/>
          <a:lstStyle/>
          <a:p>
            <a:pPr algn="just" rtl="1" eaLnBrk="1" hangingPunct="1">
              <a:lnSpc>
                <a:spcPct val="90000"/>
              </a:lnSpc>
              <a:buClr>
                <a:srgbClr val="F50BD9"/>
              </a:buClr>
              <a:buFont typeface="Wingdings 3" pitchFamily="18" charset="2"/>
              <a:buNone/>
              <a:defRPr/>
            </a:pPr>
            <a:r>
              <a:rPr lang="ar-SA" b="1" smtClean="0">
                <a:effectLst>
                  <a:outerShdw blurRad="38100" dist="38100" dir="2700000" algn="tl">
                    <a:srgbClr val="FFFFFF"/>
                  </a:outerShdw>
                </a:effectLst>
              </a:rPr>
              <a:t>محرك البحث </a:t>
            </a:r>
            <a:r>
              <a:rPr lang="en-US" b="1" smtClean="0">
                <a:effectLst>
                  <a:outerShdw blurRad="38100" dist="38100" dir="2700000" algn="tl">
                    <a:srgbClr val="FFFFFF"/>
                  </a:outerShdw>
                </a:effectLst>
              </a:rPr>
              <a:t>(Search Engine)</a:t>
            </a:r>
            <a:r>
              <a:rPr lang="ar-SA" b="1" smtClean="0">
                <a:effectLst>
                  <a:outerShdw blurRad="38100" dist="38100" dir="2700000" algn="tl">
                    <a:srgbClr val="FFFFFF"/>
                  </a:outerShdw>
                </a:effectLst>
              </a:rPr>
              <a:t>: </a:t>
            </a:r>
          </a:p>
          <a:p>
            <a:pPr algn="just" rtl="1" eaLnBrk="1" hangingPunct="1">
              <a:lnSpc>
                <a:spcPct val="90000"/>
              </a:lnSpc>
              <a:buClr>
                <a:srgbClr val="F50BD9"/>
              </a:buClr>
              <a:buFont typeface="Wingdings 3" pitchFamily="18" charset="2"/>
              <a:buChar char="á"/>
              <a:defRPr/>
            </a:pPr>
            <a:r>
              <a:rPr lang="ar-SA" sz="2800" smtClean="0"/>
              <a:t>عبارة عن برنامج </a:t>
            </a:r>
            <a:r>
              <a:rPr lang="en-US" sz="2800" smtClean="0"/>
              <a:t>(Software)</a:t>
            </a:r>
            <a:r>
              <a:rPr lang="ar-SA" sz="2800" smtClean="0"/>
              <a:t> تستضيفه بعض مواقع شبكة الإنترنت التي تضم قاعدة بيانات ضخمة تغطي جزءا كبير من محتويات صفحات شبكة الإنترنت، محرك البحث له القابلية في البحث عن الصفحات التي تحتوي على الكلمات التي وردت في التعبير البحثي.</a:t>
            </a:r>
          </a:p>
          <a:p>
            <a:pPr algn="just" rtl="1" eaLnBrk="1" hangingPunct="1">
              <a:lnSpc>
                <a:spcPct val="90000"/>
              </a:lnSpc>
              <a:buClr>
                <a:srgbClr val="F50BD9"/>
              </a:buClr>
              <a:buFont typeface="Wingdings 3" pitchFamily="18" charset="2"/>
              <a:buNone/>
              <a:defRPr/>
            </a:pPr>
            <a:r>
              <a:rPr lang="ar-SA" b="1" smtClean="0"/>
              <a:t>المؤثرات البحثية </a:t>
            </a:r>
            <a:r>
              <a:rPr lang="en-US" b="1" smtClean="0"/>
              <a:t>(Search Operators)</a:t>
            </a:r>
            <a:r>
              <a:rPr lang="ar-SA" b="1" smtClean="0"/>
              <a:t>:</a:t>
            </a:r>
            <a:r>
              <a:rPr lang="ar-SA" smtClean="0"/>
              <a:t> </a:t>
            </a:r>
          </a:p>
          <a:p>
            <a:pPr algn="just" rtl="1" eaLnBrk="1" hangingPunct="1">
              <a:lnSpc>
                <a:spcPct val="90000"/>
              </a:lnSpc>
              <a:buClr>
                <a:srgbClr val="F50BD9"/>
              </a:buClr>
              <a:buFont typeface="Wingdings 3" pitchFamily="18" charset="2"/>
              <a:buChar char="á"/>
              <a:defRPr/>
            </a:pPr>
            <a:r>
              <a:rPr lang="ar-SA" sz="2800" smtClean="0"/>
              <a:t>مجموعة من المؤثرات المنطقية، تستخدم في ربط كلمات التعبير البحثي مثل ( إما  </a:t>
            </a:r>
            <a:r>
              <a:rPr lang="en-US" sz="2800" b="1" smtClean="0"/>
              <a:t>OR</a:t>
            </a:r>
            <a:r>
              <a:rPr lang="ar-SA" sz="2800" smtClean="0"/>
              <a:t>)، ( و  </a:t>
            </a:r>
            <a:r>
              <a:rPr lang="en-US" sz="2800" b="1" smtClean="0"/>
              <a:t>AND</a:t>
            </a:r>
            <a:r>
              <a:rPr lang="ar-SA" sz="2800" smtClean="0"/>
              <a:t>)، ( لا  </a:t>
            </a:r>
            <a:r>
              <a:rPr lang="en-US" sz="2800" b="1" smtClean="0"/>
              <a:t>NOT</a:t>
            </a:r>
            <a:r>
              <a:rPr lang="ar-SA" sz="2800" smtClean="0"/>
              <a:t>)، ( قرب  </a:t>
            </a:r>
            <a:r>
              <a:rPr lang="en-US" sz="2800" b="1" smtClean="0"/>
              <a:t>NEAR</a:t>
            </a:r>
            <a:r>
              <a:rPr lang="ar-SA" sz="2800" smtClean="0"/>
              <a:t>). و </a:t>
            </a:r>
            <a:r>
              <a:rPr lang="ar-SA" sz="2800" b="1" smtClean="0"/>
              <a:t>مؤثر البحث النصي</a:t>
            </a:r>
            <a:endParaRPr lang="en-US" sz="2800" smtClean="0"/>
          </a:p>
        </p:txBody>
      </p:sp>
      <p:sp>
        <p:nvSpPr>
          <p:cNvPr id="54277" name="Rectangle 5" descr="Water droplets"/>
          <p:cNvSpPr>
            <a:spLocks noChangeArrowheads="1"/>
          </p:cNvSpPr>
          <p:nvPr/>
        </p:nvSpPr>
        <p:spPr bwMode="auto">
          <a:xfrm>
            <a:off x="457200" y="350838"/>
            <a:ext cx="8305800" cy="1020762"/>
          </a:xfrm>
          <a:prstGeom prst="rect">
            <a:avLst/>
          </a:prstGeom>
          <a:blipFill dpi="0" rotWithShape="1">
            <a:blip r:embed="rId2" cstate="print"/>
            <a:srcRect/>
            <a:tile tx="0" ty="0" sx="100000" sy="100000" flip="none" algn="tl"/>
          </a:blipFill>
          <a:ln w="9525">
            <a:noFill/>
            <a:miter lim="800000"/>
            <a:headEnd/>
            <a:tailEnd/>
          </a:ln>
          <a:effectLst/>
        </p:spPr>
        <p:txBody>
          <a:bodyPr anchor="ctr"/>
          <a:lstStyle/>
          <a:p>
            <a:pPr algn="ctr">
              <a:defRPr/>
            </a:pPr>
            <a:r>
              <a:rPr lang="ar-SA" sz="4400" b="1">
                <a:solidFill>
                  <a:srgbClr val="0000FF"/>
                </a:solidFill>
                <a:effectLst>
                  <a:outerShdw blurRad="38100" dist="38100" dir="2700000" algn="tl">
                    <a:srgbClr val="000000"/>
                  </a:outerShdw>
                </a:effectLst>
                <a:latin typeface="Times New Roman" pitchFamily="18" charset="0"/>
                <a:cs typeface="Times New Roman" pitchFamily="18" charset="0"/>
              </a:rPr>
              <a:t>أساسيات البحث في الانترنت</a:t>
            </a:r>
            <a:endParaRPr lang="en-US" sz="4400" b="1">
              <a:solidFill>
                <a:srgbClr val="0000FF"/>
              </a:solidFill>
              <a:effectLst>
                <a:outerShdw blurRad="38100" dist="38100" dir="2700000" algn="tl">
                  <a:srgbClr val="000000"/>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4">
                                            <p:txEl>
                                              <p:pRg st="1" end="1"/>
                                            </p:txEl>
                                          </p:spTgt>
                                        </p:tgtEl>
                                        <p:attrNameLst>
                                          <p:attrName>style.visibility</p:attrName>
                                        </p:attrNameLst>
                                      </p:cBhvr>
                                      <p:to>
                                        <p:strVal val="visible"/>
                                      </p:to>
                                    </p:set>
                                    <p:animEffect transition="in" filter="fade">
                                      <p:cBhvr>
                                        <p:cTn id="7" dur="2000"/>
                                        <p:tgtEl>
                                          <p:spTgt spid="542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4">
                                            <p:txEl>
                                              <p:pRg st="2" end="2"/>
                                            </p:txEl>
                                          </p:spTgt>
                                        </p:tgtEl>
                                        <p:attrNameLst>
                                          <p:attrName>style.visibility</p:attrName>
                                        </p:attrNameLst>
                                      </p:cBhvr>
                                      <p:to>
                                        <p:strVal val="visible"/>
                                      </p:to>
                                    </p:set>
                                    <p:animEffect transition="in" filter="fade">
                                      <p:cBhvr>
                                        <p:cTn id="12" dur="2000"/>
                                        <p:tgtEl>
                                          <p:spTgt spid="5427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4274">
                                            <p:txEl>
                                              <p:pRg st="3" end="3"/>
                                            </p:txEl>
                                          </p:spTgt>
                                        </p:tgtEl>
                                        <p:attrNameLst>
                                          <p:attrName>style.visibility</p:attrName>
                                        </p:attrNameLst>
                                      </p:cBhvr>
                                      <p:to>
                                        <p:strVal val="visible"/>
                                      </p:to>
                                    </p:set>
                                    <p:animEffect transition="in" filter="fade">
                                      <p:cBhvr>
                                        <p:cTn id="15" dur="2000"/>
                                        <p:tgtEl>
                                          <p:spTgt spid="542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descr="Medium wood"/>
          <p:cNvSpPr>
            <a:spLocks noGrp="1" noChangeArrowheads="1"/>
          </p:cNvSpPr>
          <p:nvPr>
            <p:ph type="title"/>
          </p:nvPr>
        </p:nvSpPr>
        <p:spPr>
          <a:blipFill dpi="0" rotWithShape="1">
            <a:blip r:embed="rId2" cstate="print"/>
            <a:srcRect/>
            <a:tile tx="0" ty="0" sx="100000" sy="100000" flip="none" algn="tl"/>
          </a:blipFill>
        </p:spPr>
        <p:txBody>
          <a:bodyPr/>
          <a:lstStyle/>
          <a:p>
            <a:pPr eaLnBrk="1" hangingPunct="1">
              <a:defRPr/>
            </a:pPr>
            <a:r>
              <a:rPr lang="ar-SA" sz="4000" b="1" smtClean="0">
                <a:solidFill>
                  <a:srgbClr val="FFFF00"/>
                </a:solidFill>
                <a:effectLst>
                  <a:outerShdw blurRad="38100" dist="38100" dir="2700000" algn="tl">
                    <a:srgbClr val="000000"/>
                  </a:outerShdw>
                </a:effectLst>
                <a:latin typeface="Times New Roman" pitchFamily="18" charset="0"/>
                <a:cs typeface="Times New Roman" pitchFamily="18" charset="0"/>
              </a:rPr>
              <a:t>البحث في أدلة المواضيع</a:t>
            </a:r>
            <a:br>
              <a:rPr lang="ar-SA" sz="4000" b="1" smtClean="0">
                <a:solidFill>
                  <a:srgbClr val="FFFF00"/>
                </a:solidFill>
                <a:effectLst>
                  <a:outerShdw blurRad="38100" dist="38100" dir="2700000" algn="tl">
                    <a:srgbClr val="000000"/>
                  </a:outerShdw>
                </a:effectLst>
                <a:latin typeface="Times New Roman" pitchFamily="18" charset="0"/>
                <a:cs typeface="Times New Roman" pitchFamily="18" charset="0"/>
              </a:rPr>
            </a:br>
            <a:r>
              <a:rPr lang="en-US" sz="3200" b="1" smtClean="0">
                <a:solidFill>
                  <a:srgbClr val="FFFF00"/>
                </a:solidFill>
                <a:effectLst>
                  <a:outerShdw blurRad="38100" dist="38100" dir="2700000" algn="tl">
                    <a:srgbClr val="000000"/>
                  </a:outerShdw>
                </a:effectLst>
                <a:latin typeface="Times New Roman" pitchFamily="18" charset="0"/>
                <a:cs typeface="Times New Roman" pitchFamily="18" charset="0"/>
              </a:rPr>
              <a:t>Search in Subject directory</a:t>
            </a:r>
          </a:p>
        </p:txBody>
      </p:sp>
      <p:sp>
        <p:nvSpPr>
          <p:cNvPr id="60419" name="Rectangle 3"/>
          <p:cNvSpPr>
            <a:spLocks noGrp="1" noChangeArrowheads="1"/>
          </p:cNvSpPr>
          <p:nvPr>
            <p:ph type="body" idx="1"/>
          </p:nvPr>
        </p:nvSpPr>
        <p:spPr>
          <a:xfrm>
            <a:off x="457200" y="1600200"/>
            <a:ext cx="8229600" cy="4343400"/>
          </a:xfrm>
        </p:spPr>
        <p:txBody>
          <a:bodyPr/>
          <a:lstStyle/>
          <a:p>
            <a:pPr algn="r" rtl="1" eaLnBrk="1" hangingPunct="1">
              <a:lnSpc>
                <a:spcPct val="90000"/>
              </a:lnSpc>
              <a:defRPr/>
            </a:pPr>
            <a:r>
              <a:rPr lang="ar-SA" sz="2800" b="1" smtClean="0">
                <a:effectLst>
                  <a:outerShdw blurRad="38100" dist="38100" dir="2700000" algn="tl">
                    <a:srgbClr val="FFFFFF"/>
                  </a:outerShdw>
                </a:effectLst>
                <a:latin typeface="Times New Roman" pitchFamily="18" charset="0"/>
                <a:cs typeface="Times New Roman" pitchFamily="18" charset="0"/>
              </a:rPr>
              <a:t>أسهل طرق البحث لأنها انتقال من الموضوع العام الى الخاص.</a:t>
            </a:r>
          </a:p>
          <a:p>
            <a:pPr algn="r" rtl="1" eaLnBrk="1" hangingPunct="1">
              <a:lnSpc>
                <a:spcPct val="90000"/>
              </a:lnSpc>
              <a:defRPr/>
            </a:pPr>
            <a:r>
              <a:rPr lang="ar-SA" sz="2800" b="1" smtClean="0">
                <a:effectLst>
                  <a:outerShdw blurRad="38100" dist="38100" dir="2700000" algn="tl">
                    <a:srgbClr val="FFFFFF"/>
                  </a:outerShdw>
                </a:effectLst>
                <a:latin typeface="Times New Roman" pitchFamily="18" charset="0"/>
                <a:cs typeface="Times New Roman" pitchFamily="18" charset="0"/>
              </a:rPr>
              <a:t>الابحار فيها ليس سهلا دائما بسبب التشعب.</a:t>
            </a:r>
          </a:p>
          <a:p>
            <a:pPr algn="r" rtl="1" eaLnBrk="1" hangingPunct="1">
              <a:lnSpc>
                <a:spcPct val="90000"/>
              </a:lnSpc>
              <a:defRPr/>
            </a:pPr>
            <a:r>
              <a:rPr lang="ar-SA" sz="2800" b="1" smtClean="0">
                <a:effectLst>
                  <a:outerShdw blurRad="38100" dist="38100" dir="2700000" algn="tl">
                    <a:srgbClr val="FFFFFF"/>
                  </a:outerShdw>
                </a:effectLst>
                <a:latin typeface="Times New Roman" pitchFamily="18" charset="0"/>
                <a:cs typeface="Times New Roman" pitchFamily="18" charset="0"/>
              </a:rPr>
              <a:t>من أدلة المواضيع المواقع التالية:</a:t>
            </a:r>
          </a:p>
          <a:p>
            <a:pPr eaLnBrk="1" hangingPunct="1">
              <a:lnSpc>
                <a:spcPct val="90000"/>
              </a:lnSpc>
              <a:defRPr/>
            </a:pPr>
            <a:r>
              <a:rPr lang="en-US" sz="2800" b="1" smtClean="0">
                <a:effectLst>
                  <a:outerShdw blurRad="38100" dist="38100" dir="2700000" algn="tl">
                    <a:srgbClr val="FFFFFF"/>
                  </a:outerShdw>
                </a:effectLst>
                <a:latin typeface="Times New Roman" pitchFamily="18" charset="0"/>
                <a:cs typeface="Times New Roman" pitchFamily="18" charset="0"/>
                <a:hlinkClick r:id="rId3"/>
              </a:rPr>
              <a:t>http://directory.google.com/</a:t>
            </a:r>
            <a:endParaRPr lang="ar-SA" sz="2800" b="1" smtClean="0">
              <a:effectLst>
                <a:outerShdw blurRad="38100" dist="38100" dir="2700000" algn="tl">
                  <a:srgbClr val="FFFFFF"/>
                </a:outerShdw>
              </a:effectLst>
              <a:latin typeface="Times New Roman" pitchFamily="18" charset="0"/>
              <a:cs typeface="Times New Roman" pitchFamily="18" charset="0"/>
            </a:endParaRPr>
          </a:p>
          <a:p>
            <a:pPr eaLnBrk="1" hangingPunct="1">
              <a:lnSpc>
                <a:spcPct val="90000"/>
              </a:lnSpc>
              <a:defRPr/>
            </a:pPr>
            <a:r>
              <a:rPr lang="en-US" sz="2800" b="1" smtClean="0">
                <a:effectLst>
                  <a:outerShdw blurRad="38100" dist="38100" dir="2700000" algn="tl">
                    <a:srgbClr val="FFFFFF"/>
                  </a:outerShdw>
                </a:effectLst>
                <a:latin typeface="Times New Roman" pitchFamily="18" charset="0"/>
                <a:cs typeface="Times New Roman" pitchFamily="18" charset="0"/>
                <a:hlinkClick r:id="rId4"/>
              </a:rPr>
              <a:t>http://dir.yahoo.com/</a:t>
            </a:r>
            <a:endParaRPr lang="ar-SA" sz="2800" b="1" smtClean="0">
              <a:effectLst>
                <a:outerShdw blurRad="38100" dist="38100" dir="2700000" algn="tl">
                  <a:srgbClr val="FFFFFF"/>
                </a:outerShdw>
              </a:effectLst>
              <a:latin typeface="Times New Roman" pitchFamily="18" charset="0"/>
              <a:cs typeface="Times New Roman" pitchFamily="18" charset="0"/>
            </a:endParaRPr>
          </a:p>
          <a:p>
            <a:pPr eaLnBrk="1" hangingPunct="1">
              <a:lnSpc>
                <a:spcPct val="90000"/>
              </a:lnSpc>
              <a:defRPr/>
            </a:pPr>
            <a:r>
              <a:rPr lang="en-US" sz="2800" b="1" smtClean="0">
                <a:effectLst>
                  <a:outerShdw blurRad="38100" dist="38100" dir="2700000" algn="tl">
                    <a:srgbClr val="FFFFFF"/>
                  </a:outerShdw>
                </a:effectLst>
                <a:latin typeface="Times New Roman" pitchFamily="18" charset="0"/>
                <a:cs typeface="Times New Roman" pitchFamily="18" charset="0"/>
                <a:hlinkClick r:id="rId5"/>
              </a:rPr>
              <a:t>http://www.lii.org/</a:t>
            </a:r>
            <a:endParaRPr lang="ar-SA" sz="2800" b="1" smtClean="0">
              <a:effectLst>
                <a:outerShdw blurRad="38100" dist="38100" dir="2700000" algn="tl">
                  <a:srgbClr val="FFFFFF"/>
                </a:outerShdw>
              </a:effectLst>
              <a:latin typeface="Times New Roman" pitchFamily="18" charset="0"/>
              <a:cs typeface="Times New Roman" pitchFamily="18" charset="0"/>
            </a:endParaRPr>
          </a:p>
          <a:p>
            <a:pPr eaLnBrk="1" hangingPunct="1">
              <a:lnSpc>
                <a:spcPct val="90000"/>
              </a:lnSpc>
              <a:defRPr/>
            </a:pPr>
            <a:r>
              <a:rPr lang="en-US" sz="2800" b="1" smtClean="0">
                <a:effectLst>
                  <a:outerShdw blurRad="38100" dist="38100" dir="2700000" algn="tl">
                    <a:srgbClr val="FFFFFF"/>
                  </a:outerShdw>
                </a:effectLst>
                <a:latin typeface="Times New Roman" pitchFamily="18" charset="0"/>
                <a:cs typeface="Times New Roman" pitchFamily="18" charset="0"/>
                <a:hlinkClick r:id="rId6"/>
              </a:rPr>
              <a:t>http://infomine.ucr.edu/</a:t>
            </a:r>
            <a:endParaRPr lang="ar-SA" sz="2800" b="1" smtClean="0">
              <a:effectLst>
                <a:outerShdw blurRad="38100" dist="38100" dir="2700000" algn="tl">
                  <a:srgbClr val="FFFFFF"/>
                </a:outerShdw>
              </a:effectLst>
              <a:latin typeface="Times New Roman" pitchFamily="18" charset="0"/>
              <a:cs typeface="Times New Roman" pitchFamily="18" charset="0"/>
            </a:endParaRPr>
          </a:p>
          <a:p>
            <a:pPr eaLnBrk="1" hangingPunct="1">
              <a:lnSpc>
                <a:spcPct val="90000"/>
              </a:lnSpc>
              <a:defRPr/>
            </a:pPr>
            <a:r>
              <a:rPr lang="en-US" sz="2800" b="1" smtClean="0">
                <a:effectLst>
                  <a:outerShdw blurRad="38100" dist="38100" dir="2700000" algn="tl">
                    <a:srgbClr val="FFFFFF"/>
                  </a:outerShdw>
                </a:effectLst>
                <a:latin typeface="Times New Roman" pitchFamily="18" charset="0"/>
                <a:cs typeface="Times New Roman" pitchFamily="18" charset="0"/>
                <a:hlinkClick r:id="rId7"/>
              </a:rPr>
              <a:t>http://www.academicinfo.net/</a:t>
            </a:r>
            <a:endParaRPr lang="ar-SA" sz="2800" b="1" smtClean="0">
              <a:effectLst>
                <a:outerShdw blurRad="38100" dist="38100" dir="2700000" algn="tl">
                  <a:srgbClr val="FFFFFF"/>
                </a:outerShdw>
              </a:effectLst>
              <a:latin typeface="Times New Roman" pitchFamily="18" charset="0"/>
              <a:cs typeface="Times New Roman" pitchFamily="18" charset="0"/>
            </a:endParaRPr>
          </a:p>
          <a:p>
            <a:pPr eaLnBrk="1" hangingPunct="1">
              <a:lnSpc>
                <a:spcPct val="90000"/>
              </a:lnSpc>
              <a:defRPr/>
            </a:pPr>
            <a:r>
              <a:rPr lang="en-US" sz="2800" b="1" smtClean="0">
                <a:effectLst>
                  <a:outerShdw blurRad="38100" dist="38100" dir="2700000" algn="tl">
                    <a:srgbClr val="FFFFFF"/>
                  </a:outerShdw>
                </a:effectLst>
                <a:latin typeface="Times New Roman" pitchFamily="18" charset="0"/>
                <a:cs typeface="Times New Roman" pitchFamily="18" charset="0"/>
                <a:hlinkClick r:id="rId8"/>
              </a:rPr>
              <a:t>http://www.about.com/</a:t>
            </a:r>
            <a:r>
              <a:rPr lang="ar-SA" sz="2800" b="1" smtClean="0">
                <a:effectLst>
                  <a:outerShdw blurRad="38100" dist="38100" dir="2700000" algn="tl">
                    <a:srgbClr val="FFFFFF"/>
                  </a:outerShdw>
                </a:effectLst>
                <a:latin typeface="Times New Roman" pitchFamily="18" charset="0"/>
                <a:cs typeface="Times New Roman" pitchFamily="18" charset="0"/>
              </a:rPr>
              <a:t> </a:t>
            </a:r>
            <a:endParaRPr lang="en-US" sz="2800" b="1" smtClean="0">
              <a:effectLst>
                <a:outerShdw blurRad="38100" dist="38100" dir="2700000" algn="tl">
                  <a:srgbClr val="FFFFFF"/>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descr="Medium wood"/>
          <p:cNvSpPr>
            <a:spLocks noGrp="1" noChangeArrowheads="1"/>
          </p:cNvSpPr>
          <p:nvPr>
            <p:ph type="title"/>
          </p:nvPr>
        </p:nvSpPr>
        <p:spPr>
          <a:xfrm>
            <a:off x="457200" y="274638"/>
            <a:ext cx="8229600" cy="944562"/>
          </a:xfrm>
          <a:blipFill dpi="0" rotWithShape="1">
            <a:blip r:embed="rId2"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rPr>
              <a:t>البحث في دليل الموضوع </a:t>
            </a:r>
            <a:r>
              <a:rPr lang="en-US" b="1" smtClean="0">
                <a:solidFill>
                  <a:srgbClr val="FFFF00"/>
                </a:solidFill>
                <a:effectLst>
                  <a:outerShdw blurRad="38100" dist="38100" dir="2700000" algn="tl">
                    <a:srgbClr val="000000"/>
                  </a:outerShdw>
                </a:effectLst>
              </a:rPr>
              <a:t>Google</a:t>
            </a:r>
          </a:p>
        </p:txBody>
      </p:sp>
      <p:pic>
        <p:nvPicPr>
          <p:cNvPr id="26627" name="Picture 3" descr="g1"/>
          <p:cNvPicPr>
            <a:picLocks noChangeAspect="1" noChangeArrowheads="1"/>
          </p:cNvPicPr>
          <p:nvPr/>
        </p:nvPicPr>
        <p:blipFill>
          <a:blip r:embed="rId3" cstate="print"/>
          <a:srcRect/>
          <a:stretch>
            <a:fillRect/>
          </a:stretch>
        </p:blipFill>
        <p:spPr bwMode="auto">
          <a:xfrm>
            <a:off x="1600200" y="1247775"/>
            <a:ext cx="6153150" cy="5534025"/>
          </a:xfrm>
          <a:prstGeom prst="rect">
            <a:avLst/>
          </a:prstGeom>
          <a:noFill/>
          <a:ln w="9525">
            <a:noFill/>
            <a:miter lim="800000"/>
            <a:headEnd/>
            <a:tailEnd/>
          </a:ln>
        </p:spPr>
      </p:pic>
      <p:sp>
        <p:nvSpPr>
          <p:cNvPr id="61444" name="AutoShape 4"/>
          <p:cNvSpPr>
            <a:spLocks noChangeArrowheads="1"/>
          </p:cNvSpPr>
          <p:nvPr/>
        </p:nvSpPr>
        <p:spPr bwMode="auto">
          <a:xfrm rot="5276541">
            <a:off x="6477000" y="3352800"/>
            <a:ext cx="1447800" cy="533400"/>
          </a:xfrm>
          <a:custGeom>
            <a:avLst/>
            <a:gdLst>
              <a:gd name="T0" fmla="*/ 1085850 w 21600"/>
              <a:gd name="T1" fmla="*/ 0 h 21600"/>
              <a:gd name="T2" fmla="*/ 0 w 21600"/>
              <a:gd name="T3" fmla="*/ 266700 h 21600"/>
              <a:gd name="T4" fmla="*/ 1085850 w 21600"/>
              <a:gd name="T5" fmla="*/ 533400 h 21600"/>
              <a:gd name="T6" fmla="*/ 14478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21"/>
              </a:gs>
              <a:gs pos="50000">
                <a:srgbClr val="FF0000"/>
              </a:gs>
              <a:gs pos="100000">
                <a:srgbClr val="FFFF21"/>
              </a:gs>
            </a:gsLst>
            <a:lin ang="5400000" scaled="1"/>
          </a:gradFill>
          <a:ln w="9525">
            <a:solidFill>
              <a:schemeClr val="tx1"/>
            </a:solidFill>
            <a:miter lim="800000"/>
            <a:headEnd/>
            <a:tailEnd/>
          </a:ln>
        </p:spPr>
        <p:txBody>
          <a:bodyPr wrap="none" anchor="ctr"/>
          <a:lstStyle/>
          <a:p>
            <a:endParaRPr lang="ar-LY"/>
          </a:p>
        </p:txBody>
      </p:sp>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61444"/>
                                        </p:tgtEl>
                                      </p:cBhvr>
                                    </p:animEffect>
                                    <p:animScale>
                                      <p:cBhvr>
                                        <p:cTn id="7" dur="250" autoRev="1" fill="hold"/>
                                        <p:tgtEl>
                                          <p:spTgt spid="614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1752600"/>
            <a:ext cx="8229600" cy="4525963"/>
          </a:xfrm>
        </p:spPr>
        <p:txBody>
          <a:bodyPr/>
          <a:lstStyle/>
          <a:p>
            <a:pPr eaLnBrk="1" hangingPunct="1"/>
            <a:endParaRPr lang="ar-LY" smtClean="0"/>
          </a:p>
        </p:txBody>
      </p:sp>
      <p:pic>
        <p:nvPicPr>
          <p:cNvPr id="27651" name="Picture 4" descr="g2"/>
          <p:cNvPicPr>
            <a:picLocks noChangeAspect="1" noChangeArrowheads="1"/>
          </p:cNvPicPr>
          <p:nvPr/>
        </p:nvPicPr>
        <p:blipFill>
          <a:blip r:embed="rId2" cstate="print"/>
          <a:srcRect/>
          <a:stretch>
            <a:fillRect/>
          </a:stretch>
        </p:blipFill>
        <p:spPr bwMode="auto">
          <a:xfrm>
            <a:off x="152400" y="1257300"/>
            <a:ext cx="8796338" cy="5524500"/>
          </a:xfrm>
          <a:prstGeom prst="rect">
            <a:avLst/>
          </a:prstGeom>
          <a:noFill/>
          <a:ln w="9525">
            <a:noFill/>
            <a:miter lim="800000"/>
            <a:headEnd/>
            <a:tailEnd/>
          </a:ln>
        </p:spPr>
      </p:pic>
      <p:sp>
        <p:nvSpPr>
          <p:cNvPr id="62469" name="AutoShape 5"/>
          <p:cNvSpPr>
            <a:spLocks noChangeArrowheads="1"/>
          </p:cNvSpPr>
          <p:nvPr/>
        </p:nvSpPr>
        <p:spPr bwMode="auto">
          <a:xfrm rot="10800000">
            <a:off x="6219825" y="4029075"/>
            <a:ext cx="1447800" cy="533400"/>
          </a:xfrm>
          <a:custGeom>
            <a:avLst/>
            <a:gdLst>
              <a:gd name="T0" fmla="*/ 1085850 w 21600"/>
              <a:gd name="T1" fmla="*/ 0 h 21600"/>
              <a:gd name="T2" fmla="*/ 0 w 21600"/>
              <a:gd name="T3" fmla="*/ 266700 h 21600"/>
              <a:gd name="T4" fmla="*/ 1085850 w 21600"/>
              <a:gd name="T5" fmla="*/ 533400 h 21600"/>
              <a:gd name="T6" fmla="*/ 14478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21"/>
              </a:gs>
              <a:gs pos="50000">
                <a:srgbClr val="FF0000"/>
              </a:gs>
              <a:gs pos="100000">
                <a:srgbClr val="FFFF21"/>
              </a:gs>
            </a:gsLst>
            <a:lin ang="5400000" scaled="1"/>
          </a:gradFill>
          <a:ln w="9525">
            <a:solidFill>
              <a:schemeClr val="tx1"/>
            </a:solidFill>
            <a:miter lim="800000"/>
            <a:headEnd/>
            <a:tailEnd/>
          </a:ln>
        </p:spPr>
        <p:txBody>
          <a:bodyPr wrap="none" anchor="ctr"/>
          <a:lstStyle/>
          <a:p>
            <a:endParaRPr lang="ar-LY"/>
          </a:p>
        </p:txBody>
      </p:sp>
      <p:sp>
        <p:nvSpPr>
          <p:cNvPr id="62475" name="Rectangle 11" descr="Medium wood"/>
          <p:cNvSpPr>
            <a:spLocks noGrp="1" noChangeArrowheads="1"/>
          </p:cNvSpPr>
          <p:nvPr>
            <p:ph type="title"/>
          </p:nvPr>
        </p:nvSpPr>
        <p:spPr>
          <a:xfrm>
            <a:off x="457200" y="274638"/>
            <a:ext cx="8229600" cy="944562"/>
          </a:xfrm>
          <a:blipFill dpi="0" rotWithShape="1">
            <a:blip r:embed="rId3"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rPr>
              <a:t>البحث في دليل الموضوع </a:t>
            </a:r>
            <a:r>
              <a:rPr lang="en-US" b="1" smtClean="0">
                <a:solidFill>
                  <a:srgbClr val="FFFF00"/>
                </a:solidFill>
                <a:effectLst>
                  <a:outerShdw blurRad="38100" dist="38100" dir="2700000" algn="tl">
                    <a:srgbClr val="000000"/>
                  </a:outerShdw>
                </a:effectLst>
              </a:rPr>
              <a:t>Google</a:t>
            </a:r>
          </a:p>
        </p:txBody>
      </p:sp>
      <p:sp>
        <p:nvSpPr>
          <p:cNvPr id="6" name="Footer Placeholder 5"/>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62469"/>
                                        </p:tgtEl>
                                      </p:cBhvr>
                                    </p:animEffect>
                                    <p:animScale>
                                      <p:cBhvr>
                                        <p:cTn id="7" dur="250" autoRev="1" fill="hold"/>
                                        <p:tgtEl>
                                          <p:spTgt spid="624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p:txBody>
          <a:bodyPr/>
          <a:lstStyle/>
          <a:p>
            <a:pPr eaLnBrk="1" hangingPunct="1"/>
            <a:endParaRPr lang="ar-LY" smtClean="0"/>
          </a:p>
        </p:txBody>
      </p:sp>
      <p:pic>
        <p:nvPicPr>
          <p:cNvPr id="28675" name="Picture 4" descr="g3"/>
          <p:cNvPicPr>
            <a:picLocks noChangeAspect="1" noChangeArrowheads="1"/>
          </p:cNvPicPr>
          <p:nvPr/>
        </p:nvPicPr>
        <p:blipFill>
          <a:blip r:embed="rId2" cstate="print"/>
          <a:srcRect/>
          <a:stretch>
            <a:fillRect/>
          </a:stretch>
        </p:blipFill>
        <p:spPr bwMode="auto">
          <a:xfrm>
            <a:off x="152400" y="1504950"/>
            <a:ext cx="8872538" cy="5048250"/>
          </a:xfrm>
          <a:prstGeom prst="rect">
            <a:avLst/>
          </a:prstGeom>
          <a:noFill/>
          <a:ln w="9525">
            <a:noFill/>
            <a:miter lim="800000"/>
            <a:headEnd/>
            <a:tailEnd/>
          </a:ln>
        </p:spPr>
      </p:pic>
      <p:sp>
        <p:nvSpPr>
          <p:cNvPr id="63493" name="AutoShape 5"/>
          <p:cNvSpPr>
            <a:spLocks noChangeArrowheads="1"/>
          </p:cNvSpPr>
          <p:nvPr/>
        </p:nvSpPr>
        <p:spPr bwMode="auto">
          <a:xfrm rot="-8387879">
            <a:off x="3386138" y="3708400"/>
            <a:ext cx="1905000" cy="454025"/>
          </a:xfrm>
          <a:custGeom>
            <a:avLst/>
            <a:gdLst>
              <a:gd name="T0" fmla="*/ 1428750 w 21600"/>
              <a:gd name="T1" fmla="*/ 0 h 21600"/>
              <a:gd name="T2" fmla="*/ 0 w 21600"/>
              <a:gd name="T3" fmla="*/ 227013 h 21600"/>
              <a:gd name="T4" fmla="*/ 1428750 w 21600"/>
              <a:gd name="T5" fmla="*/ 454025 h 21600"/>
              <a:gd name="T6" fmla="*/ 1905000 w 21600"/>
              <a:gd name="T7" fmla="*/ 2270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21"/>
              </a:gs>
              <a:gs pos="50000">
                <a:srgbClr val="FF0000"/>
              </a:gs>
              <a:gs pos="100000">
                <a:srgbClr val="FFFF21"/>
              </a:gs>
            </a:gsLst>
            <a:lin ang="5400000" scaled="1"/>
          </a:gradFill>
          <a:ln w="9525">
            <a:solidFill>
              <a:schemeClr val="tx1"/>
            </a:solidFill>
            <a:miter lim="800000"/>
            <a:headEnd/>
            <a:tailEnd/>
          </a:ln>
        </p:spPr>
        <p:txBody>
          <a:bodyPr wrap="none" anchor="ctr"/>
          <a:lstStyle/>
          <a:p>
            <a:endParaRPr lang="ar-LY"/>
          </a:p>
        </p:txBody>
      </p:sp>
      <p:sp>
        <p:nvSpPr>
          <p:cNvPr id="63497" name="Rectangle 9" descr="Medium wood"/>
          <p:cNvSpPr>
            <a:spLocks noGrp="1" noChangeArrowheads="1"/>
          </p:cNvSpPr>
          <p:nvPr>
            <p:ph type="title"/>
          </p:nvPr>
        </p:nvSpPr>
        <p:spPr>
          <a:xfrm>
            <a:off x="457200" y="274638"/>
            <a:ext cx="8229600" cy="944562"/>
          </a:xfrm>
          <a:blipFill dpi="0" rotWithShape="1">
            <a:blip r:embed="rId3"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rPr>
              <a:t>البحث في دليل الموضوع </a:t>
            </a:r>
            <a:r>
              <a:rPr lang="en-US" b="1" smtClean="0">
                <a:solidFill>
                  <a:srgbClr val="FFFF00"/>
                </a:solidFill>
                <a:effectLst>
                  <a:outerShdw blurRad="38100" dist="38100" dir="2700000" algn="tl">
                    <a:srgbClr val="000000"/>
                  </a:outerShdw>
                </a:effectLst>
              </a:rPr>
              <a:t>Google</a:t>
            </a:r>
          </a:p>
        </p:txBody>
      </p:sp>
      <p:sp>
        <p:nvSpPr>
          <p:cNvPr id="6" name="Footer Placeholder 5"/>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63493"/>
                                        </p:tgtEl>
                                      </p:cBhvr>
                                    </p:animEffect>
                                    <p:animScale>
                                      <p:cBhvr>
                                        <p:cTn id="7" dur="250" autoRev="1" fill="hold"/>
                                        <p:tgtEl>
                                          <p:spTgt spid="634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g4"/>
          <p:cNvPicPr>
            <a:picLocks noChangeAspect="1" noChangeArrowheads="1"/>
          </p:cNvPicPr>
          <p:nvPr/>
        </p:nvPicPr>
        <p:blipFill>
          <a:blip r:embed="rId2" cstate="print"/>
          <a:srcRect/>
          <a:stretch>
            <a:fillRect/>
          </a:stretch>
        </p:blipFill>
        <p:spPr bwMode="auto">
          <a:xfrm>
            <a:off x="152400" y="2133600"/>
            <a:ext cx="8882063" cy="4114800"/>
          </a:xfrm>
          <a:prstGeom prst="rect">
            <a:avLst/>
          </a:prstGeom>
          <a:noFill/>
          <a:ln w="9525">
            <a:noFill/>
            <a:miter lim="800000"/>
            <a:headEnd/>
            <a:tailEnd/>
          </a:ln>
        </p:spPr>
      </p:pic>
      <p:sp>
        <p:nvSpPr>
          <p:cNvPr id="64517" name="AutoShape 5"/>
          <p:cNvSpPr>
            <a:spLocks noChangeArrowheads="1"/>
          </p:cNvSpPr>
          <p:nvPr/>
        </p:nvSpPr>
        <p:spPr bwMode="auto">
          <a:xfrm rot="8864865">
            <a:off x="2986088" y="3643313"/>
            <a:ext cx="1905000" cy="454025"/>
          </a:xfrm>
          <a:custGeom>
            <a:avLst/>
            <a:gdLst>
              <a:gd name="T0" fmla="*/ 1428750 w 21600"/>
              <a:gd name="T1" fmla="*/ 0 h 21600"/>
              <a:gd name="T2" fmla="*/ 0 w 21600"/>
              <a:gd name="T3" fmla="*/ 227013 h 21600"/>
              <a:gd name="T4" fmla="*/ 1428750 w 21600"/>
              <a:gd name="T5" fmla="*/ 454025 h 21600"/>
              <a:gd name="T6" fmla="*/ 1905000 w 21600"/>
              <a:gd name="T7" fmla="*/ 2270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21"/>
              </a:gs>
              <a:gs pos="50000">
                <a:srgbClr val="FF0000"/>
              </a:gs>
              <a:gs pos="100000">
                <a:srgbClr val="FFFF21"/>
              </a:gs>
            </a:gsLst>
            <a:lin ang="5400000" scaled="1"/>
          </a:gradFill>
          <a:ln w="9525">
            <a:solidFill>
              <a:schemeClr val="tx1"/>
            </a:solidFill>
            <a:miter lim="800000"/>
            <a:headEnd/>
            <a:tailEnd/>
          </a:ln>
        </p:spPr>
        <p:txBody>
          <a:bodyPr wrap="none" anchor="ctr"/>
          <a:lstStyle/>
          <a:p>
            <a:endParaRPr lang="ar-LY"/>
          </a:p>
        </p:txBody>
      </p:sp>
      <p:sp>
        <p:nvSpPr>
          <p:cNvPr id="64522" name="Rectangle 10" descr="Medium wood"/>
          <p:cNvSpPr>
            <a:spLocks noGrp="1" noChangeArrowheads="1"/>
          </p:cNvSpPr>
          <p:nvPr>
            <p:ph type="title"/>
          </p:nvPr>
        </p:nvSpPr>
        <p:spPr>
          <a:xfrm>
            <a:off x="457200" y="274638"/>
            <a:ext cx="8229600" cy="944562"/>
          </a:xfrm>
          <a:blipFill dpi="0" rotWithShape="1">
            <a:blip r:embed="rId3"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rPr>
              <a:t>البحث في دليل الموضوع </a:t>
            </a:r>
            <a:r>
              <a:rPr lang="en-US" b="1" smtClean="0">
                <a:solidFill>
                  <a:srgbClr val="FFFF00"/>
                </a:solidFill>
                <a:effectLst>
                  <a:outerShdw blurRad="38100" dist="38100" dir="2700000" algn="tl">
                    <a:srgbClr val="000000"/>
                  </a:outerShdw>
                </a:effectLst>
              </a:rPr>
              <a:t>Google</a:t>
            </a:r>
          </a:p>
        </p:txBody>
      </p:sp>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64517"/>
                                        </p:tgtEl>
                                      </p:cBhvr>
                                    </p:animEffect>
                                    <p:animScale>
                                      <p:cBhvr>
                                        <p:cTn id="7" dur="250" autoRev="1" fill="hold"/>
                                        <p:tgtEl>
                                          <p:spTgt spid="645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g5"/>
          <p:cNvPicPr>
            <a:picLocks noChangeAspect="1" noChangeArrowheads="1"/>
          </p:cNvPicPr>
          <p:nvPr/>
        </p:nvPicPr>
        <p:blipFill>
          <a:blip r:embed="rId2" cstate="print"/>
          <a:srcRect/>
          <a:stretch>
            <a:fillRect/>
          </a:stretch>
        </p:blipFill>
        <p:spPr bwMode="auto">
          <a:xfrm>
            <a:off x="374650" y="2119313"/>
            <a:ext cx="8312150" cy="3748087"/>
          </a:xfrm>
          <a:prstGeom prst="rect">
            <a:avLst/>
          </a:prstGeom>
          <a:noFill/>
          <a:ln w="9525">
            <a:noFill/>
            <a:miter lim="800000"/>
            <a:headEnd/>
            <a:tailEnd/>
          </a:ln>
        </p:spPr>
      </p:pic>
      <p:sp>
        <p:nvSpPr>
          <p:cNvPr id="65541" name="AutoShape 5"/>
          <p:cNvSpPr>
            <a:spLocks noChangeArrowheads="1"/>
          </p:cNvSpPr>
          <p:nvPr/>
        </p:nvSpPr>
        <p:spPr bwMode="auto">
          <a:xfrm rot="8864865">
            <a:off x="2590800" y="3938588"/>
            <a:ext cx="1905000" cy="454025"/>
          </a:xfrm>
          <a:custGeom>
            <a:avLst/>
            <a:gdLst>
              <a:gd name="T0" fmla="*/ 1428750 w 21600"/>
              <a:gd name="T1" fmla="*/ 0 h 21600"/>
              <a:gd name="T2" fmla="*/ 0 w 21600"/>
              <a:gd name="T3" fmla="*/ 227013 h 21600"/>
              <a:gd name="T4" fmla="*/ 1428750 w 21600"/>
              <a:gd name="T5" fmla="*/ 454025 h 21600"/>
              <a:gd name="T6" fmla="*/ 1905000 w 21600"/>
              <a:gd name="T7" fmla="*/ 2270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21"/>
              </a:gs>
              <a:gs pos="50000">
                <a:srgbClr val="FF0000"/>
              </a:gs>
              <a:gs pos="100000">
                <a:srgbClr val="FFFF21"/>
              </a:gs>
            </a:gsLst>
            <a:lin ang="5400000" scaled="1"/>
          </a:gradFill>
          <a:ln w="9525">
            <a:solidFill>
              <a:schemeClr val="tx1"/>
            </a:solidFill>
            <a:miter lim="800000"/>
            <a:headEnd/>
            <a:tailEnd/>
          </a:ln>
        </p:spPr>
        <p:txBody>
          <a:bodyPr wrap="none" anchor="ctr"/>
          <a:lstStyle/>
          <a:p>
            <a:endParaRPr lang="ar-LY"/>
          </a:p>
        </p:txBody>
      </p:sp>
      <p:sp>
        <p:nvSpPr>
          <p:cNvPr id="65546" name="Rectangle 10" descr="Medium wood"/>
          <p:cNvSpPr>
            <a:spLocks noGrp="1" noChangeArrowheads="1"/>
          </p:cNvSpPr>
          <p:nvPr>
            <p:ph type="title"/>
          </p:nvPr>
        </p:nvSpPr>
        <p:spPr>
          <a:xfrm>
            <a:off x="457200" y="274638"/>
            <a:ext cx="8229600" cy="944562"/>
          </a:xfrm>
          <a:blipFill dpi="0" rotWithShape="1">
            <a:blip r:embed="rId3"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rPr>
              <a:t>البحث في دليل الموضوع </a:t>
            </a:r>
            <a:r>
              <a:rPr lang="en-US" b="1" smtClean="0">
                <a:solidFill>
                  <a:srgbClr val="FFFF00"/>
                </a:solidFill>
                <a:effectLst>
                  <a:outerShdw blurRad="38100" dist="38100" dir="2700000" algn="tl">
                    <a:srgbClr val="000000"/>
                  </a:outerShdw>
                </a:effectLst>
              </a:rPr>
              <a:t>Google</a:t>
            </a:r>
          </a:p>
        </p:txBody>
      </p:sp>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65541"/>
                                        </p:tgtEl>
                                      </p:cBhvr>
                                    </p:animEffect>
                                    <p:animScale>
                                      <p:cBhvr>
                                        <p:cTn id="7" dur="250" autoRev="1" fill="hold"/>
                                        <p:tgtEl>
                                          <p:spTgt spid="655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descr="Pink tissue paper"/>
          <p:cNvSpPr>
            <a:spLocks noGrp="1" noChangeArrowheads="1"/>
          </p:cNvSpPr>
          <p:nvPr>
            <p:ph type="title"/>
          </p:nvPr>
        </p:nvSpPr>
        <p:spPr>
          <a:xfrm>
            <a:off x="457200" y="304800"/>
            <a:ext cx="8229600" cy="1143000"/>
          </a:xfrm>
          <a:blipFill dpi="0" rotWithShape="1">
            <a:blip r:embed="rId2" cstate="print"/>
            <a:srcRect/>
            <a:tile tx="0" ty="0" sx="100000" sy="100000" flip="none" algn="tl"/>
          </a:blipFill>
        </p:spPr>
        <p:txBody>
          <a:bodyPr/>
          <a:lstStyle/>
          <a:p>
            <a:pPr rtl="1" eaLnBrk="1" hangingPunct="1">
              <a:defRPr/>
            </a:pPr>
            <a:r>
              <a:rPr lang="ar-SA" sz="4000" b="1" smtClean="0">
                <a:solidFill>
                  <a:schemeClr val="tx1"/>
                </a:solidFill>
                <a:effectLst>
                  <a:outerShdw blurRad="38100" dist="38100" dir="2700000" algn="tl">
                    <a:srgbClr val="FFFFFF"/>
                  </a:outerShdw>
                </a:effectLst>
                <a:latin typeface="Times New Roman" pitchFamily="18" charset="0"/>
                <a:cs typeface="Times New Roman" pitchFamily="18" charset="0"/>
              </a:rPr>
              <a:t>البحث باستخدام محركات البحث</a:t>
            </a:r>
            <a:br>
              <a:rPr lang="ar-SA" sz="4000" b="1" smtClean="0">
                <a:solidFill>
                  <a:schemeClr val="tx1"/>
                </a:solidFill>
                <a:effectLst>
                  <a:outerShdw blurRad="38100" dist="38100" dir="2700000" algn="tl">
                    <a:srgbClr val="FFFFFF"/>
                  </a:outerShdw>
                </a:effectLst>
                <a:latin typeface="Times New Roman" pitchFamily="18" charset="0"/>
                <a:cs typeface="Times New Roman" pitchFamily="18" charset="0"/>
              </a:rPr>
            </a:br>
            <a:r>
              <a:rPr lang="en-US" sz="2400" b="1" smtClean="0">
                <a:solidFill>
                  <a:schemeClr val="tx1"/>
                </a:solidFill>
                <a:effectLst>
                  <a:outerShdw blurRad="38100" dist="38100" dir="2700000" algn="tl">
                    <a:srgbClr val="FFFFFF"/>
                  </a:outerShdw>
                </a:effectLst>
                <a:latin typeface="Times New Roman" pitchFamily="18" charset="0"/>
                <a:cs typeface="Times New Roman" pitchFamily="18" charset="0"/>
              </a:rPr>
              <a:t>Searching by using search engine</a:t>
            </a:r>
            <a:r>
              <a:rPr lang="en-US" sz="4000" b="1" smtClean="0">
                <a:solidFill>
                  <a:schemeClr val="tx1"/>
                </a:solidFill>
                <a:effectLst>
                  <a:outerShdw blurRad="38100" dist="38100" dir="2700000" algn="tl">
                    <a:srgbClr val="FFFFFF"/>
                  </a:outerShdw>
                </a:effectLst>
                <a:latin typeface="Times New Roman" pitchFamily="18" charset="0"/>
                <a:cs typeface="Times New Roman" pitchFamily="18" charset="0"/>
              </a:rPr>
              <a:t> </a:t>
            </a:r>
          </a:p>
        </p:txBody>
      </p:sp>
      <p:sp>
        <p:nvSpPr>
          <p:cNvPr id="31747" name="Rectangle 3" descr="White marble"/>
          <p:cNvSpPr>
            <a:spLocks noGrp="1" noChangeArrowheads="1"/>
          </p:cNvSpPr>
          <p:nvPr>
            <p:ph type="body" idx="1"/>
          </p:nvPr>
        </p:nvSpPr>
        <p:spPr>
          <a:blipFill dpi="0" rotWithShape="1">
            <a:blip r:embed="rId3" cstate="print"/>
            <a:srcRect/>
            <a:tile tx="0" ty="0" sx="100000" sy="100000" flip="none" algn="tl"/>
          </a:blipFill>
        </p:spPr>
        <p:txBody>
          <a:bodyPr/>
          <a:lstStyle/>
          <a:p>
            <a:pPr algn="r" rtl="1" eaLnBrk="1" hangingPunct="1">
              <a:lnSpc>
                <a:spcPct val="90000"/>
              </a:lnSpc>
            </a:pPr>
            <a:r>
              <a:rPr lang="ar-SA" b="1" smtClean="0">
                <a:latin typeface="Times New Roman" pitchFamily="18" charset="0"/>
                <a:cs typeface="Times New Roman" pitchFamily="18" charset="0"/>
              </a:rPr>
              <a:t>الانترنت تحتوي على عدد كبير جدا من محركات البحث.</a:t>
            </a:r>
          </a:p>
          <a:p>
            <a:pPr eaLnBrk="1" hangingPunct="1">
              <a:lnSpc>
                <a:spcPct val="90000"/>
              </a:lnSpc>
            </a:pPr>
            <a:r>
              <a:rPr lang="en-US" b="1" smtClean="0">
                <a:solidFill>
                  <a:schemeClr val="accent2"/>
                </a:solidFill>
                <a:latin typeface="Times New Roman" pitchFamily="18" charset="0"/>
                <a:cs typeface="Times New Roman" pitchFamily="18" charset="0"/>
                <a:hlinkClick r:id="rId4"/>
              </a:rPr>
              <a:t>http://www.google.com</a:t>
            </a:r>
            <a:endParaRPr lang="en-US" b="1" smtClean="0">
              <a:solidFill>
                <a:schemeClr val="accent2"/>
              </a:solidFill>
              <a:latin typeface="Times New Roman" pitchFamily="18" charset="0"/>
              <a:cs typeface="Times New Roman" pitchFamily="18" charset="0"/>
            </a:endParaRPr>
          </a:p>
          <a:p>
            <a:pPr eaLnBrk="1" hangingPunct="1">
              <a:lnSpc>
                <a:spcPct val="90000"/>
              </a:lnSpc>
            </a:pPr>
            <a:r>
              <a:rPr lang="en-US" b="1" smtClean="0">
                <a:solidFill>
                  <a:schemeClr val="accent2"/>
                </a:solidFill>
                <a:latin typeface="Times New Roman" pitchFamily="18" charset="0"/>
                <a:cs typeface="Times New Roman" pitchFamily="18" charset="0"/>
                <a:hlinkClick r:id="rId5"/>
              </a:rPr>
              <a:t>http://www.scirus.com</a:t>
            </a:r>
            <a:endParaRPr lang="en-US" b="1" smtClean="0">
              <a:solidFill>
                <a:schemeClr val="accent2"/>
              </a:solidFill>
              <a:latin typeface="Times New Roman" pitchFamily="18" charset="0"/>
              <a:cs typeface="Times New Roman" pitchFamily="18" charset="0"/>
            </a:endParaRPr>
          </a:p>
          <a:p>
            <a:pPr eaLnBrk="1" hangingPunct="1">
              <a:lnSpc>
                <a:spcPct val="90000"/>
              </a:lnSpc>
            </a:pPr>
            <a:r>
              <a:rPr lang="en-US" b="1" smtClean="0">
                <a:solidFill>
                  <a:schemeClr val="accent2"/>
                </a:solidFill>
                <a:latin typeface="Times New Roman" pitchFamily="18" charset="0"/>
                <a:cs typeface="Times New Roman" pitchFamily="18" charset="0"/>
                <a:hlinkClick r:id="rId6"/>
              </a:rPr>
              <a:t>http://www.msn.com</a:t>
            </a:r>
            <a:endParaRPr lang="en-US" b="1" smtClean="0">
              <a:solidFill>
                <a:schemeClr val="accent2"/>
              </a:solidFill>
              <a:latin typeface="Times New Roman" pitchFamily="18" charset="0"/>
              <a:cs typeface="Times New Roman" pitchFamily="18" charset="0"/>
            </a:endParaRPr>
          </a:p>
          <a:p>
            <a:pPr eaLnBrk="1" hangingPunct="1">
              <a:lnSpc>
                <a:spcPct val="90000"/>
              </a:lnSpc>
            </a:pPr>
            <a:r>
              <a:rPr lang="en-US" b="1" smtClean="0">
                <a:solidFill>
                  <a:schemeClr val="accent2"/>
                </a:solidFill>
                <a:latin typeface="Times New Roman" pitchFamily="18" charset="0"/>
                <a:cs typeface="Times New Roman" pitchFamily="18" charset="0"/>
                <a:hlinkClick r:id="rId7"/>
              </a:rPr>
              <a:t>http://www.northernlight.com</a:t>
            </a:r>
            <a:endParaRPr lang="en-US" b="1" smtClean="0">
              <a:solidFill>
                <a:schemeClr val="accent2"/>
              </a:solidFill>
              <a:latin typeface="Times New Roman" pitchFamily="18" charset="0"/>
              <a:cs typeface="Times New Roman" pitchFamily="18" charset="0"/>
            </a:endParaRPr>
          </a:p>
          <a:p>
            <a:pPr eaLnBrk="1" hangingPunct="1">
              <a:lnSpc>
                <a:spcPct val="90000"/>
              </a:lnSpc>
            </a:pPr>
            <a:r>
              <a:rPr lang="en-US" b="1" smtClean="0">
                <a:solidFill>
                  <a:schemeClr val="accent2"/>
                </a:solidFill>
                <a:latin typeface="Times New Roman" pitchFamily="18" charset="0"/>
                <a:cs typeface="Times New Roman" pitchFamily="18" charset="0"/>
                <a:hlinkClick r:id="rId8"/>
              </a:rPr>
              <a:t>http://www.excite.com</a:t>
            </a:r>
            <a:endParaRPr lang="en-US" b="1" smtClean="0">
              <a:solidFill>
                <a:schemeClr val="accent2"/>
              </a:solidFill>
              <a:latin typeface="Times New Roman" pitchFamily="18" charset="0"/>
              <a:cs typeface="Times New Roman" pitchFamily="18" charset="0"/>
            </a:endParaRPr>
          </a:p>
          <a:p>
            <a:pPr eaLnBrk="1" hangingPunct="1">
              <a:lnSpc>
                <a:spcPct val="90000"/>
              </a:lnSpc>
            </a:pPr>
            <a:r>
              <a:rPr lang="en-US" b="1" smtClean="0">
                <a:solidFill>
                  <a:schemeClr val="tx2"/>
                </a:solidFill>
                <a:latin typeface="Times New Roman" pitchFamily="18" charset="0"/>
                <a:cs typeface="Times New Roman" pitchFamily="18" charset="0"/>
                <a:hlinkClick r:id="rId9"/>
              </a:rPr>
              <a:t>http://www.yahoo.com</a:t>
            </a:r>
            <a:endParaRPr lang="en-US" b="1" smtClean="0">
              <a:solidFill>
                <a:schemeClr val="tx2"/>
              </a:solidFill>
              <a:latin typeface="Times New Roman" pitchFamily="18" charset="0"/>
              <a:cs typeface="Times New Roman" pitchFamily="18" charset="0"/>
            </a:endParaRPr>
          </a:p>
          <a:p>
            <a:pPr eaLnBrk="1" hangingPunct="1">
              <a:lnSpc>
                <a:spcPct val="90000"/>
              </a:lnSpc>
            </a:pPr>
            <a:r>
              <a:rPr lang="en-US" b="1" smtClean="0">
                <a:latin typeface="Times New Roman" pitchFamily="18" charset="0"/>
                <a:cs typeface="Times New Roman" pitchFamily="18" charset="0"/>
              </a:rPr>
              <a:t>… etc</a:t>
            </a: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0" y="1600200"/>
            <a:ext cx="8229600" cy="4724400"/>
          </a:xfrm>
        </p:spPr>
        <p:txBody>
          <a:bodyPr/>
          <a:lstStyle/>
          <a:p>
            <a:pPr marL="585788" indent="-525463" algn="just" rtl="1" eaLnBrk="1" hangingPunct="1">
              <a:buClr>
                <a:srgbClr val="F50BD9"/>
              </a:buClr>
              <a:buFont typeface="Wingdings 3" pitchFamily="18" charset="2"/>
              <a:buChar char="á"/>
              <a:defRPr/>
            </a:pPr>
            <a:r>
              <a:rPr lang="ar-SA" sz="3600" b="1" dirty="0" smtClean="0">
                <a:effectLst>
                  <a:outerShdw blurRad="38100" dist="38100" dir="2700000" algn="tl">
                    <a:srgbClr val="FFFFFF"/>
                  </a:outerShdw>
                </a:effectLst>
                <a:latin typeface="Times New Roman" pitchFamily="18" charset="0"/>
                <a:cs typeface="Times New Roman" pitchFamily="18" charset="0"/>
              </a:rPr>
              <a:t>الطريقة هي في تشبيك الحاسبات.ولأجله ظهرت أول شبكة كبيرة من وكالة مشاريع البحوث المتقدمة الأمريكية والتي تعرف باسم:</a:t>
            </a:r>
          </a:p>
          <a:p>
            <a:pPr marL="585788" indent="-525463" algn="ctr" rtl="1" eaLnBrk="1" hangingPunct="1">
              <a:buClr>
                <a:srgbClr val="F50BD9"/>
              </a:buClr>
              <a:buFont typeface="Wingdings 3" pitchFamily="18" charset="2"/>
              <a:buNone/>
              <a:defRPr/>
            </a:pPr>
            <a:r>
              <a:rPr lang="ar-SA" sz="3600" b="1" dirty="0" smtClean="0">
                <a:effectLst>
                  <a:outerShdw blurRad="38100" dist="38100" dir="2700000" algn="tl">
                    <a:srgbClr val="FFFFFF"/>
                  </a:outerShdw>
                </a:effectLst>
                <a:latin typeface="Times New Roman" pitchFamily="18" charset="0"/>
                <a:cs typeface="Times New Roman" pitchFamily="18" charset="0"/>
              </a:rPr>
              <a:t> </a:t>
            </a:r>
            <a:r>
              <a:rPr lang="en-US" sz="3600" b="1" dirty="0" smtClean="0">
                <a:solidFill>
                  <a:srgbClr val="FF33CC"/>
                </a:solidFill>
                <a:effectLst>
                  <a:outerShdw blurRad="38100" dist="38100" dir="2700000" algn="tl">
                    <a:srgbClr val="000000"/>
                  </a:outerShdw>
                </a:effectLst>
                <a:latin typeface="Times New Roman" pitchFamily="18" charset="0"/>
                <a:cs typeface="Times New Roman" pitchFamily="18" charset="0"/>
              </a:rPr>
              <a:t>A</a:t>
            </a:r>
            <a:r>
              <a:rPr lang="en-US" sz="3600" b="1" dirty="0" smtClean="0">
                <a:effectLst>
                  <a:outerShdw blurRad="38100" dist="38100" dir="2700000" algn="tl">
                    <a:srgbClr val="FFFFFF"/>
                  </a:outerShdw>
                </a:effectLst>
                <a:latin typeface="Times New Roman" pitchFamily="18" charset="0"/>
                <a:cs typeface="Times New Roman" pitchFamily="18" charset="0"/>
              </a:rPr>
              <a:t>dvanced </a:t>
            </a:r>
            <a:r>
              <a:rPr lang="en-US" sz="3600" b="1" dirty="0" smtClean="0">
                <a:solidFill>
                  <a:srgbClr val="FF33CC"/>
                </a:solidFill>
                <a:effectLst>
                  <a:outerShdw blurRad="38100" dist="38100" dir="2700000" algn="tl">
                    <a:srgbClr val="000000"/>
                  </a:outerShdw>
                </a:effectLst>
                <a:latin typeface="Times New Roman" pitchFamily="18" charset="0"/>
                <a:cs typeface="Times New Roman" pitchFamily="18" charset="0"/>
              </a:rPr>
              <a:t>R</a:t>
            </a:r>
            <a:r>
              <a:rPr lang="en-US" sz="3600" b="1" dirty="0" smtClean="0">
                <a:effectLst>
                  <a:outerShdw blurRad="38100" dist="38100" dir="2700000" algn="tl">
                    <a:srgbClr val="FFFFFF"/>
                  </a:outerShdw>
                </a:effectLst>
                <a:latin typeface="Times New Roman" pitchFamily="18" charset="0"/>
                <a:cs typeface="Times New Roman" pitchFamily="18" charset="0"/>
              </a:rPr>
              <a:t>esearch </a:t>
            </a:r>
            <a:r>
              <a:rPr lang="en-US" sz="3600" b="1" dirty="0" smtClean="0">
                <a:solidFill>
                  <a:srgbClr val="FF33CC"/>
                </a:solidFill>
                <a:effectLst>
                  <a:outerShdw blurRad="38100" dist="38100" dir="2700000" algn="tl">
                    <a:srgbClr val="000000"/>
                  </a:outerShdw>
                </a:effectLst>
                <a:latin typeface="Times New Roman" pitchFamily="18" charset="0"/>
                <a:cs typeface="Times New Roman" pitchFamily="18" charset="0"/>
              </a:rPr>
              <a:t>P</a:t>
            </a:r>
            <a:r>
              <a:rPr lang="en-US" sz="3600" b="1" dirty="0" smtClean="0">
                <a:effectLst>
                  <a:outerShdw blurRad="38100" dist="38100" dir="2700000" algn="tl">
                    <a:srgbClr val="FFFFFF"/>
                  </a:outerShdw>
                </a:effectLst>
                <a:latin typeface="Times New Roman" pitchFamily="18" charset="0"/>
                <a:cs typeface="Times New Roman" pitchFamily="18" charset="0"/>
              </a:rPr>
              <a:t>rojects </a:t>
            </a:r>
            <a:r>
              <a:rPr lang="en-US" sz="3600" b="1" dirty="0" smtClean="0">
                <a:solidFill>
                  <a:srgbClr val="FF33CC"/>
                </a:solidFill>
                <a:effectLst>
                  <a:outerShdw blurRad="38100" dist="38100" dir="2700000" algn="tl">
                    <a:srgbClr val="000000"/>
                  </a:outerShdw>
                </a:effectLst>
                <a:latin typeface="Times New Roman" pitchFamily="18" charset="0"/>
                <a:cs typeface="Times New Roman" pitchFamily="18" charset="0"/>
              </a:rPr>
              <a:t>A</a:t>
            </a:r>
            <a:r>
              <a:rPr lang="en-US" sz="3600" b="1" dirty="0" smtClean="0">
                <a:effectLst>
                  <a:outerShdw blurRad="38100" dist="38100" dir="2700000" algn="tl">
                    <a:srgbClr val="FFFFFF"/>
                  </a:outerShdw>
                </a:effectLst>
                <a:latin typeface="Times New Roman" pitchFamily="18" charset="0"/>
                <a:cs typeface="Times New Roman" pitchFamily="18" charset="0"/>
              </a:rPr>
              <a:t>gency (</a:t>
            </a:r>
            <a:r>
              <a:rPr lang="en-US" sz="3600" b="1" dirty="0" smtClean="0">
                <a:solidFill>
                  <a:srgbClr val="FF33CC"/>
                </a:solidFill>
                <a:effectLst>
                  <a:outerShdw blurRad="38100" dist="38100" dir="2700000" algn="tl">
                    <a:srgbClr val="000000"/>
                  </a:outerShdw>
                </a:effectLst>
                <a:latin typeface="Times New Roman" pitchFamily="18" charset="0"/>
                <a:cs typeface="Times New Roman" pitchFamily="18" charset="0"/>
              </a:rPr>
              <a:t>ARPA</a:t>
            </a:r>
            <a:r>
              <a:rPr lang="en-US" sz="3600" b="1" dirty="0" smtClean="0">
                <a:effectLst>
                  <a:outerShdw blurRad="38100" dist="38100" dir="2700000" algn="tl">
                    <a:srgbClr val="FFFFFF"/>
                  </a:outerShdw>
                </a:effectLst>
                <a:latin typeface="Times New Roman" pitchFamily="18" charset="0"/>
                <a:cs typeface="Times New Roman" pitchFamily="18" charset="0"/>
              </a:rPr>
              <a:t>)</a:t>
            </a:r>
            <a:endParaRPr lang="ar-SA" sz="3600" b="1" dirty="0" smtClean="0">
              <a:effectLst>
                <a:outerShdw blurRad="38100" dist="38100" dir="2700000" algn="tl">
                  <a:srgbClr val="FFFFFF"/>
                </a:outerShdw>
              </a:effectLst>
              <a:latin typeface="Times New Roman" pitchFamily="18" charset="0"/>
              <a:cs typeface="Times New Roman" pitchFamily="18" charset="0"/>
            </a:endParaRPr>
          </a:p>
          <a:p>
            <a:pPr marL="585788" indent="-525463" algn="just" rtl="1" eaLnBrk="1" hangingPunct="1">
              <a:buClr>
                <a:srgbClr val="F50BD9"/>
              </a:buClr>
              <a:buFont typeface="Wingdings 3" pitchFamily="18" charset="2"/>
              <a:buChar char="á"/>
              <a:defRPr/>
            </a:pPr>
            <a:endParaRPr lang="ar-SA" sz="3600" b="1" dirty="0" smtClean="0">
              <a:effectLst>
                <a:outerShdw blurRad="38100" dist="38100" dir="2700000" algn="tl">
                  <a:srgbClr val="FFFFFF"/>
                </a:outerShdw>
              </a:effectLst>
              <a:latin typeface="Times New Roman" pitchFamily="18" charset="0"/>
              <a:cs typeface="Times New Roman" pitchFamily="18" charset="0"/>
            </a:endParaRPr>
          </a:p>
          <a:p>
            <a:pPr marL="585788" indent="-525463" algn="just" rtl="1" eaLnBrk="1" hangingPunct="1">
              <a:buClr>
                <a:srgbClr val="F50BD9"/>
              </a:buClr>
              <a:buFont typeface="Wingdings 3" pitchFamily="18" charset="2"/>
              <a:buChar char="á"/>
              <a:defRPr/>
            </a:pPr>
            <a:r>
              <a:rPr lang="ar-SA" sz="3600" b="1" dirty="0" smtClean="0">
                <a:effectLst>
                  <a:outerShdw blurRad="38100" dist="38100" dir="2700000" algn="tl">
                    <a:srgbClr val="FFFFFF"/>
                  </a:outerShdw>
                </a:effectLst>
                <a:latin typeface="Times New Roman" pitchFamily="18" charset="0"/>
                <a:cs typeface="Times New Roman" pitchFamily="18" charset="0"/>
              </a:rPr>
              <a:t>عرفت الشبكة باسم :</a:t>
            </a:r>
            <a:r>
              <a:rPr lang="en-US" sz="3600" b="1" dirty="0" smtClean="0">
                <a:effectLst>
                  <a:outerShdw blurRad="38100" dist="38100" dir="2700000" algn="tl">
                    <a:srgbClr val="FFFFFF"/>
                  </a:outerShdw>
                </a:effectLst>
                <a:latin typeface="Times New Roman" pitchFamily="18" charset="0"/>
                <a:cs typeface="Times New Roman" pitchFamily="18" charset="0"/>
              </a:rPr>
              <a:t> </a:t>
            </a:r>
            <a:r>
              <a:rPr lang="ar-SA" sz="3600" b="1" dirty="0" smtClean="0">
                <a:effectLst>
                  <a:outerShdw blurRad="38100" dist="38100" dir="2700000" algn="tl">
                    <a:srgbClr val="FFFFFF"/>
                  </a:outerShdw>
                </a:effectLst>
                <a:latin typeface="Times New Roman" pitchFamily="18" charset="0"/>
                <a:cs typeface="Times New Roman" pitchFamily="18" charset="0"/>
              </a:rPr>
              <a:t> </a:t>
            </a:r>
            <a:r>
              <a:rPr lang="en-US" sz="3600" b="1" dirty="0" smtClean="0">
                <a:effectLst>
                  <a:outerShdw blurRad="38100" dist="38100" dir="2700000" algn="tl">
                    <a:srgbClr val="FFFFFF"/>
                  </a:outerShdw>
                </a:effectLst>
                <a:latin typeface="Times New Roman" pitchFamily="18" charset="0"/>
                <a:cs typeface="Times New Roman" pitchFamily="18" charset="0"/>
              </a:rPr>
              <a:t>(ARPANET)</a:t>
            </a:r>
            <a:r>
              <a:rPr lang="ar-SA" sz="3600" b="1" dirty="0" smtClean="0">
                <a:effectLst>
                  <a:outerShdw blurRad="38100" dist="38100" dir="2700000" algn="tl">
                    <a:srgbClr val="FFFFFF"/>
                  </a:outerShdw>
                </a:effectLst>
                <a:latin typeface="Times New Roman" pitchFamily="18" charset="0"/>
                <a:cs typeface="Times New Roman" pitchFamily="18" charset="0"/>
              </a:rPr>
              <a:t>.</a:t>
            </a:r>
            <a:endParaRPr lang="en-US" sz="3600" b="1" dirty="0" smtClean="0">
              <a:effectLst>
                <a:outerShdw blurRad="38100" dist="38100" dir="2700000" algn="tl">
                  <a:srgbClr val="FFFFFF"/>
                </a:outerShdw>
              </a:effectLst>
              <a:latin typeface="Times New Roman" pitchFamily="18" charset="0"/>
              <a:cs typeface="Times New Roman" pitchFamily="18" charset="0"/>
            </a:endParaRPr>
          </a:p>
        </p:txBody>
      </p:sp>
      <p:sp>
        <p:nvSpPr>
          <p:cNvPr id="4101" name="Rectangle 5" descr="Green marble"/>
          <p:cNvSpPr>
            <a:spLocks noGrp="1" noChangeArrowheads="1"/>
          </p:cNvSpPr>
          <p:nvPr>
            <p:ph type="title"/>
          </p:nvPr>
        </p:nvSpPr>
        <p:spPr>
          <a:xfrm>
            <a:off x="457200" y="274638"/>
            <a:ext cx="8229600" cy="1020762"/>
          </a:xfrm>
          <a:blipFill dpi="0" rotWithShape="1">
            <a:blip r:embed="rId3"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مقدمة في الانترنت ومراحل تطورها</a:t>
            </a:r>
            <a:endParaRPr lang="en-US"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dirty="0" smtClean="0"/>
              <a:t>د. خلف العبيدي</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fade">
                                      <p:cBhvr>
                                        <p:cTn id="21" dur="1000"/>
                                        <p:tgtEl>
                                          <p:spTgt spid="4099">
                                            <p:txEl>
                                              <p:pRg st="3" end="3"/>
                                            </p:txEl>
                                          </p:spTgt>
                                        </p:tgtEl>
                                      </p:cBhvr>
                                    </p:animEffect>
                                    <p:anim calcmode="lin" valueType="num">
                                      <p:cBhvr>
                                        <p:cTn id="22"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457200" y="1722438"/>
            <a:ext cx="8229600" cy="4525962"/>
          </a:xfrm>
        </p:spPr>
        <p:txBody>
          <a:bodyPr/>
          <a:lstStyle/>
          <a:p>
            <a:pPr algn="r" rtl="1" eaLnBrk="1" hangingPunct="1">
              <a:lnSpc>
                <a:spcPct val="90000"/>
              </a:lnSpc>
              <a:buFontTx/>
              <a:buNone/>
              <a:defRPr/>
            </a:pPr>
            <a:r>
              <a:rPr lang="ar-SA" b="1" smtClean="0">
                <a:effectLst>
                  <a:outerShdw blurRad="38100" dist="38100" dir="2700000" algn="tl">
                    <a:srgbClr val="FFFFFF"/>
                  </a:outerShdw>
                </a:effectLst>
                <a:latin typeface="Times New Roman" pitchFamily="18" charset="0"/>
                <a:cs typeface="Times New Roman" pitchFamily="18" charset="0"/>
              </a:rPr>
              <a:t>اعداد وتهيئة التعبير البحثي</a:t>
            </a:r>
          </a:p>
          <a:p>
            <a:pPr algn="just" rtl="1" eaLnBrk="1" hangingPunct="1">
              <a:lnSpc>
                <a:spcPct val="9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لا يوجد محدد أو رقيب على النشر.</a:t>
            </a:r>
          </a:p>
          <a:p>
            <a:pPr algn="just" rtl="1" eaLnBrk="1" hangingPunct="1">
              <a:lnSpc>
                <a:spcPct val="9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معظم ما ينشر ليس بالضرورة ان يكون صحيحا مصدقا عليه.</a:t>
            </a:r>
          </a:p>
          <a:p>
            <a:pPr algn="just" rtl="1" eaLnBrk="1" hangingPunct="1">
              <a:lnSpc>
                <a:spcPct val="9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فكر وضع نفسك بمكان مؤلف المقالة،  وحاول أن تجيب على هذا التساؤل المهم:</a:t>
            </a:r>
          </a:p>
          <a:p>
            <a:pPr algn="just" rtl="1" eaLnBrk="1" hangingPunct="1">
              <a:lnSpc>
                <a:spcPct val="9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كيف ستكتب المقالة لو كنت أنت المؤلف؟</a:t>
            </a:r>
          </a:p>
          <a:p>
            <a:pPr algn="just" rtl="1" eaLnBrk="1" hangingPunct="1">
              <a:lnSpc>
                <a:spcPct val="90000"/>
              </a:lnSpc>
              <a:buClr>
                <a:srgbClr val="F50BD9"/>
              </a:buClr>
              <a:buFont typeface="Wingdings 3" pitchFamily="18" charset="2"/>
              <a:buChar char="á"/>
              <a:defRPr/>
            </a:pPr>
            <a:r>
              <a:rPr lang="ar-SA" b="1" smtClean="0">
                <a:effectLst>
                  <a:outerShdw blurRad="38100" dist="38100" dir="2700000" algn="tl">
                    <a:srgbClr val="FFFFFF"/>
                  </a:outerShdw>
                </a:effectLst>
                <a:latin typeface="Times New Roman" pitchFamily="18" charset="0"/>
                <a:cs typeface="Times New Roman" pitchFamily="18" charset="0"/>
              </a:rPr>
              <a:t>التعبير البحثي يشتق مما سبق و قصد البحث وذلك باستخراج المفاتيح </a:t>
            </a:r>
            <a:r>
              <a:rPr lang="en-US" sz="2800" b="1" smtClean="0">
                <a:effectLst>
                  <a:outerShdw blurRad="38100" dist="38100" dir="2700000" algn="tl">
                    <a:srgbClr val="FFFFFF"/>
                  </a:outerShdw>
                </a:effectLst>
                <a:latin typeface="Times New Roman" pitchFamily="18" charset="0"/>
                <a:cs typeface="Times New Roman" pitchFamily="18" charset="0"/>
              </a:rPr>
              <a:t>Keywords</a:t>
            </a:r>
            <a:r>
              <a:rPr lang="ar-SA" b="1" smtClean="0">
                <a:effectLst>
                  <a:outerShdw blurRad="38100" dist="38100" dir="2700000" algn="tl">
                    <a:srgbClr val="FFFFFF"/>
                  </a:outerShdw>
                </a:effectLst>
                <a:latin typeface="Times New Roman" pitchFamily="18" charset="0"/>
                <a:cs typeface="Times New Roman" pitchFamily="18" charset="0"/>
              </a:rPr>
              <a:t>.</a:t>
            </a:r>
            <a:endParaRPr lang="en-US" b="1" smtClean="0">
              <a:effectLst>
                <a:outerShdw blurRad="38100" dist="38100" dir="2700000" algn="tl">
                  <a:srgbClr val="FFFFFF"/>
                </a:outerShdw>
              </a:effectLst>
              <a:latin typeface="Times New Roman" pitchFamily="18" charset="0"/>
              <a:cs typeface="Times New Roman" pitchFamily="18" charset="0"/>
            </a:endParaRPr>
          </a:p>
        </p:txBody>
      </p:sp>
      <p:sp>
        <p:nvSpPr>
          <p:cNvPr id="67590" name="Rectangle 6" descr="Pink tissue paper"/>
          <p:cNvSpPr>
            <a:spLocks noGrp="1" noChangeArrowheads="1"/>
          </p:cNvSpPr>
          <p:nvPr>
            <p:ph type="title"/>
          </p:nvPr>
        </p:nvSpPr>
        <p:spPr>
          <a:xfrm>
            <a:off x="457200" y="304800"/>
            <a:ext cx="8229600" cy="838200"/>
          </a:xfrm>
          <a:blipFill dpi="0" rotWithShape="1">
            <a:blip r:embed="rId2" cstate="print"/>
            <a:srcRect/>
            <a:tile tx="0" ty="0" sx="100000" sy="100000" flip="none" algn="tl"/>
          </a:blipFill>
        </p:spPr>
        <p:txBody>
          <a:bodyPr/>
          <a:lstStyle/>
          <a:p>
            <a:pPr rtl="1" eaLnBrk="1" hangingPunct="1">
              <a:defRPr/>
            </a:pPr>
            <a:r>
              <a:rPr lang="ar-SA" sz="4000" b="1" smtClean="0">
                <a:solidFill>
                  <a:schemeClr val="tx1"/>
                </a:solidFill>
                <a:effectLst>
                  <a:outerShdw blurRad="38100" dist="38100" dir="2700000" algn="tl">
                    <a:srgbClr val="FFFFFF"/>
                  </a:outerShdw>
                </a:effectLst>
                <a:latin typeface="Times New Roman" pitchFamily="18" charset="0"/>
                <a:cs typeface="Times New Roman" pitchFamily="18" charset="0"/>
              </a:rPr>
              <a:t>البحث باستخدام محركات البحث</a:t>
            </a:r>
            <a:endParaRPr lang="en-US" sz="4000" b="1" smtClean="0">
              <a:solidFill>
                <a:schemeClr val="tx1"/>
              </a:solidFill>
              <a:effectLst>
                <a:outerShdw blurRad="38100" dist="38100" dir="2700000" algn="tl">
                  <a:srgbClr val="FFFFFF"/>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457200" y="1143000"/>
            <a:ext cx="8229600" cy="4983163"/>
          </a:xfrm>
        </p:spPr>
        <p:txBody>
          <a:bodyPr/>
          <a:lstStyle/>
          <a:p>
            <a:pPr algn="r" rtl="1" eaLnBrk="1" hangingPunct="1">
              <a:lnSpc>
                <a:spcPct val="135000"/>
              </a:lnSpc>
              <a:buFontTx/>
              <a:buNone/>
              <a:defRPr/>
            </a:pPr>
            <a:r>
              <a:rPr lang="ar-SA" sz="2000" b="1" smtClean="0">
                <a:effectLst>
                  <a:outerShdw blurRad="38100" dist="38100" dir="2700000" algn="tl">
                    <a:srgbClr val="FFFFFF"/>
                  </a:outerShdw>
                </a:effectLst>
                <a:latin typeface="Times New Roman" pitchFamily="18" charset="0"/>
                <a:cs typeface="Times New Roman" pitchFamily="18" charset="0"/>
              </a:rPr>
              <a:t>مراحل </a:t>
            </a:r>
            <a:r>
              <a:rPr lang="ar-SA" sz="2800" b="1" smtClean="0">
                <a:effectLst>
                  <a:outerShdw blurRad="38100" dist="38100" dir="2700000" algn="tl">
                    <a:srgbClr val="FFFFFF"/>
                  </a:outerShdw>
                </a:effectLst>
                <a:latin typeface="Times New Roman" pitchFamily="18" charset="0"/>
                <a:cs typeface="Times New Roman" pitchFamily="18" charset="0"/>
              </a:rPr>
              <a:t>اعداد التعبير البحثي </a:t>
            </a:r>
            <a:r>
              <a:rPr lang="en-US" sz="2800" b="1" smtClean="0">
                <a:effectLst>
                  <a:outerShdw blurRad="38100" dist="38100" dir="2700000" algn="tl">
                    <a:srgbClr val="FFFFFF"/>
                  </a:outerShdw>
                </a:effectLst>
                <a:latin typeface="Times New Roman" pitchFamily="18" charset="0"/>
                <a:cs typeface="Times New Roman" pitchFamily="18" charset="0"/>
              </a:rPr>
              <a:t>Search term preparation stages</a:t>
            </a:r>
            <a:endParaRPr lang="ar-SA" sz="2800" smtClean="0">
              <a:latin typeface="Times New Roman" pitchFamily="18" charset="0"/>
              <a:cs typeface="Times New Roman" pitchFamily="18" charset="0"/>
            </a:endParaRPr>
          </a:p>
          <a:p>
            <a:pPr algn="r" rtl="1" eaLnBrk="1" hangingPunct="1">
              <a:lnSpc>
                <a:spcPct val="135000"/>
              </a:lnSpc>
              <a:buClr>
                <a:srgbClr val="F50BD9"/>
              </a:buClr>
              <a:buFont typeface="Wingdings 3" pitchFamily="18" charset="2"/>
              <a:buChar char="á"/>
              <a:defRPr/>
            </a:pPr>
            <a:r>
              <a:rPr lang="ar-SA" sz="2800" smtClean="0">
                <a:latin typeface="Times New Roman" pitchFamily="18" charset="0"/>
                <a:cs typeface="Times New Roman" pitchFamily="18" charset="0"/>
              </a:rPr>
              <a:t>مرحلة صياغة التساؤل. من المهمة المطلوبة.</a:t>
            </a:r>
          </a:p>
          <a:p>
            <a:pPr algn="ctr" rtl="1" eaLnBrk="1" hangingPunct="1">
              <a:lnSpc>
                <a:spcPct val="135000"/>
              </a:lnSpc>
              <a:buClr>
                <a:srgbClr val="F50BD9"/>
              </a:buClr>
              <a:buFont typeface="Wingdings 3" pitchFamily="18" charset="2"/>
              <a:buNone/>
              <a:defRPr/>
            </a:pPr>
            <a:r>
              <a:rPr lang="ar-SA" sz="2800" b="1" smtClean="0">
                <a:solidFill>
                  <a:srgbClr val="008000"/>
                </a:solidFill>
                <a:effectLst>
                  <a:outerShdw blurRad="38100" dist="38100" dir="2700000" algn="tl">
                    <a:srgbClr val="000000"/>
                  </a:outerShdw>
                </a:effectLst>
                <a:latin typeface="Times New Roman" pitchFamily="18" charset="0"/>
                <a:cs typeface="Times New Roman" pitchFamily="18" charset="0"/>
              </a:rPr>
              <a:t>اريد معلومات عن طاقة فيرمي ما هي وماذا تعني؟.</a:t>
            </a:r>
          </a:p>
          <a:p>
            <a:pPr algn="r" rtl="1" eaLnBrk="1" hangingPunct="1">
              <a:lnSpc>
                <a:spcPct val="135000"/>
              </a:lnSpc>
              <a:buClr>
                <a:srgbClr val="F50BD9"/>
              </a:buClr>
              <a:buFont typeface="Wingdings 3" pitchFamily="18" charset="2"/>
              <a:buChar char="á"/>
              <a:defRPr/>
            </a:pPr>
            <a:r>
              <a:rPr lang="ar-SA" sz="2800" smtClean="0">
                <a:latin typeface="Times New Roman" pitchFamily="18" charset="0"/>
                <a:cs typeface="Times New Roman" pitchFamily="18" charset="0"/>
              </a:rPr>
              <a:t>البحث عن الكلمات  التي تشكل ”المفاتيح</a:t>
            </a:r>
            <a:r>
              <a:rPr lang="en-US" sz="2800" smtClean="0">
                <a:latin typeface="Times New Roman" pitchFamily="18" charset="0"/>
                <a:cs typeface="Times New Roman" pitchFamily="18" charset="0"/>
              </a:rPr>
              <a:t>”</a:t>
            </a:r>
            <a:r>
              <a:rPr lang="ar-SA"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keywords</a:t>
            </a:r>
            <a:r>
              <a:rPr lang="ar-SA" sz="2800" smtClean="0">
                <a:latin typeface="Times New Roman" pitchFamily="18" charset="0"/>
                <a:cs typeface="Times New Roman" pitchFamily="18" charset="0"/>
              </a:rPr>
              <a:t>.</a:t>
            </a:r>
          </a:p>
          <a:p>
            <a:pPr algn="ctr" rtl="1" eaLnBrk="1" hangingPunct="1">
              <a:lnSpc>
                <a:spcPct val="135000"/>
              </a:lnSpc>
              <a:buClr>
                <a:srgbClr val="F50BD9"/>
              </a:buClr>
              <a:buFont typeface="Wingdings 3" pitchFamily="18" charset="2"/>
              <a:buNone/>
              <a:defRPr/>
            </a:pPr>
            <a:r>
              <a:rPr lang="ar-SA" sz="2800" b="1" smtClean="0">
                <a:solidFill>
                  <a:srgbClr val="008000"/>
                </a:solidFill>
                <a:effectLst>
                  <a:outerShdw blurRad="38100" dist="38100" dir="2700000" algn="tl">
                    <a:srgbClr val="000000"/>
                  </a:outerShdw>
                </a:effectLst>
                <a:latin typeface="Times New Roman" pitchFamily="18" charset="0"/>
                <a:cs typeface="Times New Roman" pitchFamily="18" charset="0"/>
              </a:rPr>
              <a:t>اريد معلومات عن </a:t>
            </a:r>
            <a:r>
              <a:rPr lang="ar-SA" sz="2800" b="1" smtClean="0">
                <a:solidFill>
                  <a:srgbClr val="0000FF"/>
                </a:solidFill>
                <a:effectLst>
                  <a:outerShdw blurRad="38100" dist="38100" dir="2700000" algn="tl">
                    <a:srgbClr val="000000"/>
                  </a:outerShdw>
                </a:effectLst>
                <a:latin typeface="Times New Roman" pitchFamily="18" charset="0"/>
                <a:cs typeface="Times New Roman" pitchFamily="18" charset="0"/>
              </a:rPr>
              <a:t>طاقة فيرمي</a:t>
            </a:r>
            <a:r>
              <a:rPr lang="ar-SA" sz="2800" b="1" smtClean="0">
                <a:solidFill>
                  <a:srgbClr val="008000"/>
                </a:solidFill>
                <a:effectLst>
                  <a:outerShdw blurRad="38100" dist="38100" dir="2700000" algn="tl">
                    <a:srgbClr val="000000"/>
                  </a:outerShdw>
                </a:effectLst>
                <a:latin typeface="Times New Roman" pitchFamily="18" charset="0"/>
                <a:cs typeface="Times New Roman" pitchFamily="18" charset="0"/>
              </a:rPr>
              <a:t> ما هي وماذا تعني؟.</a:t>
            </a:r>
            <a:endParaRPr lang="ar-SA" sz="2800" b="1" smtClean="0">
              <a:latin typeface="Times New Roman" pitchFamily="18" charset="0"/>
              <a:cs typeface="Times New Roman" pitchFamily="18" charset="0"/>
            </a:endParaRPr>
          </a:p>
          <a:p>
            <a:pPr algn="r" rtl="1" eaLnBrk="1" hangingPunct="1">
              <a:lnSpc>
                <a:spcPct val="135000"/>
              </a:lnSpc>
              <a:buClr>
                <a:srgbClr val="F50BD9"/>
              </a:buClr>
              <a:buFont typeface="Wingdings 3" pitchFamily="18" charset="2"/>
              <a:buChar char="á"/>
              <a:defRPr/>
            </a:pPr>
            <a:r>
              <a:rPr lang="ar-SA" sz="2800" smtClean="0">
                <a:latin typeface="Times New Roman" pitchFamily="18" charset="0"/>
                <a:cs typeface="Times New Roman" pitchFamily="18" charset="0"/>
              </a:rPr>
              <a:t>ترجمة هذه المفاتيح الى الانجليزية وربطها بمؤثرات بوليان البحثية.</a:t>
            </a:r>
          </a:p>
          <a:p>
            <a:pPr algn="ctr" rtl="1" eaLnBrk="1" hangingPunct="1">
              <a:lnSpc>
                <a:spcPct val="135000"/>
              </a:lnSpc>
              <a:buClr>
                <a:srgbClr val="F50BD9"/>
              </a:buClr>
              <a:buFont typeface="Wingdings 3" pitchFamily="18" charset="2"/>
              <a:buNone/>
              <a:defRPr/>
            </a:pPr>
            <a:r>
              <a:rPr lang="en-US" sz="2800" b="1" smtClean="0">
                <a:solidFill>
                  <a:srgbClr val="0000FF"/>
                </a:solidFill>
                <a:effectLst>
                  <a:outerShdw blurRad="38100" dist="38100" dir="2700000" algn="tl">
                    <a:srgbClr val="000000"/>
                  </a:outerShdw>
                </a:effectLst>
                <a:latin typeface="Times New Roman" pitchFamily="18" charset="0"/>
                <a:cs typeface="Times New Roman" pitchFamily="18" charset="0"/>
              </a:rPr>
              <a:t>Fermi energy</a:t>
            </a:r>
            <a:r>
              <a:rPr lang="en-US" sz="2000" smtClean="0">
                <a:latin typeface="Times New Roman" pitchFamily="18" charset="0"/>
                <a:cs typeface="Times New Roman" pitchFamily="18" charset="0"/>
              </a:rPr>
              <a:t> </a:t>
            </a:r>
            <a:endParaRPr lang="ar-SA" sz="2000" smtClean="0">
              <a:latin typeface="Times New Roman" pitchFamily="18" charset="0"/>
              <a:cs typeface="Times New Roman" pitchFamily="18" charset="0"/>
            </a:endParaRPr>
          </a:p>
        </p:txBody>
      </p:sp>
      <p:sp>
        <p:nvSpPr>
          <p:cNvPr id="68613" name="Rectangle 5" descr="Pink tissue paper"/>
          <p:cNvSpPr>
            <a:spLocks noGrp="1" noChangeArrowheads="1"/>
          </p:cNvSpPr>
          <p:nvPr>
            <p:ph type="title"/>
          </p:nvPr>
        </p:nvSpPr>
        <p:spPr>
          <a:xfrm>
            <a:off x="457200" y="304800"/>
            <a:ext cx="8229600" cy="914400"/>
          </a:xfrm>
          <a:blipFill dpi="0" rotWithShape="1">
            <a:blip r:embed="rId2" cstate="print"/>
            <a:srcRect/>
            <a:tile tx="0" ty="0" sx="100000" sy="100000" flip="none" algn="tl"/>
          </a:blipFill>
        </p:spPr>
        <p:txBody>
          <a:bodyPr/>
          <a:lstStyle/>
          <a:p>
            <a:pPr rtl="1" eaLnBrk="1" hangingPunct="1">
              <a:defRPr/>
            </a:pPr>
            <a:r>
              <a:rPr lang="ar-SA" b="1" smtClean="0">
                <a:effectLst>
                  <a:outerShdw blurRad="38100" dist="38100" dir="2700000" algn="tl">
                    <a:srgbClr val="FFFFFF"/>
                  </a:outerShdw>
                </a:effectLst>
              </a:rPr>
              <a:t>البحث باستخدام محركات البحث</a:t>
            </a:r>
            <a:endParaRPr lang="en-US" smtClean="0"/>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descr="Purple mesh"/>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rtl="1"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OR operator</a:t>
            </a:r>
          </a:p>
        </p:txBody>
      </p:sp>
      <p:sp>
        <p:nvSpPr>
          <p:cNvPr id="69635" name="Text Box 3"/>
          <p:cNvSpPr txBox="1">
            <a:spLocks noChangeArrowheads="1"/>
          </p:cNvSpPr>
          <p:nvPr/>
        </p:nvSpPr>
        <p:spPr bwMode="auto">
          <a:xfrm>
            <a:off x="1600200" y="3187700"/>
            <a:ext cx="2133600" cy="698500"/>
          </a:xfrm>
          <a:prstGeom prst="rect">
            <a:avLst/>
          </a:prstGeom>
          <a:noFill/>
          <a:ln w="57150" cmpd="thinThick">
            <a:solidFill>
              <a:srgbClr val="0000FF"/>
            </a:solid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rPr>
              <a:t>A  OR  B</a:t>
            </a:r>
          </a:p>
        </p:txBody>
      </p:sp>
      <p:sp>
        <p:nvSpPr>
          <p:cNvPr id="69636" name="Oval 4"/>
          <p:cNvSpPr>
            <a:spLocks noChangeArrowheads="1"/>
          </p:cNvSpPr>
          <p:nvPr/>
        </p:nvSpPr>
        <p:spPr bwMode="auto">
          <a:xfrm>
            <a:off x="5105400" y="1371600"/>
            <a:ext cx="2743200" cy="2667000"/>
          </a:xfrm>
          <a:prstGeom prst="ellipse">
            <a:avLst/>
          </a:prstGeom>
          <a:solidFill>
            <a:srgbClr val="FF0000">
              <a:alpha val="50195"/>
            </a:srgbClr>
          </a:solidFill>
          <a:ln w="9525">
            <a:solidFill>
              <a:schemeClr val="tx1"/>
            </a:solidFill>
            <a:round/>
            <a:headEnd/>
            <a:tailEnd/>
          </a:ln>
        </p:spPr>
        <p:txBody>
          <a:bodyPr wrap="none" anchor="ctr"/>
          <a:lstStyle/>
          <a:p>
            <a:endParaRPr lang="ar-LY"/>
          </a:p>
        </p:txBody>
      </p:sp>
      <p:sp>
        <p:nvSpPr>
          <p:cNvPr id="69637" name="Text Box 5"/>
          <p:cNvSpPr txBox="1">
            <a:spLocks noChangeArrowheads="1"/>
          </p:cNvSpPr>
          <p:nvPr/>
        </p:nvSpPr>
        <p:spPr bwMode="auto">
          <a:xfrm>
            <a:off x="6172200" y="1568450"/>
            <a:ext cx="609600" cy="641350"/>
          </a:xfrm>
          <a:prstGeom prst="rect">
            <a:avLst/>
          </a:prstGeom>
          <a:noFill/>
          <a:ln w="9525">
            <a:no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rPr>
              <a:t>A</a:t>
            </a:r>
          </a:p>
        </p:txBody>
      </p:sp>
      <p:sp>
        <p:nvSpPr>
          <p:cNvPr id="69638" name="Oval 6"/>
          <p:cNvSpPr>
            <a:spLocks noChangeArrowheads="1"/>
          </p:cNvSpPr>
          <p:nvPr/>
        </p:nvSpPr>
        <p:spPr bwMode="auto">
          <a:xfrm>
            <a:off x="5105400" y="3124200"/>
            <a:ext cx="2743200" cy="2667000"/>
          </a:xfrm>
          <a:prstGeom prst="ellipse">
            <a:avLst/>
          </a:prstGeom>
          <a:solidFill>
            <a:srgbClr val="00FF00">
              <a:alpha val="50195"/>
            </a:srgbClr>
          </a:solidFill>
          <a:ln w="9525">
            <a:solidFill>
              <a:schemeClr val="tx1"/>
            </a:solidFill>
            <a:round/>
            <a:headEnd/>
            <a:tailEnd/>
          </a:ln>
        </p:spPr>
        <p:txBody>
          <a:bodyPr wrap="none" anchor="ctr"/>
          <a:lstStyle/>
          <a:p>
            <a:endParaRPr lang="ar-LY"/>
          </a:p>
        </p:txBody>
      </p:sp>
      <p:sp>
        <p:nvSpPr>
          <p:cNvPr id="69639" name="Text Box 7"/>
          <p:cNvSpPr txBox="1">
            <a:spLocks noChangeArrowheads="1"/>
          </p:cNvSpPr>
          <p:nvPr/>
        </p:nvSpPr>
        <p:spPr bwMode="auto">
          <a:xfrm>
            <a:off x="6172200" y="4921250"/>
            <a:ext cx="609600" cy="641350"/>
          </a:xfrm>
          <a:prstGeom prst="rect">
            <a:avLst/>
          </a:prstGeom>
          <a:noFill/>
          <a:ln w="9525">
            <a:no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rPr>
              <a:t>B</a:t>
            </a:r>
          </a:p>
        </p:txBody>
      </p:sp>
      <p:pic>
        <p:nvPicPr>
          <p:cNvPr id="6964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89525" y="1362075"/>
            <a:ext cx="2771775" cy="4429125"/>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amond(in)">
                                      <p:cBhvr>
                                        <p:cTn id="7" dur="2000"/>
                                        <p:tgtEl>
                                          <p:spTgt spid="696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7"/>
                                        </p:tgtEl>
                                        <p:attrNameLst>
                                          <p:attrName>style.visibility</p:attrName>
                                        </p:attrNameLst>
                                      </p:cBhvr>
                                      <p:to>
                                        <p:strVal val="visible"/>
                                      </p:to>
                                    </p:set>
                                    <p:animEffect transition="in" filter="fade">
                                      <p:cBhvr>
                                        <p:cTn id="12" dur="2000"/>
                                        <p:tgtEl>
                                          <p:spTgt spid="696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9638"/>
                                        </p:tgtEl>
                                        <p:attrNameLst>
                                          <p:attrName>style.visibility</p:attrName>
                                        </p:attrNameLst>
                                      </p:cBhvr>
                                      <p:to>
                                        <p:strVal val="visible"/>
                                      </p:to>
                                    </p:set>
                                    <p:anim calcmode="lin" valueType="num">
                                      <p:cBhvr additive="base">
                                        <p:cTn id="17" dur="1000" fill="hold"/>
                                        <p:tgtEl>
                                          <p:spTgt spid="69638"/>
                                        </p:tgtEl>
                                        <p:attrNameLst>
                                          <p:attrName>ppt_x</p:attrName>
                                        </p:attrNameLst>
                                      </p:cBhvr>
                                      <p:tavLst>
                                        <p:tav tm="0">
                                          <p:val>
                                            <p:strVal val="#ppt_x"/>
                                          </p:val>
                                        </p:tav>
                                        <p:tav tm="100000">
                                          <p:val>
                                            <p:strVal val="#ppt_x"/>
                                          </p:val>
                                        </p:tav>
                                      </p:tavLst>
                                    </p:anim>
                                    <p:anim calcmode="lin" valueType="num">
                                      <p:cBhvr additive="base">
                                        <p:cTn id="18" dur="1000" fill="hold"/>
                                        <p:tgtEl>
                                          <p:spTgt spid="696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9639"/>
                                        </p:tgtEl>
                                        <p:attrNameLst>
                                          <p:attrName>style.visibility</p:attrName>
                                        </p:attrNameLst>
                                      </p:cBhvr>
                                      <p:to>
                                        <p:strVal val="visible"/>
                                      </p:to>
                                    </p:set>
                                    <p:anim calcmode="lin" valueType="num">
                                      <p:cBhvr additive="base">
                                        <p:cTn id="23" dur="1000" fill="hold"/>
                                        <p:tgtEl>
                                          <p:spTgt spid="69639"/>
                                        </p:tgtEl>
                                        <p:attrNameLst>
                                          <p:attrName>ppt_x</p:attrName>
                                        </p:attrNameLst>
                                      </p:cBhvr>
                                      <p:tavLst>
                                        <p:tav tm="0">
                                          <p:val>
                                            <p:strVal val="#ppt_x"/>
                                          </p:val>
                                        </p:tav>
                                        <p:tav tm="100000">
                                          <p:val>
                                            <p:strVal val="#ppt_x"/>
                                          </p:val>
                                        </p:tav>
                                      </p:tavLst>
                                    </p:anim>
                                    <p:anim calcmode="lin" valueType="num">
                                      <p:cBhvr additive="base">
                                        <p:cTn id="24" dur="10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69635"/>
                                        </p:tgtEl>
                                        <p:attrNameLst>
                                          <p:attrName>style.visibility</p:attrName>
                                        </p:attrNameLst>
                                      </p:cBhvr>
                                      <p:to>
                                        <p:strVal val="visible"/>
                                      </p:to>
                                    </p:set>
                                    <p:anim calcmode="lin" valueType="num">
                                      <p:cBhvr>
                                        <p:cTn id="29" dur="1000" fill="hold"/>
                                        <p:tgtEl>
                                          <p:spTgt spid="69635"/>
                                        </p:tgtEl>
                                        <p:attrNameLst>
                                          <p:attrName>ppt_w</p:attrName>
                                        </p:attrNameLst>
                                      </p:cBhvr>
                                      <p:tavLst>
                                        <p:tav tm="0">
                                          <p:val>
                                            <p:fltVal val="0"/>
                                          </p:val>
                                        </p:tav>
                                        <p:tav tm="100000">
                                          <p:val>
                                            <p:strVal val="#ppt_w"/>
                                          </p:val>
                                        </p:tav>
                                      </p:tavLst>
                                    </p:anim>
                                    <p:anim calcmode="lin" valueType="num">
                                      <p:cBhvr>
                                        <p:cTn id="30" dur="1000" fill="hold"/>
                                        <p:tgtEl>
                                          <p:spTgt spid="6963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1000"/>
                                        <p:tgtEl>
                                          <p:spTgt spid="69637"/>
                                        </p:tgtEl>
                                        <p:attrNameLst>
                                          <p:attrName>ppt_x</p:attrName>
                                        </p:attrNameLst>
                                      </p:cBhvr>
                                      <p:tavLst>
                                        <p:tav tm="0">
                                          <p:val>
                                            <p:strVal val="ppt_x"/>
                                          </p:val>
                                        </p:tav>
                                        <p:tav tm="100000">
                                          <p:val>
                                            <p:strVal val="ppt_x"/>
                                          </p:val>
                                        </p:tav>
                                      </p:tavLst>
                                    </p:anim>
                                    <p:anim calcmode="lin" valueType="num">
                                      <p:cBhvr additive="base">
                                        <p:cTn id="35" dur="1000"/>
                                        <p:tgtEl>
                                          <p:spTgt spid="69637"/>
                                        </p:tgtEl>
                                        <p:attrNameLst>
                                          <p:attrName>ppt_y</p:attrName>
                                        </p:attrNameLst>
                                      </p:cBhvr>
                                      <p:tavLst>
                                        <p:tav tm="0">
                                          <p:val>
                                            <p:strVal val="ppt_y"/>
                                          </p:val>
                                        </p:tav>
                                        <p:tav tm="100000">
                                          <p:val>
                                            <p:strVal val="1+ppt_h/2"/>
                                          </p:val>
                                        </p:tav>
                                      </p:tavLst>
                                    </p:anim>
                                    <p:set>
                                      <p:cBhvr>
                                        <p:cTn id="36" dur="1" fill="hold">
                                          <p:stCondLst>
                                            <p:cond delay="999"/>
                                          </p:stCondLst>
                                        </p:cTn>
                                        <p:tgtEl>
                                          <p:spTgt spid="6963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1000"/>
                                        <p:tgtEl>
                                          <p:spTgt spid="69639"/>
                                        </p:tgtEl>
                                      </p:cBhvr>
                                    </p:animEffect>
                                    <p:set>
                                      <p:cBhvr>
                                        <p:cTn id="41" dur="1" fill="hold">
                                          <p:stCondLst>
                                            <p:cond delay="999"/>
                                          </p:stCondLst>
                                        </p:cTn>
                                        <p:tgtEl>
                                          <p:spTgt spid="6963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69636"/>
                                        </p:tgtEl>
                                      </p:cBhvr>
                                    </p:animEffect>
                                    <p:set>
                                      <p:cBhvr>
                                        <p:cTn id="46" dur="1" fill="hold">
                                          <p:stCondLst>
                                            <p:cond delay="1999"/>
                                          </p:stCondLst>
                                        </p:cTn>
                                        <p:tgtEl>
                                          <p:spTgt spid="6963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69638"/>
                                        </p:tgtEl>
                                      </p:cBhvr>
                                    </p:animEffect>
                                    <p:set>
                                      <p:cBhvr>
                                        <p:cTn id="49" dur="1" fill="hold">
                                          <p:stCondLst>
                                            <p:cond delay="1999"/>
                                          </p:stCondLst>
                                        </p:cTn>
                                        <p:tgtEl>
                                          <p:spTgt spid="6963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9640"/>
                                        </p:tgtEl>
                                        <p:attrNameLst>
                                          <p:attrName>style.visibility</p:attrName>
                                        </p:attrNameLst>
                                      </p:cBhvr>
                                      <p:to>
                                        <p:strVal val="visible"/>
                                      </p:to>
                                    </p:set>
                                    <p:animEffect transition="in" filter="fade">
                                      <p:cBhvr>
                                        <p:cTn id="54" dur="2000"/>
                                        <p:tgtEl>
                                          <p:spTgt spid="69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animBg="1"/>
      <p:bldP spid="69636" grpId="1" animBg="1"/>
      <p:bldP spid="69637" grpId="0"/>
      <p:bldP spid="69637" grpId="1"/>
      <p:bldP spid="69638" grpId="0" animBg="1"/>
      <p:bldP spid="69638" grpId="1" animBg="1"/>
      <p:bldP spid="69639" grpId="0"/>
      <p:bldP spid="6963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descr="Purple mesh"/>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rtl="1"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AND Operator</a:t>
            </a:r>
          </a:p>
        </p:txBody>
      </p:sp>
      <p:sp>
        <p:nvSpPr>
          <p:cNvPr id="70659" name="Text Box 3"/>
          <p:cNvSpPr txBox="1">
            <a:spLocks noChangeArrowheads="1"/>
          </p:cNvSpPr>
          <p:nvPr/>
        </p:nvSpPr>
        <p:spPr bwMode="auto">
          <a:xfrm>
            <a:off x="1066800" y="3492500"/>
            <a:ext cx="3048000" cy="698500"/>
          </a:xfrm>
          <a:prstGeom prst="rect">
            <a:avLst/>
          </a:prstGeom>
          <a:noFill/>
          <a:ln w="57150" cmpd="thinThick">
            <a:solidFill>
              <a:srgbClr val="0000FF"/>
            </a:solid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rPr>
              <a:t>A  AND   B</a:t>
            </a:r>
          </a:p>
        </p:txBody>
      </p:sp>
      <p:sp>
        <p:nvSpPr>
          <p:cNvPr id="70660" name="Oval 4"/>
          <p:cNvSpPr>
            <a:spLocks noChangeArrowheads="1"/>
          </p:cNvSpPr>
          <p:nvPr/>
        </p:nvSpPr>
        <p:spPr bwMode="auto">
          <a:xfrm>
            <a:off x="5257800" y="1600200"/>
            <a:ext cx="2743200" cy="2667000"/>
          </a:xfrm>
          <a:prstGeom prst="ellipse">
            <a:avLst/>
          </a:prstGeom>
          <a:solidFill>
            <a:srgbClr val="FF0000">
              <a:alpha val="50195"/>
            </a:srgbClr>
          </a:solidFill>
          <a:ln w="9525">
            <a:solidFill>
              <a:schemeClr val="tx1"/>
            </a:solidFill>
            <a:round/>
            <a:headEnd/>
            <a:tailEnd/>
          </a:ln>
        </p:spPr>
        <p:txBody>
          <a:bodyPr wrap="none" anchor="ctr"/>
          <a:lstStyle/>
          <a:p>
            <a:endParaRPr lang="ar-LY"/>
          </a:p>
        </p:txBody>
      </p:sp>
      <p:sp>
        <p:nvSpPr>
          <p:cNvPr id="70661" name="Text Box 5"/>
          <p:cNvSpPr txBox="1">
            <a:spLocks noChangeArrowheads="1"/>
          </p:cNvSpPr>
          <p:nvPr/>
        </p:nvSpPr>
        <p:spPr bwMode="auto">
          <a:xfrm>
            <a:off x="6324600" y="1797050"/>
            <a:ext cx="609600" cy="641350"/>
          </a:xfrm>
          <a:prstGeom prst="rect">
            <a:avLst/>
          </a:prstGeom>
          <a:noFill/>
          <a:ln w="9525">
            <a:no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rPr>
              <a:t>A</a:t>
            </a:r>
          </a:p>
        </p:txBody>
      </p:sp>
      <p:sp>
        <p:nvSpPr>
          <p:cNvPr id="70662" name="Oval 6"/>
          <p:cNvSpPr>
            <a:spLocks noChangeArrowheads="1"/>
          </p:cNvSpPr>
          <p:nvPr/>
        </p:nvSpPr>
        <p:spPr bwMode="auto">
          <a:xfrm>
            <a:off x="5257800" y="3352800"/>
            <a:ext cx="2743200" cy="2667000"/>
          </a:xfrm>
          <a:prstGeom prst="ellipse">
            <a:avLst/>
          </a:prstGeom>
          <a:solidFill>
            <a:srgbClr val="00FF00">
              <a:alpha val="50195"/>
            </a:srgbClr>
          </a:solidFill>
          <a:ln w="9525">
            <a:solidFill>
              <a:schemeClr val="tx1"/>
            </a:solidFill>
            <a:round/>
            <a:headEnd/>
            <a:tailEnd/>
          </a:ln>
        </p:spPr>
        <p:txBody>
          <a:bodyPr wrap="none" anchor="ctr"/>
          <a:lstStyle/>
          <a:p>
            <a:endParaRPr lang="ar-LY"/>
          </a:p>
        </p:txBody>
      </p:sp>
      <p:sp>
        <p:nvSpPr>
          <p:cNvPr id="70663" name="Text Box 7"/>
          <p:cNvSpPr txBox="1">
            <a:spLocks noChangeArrowheads="1"/>
          </p:cNvSpPr>
          <p:nvPr/>
        </p:nvSpPr>
        <p:spPr bwMode="auto">
          <a:xfrm>
            <a:off x="6324600" y="5149850"/>
            <a:ext cx="609600" cy="641350"/>
          </a:xfrm>
          <a:prstGeom prst="rect">
            <a:avLst/>
          </a:prstGeom>
          <a:noFill/>
          <a:ln w="9525">
            <a:no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rPr>
              <a:t>B</a:t>
            </a:r>
          </a:p>
        </p:txBody>
      </p:sp>
      <p:pic>
        <p:nvPicPr>
          <p:cNvPr id="7066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41925" y="1597025"/>
            <a:ext cx="2771775" cy="443865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2000"/>
                                        <p:tgtEl>
                                          <p:spTgt spid="7065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diamond(in)">
                                      <p:cBhvr>
                                        <p:cTn id="12" dur="2000"/>
                                        <p:tgtEl>
                                          <p:spTgt spid="706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61"/>
                                        </p:tgtEl>
                                        <p:attrNameLst>
                                          <p:attrName>style.visibility</p:attrName>
                                        </p:attrNameLst>
                                      </p:cBhvr>
                                      <p:to>
                                        <p:strVal val="visible"/>
                                      </p:to>
                                    </p:set>
                                    <p:animEffect transition="in" filter="fade">
                                      <p:cBhvr>
                                        <p:cTn id="17" dur="2000"/>
                                        <p:tgtEl>
                                          <p:spTgt spid="706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0662"/>
                                        </p:tgtEl>
                                        <p:attrNameLst>
                                          <p:attrName>style.visibility</p:attrName>
                                        </p:attrNameLst>
                                      </p:cBhvr>
                                      <p:to>
                                        <p:strVal val="visible"/>
                                      </p:to>
                                    </p:set>
                                    <p:anim calcmode="lin" valueType="num">
                                      <p:cBhvr additive="base">
                                        <p:cTn id="22" dur="1000" fill="hold"/>
                                        <p:tgtEl>
                                          <p:spTgt spid="70662"/>
                                        </p:tgtEl>
                                        <p:attrNameLst>
                                          <p:attrName>ppt_x</p:attrName>
                                        </p:attrNameLst>
                                      </p:cBhvr>
                                      <p:tavLst>
                                        <p:tav tm="0">
                                          <p:val>
                                            <p:strVal val="#ppt_x"/>
                                          </p:val>
                                        </p:tav>
                                        <p:tav tm="100000">
                                          <p:val>
                                            <p:strVal val="#ppt_x"/>
                                          </p:val>
                                        </p:tav>
                                      </p:tavLst>
                                    </p:anim>
                                    <p:anim calcmode="lin" valueType="num">
                                      <p:cBhvr additive="base">
                                        <p:cTn id="23" dur="1000" fill="hold"/>
                                        <p:tgtEl>
                                          <p:spTgt spid="7066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0663"/>
                                        </p:tgtEl>
                                        <p:attrNameLst>
                                          <p:attrName>style.visibility</p:attrName>
                                        </p:attrNameLst>
                                      </p:cBhvr>
                                      <p:to>
                                        <p:strVal val="visible"/>
                                      </p:to>
                                    </p:set>
                                    <p:anim calcmode="lin" valueType="num">
                                      <p:cBhvr additive="base">
                                        <p:cTn id="28" dur="1000" fill="hold"/>
                                        <p:tgtEl>
                                          <p:spTgt spid="70663"/>
                                        </p:tgtEl>
                                        <p:attrNameLst>
                                          <p:attrName>ppt_x</p:attrName>
                                        </p:attrNameLst>
                                      </p:cBhvr>
                                      <p:tavLst>
                                        <p:tav tm="0">
                                          <p:val>
                                            <p:strVal val="#ppt_x"/>
                                          </p:val>
                                        </p:tav>
                                        <p:tav tm="100000">
                                          <p:val>
                                            <p:strVal val="#ppt_x"/>
                                          </p:val>
                                        </p:tav>
                                      </p:tavLst>
                                    </p:anim>
                                    <p:anim calcmode="lin" valueType="num">
                                      <p:cBhvr additive="base">
                                        <p:cTn id="29" dur="1000" fill="hold"/>
                                        <p:tgtEl>
                                          <p:spTgt spid="7066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1000"/>
                                        <p:tgtEl>
                                          <p:spTgt spid="70661"/>
                                        </p:tgtEl>
                                        <p:attrNameLst>
                                          <p:attrName>ppt_x</p:attrName>
                                        </p:attrNameLst>
                                      </p:cBhvr>
                                      <p:tavLst>
                                        <p:tav tm="0">
                                          <p:val>
                                            <p:strVal val="ppt_x"/>
                                          </p:val>
                                        </p:tav>
                                        <p:tav tm="100000">
                                          <p:val>
                                            <p:strVal val="ppt_x"/>
                                          </p:val>
                                        </p:tav>
                                      </p:tavLst>
                                    </p:anim>
                                    <p:anim calcmode="lin" valueType="num">
                                      <p:cBhvr additive="base">
                                        <p:cTn id="34" dur="1000"/>
                                        <p:tgtEl>
                                          <p:spTgt spid="70661"/>
                                        </p:tgtEl>
                                        <p:attrNameLst>
                                          <p:attrName>ppt_y</p:attrName>
                                        </p:attrNameLst>
                                      </p:cBhvr>
                                      <p:tavLst>
                                        <p:tav tm="0">
                                          <p:val>
                                            <p:strVal val="ppt_y"/>
                                          </p:val>
                                        </p:tav>
                                        <p:tav tm="100000">
                                          <p:val>
                                            <p:strVal val="1+ppt_h/2"/>
                                          </p:val>
                                        </p:tav>
                                      </p:tavLst>
                                    </p:anim>
                                    <p:set>
                                      <p:cBhvr>
                                        <p:cTn id="35" dur="1" fill="hold">
                                          <p:stCondLst>
                                            <p:cond delay="999"/>
                                          </p:stCondLst>
                                        </p:cTn>
                                        <p:tgtEl>
                                          <p:spTgt spid="7066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1" nodeType="clickEffect">
                                  <p:stCondLst>
                                    <p:cond delay="0"/>
                                  </p:stCondLst>
                                  <p:childTnLst>
                                    <p:animEffect transition="out" filter="checkerboard(across)">
                                      <p:cBhvr>
                                        <p:cTn id="39" dur="1000"/>
                                        <p:tgtEl>
                                          <p:spTgt spid="70663"/>
                                        </p:tgtEl>
                                      </p:cBhvr>
                                    </p:animEffect>
                                    <p:set>
                                      <p:cBhvr>
                                        <p:cTn id="40" dur="1" fill="hold">
                                          <p:stCondLst>
                                            <p:cond delay="999"/>
                                          </p:stCondLst>
                                        </p:cTn>
                                        <p:tgtEl>
                                          <p:spTgt spid="7066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2000"/>
                                        <p:tgtEl>
                                          <p:spTgt spid="70660"/>
                                        </p:tgtEl>
                                      </p:cBhvr>
                                    </p:animEffect>
                                    <p:set>
                                      <p:cBhvr>
                                        <p:cTn id="45" dur="1" fill="hold">
                                          <p:stCondLst>
                                            <p:cond delay="1999"/>
                                          </p:stCondLst>
                                        </p:cTn>
                                        <p:tgtEl>
                                          <p:spTgt spid="7066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70662"/>
                                        </p:tgtEl>
                                      </p:cBhvr>
                                    </p:animEffect>
                                    <p:set>
                                      <p:cBhvr>
                                        <p:cTn id="48" dur="1" fill="hold">
                                          <p:stCondLst>
                                            <p:cond delay="1999"/>
                                          </p:stCondLst>
                                        </p:cTn>
                                        <p:tgtEl>
                                          <p:spTgt spid="7066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0664"/>
                                        </p:tgtEl>
                                        <p:attrNameLst>
                                          <p:attrName>style.visibility</p:attrName>
                                        </p:attrNameLst>
                                      </p:cBhvr>
                                      <p:to>
                                        <p:strVal val="visible"/>
                                      </p:to>
                                    </p:set>
                                    <p:animEffect transition="in" filter="fade">
                                      <p:cBhvr>
                                        <p:cTn id="53" dur="2000"/>
                                        <p:tgtEl>
                                          <p:spTgt spid="7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70660" grpId="0" animBg="1"/>
      <p:bldP spid="70660" grpId="1" animBg="1"/>
      <p:bldP spid="70661" grpId="0"/>
      <p:bldP spid="70661" grpId="1"/>
      <p:bldP spid="70662" grpId="0" animBg="1"/>
      <p:bldP spid="70662" grpId="1" animBg="1"/>
      <p:bldP spid="70663" grpId="0"/>
      <p:bldP spid="7066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descr="Purple mesh"/>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rtl="1"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AND Operator</a:t>
            </a:r>
          </a:p>
        </p:txBody>
      </p:sp>
      <p:sp>
        <p:nvSpPr>
          <p:cNvPr id="71683" name="Text Box 3"/>
          <p:cNvSpPr txBox="1">
            <a:spLocks noChangeArrowheads="1"/>
          </p:cNvSpPr>
          <p:nvPr/>
        </p:nvSpPr>
        <p:spPr bwMode="auto">
          <a:xfrm>
            <a:off x="1066800" y="3492500"/>
            <a:ext cx="3048000" cy="698500"/>
          </a:xfrm>
          <a:prstGeom prst="rect">
            <a:avLst/>
          </a:prstGeom>
          <a:noFill/>
          <a:ln w="57150" cmpd="thinThick">
            <a:solidFill>
              <a:srgbClr val="0000FF"/>
            </a:solid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rPr>
              <a:t>A  NOT   B</a:t>
            </a:r>
          </a:p>
        </p:txBody>
      </p:sp>
      <p:sp>
        <p:nvSpPr>
          <p:cNvPr id="71684" name="Oval 4"/>
          <p:cNvSpPr>
            <a:spLocks noChangeArrowheads="1"/>
          </p:cNvSpPr>
          <p:nvPr/>
        </p:nvSpPr>
        <p:spPr bwMode="auto">
          <a:xfrm>
            <a:off x="5257800" y="1600200"/>
            <a:ext cx="2743200" cy="2667000"/>
          </a:xfrm>
          <a:prstGeom prst="ellipse">
            <a:avLst/>
          </a:prstGeom>
          <a:solidFill>
            <a:srgbClr val="FF0000">
              <a:alpha val="50195"/>
            </a:srgbClr>
          </a:solidFill>
          <a:ln w="9525">
            <a:solidFill>
              <a:schemeClr val="tx1"/>
            </a:solidFill>
            <a:round/>
            <a:headEnd/>
            <a:tailEnd/>
          </a:ln>
        </p:spPr>
        <p:txBody>
          <a:bodyPr wrap="none" anchor="ctr"/>
          <a:lstStyle/>
          <a:p>
            <a:endParaRPr lang="ar-LY"/>
          </a:p>
        </p:txBody>
      </p:sp>
      <p:sp>
        <p:nvSpPr>
          <p:cNvPr id="71685" name="Text Box 5"/>
          <p:cNvSpPr txBox="1">
            <a:spLocks noChangeArrowheads="1"/>
          </p:cNvSpPr>
          <p:nvPr/>
        </p:nvSpPr>
        <p:spPr bwMode="auto">
          <a:xfrm>
            <a:off x="6324600" y="1797050"/>
            <a:ext cx="609600" cy="641350"/>
          </a:xfrm>
          <a:prstGeom prst="rect">
            <a:avLst/>
          </a:prstGeom>
          <a:noFill/>
          <a:ln w="9525">
            <a:no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rPr>
              <a:t>A</a:t>
            </a:r>
          </a:p>
        </p:txBody>
      </p:sp>
      <p:sp>
        <p:nvSpPr>
          <p:cNvPr id="71686" name="Oval 6"/>
          <p:cNvSpPr>
            <a:spLocks noChangeArrowheads="1"/>
          </p:cNvSpPr>
          <p:nvPr/>
        </p:nvSpPr>
        <p:spPr bwMode="auto">
          <a:xfrm>
            <a:off x="5257800" y="3352800"/>
            <a:ext cx="2743200" cy="2667000"/>
          </a:xfrm>
          <a:prstGeom prst="ellipse">
            <a:avLst/>
          </a:prstGeom>
          <a:solidFill>
            <a:srgbClr val="00FF00">
              <a:alpha val="50195"/>
            </a:srgbClr>
          </a:solidFill>
          <a:ln w="9525">
            <a:solidFill>
              <a:schemeClr val="tx1"/>
            </a:solidFill>
            <a:round/>
            <a:headEnd/>
            <a:tailEnd/>
          </a:ln>
        </p:spPr>
        <p:txBody>
          <a:bodyPr wrap="none" anchor="ctr"/>
          <a:lstStyle/>
          <a:p>
            <a:endParaRPr lang="ar-LY"/>
          </a:p>
        </p:txBody>
      </p:sp>
      <p:sp>
        <p:nvSpPr>
          <p:cNvPr id="71687" name="Text Box 7"/>
          <p:cNvSpPr txBox="1">
            <a:spLocks noChangeArrowheads="1"/>
          </p:cNvSpPr>
          <p:nvPr/>
        </p:nvSpPr>
        <p:spPr bwMode="auto">
          <a:xfrm>
            <a:off x="6324600" y="5149850"/>
            <a:ext cx="609600" cy="641350"/>
          </a:xfrm>
          <a:prstGeom prst="rect">
            <a:avLst/>
          </a:prstGeom>
          <a:noFill/>
          <a:ln w="9525">
            <a:no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rPr>
              <a:t>B</a:t>
            </a:r>
          </a:p>
        </p:txBody>
      </p:sp>
      <p:pic>
        <p:nvPicPr>
          <p:cNvPr id="71688"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7800" y="1600200"/>
            <a:ext cx="2771775" cy="4429125"/>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20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diamond(in)">
                                      <p:cBhvr>
                                        <p:cTn id="12" dur="2000"/>
                                        <p:tgtEl>
                                          <p:spTgt spid="716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fade">
                                      <p:cBhvr>
                                        <p:cTn id="17" dur="2000"/>
                                        <p:tgtEl>
                                          <p:spTgt spid="7168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anim calcmode="lin" valueType="num">
                                      <p:cBhvr additive="base">
                                        <p:cTn id="22" dur="1000" fill="hold"/>
                                        <p:tgtEl>
                                          <p:spTgt spid="71686"/>
                                        </p:tgtEl>
                                        <p:attrNameLst>
                                          <p:attrName>ppt_x</p:attrName>
                                        </p:attrNameLst>
                                      </p:cBhvr>
                                      <p:tavLst>
                                        <p:tav tm="0">
                                          <p:val>
                                            <p:strVal val="#ppt_x"/>
                                          </p:val>
                                        </p:tav>
                                        <p:tav tm="100000">
                                          <p:val>
                                            <p:strVal val="#ppt_x"/>
                                          </p:val>
                                        </p:tav>
                                      </p:tavLst>
                                    </p:anim>
                                    <p:anim calcmode="lin" valueType="num">
                                      <p:cBhvr additive="base">
                                        <p:cTn id="23" dur="1000" fill="hold"/>
                                        <p:tgtEl>
                                          <p:spTgt spid="7168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1687"/>
                                        </p:tgtEl>
                                        <p:attrNameLst>
                                          <p:attrName>style.visibility</p:attrName>
                                        </p:attrNameLst>
                                      </p:cBhvr>
                                      <p:to>
                                        <p:strVal val="visible"/>
                                      </p:to>
                                    </p:set>
                                    <p:anim calcmode="lin" valueType="num">
                                      <p:cBhvr additive="base">
                                        <p:cTn id="28" dur="1000" fill="hold"/>
                                        <p:tgtEl>
                                          <p:spTgt spid="71687"/>
                                        </p:tgtEl>
                                        <p:attrNameLst>
                                          <p:attrName>ppt_x</p:attrName>
                                        </p:attrNameLst>
                                      </p:cBhvr>
                                      <p:tavLst>
                                        <p:tav tm="0">
                                          <p:val>
                                            <p:strVal val="#ppt_x"/>
                                          </p:val>
                                        </p:tav>
                                        <p:tav tm="100000">
                                          <p:val>
                                            <p:strVal val="#ppt_x"/>
                                          </p:val>
                                        </p:tav>
                                      </p:tavLst>
                                    </p:anim>
                                    <p:anim calcmode="lin" valueType="num">
                                      <p:cBhvr additive="base">
                                        <p:cTn id="29" dur="1000" fill="hold"/>
                                        <p:tgtEl>
                                          <p:spTgt spid="7168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1000"/>
                                        <p:tgtEl>
                                          <p:spTgt spid="71685"/>
                                        </p:tgtEl>
                                        <p:attrNameLst>
                                          <p:attrName>ppt_x</p:attrName>
                                        </p:attrNameLst>
                                      </p:cBhvr>
                                      <p:tavLst>
                                        <p:tav tm="0">
                                          <p:val>
                                            <p:strVal val="ppt_x"/>
                                          </p:val>
                                        </p:tav>
                                        <p:tav tm="100000">
                                          <p:val>
                                            <p:strVal val="ppt_x"/>
                                          </p:val>
                                        </p:tav>
                                      </p:tavLst>
                                    </p:anim>
                                    <p:anim calcmode="lin" valueType="num">
                                      <p:cBhvr additive="base">
                                        <p:cTn id="34" dur="1000"/>
                                        <p:tgtEl>
                                          <p:spTgt spid="71685"/>
                                        </p:tgtEl>
                                        <p:attrNameLst>
                                          <p:attrName>ppt_y</p:attrName>
                                        </p:attrNameLst>
                                      </p:cBhvr>
                                      <p:tavLst>
                                        <p:tav tm="0">
                                          <p:val>
                                            <p:strVal val="ppt_y"/>
                                          </p:val>
                                        </p:tav>
                                        <p:tav tm="100000">
                                          <p:val>
                                            <p:strVal val="1+ppt_h/2"/>
                                          </p:val>
                                        </p:tav>
                                      </p:tavLst>
                                    </p:anim>
                                    <p:set>
                                      <p:cBhvr>
                                        <p:cTn id="35" dur="1" fill="hold">
                                          <p:stCondLst>
                                            <p:cond delay="999"/>
                                          </p:stCondLst>
                                        </p:cTn>
                                        <p:tgtEl>
                                          <p:spTgt spid="7168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1" nodeType="clickEffect">
                                  <p:stCondLst>
                                    <p:cond delay="0"/>
                                  </p:stCondLst>
                                  <p:childTnLst>
                                    <p:animEffect transition="out" filter="checkerboard(across)">
                                      <p:cBhvr>
                                        <p:cTn id="39" dur="1000"/>
                                        <p:tgtEl>
                                          <p:spTgt spid="71687"/>
                                        </p:tgtEl>
                                      </p:cBhvr>
                                    </p:animEffect>
                                    <p:set>
                                      <p:cBhvr>
                                        <p:cTn id="40" dur="1" fill="hold">
                                          <p:stCondLst>
                                            <p:cond delay="999"/>
                                          </p:stCondLst>
                                        </p:cTn>
                                        <p:tgtEl>
                                          <p:spTgt spid="7168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2000"/>
                                        <p:tgtEl>
                                          <p:spTgt spid="71684"/>
                                        </p:tgtEl>
                                      </p:cBhvr>
                                    </p:animEffect>
                                    <p:set>
                                      <p:cBhvr>
                                        <p:cTn id="45" dur="1" fill="hold">
                                          <p:stCondLst>
                                            <p:cond delay="1999"/>
                                          </p:stCondLst>
                                        </p:cTn>
                                        <p:tgtEl>
                                          <p:spTgt spid="7168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71686"/>
                                        </p:tgtEl>
                                      </p:cBhvr>
                                    </p:animEffect>
                                    <p:set>
                                      <p:cBhvr>
                                        <p:cTn id="48" dur="1" fill="hold">
                                          <p:stCondLst>
                                            <p:cond delay="1999"/>
                                          </p:stCondLst>
                                        </p:cTn>
                                        <p:tgtEl>
                                          <p:spTgt spid="7168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1688"/>
                                        </p:tgtEl>
                                        <p:attrNameLst>
                                          <p:attrName>style.visibility</p:attrName>
                                        </p:attrNameLst>
                                      </p:cBhvr>
                                      <p:to>
                                        <p:strVal val="visible"/>
                                      </p:to>
                                    </p:set>
                                    <p:animEffect transition="in" filter="fade">
                                      <p:cBhvr>
                                        <p:cTn id="53" dur="20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4" grpId="1" animBg="1"/>
      <p:bldP spid="71685" grpId="0"/>
      <p:bldP spid="71685" grpId="1"/>
      <p:bldP spid="71686" grpId="0" animBg="1"/>
      <p:bldP spid="71686" grpId="1" animBg="1"/>
      <p:bldP spid="71687" grpId="0"/>
      <p:bldP spid="71687"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descr="Green marble"/>
          <p:cNvSpPr>
            <a:spLocks noGrp="1" noChangeArrowheads="1"/>
          </p:cNvSpPr>
          <p:nvPr>
            <p:ph type="title"/>
          </p:nvPr>
        </p:nvSpPr>
        <p:spPr>
          <a:xfrm>
            <a:off x="457200" y="274638"/>
            <a:ext cx="8229600" cy="639762"/>
          </a:xfrm>
          <a:blipFill dpi="0" rotWithShape="1">
            <a:blip r:embed="rId2" cstate="print"/>
            <a:srcRect/>
            <a:tile tx="0" ty="0" sx="100000" sy="100000" flip="none" algn="tl"/>
          </a:blipFill>
        </p:spPr>
        <p:txBody>
          <a:bodyPr/>
          <a:lstStyle/>
          <a:p>
            <a:pPr eaLnBrk="1" hangingPunct="1">
              <a:defRPr/>
            </a:pPr>
            <a:r>
              <a:rPr lang="en-US" smtClean="0">
                <a:solidFill>
                  <a:srgbClr val="FFFF00"/>
                </a:solidFill>
                <a:latin typeface="Times New Roman" pitchFamily="18" charset="0"/>
                <a:cs typeface="Times New Roman" pitchFamily="18" charset="0"/>
              </a:rPr>
              <a:t>fermi</a:t>
            </a: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 OR</a:t>
            </a:r>
            <a:r>
              <a:rPr lang="en-US" smtClean="0">
                <a:solidFill>
                  <a:srgbClr val="FFFF00"/>
                </a:solidFill>
                <a:latin typeface="Times New Roman" pitchFamily="18" charset="0"/>
                <a:cs typeface="Times New Roman" pitchFamily="18" charset="0"/>
              </a:rPr>
              <a:t> surface</a:t>
            </a:r>
          </a:p>
        </p:txBody>
      </p:sp>
      <p:pic>
        <p:nvPicPr>
          <p:cNvPr id="37891" name="Picture 3" descr="fermi OR surface 1"/>
          <p:cNvPicPr>
            <a:picLocks noChangeAspect="1" noChangeArrowheads="1"/>
          </p:cNvPicPr>
          <p:nvPr/>
        </p:nvPicPr>
        <p:blipFill>
          <a:blip r:embed="rId3" cstate="print"/>
          <a:srcRect/>
          <a:stretch>
            <a:fillRect/>
          </a:stretch>
        </p:blipFill>
        <p:spPr bwMode="auto">
          <a:xfrm>
            <a:off x="990600" y="1052513"/>
            <a:ext cx="7010400" cy="565308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descr="Brown marble"/>
          <p:cNvSpPr>
            <a:spLocks noGrp="1" noChangeArrowheads="1"/>
          </p:cNvSpPr>
          <p:nvPr>
            <p:ph type="title"/>
          </p:nvPr>
        </p:nvSpPr>
        <p:spPr>
          <a:xfrm>
            <a:off x="457200" y="76200"/>
            <a:ext cx="8229600" cy="868363"/>
          </a:xfrm>
          <a:blipFill dpi="0" rotWithShape="1">
            <a:blip r:embed="rId2" cstate="print"/>
            <a:srcRect/>
            <a:tile tx="0" ty="0" sx="100000" sy="100000" flip="none" algn="tl"/>
          </a:blipFill>
        </p:spPr>
        <p:txBody>
          <a:bodyPr/>
          <a:lstStyle/>
          <a:p>
            <a:pPr eaLnBrk="1" hangingPunct="1">
              <a:defRPr/>
            </a:pPr>
            <a:r>
              <a:rPr lang="en-US" sz="5400" b="1" smtClean="0">
                <a:solidFill>
                  <a:srgbClr val="FFFF00"/>
                </a:solidFill>
                <a:effectLst>
                  <a:outerShdw blurRad="38100" dist="38100" dir="2700000" algn="tl">
                    <a:srgbClr val="000000"/>
                  </a:outerShdw>
                </a:effectLst>
                <a:latin typeface="Times New Roman" pitchFamily="18" charset="0"/>
                <a:cs typeface="Times New Roman" pitchFamily="18" charset="0"/>
              </a:rPr>
              <a:t>surface OR Fermi</a:t>
            </a:r>
          </a:p>
        </p:txBody>
      </p:sp>
      <p:pic>
        <p:nvPicPr>
          <p:cNvPr id="38915" name="Picture 3" descr="surface OR ferm 1"/>
          <p:cNvPicPr>
            <a:picLocks noChangeAspect="1" noChangeArrowheads="1"/>
          </p:cNvPicPr>
          <p:nvPr/>
        </p:nvPicPr>
        <p:blipFill>
          <a:blip r:embed="rId3" cstate="print"/>
          <a:srcRect/>
          <a:stretch>
            <a:fillRect/>
          </a:stretch>
        </p:blipFill>
        <p:spPr bwMode="auto">
          <a:xfrm>
            <a:off x="1295400" y="1143000"/>
            <a:ext cx="6553200" cy="5562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descr="Brown marble"/>
          <p:cNvSpPr>
            <a:spLocks noGrp="1" noChangeArrowheads="1"/>
          </p:cNvSpPr>
          <p:nvPr>
            <p:ph type="title"/>
          </p:nvPr>
        </p:nvSpPr>
        <p:spPr>
          <a:blipFill dpi="0" rotWithShape="1">
            <a:blip r:embed="rId2"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fermi OR surface</a:t>
            </a:r>
          </a:p>
        </p:txBody>
      </p:sp>
      <p:sp>
        <p:nvSpPr>
          <p:cNvPr id="74755" name="Rectangle 3"/>
          <p:cNvSpPr>
            <a:spLocks noGrp="1" noChangeArrowheads="1"/>
          </p:cNvSpPr>
          <p:nvPr>
            <p:ph type="body" idx="1"/>
          </p:nvPr>
        </p:nvSpPr>
        <p:spPr>
          <a:xfrm>
            <a:off x="457200" y="5029200"/>
            <a:ext cx="8229600" cy="1524000"/>
          </a:xfrm>
        </p:spPr>
        <p:txBody>
          <a:bodyPr/>
          <a:lstStyle/>
          <a:p>
            <a:pPr eaLnBrk="1" hangingPunct="1">
              <a:lnSpc>
                <a:spcPct val="80000"/>
              </a:lnSpc>
              <a:buFontTx/>
              <a:buNone/>
              <a:defRPr/>
            </a:pPr>
            <a:r>
              <a:rPr lang="en-US" smtClean="0"/>
              <a:t>fermi</a:t>
            </a:r>
            <a:r>
              <a:rPr lang="en-US" b="1" smtClean="0">
                <a:effectLst>
                  <a:outerShdw blurRad="38100" dist="38100" dir="2700000" algn="tl">
                    <a:srgbClr val="FFFFFF"/>
                  </a:outerShdw>
                </a:effectLst>
              </a:rPr>
              <a:t> OR</a:t>
            </a:r>
            <a:r>
              <a:rPr lang="en-US" smtClean="0"/>
              <a:t> surface</a:t>
            </a:r>
            <a:r>
              <a:rPr lang="en-US" b="1" smtClean="0"/>
              <a:t>          435,000,000 pages</a:t>
            </a:r>
          </a:p>
          <a:p>
            <a:pPr eaLnBrk="1" hangingPunct="1">
              <a:lnSpc>
                <a:spcPct val="80000"/>
              </a:lnSpc>
              <a:defRPr/>
            </a:pPr>
            <a:endParaRPr lang="en-US" b="1" smtClean="0"/>
          </a:p>
          <a:p>
            <a:pPr eaLnBrk="1" hangingPunct="1">
              <a:lnSpc>
                <a:spcPct val="80000"/>
              </a:lnSpc>
              <a:buFontTx/>
              <a:buNone/>
              <a:defRPr/>
            </a:pPr>
            <a:r>
              <a:rPr lang="en-US" smtClean="0"/>
              <a:t>surface</a:t>
            </a:r>
            <a:r>
              <a:rPr lang="en-US" b="1" smtClean="0">
                <a:effectLst>
                  <a:outerShdw blurRad="38100" dist="38100" dir="2700000" algn="tl">
                    <a:srgbClr val="FFFFFF"/>
                  </a:outerShdw>
                </a:effectLst>
              </a:rPr>
              <a:t> OR</a:t>
            </a:r>
            <a:r>
              <a:rPr lang="en-US" smtClean="0"/>
              <a:t> fermi</a:t>
            </a:r>
            <a:r>
              <a:rPr lang="en-US" b="1" smtClean="0"/>
              <a:t>          </a:t>
            </a:r>
            <a:r>
              <a:rPr lang="en-US" b="1" smtClean="0">
                <a:effectLst>
                  <a:outerShdw blurRad="38100" dist="38100" dir="2700000" algn="tl">
                    <a:srgbClr val="FFFFFF"/>
                  </a:outerShdw>
                </a:effectLst>
              </a:rPr>
              <a:t>434,000,000 Pages</a:t>
            </a:r>
          </a:p>
        </p:txBody>
      </p:sp>
      <p:pic>
        <p:nvPicPr>
          <p:cNvPr id="399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1454150"/>
            <a:ext cx="7315200" cy="3498850"/>
          </a:xfrm>
          <a:prstGeom prst="rect">
            <a:avLst/>
          </a:prstGeom>
          <a:noFill/>
          <a:ln w="9525">
            <a:noFill/>
            <a:miter lim="800000"/>
            <a:headEnd/>
            <a:tailEnd/>
          </a:ln>
        </p:spPr>
      </p:pic>
      <p:sp>
        <p:nvSpPr>
          <p:cNvPr id="39941" name="Line 5"/>
          <p:cNvSpPr>
            <a:spLocks noChangeShapeType="1"/>
          </p:cNvSpPr>
          <p:nvPr/>
        </p:nvSpPr>
        <p:spPr bwMode="auto">
          <a:xfrm>
            <a:off x="3886200" y="5334000"/>
            <a:ext cx="609600" cy="0"/>
          </a:xfrm>
          <a:prstGeom prst="line">
            <a:avLst/>
          </a:prstGeom>
          <a:noFill/>
          <a:ln w="76200">
            <a:solidFill>
              <a:srgbClr val="0000FF"/>
            </a:solidFill>
            <a:round/>
            <a:headEnd/>
            <a:tailEnd type="stealth" w="lg" len="lg"/>
          </a:ln>
        </p:spPr>
        <p:txBody>
          <a:bodyPr/>
          <a:lstStyle/>
          <a:p>
            <a:endParaRPr lang="ar-SA"/>
          </a:p>
        </p:txBody>
      </p:sp>
      <p:sp>
        <p:nvSpPr>
          <p:cNvPr id="39942" name="Line 6"/>
          <p:cNvSpPr>
            <a:spLocks noChangeShapeType="1"/>
          </p:cNvSpPr>
          <p:nvPr/>
        </p:nvSpPr>
        <p:spPr bwMode="auto">
          <a:xfrm>
            <a:off x="3886200" y="6248400"/>
            <a:ext cx="609600" cy="0"/>
          </a:xfrm>
          <a:prstGeom prst="line">
            <a:avLst/>
          </a:prstGeom>
          <a:noFill/>
          <a:ln w="76200">
            <a:solidFill>
              <a:srgbClr val="0000FF"/>
            </a:solidFill>
            <a:round/>
            <a:headEnd/>
            <a:tailEnd type="stealth" w="lg" len="lg"/>
          </a:ln>
        </p:spPr>
        <p:txBody>
          <a:bodyPr/>
          <a:lstStyle/>
          <a:p>
            <a:endParaRPr lang="ar-SA"/>
          </a:p>
        </p:txBody>
      </p:sp>
      <p:sp>
        <p:nvSpPr>
          <p:cNvPr id="7" name="Footer Placeholder 6"/>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descr="Purple mesh"/>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fermi AND surface</a:t>
            </a:r>
          </a:p>
        </p:txBody>
      </p:sp>
      <p:pic>
        <p:nvPicPr>
          <p:cNvPr id="40963" name="Picture 3" descr="fermi AND surface 1"/>
          <p:cNvPicPr>
            <a:picLocks noChangeAspect="1" noChangeArrowheads="1"/>
          </p:cNvPicPr>
          <p:nvPr/>
        </p:nvPicPr>
        <p:blipFill>
          <a:blip r:embed="rId3" cstate="print"/>
          <a:srcRect/>
          <a:stretch>
            <a:fillRect/>
          </a:stretch>
        </p:blipFill>
        <p:spPr bwMode="auto">
          <a:xfrm>
            <a:off x="1066800" y="1174750"/>
            <a:ext cx="7086600" cy="568325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descr="Brown marble"/>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surface AND fermi </a:t>
            </a:r>
          </a:p>
        </p:txBody>
      </p:sp>
      <p:pic>
        <p:nvPicPr>
          <p:cNvPr id="41987" name="Picture 3" descr="surface AND fermi 1"/>
          <p:cNvPicPr>
            <a:picLocks noChangeAspect="1" noChangeArrowheads="1"/>
          </p:cNvPicPr>
          <p:nvPr/>
        </p:nvPicPr>
        <p:blipFill>
          <a:blip r:embed="rId3" cstate="print"/>
          <a:srcRect/>
          <a:stretch>
            <a:fillRect/>
          </a:stretch>
        </p:blipFill>
        <p:spPr bwMode="auto">
          <a:xfrm>
            <a:off x="1295400" y="1219200"/>
            <a:ext cx="6858000" cy="541655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p:txBody>
          <a:bodyPr/>
          <a:lstStyle/>
          <a:p>
            <a:pPr eaLnBrk="1" hangingPunct="1"/>
            <a:endParaRPr lang="ar-LY" smtClean="0"/>
          </a:p>
        </p:txBody>
      </p:sp>
      <p:pic>
        <p:nvPicPr>
          <p:cNvPr id="6147" name="Picture 4" descr="USA_net"/>
          <p:cNvPicPr>
            <a:picLocks noChangeAspect="1" noChangeArrowheads="1" noCrop="1"/>
          </p:cNvPicPr>
          <p:nvPr/>
        </p:nvPicPr>
        <p:blipFill>
          <a:blip r:embed="rId2" cstate="print"/>
          <a:srcRect/>
          <a:stretch>
            <a:fillRect/>
          </a:stretch>
        </p:blipFill>
        <p:spPr bwMode="auto">
          <a:xfrm>
            <a:off x="142875" y="571500"/>
            <a:ext cx="8858250" cy="5715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descr="Brown marble"/>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fermi AND surface</a:t>
            </a:r>
          </a:p>
        </p:txBody>
      </p:sp>
      <p:pic>
        <p:nvPicPr>
          <p:cNvPr id="4301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1189038"/>
            <a:ext cx="7391400" cy="3535362"/>
          </a:xfrm>
          <a:prstGeom prst="rect">
            <a:avLst/>
          </a:prstGeom>
          <a:noFill/>
          <a:ln w="9525">
            <a:noFill/>
            <a:miter lim="800000"/>
            <a:headEnd/>
            <a:tailEnd/>
          </a:ln>
        </p:spPr>
      </p:pic>
      <p:sp>
        <p:nvSpPr>
          <p:cNvPr id="77828" name="Rectangle 4"/>
          <p:cNvSpPr>
            <a:spLocks noChangeArrowheads="1"/>
          </p:cNvSpPr>
          <p:nvPr/>
        </p:nvSpPr>
        <p:spPr bwMode="auto">
          <a:xfrm>
            <a:off x="381000" y="4648200"/>
            <a:ext cx="8305800" cy="1981200"/>
          </a:xfrm>
          <a:prstGeom prst="rect">
            <a:avLst/>
          </a:prstGeom>
          <a:noFill/>
          <a:ln w="9525">
            <a:noFill/>
            <a:miter lim="800000"/>
            <a:headEnd/>
            <a:tailEnd/>
          </a:ln>
          <a:effectLst/>
        </p:spPr>
        <p:txBody>
          <a:bodyPr anchor="ctr"/>
          <a:lstStyle/>
          <a:p>
            <a:pPr algn="ctr">
              <a:defRPr/>
            </a:pPr>
            <a:r>
              <a:rPr lang="en-US" sz="4400">
                <a:solidFill>
                  <a:schemeClr val="tx2"/>
                </a:solidFill>
              </a:rPr>
              <a:t>fermi</a:t>
            </a:r>
            <a:r>
              <a:rPr lang="en-US" sz="4400" b="1">
                <a:solidFill>
                  <a:schemeClr val="tx2"/>
                </a:solidFill>
                <a:effectLst>
                  <a:outerShdw blurRad="38100" dist="38100" dir="2700000" algn="tl">
                    <a:srgbClr val="FFFFFF"/>
                  </a:outerShdw>
                </a:effectLst>
              </a:rPr>
              <a:t> AND</a:t>
            </a:r>
            <a:r>
              <a:rPr lang="en-US" sz="4400">
                <a:solidFill>
                  <a:schemeClr val="tx2"/>
                </a:solidFill>
              </a:rPr>
              <a:t> surface      1,300,000</a:t>
            </a:r>
            <a:br>
              <a:rPr lang="en-US" sz="4400">
                <a:solidFill>
                  <a:schemeClr val="tx2"/>
                </a:solidFill>
              </a:rPr>
            </a:br>
            <a:r>
              <a:rPr lang="en-US" sz="4400">
                <a:solidFill>
                  <a:schemeClr val="tx2"/>
                </a:solidFill>
              </a:rPr>
              <a:t/>
            </a:r>
            <a:br>
              <a:rPr lang="en-US" sz="4400">
                <a:solidFill>
                  <a:schemeClr val="tx2"/>
                </a:solidFill>
              </a:rPr>
            </a:br>
            <a:r>
              <a:rPr lang="en-US" sz="4400">
                <a:solidFill>
                  <a:schemeClr val="tx2"/>
                </a:solidFill>
              </a:rPr>
              <a:t>Surface </a:t>
            </a:r>
            <a:r>
              <a:rPr lang="en-US" sz="4400" b="1">
                <a:solidFill>
                  <a:schemeClr val="tx2"/>
                </a:solidFill>
                <a:effectLst>
                  <a:outerShdw blurRad="38100" dist="38100" dir="2700000" algn="tl">
                    <a:srgbClr val="FFFFFF"/>
                  </a:outerShdw>
                </a:effectLst>
              </a:rPr>
              <a:t>AND</a:t>
            </a:r>
            <a:r>
              <a:rPr lang="en-US" sz="4400">
                <a:solidFill>
                  <a:schemeClr val="tx2"/>
                </a:solidFill>
              </a:rPr>
              <a:t> fermi      1,300,000</a:t>
            </a:r>
          </a:p>
        </p:txBody>
      </p:sp>
      <p:sp>
        <p:nvSpPr>
          <p:cNvPr id="43013" name="Line 5"/>
          <p:cNvSpPr>
            <a:spLocks noChangeShapeType="1"/>
          </p:cNvSpPr>
          <p:nvPr/>
        </p:nvSpPr>
        <p:spPr bwMode="auto">
          <a:xfrm>
            <a:off x="5334000" y="5029200"/>
            <a:ext cx="609600" cy="0"/>
          </a:xfrm>
          <a:prstGeom prst="line">
            <a:avLst/>
          </a:prstGeom>
          <a:noFill/>
          <a:ln w="76200">
            <a:solidFill>
              <a:srgbClr val="0000FF"/>
            </a:solidFill>
            <a:round/>
            <a:headEnd/>
            <a:tailEnd type="stealth" w="lg" len="lg"/>
          </a:ln>
        </p:spPr>
        <p:txBody>
          <a:bodyPr/>
          <a:lstStyle/>
          <a:p>
            <a:endParaRPr lang="ar-SA"/>
          </a:p>
        </p:txBody>
      </p:sp>
      <p:sp>
        <p:nvSpPr>
          <p:cNvPr id="43014" name="Line 6"/>
          <p:cNvSpPr>
            <a:spLocks noChangeShapeType="1"/>
          </p:cNvSpPr>
          <p:nvPr/>
        </p:nvSpPr>
        <p:spPr bwMode="auto">
          <a:xfrm>
            <a:off x="5334000" y="6400800"/>
            <a:ext cx="609600" cy="0"/>
          </a:xfrm>
          <a:prstGeom prst="line">
            <a:avLst/>
          </a:prstGeom>
          <a:noFill/>
          <a:ln w="76200">
            <a:solidFill>
              <a:srgbClr val="0000FF"/>
            </a:solidFill>
            <a:round/>
            <a:headEnd/>
            <a:tailEnd type="stealth" w="lg" len="lg"/>
          </a:ln>
        </p:spPr>
        <p:txBody>
          <a:bodyPr/>
          <a:lstStyle/>
          <a:p>
            <a:endParaRPr lang="ar-SA"/>
          </a:p>
        </p:txBody>
      </p:sp>
      <p:sp>
        <p:nvSpPr>
          <p:cNvPr id="7" name="Footer Placeholder 6"/>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descr="Purple mesh"/>
          <p:cNvSpPr>
            <a:spLocks noGrp="1" noChangeArrowheads="1"/>
          </p:cNvSpPr>
          <p:nvPr>
            <p:ph type="title"/>
          </p:nvPr>
        </p:nvSpPr>
        <p:spPr>
          <a:xfrm>
            <a:off x="457200" y="274638"/>
            <a:ext cx="8229600" cy="792162"/>
          </a:xfrm>
          <a:blipFill dpi="0" rotWithShape="1">
            <a:blip r:embed="rId2" cstate="print"/>
            <a:srcRect/>
            <a:tile tx="0" ty="0" sx="100000" sy="100000" flip="none" algn="tl"/>
          </a:blipFill>
        </p:spPr>
        <p:txBody>
          <a:bodyPr/>
          <a:lstStyle/>
          <a:p>
            <a:pPr eaLnBrk="1" hangingPunct="1">
              <a:defRPr/>
            </a:pPr>
            <a:r>
              <a:rPr lang="en-US" smtClean="0">
                <a:solidFill>
                  <a:srgbClr val="FFFF00"/>
                </a:solidFill>
                <a:latin typeface="Times New Roman" pitchFamily="18" charset="0"/>
                <a:cs typeface="Times New Roman" pitchFamily="18" charset="0"/>
              </a:rPr>
              <a:t>fermi</a:t>
            </a: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 NOT</a:t>
            </a:r>
            <a:r>
              <a:rPr lang="en-US" smtClean="0">
                <a:solidFill>
                  <a:srgbClr val="FFFF00"/>
                </a:solidFill>
                <a:latin typeface="Times New Roman" pitchFamily="18" charset="0"/>
                <a:cs typeface="Times New Roman" pitchFamily="18" charset="0"/>
              </a:rPr>
              <a:t> surface</a:t>
            </a:r>
          </a:p>
        </p:txBody>
      </p:sp>
      <p:pic>
        <p:nvPicPr>
          <p:cNvPr id="44035" name="Picture 3" descr="fermi NOT surface 1"/>
          <p:cNvPicPr>
            <a:picLocks noChangeAspect="1" noChangeArrowheads="1"/>
          </p:cNvPicPr>
          <p:nvPr/>
        </p:nvPicPr>
        <p:blipFill>
          <a:blip r:embed="rId3" cstate="print"/>
          <a:srcRect/>
          <a:stretch>
            <a:fillRect/>
          </a:stretch>
        </p:blipFill>
        <p:spPr bwMode="auto">
          <a:xfrm>
            <a:off x="1371600" y="1143000"/>
            <a:ext cx="6324600" cy="55372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descr="Green marble"/>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surface NOT fermi</a:t>
            </a:r>
          </a:p>
        </p:txBody>
      </p:sp>
      <p:pic>
        <p:nvPicPr>
          <p:cNvPr id="45059" name="Picture 3" descr="surface NOT fermi 1"/>
          <p:cNvPicPr>
            <a:picLocks noChangeAspect="1" noChangeArrowheads="1"/>
          </p:cNvPicPr>
          <p:nvPr/>
        </p:nvPicPr>
        <p:blipFill>
          <a:blip r:embed="rId3" cstate="print"/>
          <a:srcRect/>
          <a:stretch>
            <a:fillRect/>
          </a:stretch>
        </p:blipFill>
        <p:spPr bwMode="auto">
          <a:xfrm>
            <a:off x="1524000" y="1233488"/>
            <a:ext cx="6248400" cy="547211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descr="Green marble"/>
          <p:cNvSpPr>
            <a:spLocks noGrp="1" noChangeArrowheads="1"/>
          </p:cNvSpPr>
          <p:nvPr>
            <p:ph type="title"/>
          </p:nvPr>
        </p:nvSpPr>
        <p:spPr>
          <a:xfrm>
            <a:off x="457200" y="274638"/>
            <a:ext cx="8229600" cy="944562"/>
          </a:xfrm>
          <a:blipFill dpi="0" rotWithShape="1">
            <a:blip r:embed="rId2"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fermi NOT surface</a:t>
            </a:r>
          </a:p>
        </p:txBody>
      </p:sp>
      <p:sp>
        <p:nvSpPr>
          <p:cNvPr id="80899" name="Rectangle 3"/>
          <p:cNvSpPr>
            <a:spLocks noGrp="1" noChangeArrowheads="1"/>
          </p:cNvSpPr>
          <p:nvPr>
            <p:ph type="body" idx="1"/>
          </p:nvPr>
        </p:nvSpPr>
        <p:spPr>
          <a:xfrm>
            <a:off x="381000" y="4953000"/>
            <a:ext cx="8229600" cy="762000"/>
          </a:xfrm>
        </p:spPr>
        <p:txBody>
          <a:bodyPr/>
          <a:lstStyle/>
          <a:p>
            <a:pPr eaLnBrk="1" hangingPunct="1">
              <a:buFontTx/>
              <a:buNone/>
              <a:defRPr/>
            </a:pPr>
            <a:r>
              <a:rPr lang="en-US" smtClean="0"/>
              <a:t>fermi</a:t>
            </a:r>
            <a:r>
              <a:rPr lang="en-US" b="1" smtClean="0">
                <a:effectLst>
                  <a:outerShdw blurRad="38100" dist="38100" dir="2700000" algn="tl">
                    <a:srgbClr val="FFFFFF"/>
                  </a:outerShdw>
                </a:effectLst>
              </a:rPr>
              <a:t> NOT</a:t>
            </a:r>
            <a:r>
              <a:rPr lang="en-US" smtClean="0"/>
              <a:t> surface            1,160,000 Pages</a:t>
            </a:r>
          </a:p>
        </p:txBody>
      </p:sp>
      <p:pic>
        <p:nvPicPr>
          <p:cNvPr id="460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1292225"/>
            <a:ext cx="6858000" cy="3279775"/>
          </a:xfrm>
          <a:prstGeom prst="rect">
            <a:avLst/>
          </a:prstGeom>
          <a:noFill/>
          <a:ln w="9525">
            <a:noFill/>
            <a:miter lim="800000"/>
            <a:headEnd/>
            <a:tailEnd/>
          </a:ln>
        </p:spPr>
      </p:pic>
      <p:sp>
        <p:nvSpPr>
          <p:cNvPr id="46085" name="Line 5"/>
          <p:cNvSpPr>
            <a:spLocks noChangeShapeType="1"/>
          </p:cNvSpPr>
          <p:nvPr/>
        </p:nvSpPr>
        <p:spPr bwMode="auto">
          <a:xfrm>
            <a:off x="4267200" y="5257800"/>
            <a:ext cx="609600" cy="0"/>
          </a:xfrm>
          <a:prstGeom prst="line">
            <a:avLst/>
          </a:prstGeom>
          <a:noFill/>
          <a:ln w="76200">
            <a:solidFill>
              <a:srgbClr val="0000FF"/>
            </a:solidFill>
            <a:round/>
            <a:headEnd/>
            <a:tailEnd type="stealth" w="lg" len="lg"/>
          </a:ln>
        </p:spPr>
        <p:txBody>
          <a:bodyPr/>
          <a:lstStyle/>
          <a:p>
            <a:endParaRPr lang="ar-SA"/>
          </a:p>
        </p:txBody>
      </p:sp>
      <p:sp>
        <p:nvSpPr>
          <p:cNvPr id="6" name="Footer Placeholder 5"/>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descr="Green marble"/>
          <p:cNvSpPr>
            <a:spLocks noGrp="1" noChangeArrowheads="1"/>
          </p:cNvSpPr>
          <p:nvPr>
            <p:ph type="title"/>
          </p:nvPr>
        </p:nvSpPr>
        <p:spPr>
          <a:blipFill dpi="0" rotWithShape="1">
            <a:blip r:embed="rId2"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surface NOT fermi</a:t>
            </a:r>
          </a:p>
        </p:txBody>
      </p:sp>
      <p:sp>
        <p:nvSpPr>
          <p:cNvPr id="81923" name="Rectangle 3"/>
          <p:cNvSpPr>
            <a:spLocks noGrp="1" noChangeArrowheads="1"/>
          </p:cNvSpPr>
          <p:nvPr>
            <p:ph type="body" idx="1"/>
          </p:nvPr>
        </p:nvSpPr>
        <p:spPr>
          <a:xfrm>
            <a:off x="457200" y="5334000"/>
            <a:ext cx="8229600" cy="685800"/>
          </a:xfrm>
        </p:spPr>
        <p:txBody>
          <a:bodyPr/>
          <a:lstStyle/>
          <a:p>
            <a:pPr algn="ctr" eaLnBrk="1" hangingPunct="1">
              <a:buFontTx/>
              <a:buNone/>
              <a:defRPr/>
            </a:pPr>
            <a:r>
              <a:rPr lang="en-US" sz="3600" smtClean="0">
                <a:latin typeface="Times New Roman" pitchFamily="18" charset="0"/>
                <a:cs typeface="Times New Roman" pitchFamily="18" charset="0"/>
              </a:rPr>
              <a:t>fermi</a:t>
            </a:r>
            <a:r>
              <a:rPr lang="en-US" sz="3600" b="1" smtClean="0">
                <a:effectLst>
                  <a:outerShdw blurRad="38100" dist="38100" dir="2700000" algn="tl">
                    <a:srgbClr val="FFFFFF"/>
                  </a:outerShdw>
                </a:effectLst>
                <a:latin typeface="Times New Roman" pitchFamily="18" charset="0"/>
                <a:cs typeface="Times New Roman" pitchFamily="18" charset="0"/>
              </a:rPr>
              <a:t> NOT</a:t>
            </a:r>
            <a:r>
              <a:rPr lang="en-US" sz="3600" smtClean="0">
                <a:latin typeface="Times New Roman" pitchFamily="18" charset="0"/>
                <a:cs typeface="Times New Roman" pitchFamily="18" charset="0"/>
              </a:rPr>
              <a:t> surface            1,170,000 Pages</a:t>
            </a:r>
          </a:p>
        </p:txBody>
      </p:sp>
      <p:sp>
        <p:nvSpPr>
          <p:cNvPr id="47108" name="Line 4"/>
          <p:cNvSpPr>
            <a:spLocks noChangeShapeType="1"/>
          </p:cNvSpPr>
          <p:nvPr/>
        </p:nvSpPr>
        <p:spPr bwMode="auto">
          <a:xfrm>
            <a:off x="4572000" y="5715000"/>
            <a:ext cx="609600" cy="0"/>
          </a:xfrm>
          <a:prstGeom prst="line">
            <a:avLst/>
          </a:prstGeom>
          <a:noFill/>
          <a:ln w="76200">
            <a:solidFill>
              <a:srgbClr val="0000FF"/>
            </a:solidFill>
            <a:round/>
            <a:headEnd/>
            <a:tailEnd type="stealth" w="lg" len="lg"/>
          </a:ln>
        </p:spPr>
        <p:txBody>
          <a:bodyPr/>
          <a:lstStyle/>
          <a:p>
            <a:endParaRPr lang="ar-SA"/>
          </a:p>
        </p:txBody>
      </p:sp>
      <p:pic>
        <p:nvPicPr>
          <p:cNvPr id="4710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9200" y="2047875"/>
            <a:ext cx="6553200" cy="31337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Green marble"/>
          <p:cNvSpPr>
            <a:spLocks noGrp="1" noChangeArrowheads="1"/>
          </p:cNvSpPr>
          <p:nvPr>
            <p:ph type="title"/>
          </p:nvPr>
        </p:nvSpPr>
        <p:spPr>
          <a:xfrm>
            <a:off x="457200" y="274638"/>
            <a:ext cx="8229600" cy="792162"/>
          </a:xfrm>
          <a:blipFill dpi="0" rotWithShape="1">
            <a:blip r:embed="rId2" cstate="print"/>
            <a:srcRect/>
            <a:tile tx="0" ty="0" sx="100000" sy="100000" flip="none" algn="tl"/>
          </a:blipFill>
        </p:spPr>
        <p:txBody>
          <a:bodyPr/>
          <a:lstStyle/>
          <a:p>
            <a:pPr eaLnBrk="1" hangingPunct="1">
              <a:defRPr/>
            </a:pPr>
            <a:r>
              <a:rPr lang="en-US" b="1" smtClean="0">
                <a:solidFill>
                  <a:srgbClr val="FF0000"/>
                </a:solidFill>
                <a:effectLst>
                  <a:outerShdw blurRad="38100" dist="38100" dir="2700000" algn="tl">
                    <a:srgbClr val="000000"/>
                  </a:outerShdw>
                </a:effectLst>
                <a:latin typeface="Times New Roman" pitchFamily="18" charset="0"/>
                <a:cs typeface="Times New Roman" pitchFamily="18" charset="0"/>
              </a:rPr>
              <a:t>Exact search:	</a:t>
            </a: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 “fermi surface”</a:t>
            </a:r>
            <a:endParaRPr lang="en-US" sz="1600"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pic>
        <p:nvPicPr>
          <p:cNvPr id="48131" name="Picture 3" descr="fermi surface 1"/>
          <p:cNvPicPr>
            <a:picLocks noChangeAspect="1" noChangeArrowheads="1"/>
          </p:cNvPicPr>
          <p:nvPr/>
        </p:nvPicPr>
        <p:blipFill>
          <a:blip r:embed="rId3" cstate="print"/>
          <a:srcRect/>
          <a:stretch>
            <a:fillRect/>
          </a:stretch>
        </p:blipFill>
        <p:spPr bwMode="auto">
          <a:xfrm>
            <a:off x="1524000" y="1143000"/>
            <a:ext cx="6019800" cy="5481638"/>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surface fermi 1"/>
          <p:cNvPicPr>
            <a:picLocks noChangeAspect="1" noChangeArrowheads="1"/>
          </p:cNvPicPr>
          <p:nvPr/>
        </p:nvPicPr>
        <p:blipFill>
          <a:blip r:embed="rId2" cstate="print"/>
          <a:srcRect/>
          <a:stretch>
            <a:fillRect/>
          </a:stretch>
        </p:blipFill>
        <p:spPr bwMode="auto">
          <a:xfrm>
            <a:off x="863600" y="1169988"/>
            <a:ext cx="7366000" cy="5611812"/>
          </a:xfrm>
          <a:prstGeom prst="rect">
            <a:avLst/>
          </a:prstGeom>
          <a:noFill/>
          <a:ln w="9525">
            <a:noFill/>
            <a:miter lim="800000"/>
            <a:headEnd/>
            <a:tailEnd/>
          </a:ln>
        </p:spPr>
      </p:pic>
      <p:sp>
        <p:nvSpPr>
          <p:cNvPr id="83974" name="Rectangle 6" descr="Green marble"/>
          <p:cNvSpPr>
            <a:spLocks noGrp="1" noChangeArrowheads="1"/>
          </p:cNvSpPr>
          <p:nvPr>
            <p:ph type="title"/>
          </p:nvPr>
        </p:nvSpPr>
        <p:spPr>
          <a:xfrm>
            <a:off x="457200" y="274638"/>
            <a:ext cx="8229600" cy="792162"/>
          </a:xfrm>
          <a:blipFill dpi="0" rotWithShape="1">
            <a:blip r:embed="rId3" cstate="print"/>
            <a:srcRect/>
            <a:tile tx="0" ty="0" sx="100000" sy="100000" flip="none" algn="tl"/>
          </a:blipFill>
        </p:spPr>
        <p:txBody>
          <a:bodyPr/>
          <a:lstStyle/>
          <a:p>
            <a:pPr eaLnBrk="1" hangingPunct="1">
              <a:defRPr/>
            </a:pPr>
            <a:r>
              <a:rPr lang="en-US" b="1" smtClean="0">
                <a:solidFill>
                  <a:srgbClr val="FF0000"/>
                </a:solidFill>
                <a:effectLst>
                  <a:outerShdw blurRad="38100" dist="38100" dir="2700000" algn="tl">
                    <a:srgbClr val="000000"/>
                  </a:outerShdw>
                </a:effectLst>
                <a:latin typeface="Times New Roman" pitchFamily="18" charset="0"/>
                <a:cs typeface="Times New Roman" pitchFamily="18" charset="0"/>
              </a:rPr>
              <a:t>Exact search:	</a:t>
            </a: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 “fermi surface”</a:t>
            </a: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descr="Green marble"/>
          <p:cNvSpPr>
            <a:spLocks noGrp="1" noChangeArrowheads="1"/>
          </p:cNvSpPr>
          <p:nvPr>
            <p:ph type="title"/>
          </p:nvPr>
        </p:nvSpPr>
        <p:spPr>
          <a:blipFill dpi="0" rotWithShape="1">
            <a:blip r:embed="rId2"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Exact:		 search term</a:t>
            </a:r>
          </a:p>
        </p:txBody>
      </p:sp>
      <p:sp>
        <p:nvSpPr>
          <p:cNvPr id="84995" name="Rectangle 3"/>
          <p:cNvSpPr>
            <a:spLocks noGrp="1" noChangeArrowheads="1"/>
          </p:cNvSpPr>
          <p:nvPr>
            <p:ph type="body" idx="1"/>
          </p:nvPr>
        </p:nvSpPr>
        <p:spPr>
          <a:xfrm>
            <a:off x="381000" y="2895600"/>
            <a:ext cx="8229600" cy="2057400"/>
          </a:xfrm>
        </p:spPr>
        <p:txBody>
          <a:bodyPr/>
          <a:lstStyle/>
          <a:p>
            <a:pPr algn="ctr" eaLnBrk="1" hangingPunct="1">
              <a:buFontTx/>
              <a:buNone/>
              <a:defRPr/>
            </a:pPr>
            <a:r>
              <a:rPr lang="en-US" sz="3600" b="1" smtClean="0">
                <a:effectLst>
                  <a:outerShdw blurRad="38100" dist="38100" dir="2700000" algn="tl">
                    <a:srgbClr val="FFFFFF"/>
                  </a:outerShdw>
                </a:effectLst>
                <a:latin typeface="Times New Roman" pitchFamily="18" charset="0"/>
                <a:cs typeface="Times New Roman" pitchFamily="18" charset="0"/>
              </a:rPr>
              <a:t>“fermi surface”		888,000 pages</a:t>
            </a:r>
          </a:p>
          <a:p>
            <a:pPr algn="ctr" eaLnBrk="1" hangingPunct="1">
              <a:buFontTx/>
              <a:buNone/>
              <a:defRPr/>
            </a:pPr>
            <a:endParaRPr lang="en-US" sz="3600" b="1" smtClean="0">
              <a:effectLst>
                <a:outerShdw blurRad="38100" dist="38100" dir="2700000" algn="tl">
                  <a:srgbClr val="FFFFFF"/>
                </a:outerShdw>
              </a:effectLst>
              <a:latin typeface="Times New Roman" pitchFamily="18" charset="0"/>
              <a:cs typeface="Times New Roman" pitchFamily="18" charset="0"/>
            </a:endParaRPr>
          </a:p>
          <a:p>
            <a:pPr algn="ctr" eaLnBrk="1" hangingPunct="1">
              <a:buFontTx/>
              <a:buNone/>
              <a:defRPr/>
            </a:pPr>
            <a:r>
              <a:rPr lang="en-US" sz="3600" b="1" smtClean="0">
                <a:effectLst>
                  <a:outerShdw blurRad="38100" dist="38100" dir="2700000" algn="tl">
                    <a:srgbClr val="FFFFFF"/>
                  </a:outerShdw>
                </a:effectLst>
                <a:latin typeface="Times New Roman" pitchFamily="18" charset="0"/>
                <a:cs typeface="Times New Roman" pitchFamily="18" charset="0"/>
              </a:rPr>
              <a:t>“surface fermi”		32,400 pages</a:t>
            </a:r>
          </a:p>
        </p:txBody>
      </p:sp>
      <p:sp>
        <p:nvSpPr>
          <p:cNvPr id="50180" name="Line 4"/>
          <p:cNvSpPr>
            <a:spLocks noChangeShapeType="1"/>
          </p:cNvSpPr>
          <p:nvPr/>
        </p:nvSpPr>
        <p:spPr bwMode="auto">
          <a:xfrm>
            <a:off x="4419600" y="3352800"/>
            <a:ext cx="609600" cy="0"/>
          </a:xfrm>
          <a:prstGeom prst="line">
            <a:avLst/>
          </a:prstGeom>
          <a:noFill/>
          <a:ln w="76200">
            <a:solidFill>
              <a:srgbClr val="0000FF"/>
            </a:solidFill>
            <a:round/>
            <a:headEnd/>
            <a:tailEnd type="stealth" w="lg" len="lg"/>
          </a:ln>
        </p:spPr>
        <p:txBody>
          <a:bodyPr/>
          <a:lstStyle/>
          <a:p>
            <a:endParaRPr lang="ar-SA"/>
          </a:p>
        </p:txBody>
      </p:sp>
      <p:sp>
        <p:nvSpPr>
          <p:cNvPr id="50181" name="Line 5"/>
          <p:cNvSpPr>
            <a:spLocks noChangeShapeType="1"/>
          </p:cNvSpPr>
          <p:nvPr/>
        </p:nvSpPr>
        <p:spPr bwMode="auto">
          <a:xfrm>
            <a:off x="4419600" y="4495800"/>
            <a:ext cx="609600" cy="0"/>
          </a:xfrm>
          <a:prstGeom prst="line">
            <a:avLst/>
          </a:prstGeom>
          <a:noFill/>
          <a:ln w="76200">
            <a:solidFill>
              <a:srgbClr val="0000FF"/>
            </a:solidFill>
            <a:round/>
            <a:headEnd/>
            <a:tailEnd type="stealth" w="lg" len="lg"/>
          </a:ln>
        </p:spPr>
        <p:txBody>
          <a:bodyPr/>
          <a:lstStyle/>
          <a:p>
            <a:endParaRPr lang="ar-SA"/>
          </a:p>
        </p:txBody>
      </p:sp>
      <p:sp>
        <p:nvSpPr>
          <p:cNvPr id="6" name="Footer Placeholder 5"/>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fermi surface not exact 1"/>
          <p:cNvPicPr>
            <a:picLocks noChangeAspect="1" noChangeArrowheads="1"/>
          </p:cNvPicPr>
          <p:nvPr/>
        </p:nvPicPr>
        <p:blipFill>
          <a:blip r:embed="rId2" cstate="print"/>
          <a:srcRect/>
          <a:stretch>
            <a:fillRect/>
          </a:stretch>
        </p:blipFill>
        <p:spPr bwMode="auto">
          <a:xfrm>
            <a:off x="1447800" y="1371600"/>
            <a:ext cx="6248400" cy="5448300"/>
          </a:xfrm>
          <a:prstGeom prst="rect">
            <a:avLst/>
          </a:prstGeom>
          <a:noFill/>
          <a:ln w="9525">
            <a:noFill/>
            <a:miter lim="800000"/>
            <a:headEnd/>
            <a:tailEnd/>
          </a:ln>
        </p:spPr>
      </p:pic>
      <p:sp>
        <p:nvSpPr>
          <p:cNvPr id="86021" name="Rectangle 5" descr="Green marble"/>
          <p:cNvSpPr>
            <a:spLocks noGrp="1" noChangeArrowheads="1"/>
          </p:cNvSpPr>
          <p:nvPr>
            <p:ph type="title"/>
          </p:nvPr>
        </p:nvSpPr>
        <p:spPr>
          <a:blipFill dpi="0" rotWithShape="1">
            <a:blip r:embed="rId3"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Not exact:		 search term</a:t>
            </a: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surface fermi not exact 1"/>
          <p:cNvPicPr>
            <a:picLocks noChangeAspect="1" noChangeArrowheads="1"/>
          </p:cNvPicPr>
          <p:nvPr/>
        </p:nvPicPr>
        <p:blipFill>
          <a:blip r:embed="rId2" cstate="print"/>
          <a:srcRect/>
          <a:stretch>
            <a:fillRect/>
          </a:stretch>
        </p:blipFill>
        <p:spPr bwMode="auto">
          <a:xfrm>
            <a:off x="1371600" y="1277938"/>
            <a:ext cx="6324600" cy="5503862"/>
          </a:xfrm>
          <a:prstGeom prst="rect">
            <a:avLst/>
          </a:prstGeom>
          <a:noFill/>
          <a:ln w="9525">
            <a:noFill/>
            <a:miter lim="800000"/>
            <a:headEnd/>
            <a:tailEnd/>
          </a:ln>
        </p:spPr>
      </p:pic>
      <p:sp>
        <p:nvSpPr>
          <p:cNvPr id="87044" name="Rectangle 4" descr="Green marble"/>
          <p:cNvSpPr>
            <a:spLocks noChangeArrowheads="1"/>
          </p:cNvSpPr>
          <p:nvPr/>
        </p:nvSpPr>
        <p:spPr bwMode="auto">
          <a:xfrm>
            <a:off x="381000" y="152400"/>
            <a:ext cx="8229600" cy="1143000"/>
          </a:xfrm>
          <a:prstGeom prst="rect">
            <a:avLst/>
          </a:prstGeom>
          <a:blipFill dpi="0" rotWithShape="1">
            <a:blip r:embed="rId3" cstate="print"/>
            <a:srcRect/>
            <a:tile tx="0" ty="0" sx="100000" sy="100000" flip="none" algn="tl"/>
          </a:blipFill>
          <a:ln w="9525">
            <a:noFill/>
            <a:miter lim="800000"/>
            <a:headEnd/>
            <a:tailEnd/>
          </a:ln>
          <a:effectLst/>
        </p:spPr>
        <p:txBody>
          <a:bodyPr anchor="ctr"/>
          <a:lstStyle/>
          <a:p>
            <a:pPr algn="ctr">
              <a:defRPr/>
            </a:pPr>
            <a:r>
              <a:rPr lang="en-US" sz="4400" b="1">
                <a:solidFill>
                  <a:srgbClr val="FFFF00"/>
                </a:solidFill>
                <a:effectLst>
                  <a:outerShdw blurRad="38100" dist="38100" dir="2700000" algn="tl">
                    <a:srgbClr val="000000"/>
                  </a:outerShdw>
                </a:effectLst>
                <a:latin typeface="Times New Roman" pitchFamily="18" charset="0"/>
                <a:cs typeface="Times New Roman" pitchFamily="18" charset="0"/>
              </a:rPr>
              <a:t>Not exact:		 surface fermi </a:t>
            </a: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nuc-attac-2"/>
          <p:cNvPicPr>
            <a:picLocks noChangeAspect="1" noChangeArrowheads="1" noCrop="1"/>
          </p:cNvPicPr>
          <p:nvPr/>
        </p:nvPicPr>
        <p:blipFill>
          <a:blip r:embed="rId2" cstate="print"/>
          <a:srcRect/>
          <a:stretch>
            <a:fillRect/>
          </a:stretch>
        </p:blipFill>
        <p:spPr bwMode="auto">
          <a:xfrm>
            <a:off x="142875" y="571500"/>
            <a:ext cx="8858250" cy="5715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819400"/>
            <a:ext cx="8229600" cy="2133600"/>
          </a:xfrm>
        </p:spPr>
        <p:txBody>
          <a:bodyPr/>
          <a:lstStyle/>
          <a:p>
            <a:pPr marL="87313" indent="20638" algn="ctr" eaLnBrk="1" hangingPunct="1">
              <a:buFontTx/>
              <a:buNone/>
              <a:tabLst>
                <a:tab pos="87313" algn="l"/>
              </a:tabLst>
              <a:defRPr/>
            </a:pPr>
            <a:r>
              <a:rPr lang="en-US" sz="3600" b="1" smtClean="0">
                <a:effectLst>
                  <a:outerShdw blurRad="38100" dist="38100" dir="2700000" algn="tl">
                    <a:srgbClr val="FFFFFF"/>
                  </a:outerShdw>
                </a:effectLst>
                <a:latin typeface="Times New Roman" pitchFamily="18" charset="0"/>
                <a:cs typeface="Times New Roman" pitchFamily="18" charset="0"/>
              </a:rPr>
              <a:t>fermi surface </a:t>
            </a:r>
            <a:r>
              <a:rPr lang="en-US" sz="2400" b="1" smtClean="0">
                <a:effectLst>
                  <a:outerShdw blurRad="38100" dist="38100" dir="2700000" algn="tl">
                    <a:srgbClr val="FFFFFF"/>
                  </a:outerShdw>
                </a:effectLst>
                <a:latin typeface="Times New Roman" pitchFamily="18" charset="0"/>
                <a:cs typeface="Times New Roman" pitchFamily="18" charset="0"/>
              </a:rPr>
              <a:t>(not exact)  </a:t>
            </a:r>
            <a:r>
              <a:rPr lang="en-US" sz="3600" b="1" smtClean="0">
                <a:effectLst>
                  <a:outerShdw blurRad="38100" dist="38100" dir="2700000" algn="tl">
                    <a:srgbClr val="FFFFFF"/>
                  </a:outerShdw>
                </a:effectLst>
                <a:latin typeface="Times New Roman" pitchFamily="18" charset="0"/>
                <a:cs typeface="Times New Roman" pitchFamily="18" charset="0"/>
              </a:rPr>
              <a:t>   	   1,100,000</a:t>
            </a:r>
          </a:p>
          <a:p>
            <a:pPr marL="87313" indent="20638" eaLnBrk="1" hangingPunct="1">
              <a:buFontTx/>
              <a:buNone/>
              <a:tabLst>
                <a:tab pos="87313" algn="l"/>
              </a:tabLst>
              <a:defRPr/>
            </a:pPr>
            <a:endParaRPr lang="en-US" sz="3600" b="1" smtClean="0">
              <a:effectLst>
                <a:outerShdw blurRad="38100" dist="38100" dir="2700000" algn="tl">
                  <a:srgbClr val="FFFFFF"/>
                </a:outerShdw>
              </a:effectLst>
              <a:latin typeface="Times New Roman" pitchFamily="18" charset="0"/>
              <a:cs typeface="Times New Roman" pitchFamily="18" charset="0"/>
            </a:endParaRPr>
          </a:p>
          <a:p>
            <a:pPr marL="87313" indent="20638" algn="ctr" eaLnBrk="1" hangingPunct="1">
              <a:buFontTx/>
              <a:buNone/>
              <a:tabLst>
                <a:tab pos="87313" algn="l"/>
              </a:tabLst>
              <a:defRPr/>
            </a:pPr>
            <a:r>
              <a:rPr lang="en-US" sz="3600" b="1" smtClean="0">
                <a:effectLst>
                  <a:outerShdw blurRad="38100" dist="38100" dir="2700000" algn="tl">
                    <a:srgbClr val="FFFFFF"/>
                  </a:outerShdw>
                </a:effectLst>
                <a:latin typeface="Times New Roman" pitchFamily="18" charset="0"/>
                <a:cs typeface="Times New Roman" pitchFamily="18" charset="0"/>
              </a:rPr>
              <a:t>surface fermi </a:t>
            </a:r>
            <a:r>
              <a:rPr lang="en-US" sz="2400" b="1" smtClean="0">
                <a:effectLst>
                  <a:outerShdw blurRad="38100" dist="38100" dir="2700000" algn="tl">
                    <a:srgbClr val="FFFFFF"/>
                  </a:outerShdw>
                </a:effectLst>
                <a:latin typeface="Times New Roman" pitchFamily="18" charset="0"/>
                <a:cs typeface="Times New Roman" pitchFamily="18" charset="0"/>
              </a:rPr>
              <a:t>(not exact)  </a:t>
            </a:r>
            <a:r>
              <a:rPr lang="en-US" sz="3600" b="1" smtClean="0">
                <a:effectLst>
                  <a:outerShdw blurRad="38100" dist="38100" dir="2700000" algn="tl">
                    <a:srgbClr val="FFFFFF"/>
                  </a:outerShdw>
                </a:effectLst>
                <a:latin typeface="Times New Roman" pitchFamily="18" charset="0"/>
                <a:cs typeface="Times New Roman" pitchFamily="18" charset="0"/>
              </a:rPr>
              <a:t>   	   1,100,000 </a:t>
            </a:r>
          </a:p>
        </p:txBody>
      </p:sp>
      <p:sp>
        <p:nvSpPr>
          <p:cNvPr id="53251" name="Line 4"/>
          <p:cNvSpPr>
            <a:spLocks noChangeShapeType="1"/>
          </p:cNvSpPr>
          <p:nvPr/>
        </p:nvSpPr>
        <p:spPr bwMode="auto">
          <a:xfrm>
            <a:off x="5562600" y="4419600"/>
            <a:ext cx="609600" cy="0"/>
          </a:xfrm>
          <a:prstGeom prst="line">
            <a:avLst/>
          </a:prstGeom>
          <a:noFill/>
          <a:ln w="76200">
            <a:solidFill>
              <a:srgbClr val="0000FF"/>
            </a:solidFill>
            <a:round/>
            <a:headEnd/>
            <a:tailEnd type="stealth" w="lg" len="lg"/>
          </a:ln>
        </p:spPr>
        <p:txBody>
          <a:bodyPr/>
          <a:lstStyle/>
          <a:p>
            <a:endParaRPr lang="ar-SA"/>
          </a:p>
        </p:txBody>
      </p:sp>
      <p:sp>
        <p:nvSpPr>
          <p:cNvPr id="53252" name="Line 5"/>
          <p:cNvSpPr>
            <a:spLocks noChangeShapeType="1"/>
          </p:cNvSpPr>
          <p:nvPr/>
        </p:nvSpPr>
        <p:spPr bwMode="auto">
          <a:xfrm>
            <a:off x="5562600" y="3276600"/>
            <a:ext cx="609600" cy="0"/>
          </a:xfrm>
          <a:prstGeom prst="line">
            <a:avLst/>
          </a:prstGeom>
          <a:noFill/>
          <a:ln w="76200">
            <a:solidFill>
              <a:srgbClr val="0000FF"/>
            </a:solidFill>
            <a:round/>
            <a:headEnd/>
            <a:tailEnd type="stealth" w="lg" len="lg"/>
          </a:ln>
        </p:spPr>
        <p:txBody>
          <a:bodyPr/>
          <a:lstStyle/>
          <a:p>
            <a:endParaRPr lang="ar-SA"/>
          </a:p>
        </p:txBody>
      </p:sp>
      <p:sp>
        <p:nvSpPr>
          <p:cNvPr id="88070" name="Rectangle 6" descr="Green marble"/>
          <p:cNvSpPr>
            <a:spLocks noChangeArrowheads="1"/>
          </p:cNvSpPr>
          <p:nvPr/>
        </p:nvSpPr>
        <p:spPr bwMode="auto">
          <a:xfrm>
            <a:off x="457200" y="533400"/>
            <a:ext cx="8229600" cy="1143000"/>
          </a:xfrm>
          <a:prstGeom prst="rect">
            <a:avLst/>
          </a:prstGeom>
          <a:blipFill dpi="0" rotWithShape="1">
            <a:blip r:embed="rId2" cstate="print"/>
            <a:srcRect/>
            <a:tile tx="0" ty="0" sx="100000" sy="100000" flip="none" algn="tl"/>
          </a:blipFill>
          <a:ln w="9525">
            <a:noFill/>
            <a:miter lim="800000"/>
            <a:headEnd/>
            <a:tailEnd/>
          </a:ln>
          <a:effectLst/>
        </p:spPr>
        <p:txBody>
          <a:bodyPr anchor="ctr"/>
          <a:lstStyle/>
          <a:p>
            <a:pPr algn="ctr">
              <a:defRPr/>
            </a:pPr>
            <a:r>
              <a:rPr lang="en-US" sz="4400" b="1">
                <a:solidFill>
                  <a:srgbClr val="FFFF00"/>
                </a:solidFill>
                <a:effectLst>
                  <a:outerShdw blurRad="38100" dist="38100" dir="2700000" algn="tl">
                    <a:srgbClr val="000000"/>
                  </a:outerShdw>
                </a:effectLst>
                <a:latin typeface="Times New Roman" pitchFamily="18" charset="0"/>
                <a:cs typeface="Times New Roman" pitchFamily="18" charset="0"/>
              </a:rPr>
              <a:t>Not exact:		 surface fermi </a:t>
            </a:r>
          </a:p>
        </p:txBody>
      </p:sp>
      <p:sp>
        <p:nvSpPr>
          <p:cNvPr id="6" name="Footer Placeholder 5"/>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descr="Walnut"/>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Advanced Search</a:t>
            </a:r>
          </a:p>
        </p:txBody>
      </p:sp>
      <p:sp>
        <p:nvSpPr>
          <p:cNvPr id="89091" name="Rectangle 3"/>
          <p:cNvSpPr>
            <a:spLocks noGrp="1" noChangeArrowheads="1"/>
          </p:cNvSpPr>
          <p:nvPr>
            <p:ph type="body" idx="1"/>
          </p:nvPr>
        </p:nvSpPr>
        <p:spPr/>
        <p:txBody>
          <a:bodyPr/>
          <a:lstStyle/>
          <a:p>
            <a:pPr algn="r" rtl="1" eaLnBrk="1" hangingPunct="1">
              <a:defRPr/>
            </a:pPr>
            <a:r>
              <a:rPr lang="ar-SA" sz="3600" b="1" smtClean="0">
                <a:effectLst>
                  <a:outerShdw blurRad="38100" dist="38100" dir="2700000" algn="tl">
                    <a:srgbClr val="FFFFFF"/>
                  </a:outerShdw>
                </a:effectLst>
                <a:latin typeface="Times New Roman" pitchFamily="18" charset="0"/>
                <a:cs typeface="Times New Roman" pitchFamily="18" charset="0"/>
              </a:rPr>
              <a:t>هذا النوع من البحث يشمل وضع المزيد من المرشحات على نتائج البحث:</a:t>
            </a:r>
          </a:p>
          <a:p>
            <a:pPr algn="r" rtl="1" eaLnBrk="1" hangingPunct="1">
              <a:defRPr/>
            </a:pPr>
            <a:r>
              <a:rPr lang="ar-SA" sz="3600" b="1" smtClean="0">
                <a:effectLst>
                  <a:outerShdw blurRad="38100" dist="38100" dir="2700000" algn="tl">
                    <a:srgbClr val="FFFFFF"/>
                  </a:outerShdw>
                </a:effectLst>
                <a:latin typeface="Times New Roman" pitchFamily="18" charset="0"/>
                <a:cs typeface="Times New Roman" pitchFamily="18" charset="0"/>
              </a:rPr>
              <a:t>مرونة عالية وتحكم شديد بمرشحات نتائج البحث.</a:t>
            </a:r>
          </a:p>
          <a:p>
            <a:pPr algn="r" rtl="1" eaLnBrk="1" hangingPunct="1">
              <a:defRPr/>
            </a:pPr>
            <a:endParaRPr lang="en-US" sz="3600" b="1" smtClean="0">
              <a:effectLst>
                <a:outerShdw blurRad="38100" dist="38100" dir="2700000" algn="tl">
                  <a:srgbClr val="FFFFFF"/>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ar-LY" smtClean="0"/>
          </a:p>
        </p:txBody>
      </p:sp>
      <p:sp>
        <p:nvSpPr>
          <p:cNvPr id="55299" name="Rectangle 3"/>
          <p:cNvSpPr>
            <a:spLocks noGrp="1" noChangeArrowheads="1"/>
          </p:cNvSpPr>
          <p:nvPr>
            <p:ph type="body" idx="1"/>
          </p:nvPr>
        </p:nvSpPr>
        <p:spPr/>
        <p:txBody>
          <a:bodyPr/>
          <a:lstStyle/>
          <a:p>
            <a:pPr eaLnBrk="1" hangingPunct="1"/>
            <a:endParaRPr lang="ar-LY" smtClean="0"/>
          </a:p>
        </p:txBody>
      </p:sp>
      <p:pic>
        <p:nvPicPr>
          <p:cNvPr id="55300" name="Picture 4" descr="adser"/>
          <p:cNvPicPr>
            <a:picLocks noChangeAspect="1" noChangeArrowheads="1"/>
          </p:cNvPicPr>
          <p:nvPr/>
        </p:nvPicPr>
        <p:blipFill>
          <a:blip r:embed="rId2" cstate="print"/>
          <a:srcRect/>
          <a:stretch>
            <a:fillRect/>
          </a:stretch>
        </p:blipFill>
        <p:spPr bwMode="auto">
          <a:xfrm>
            <a:off x="109538" y="228600"/>
            <a:ext cx="8882062" cy="6172200"/>
          </a:xfrm>
          <a:prstGeom prst="rect">
            <a:avLst/>
          </a:prstGeom>
          <a:noFill/>
          <a:ln w="9525">
            <a:noFill/>
            <a:miter lim="800000"/>
            <a:headEnd/>
            <a:tailEnd/>
          </a:ln>
        </p:spPr>
      </p:pic>
      <p:sp>
        <p:nvSpPr>
          <p:cNvPr id="90117" name="Line 5"/>
          <p:cNvSpPr>
            <a:spLocks noChangeShapeType="1"/>
          </p:cNvSpPr>
          <p:nvPr/>
        </p:nvSpPr>
        <p:spPr bwMode="auto">
          <a:xfrm flipH="1">
            <a:off x="2695575" y="1200150"/>
            <a:ext cx="1066800" cy="0"/>
          </a:xfrm>
          <a:prstGeom prst="line">
            <a:avLst/>
          </a:prstGeom>
          <a:noFill/>
          <a:ln w="76200">
            <a:solidFill>
              <a:srgbClr val="FF3300"/>
            </a:solidFill>
            <a:round/>
            <a:headEnd/>
            <a:tailEnd type="stealth" w="med" len="med"/>
          </a:ln>
        </p:spPr>
        <p:txBody>
          <a:bodyPr/>
          <a:lstStyle/>
          <a:p>
            <a:endParaRPr lang="ar-SA"/>
          </a:p>
        </p:txBody>
      </p:sp>
      <p:sp>
        <p:nvSpPr>
          <p:cNvPr id="90118" name="Line 6"/>
          <p:cNvSpPr>
            <a:spLocks noChangeShapeType="1"/>
          </p:cNvSpPr>
          <p:nvPr/>
        </p:nvSpPr>
        <p:spPr bwMode="auto">
          <a:xfrm flipH="1">
            <a:off x="2838450" y="1504950"/>
            <a:ext cx="914400" cy="0"/>
          </a:xfrm>
          <a:prstGeom prst="line">
            <a:avLst/>
          </a:prstGeom>
          <a:noFill/>
          <a:ln w="76200">
            <a:solidFill>
              <a:srgbClr val="FF3300"/>
            </a:solidFill>
            <a:round/>
            <a:headEnd/>
            <a:tailEnd type="stealth" w="med" len="med"/>
          </a:ln>
        </p:spPr>
        <p:txBody>
          <a:bodyPr/>
          <a:lstStyle/>
          <a:p>
            <a:endParaRPr lang="ar-SA"/>
          </a:p>
        </p:txBody>
      </p:sp>
      <p:sp>
        <p:nvSpPr>
          <p:cNvPr id="90119" name="Line 7"/>
          <p:cNvSpPr>
            <a:spLocks noChangeShapeType="1"/>
          </p:cNvSpPr>
          <p:nvPr/>
        </p:nvSpPr>
        <p:spPr bwMode="auto">
          <a:xfrm flipH="1" flipV="1">
            <a:off x="3209925" y="1819275"/>
            <a:ext cx="533400" cy="0"/>
          </a:xfrm>
          <a:prstGeom prst="line">
            <a:avLst/>
          </a:prstGeom>
          <a:noFill/>
          <a:ln w="76200">
            <a:solidFill>
              <a:srgbClr val="FF3300"/>
            </a:solidFill>
            <a:round/>
            <a:headEnd/>
            <a:tailEnd type="stealth" w="med" len="med"/>
          </a:ln>
        </p:spPr>
        <p:txBody>
          <a:bodyPr/>
          <a:lstStyle/>
          <a:p>
            <a:endParaRPr lang="ar-SA"/>
          </a:p>
        </p:txBody>
      </p:sp>
      <p:sp>
        <p:nvSpPr>
          <p:cNvPr id="90120" name="Line 8"/>
          <p:cNvSpPr>
            <a:spLocks noChangeShapeType="1"/>
          </p:cNvSpPr>
          <p:nvPr/>
        </p:nvSpPr>
        <p:spPr bwMode="auto">
          <a:xfrm flipH="1">
            <a:off x="2590800" y="2133600"/>
            <a:ext cx="1143000" cy="0"/>
          </a:xfrm>
          <a:prstGeom prst="line">
            <a:avLst/>
          </a:prstGeom>
          <a:noFill/>
          <a:ln w="76200">
            <a:solidFill>
              <a:srgbClr val="FF3300"/>
            </a:solidFill>
            <a:round/>
            <a:headEnd/>
            <a:tailEnd type="stealth" w="med" len="med"/>
          </a:ln>
        </p:spPr>
        <p:txBody>
          <a:bodyPr/>
          <a:lstStyle/>
          <a:p>
            <a:endParaRPr lang="ar-SA"/>
          </a:p>
        </p:txBody>
      </p:sp>
      <p:sp>
        <p:nvSpPr>
          <p:cNvPr id="90121" name="Text Box 9"/>
          <p:cNvSpPr txBox="1">
            <a:spLocks noChangeArrowheads="1"/>
          </p:cNvSpPr>
          <p:nvPr/>
        </p:nvSpPr>
        <p:spPr bwMode="auto">
          <a:xfrm>
            <a:off x="6705600" y="2895600"/>
            <a:ext cx="1905000" cy="423863"/>
          </a:xfrm>
          <a:prstGeom prst="rect">
            <a:avLst/>
          </a:prstGeom>
          <a:gradFill rotWithShape="1">
            <a:gsLst>
              <a:gs pos="0">
                <a:srgbClr val="FFFF21">
                  <a:alpha val="60001"/>
                </a:srgbClr>
              </a:gs>
              <a:gs pos="100000">
                <a:srgbClr val="FF3300">
                  <a:alpha val="57001"/>
                </a:srgbClr>
              </a:gs>
            </a:gsLst>
            <a:lin ang="2700000" scaled="1"/>
          </a:gradFill>
          <a:ln w="57150" cmpd="thickThin">
            <a:solidFill>
              <a:srgbClr val="FF3300"/>
            </a:solidFill>
            <a:miter lim="800000"/>
            <a:headEnd/>
            <a:tailEnd/>
          </a:ln>
          <a:effectLst/>
        </p:spPr>
        <p:txBody>
          <a:bodyPr>
            <a:spAutoFit/>
          </a:bodyPr>
          <a:lstStyle/>
          <a:p>
            <a:pPr algn="ctr" rtl="1">
              <a:spcBef>
                <a:spcPct val="50000"/>
              </a:spcBef>
              <a:defRPr/>
            </a:pPr>
            <a:r>
              <a:rPr lang="ar-SA" b="1">
                <a:solidFill>
                  <a:srgbClr val="008000"/>
                </a:solidFill>
                <a:effectLst>
                  <a:outerShdw blurRad="38100" dist="38100" dir="2700000" algn="tl">
                    <a:srgbClr val="000000"/>
                  </a:outerShdw>
                </a:effectLst>
              </a:rPr>
              <a:t>اختيار لغة ناتج البحث</a:t>
            </a:r>
            <a:endParaRPr lang="en-US" b="1">
              <a:solidFill>
                <a:srgbClr val="008000"/>
              </a:solidFill>
              <a:effectLst>
                <a:outerShdw blurRad="38100" dist="38100" dir="2700000" algn="tl">
                  <a:srgbClr val="000000"/>
                </a:outerShdw>
              </a:effectLst>
            </a:endParaRPr>
          </a:p>
        </p:txBody>
      </p:sp>
      <p:sp>
        <p:nvSpPr>
          <p:cNvPr id="90122" name="AutoShape 10"/>
          <p:cNvSpPr>
            <a:spLocks noChangeArrowheads="1"/>
          </p:cNvSpPr>
          <p:nvPr/>
        </p:nvSpPr>
        <p:spPr bwMode="auto">
          <a:xfrm flipH="1">
            <a:off x="6324600" y="2286000"/>
            <a:ext cx="1143000" cy="533400"/>
          </a:xfrm>
          <a:custGeom>
            <a:avLst/>
            <a:gdLst>
              <a:gd name="T0" fmla="*/ 800417 w 21600"/>
              <a:gd name="T1" fmla="*/ 0 h 21600"/>
              <a:gd name="T2" fmla="*/ 800417 w 21600"/>
              <a:gd name="T3" fmla="*/ 300235 h 21600"/>
              <a:gd name="T4" fmla="*/ 171291 w 21600"/>
              <a:gd name="T5" fmla="*/ 533400 h 21600"/>
              <a:gd name="T6" fmla="*/ 1143000 w 21600"/>
              <a:gd name="T7" fmla="*/ 15011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90123" name="Text Box 11"/>
          <p:cNvSpPr txBox="1">
            <a:spLocks noChangeArrowheads="1"/>
          </p:cNvSpPr>
          <p:nvPr/>
        </p:nvSpPr>
        <p:spPr bwMode="auto">
          <a:xfrm>
            <a:off x="6172200" y="1449388"/>
            <a:ext cx="2819400" cy="836612"/>
          </a:xfrm>
          <a:prstGeom prst="rect">
            <a:avLst/>
          </a:prstGeom>
          <a:gradFill rotWithShape="1">
            <a:gsLst>
              <a:gs pos="0">
                <a:srgbClr val="FFFF21">
                  <a:alpha val="60001"/>
                </a:srgbClr>
              </a:gs>
              <a:gs pos="100000">
                <a:srgbClr val="FF3300">
                  <a:alpha val="57001"/>
                </a:srgbClr>
              </a:gs>
            </a:gsLst>
            <a:lin ang="2700000" scaled="1"/>
          </a:gradFill>
          <a:ln w="57150" cmpd="thickThin">
            <a:solidFill>
              <a:srgbClr val="FF3300"/>
            </a:solidFill>
            <a:miter lim="800000"/>
            <a:headEnd/>
            <a:tailEnd/>
          </a:ln>
          <a:effectLst/>
        </p:spPr>
        <p:txBody>
          <a:bodyPr>
            <a:spAutoFit/>
          </a:bodyPr>
          <a:lstStyle/>
          <a:p>
            <a:pPr algn="ctr" rtl="1">
              <a:spcBef>
                <a:spcPct val="50000"/>
              </a:spcBef>
              <a:defRPr/>
            </a:pPr>
            <a:r>
              <a:rPr lang="ar-SA" b="1">
                <a:solidFill>
                  <a:srgbClr val="008000"/>
                </a:solidFill>
                <a:effectLst>
                  <a:outerShdw blurRad="38100" dist="38100" dir="2700000" algn="tl">
                    <a:srgbClr val="000000"/>
                  </a:outerShdw>
                </a:effectLst>
              </a:rPr>
              <a:t>عدد نتائج البحث في الصفحة</a:t>
            </a:r>
          </a:p>
          <a:p>
            <a:pPr algn="ctr" rtl="1">
              <a:spcBef>
                <a:spcPct val="50000"/>
              </a:spcBef>
              <a:defRPr/>
            </a:pPr>
            <a:r>
              <a:rPr lang="ar-SA" b="1">
                <a:solidFill>
                  <a:srgbClr val="008000"/>
                </a:solidFill>
                <a:effectLst>
                  <a:outerShdw blurRad="38100" dist="38100" dir="2700000" algn="tl">
                    <a:srgbClr val="000000"/>
                  </a:outerShdw>
                </a:effectLst>
              </a:rPr>
              <a:t>10 أو 20 أو 30 أو 50 أو 100</a:t>
            </a:r>
            <a:endParaRPr lang="en-US" b="1">
              <a:solidFill>
                <a:srgbClr val="008000"/>
              </a:solidFill>
              <a:effectLst>
                <a:outerShdw blurRad="38100" dist="38100" dir="2700000" algn="tl">
                  <a:srgbClr val="000000"/>
                </a:outerShdw>
              </a:effectLst>
            </a:endParaRPr>
          </a:p>
        </p:txBody>
      </p:sp>
      <p:sp>
        <p:nvSpPr>
          <p:cNvPr id="90124" name="Text Box 12"/>
          <p:cNvSpPr txBox="1">
            <a:spLocks noChangeArrowheads="1"/>
          </p:cNvSpPr>
          <p:nvPr/>
        </p:nvSpPr>
        <p:spPr bwMode="auto">
          <a:xfrm>
            <a:off x="3800475" y="1557338"/>
            <a:ext cx="1600200" cy="423862"/>
          </a:xfrm>
          <a:prstGeom prst="rect">
            <a:avLst/>
          </a:prstGeom>
          <a:gradFill rotWithShape="1">
            <a:gsLst>
              <a:gs pos="0">
                <a:srgbClr val="FFFF21">
                  <a:alpha val="60001"/>
                </a:srgbClr>
              </a:gs>
              <a:gs pos="100000">
                <a:srgbClr val="FF3300">
                  <a:alpha val="57001"/>
                </a:srgbClr>
              </a:gs>
            </a:gsLst>
            <a:lin ang="2700000" scaled="1"/>
          </a:gradFill>
          <a:ln w="57150" cmpd="thickThin">
            <a:solidFill>
              <a:srgbClr val="FF3300"/>
            </a:solidFill>
            <a:miter lim="800000"/>
            <a:headEnd/>
            <a:tailEnd/>
          </a:ln>
          <a:effectLst/>
        </p:spPr>
        <p:txBody>
          <a:bodyPr>
            <a:spAutoFit/>
          </a:bodyPr>
          <a:lstStyle/>
          <a:p>
            <a:pPr algn="ctr" rtl="1">
              <a:spcBef>
                <a:spcPct val="50000"/>
              </a:spcBef>
              <a:defRPr/>
            </a:pPr>
            <a:r>
              <a:rPr lang="en-US" sz="1400" i="1">
                <a:solidFill>
                  <a:srgbClr val="008000"/>
                </a:solidFill>
              </a:rPr>
              <a:t>Search by</a:t>
            </a:r>
            <a:r>
              <a:rPr lang="en-US" b="1">
                <a:solidFill>
                  <a:srgbClr val="008000"/>
                </a:solidFill>
                <a:effectLst>
                  <a:outerShdw blurRad="38100" dist="38100" dir="2700000" algn="tl">
                    <a:srgbClr val="000000"/>
                  </a:outerShdw>
                </a:effectLst>
              </a:rPr>
              <a:t> OR</a:t>
            </a:r>
          </a:p>
        </p:txBody>
      </p:sp>
      <p:sp>
        <p:nvSpPr>
          <p:cNvPr id="90125" name="Text Box 13"/>
          <p:cNvSpPr txBox="1">
            <a:spLocks noChangeArrowheads="1"/>
          </p:cNvSpPr>
          <p:nvPr/>
        </p:nvSpPr>
        <p:spPr bwMode="auto">
          <a:xfrm>
            <a:off x="3810000" y="1252538"/>
            <a:ext cx="1600200" cy="423862"/>
          </a:xfrm>
          <a:prstGeom prst="rect">
            <a:avLst/>
          </a:prstGeom>
          <a:gradFill rotWithShape="1">
            <a:gsLst>
              <a:gs pos="0">
                <a:srgbClr val="FFFF21">
                  <a:alpha val="60001"/>
                </a:srgbClr>
              </a:gs>
              <a:gs pos="100000">
                <a:srgbClr val="FF3300">
                  <a:alpha val="57001"/>
                </a:srgbClr>
              </a:gs>
            </a:gsLst>
            <a:lin ang="2700000" scaled="1"/>
          </a:gradFill>
          <a:ln w="57150" cmpd="thickThin">
            <a:solidFill>
              <a:srgbClr val="FF3300"/>
            </a:solidFill>
            <a:miter lim="800000"/>
            <a:headEnd/>
            <a:tailEnd/>
          </a:ln>
          <a:effectLst/>
        </p:spPr>
        <p:txBody>
          <a:bodyPr>
            <a:spAutoFit/>
          </a:bodyPr>
          <a:lstStyle/>
          <a:p>
            <a:pPr algn="ctr">
              <a:spcBef>
                <a:spcPct val="50000"/>
              </a:spcBef>
              <a:defRPr/>
            </a:pPr>
            <a:r>
              <a:rPr lang="en-US" sz="1400" i="1">
                <a:solidFill>
                  <a:srgbClr val="008000"/>
                </a:solidFill>
              </a:rPr>
              <a:t>Exact by </a:t>
            </a:r>
            <a:r>
              <a:rPr lang="en-US" b="1">
                <a:solidFill>
                  <a:srgbClr val="008000"/>
                </a:solidFill>
                <a:effectLst>
                  <a:outerShdw blurRad="38100" dist="38100" dir="2700000" algn="tl">
                    <a:srgbClr val="000000"/>
                  </a:outerShdw>
                </a:effectLst>
              </a:rPr>
              <a:t>“ “</a:t>
            </a:r>
          </a:p>
        </p:txBody>
      </p:sp>
      <p:sp>
        <p:nvSpPr>
          <p:cNvPr id="90126" name="Text Box 14"/>
          <p:cNvSpPr txBox="1">
            <a:spLocks noChangeArrowheads="1"/>
          </p:cNvSpPr>
          <p:nvPr/>
        </p:nvSpPr>
        <p:spPr bwMode="auto">
          <a:xfrm>
            <a:off x="3810000" y="1876425"/>
            <a:ext cx="1600200" cy="423863"/>
          </a:xfrm>
          <a:prstGeom prst="rect">
            <a:avLst/>
          </a:prstGeom>
          <a:gradFill rotWithShape="1">
            <a:gsLst>
              <a:gs pos="0">
                <a:srgbClr val="FFFF21">
                  <a:alpha val="60001"/>
                </a:srgbClr>
              </a:gs>
              <a:gs pos="100000">
                <a:srgbClr val="FF3300">
                  <a:alpha val="57001"/>
                </a:srgbClr>
              </a:gs>
            </a:gsLst>
            <a:lin ang="2700000" scaled="1"/>
          </a:gradFill>
          <a:ln w="57150" cmpd="thickThin">
            <a:solidFill>
              <a:srgbClr val="FF3300"/>
            </a:solidFill>
            <a:miter lim="800000"/>
            <a:headEnd/>
            <a:tailEnd/>
          </a:ln>
          <a:effectLst/>
        </p:spPr>
        <p:txBody>
          <a:bodyPr>
            <a:spAutoFit/>
          </a:bodyPr>
          <a:lstStyle/>
          <a:p>
            <a:pPr algn="ctr" rtl="1">
              <a:spcBef>
                <a:spcPct val="50000"/>
              </a:spcBef>
              <a:defRPr/>
            </a:pPr>
            <a:r>
              <a:rPr lang="en-US" sz="1400" i="1">
                <a:solidFill>
                  <a:srgbClr val="008000"/>
                </a:solidFill>
              </a:rPr>
              <a:t>Search by</a:t>
            </a:r>
            <a:r>
              <a:rPr lang="en-US" b="1">
                <a:solidFill>
                  <a:srgbClr val="008000"/>
                </a:solidFill>
                <a:effectLst>
                  <a:outerShdw blurRad="38100" dist="38100" dir="2700000" algn="tl">
                    <a:srgbClr val="000000"/>
                  </a:outerShdw>
                </a:effectLst>
              </a:rPr>
              <a:t> NOT</a:t>
            </a:r>
          </a:p>
        </p:txBody>
      </p:sp>
      <p:sp>
        <p:nvSpPr>
          <p:cNvPr id="90127" name="Text Box 15"/>
          <p:cNvSpPr txBox="1">
            <a:spLocks noChangeArrowheads="1"/>
          </p:cNvSpPr>
          <p:nvPr/>
        </p:nvSpPr>
        <p:spPr bwMode="auto">
          <a:xfrm>
            <a:off x="3790950" y="962025"/>
            <a:ext cx="1600200" cy="423863"/>
          </a:xfrm>
          <a:prstGeom prst="rect">
            <a:avLst/>
          </a:prstGeom>
          <a:gradFill rotWithShape="1">
            <a:gsLst>
              <a:gs pos="0">
                <a:srgbClr val="FFFF21">
                  <a:alpha val="60001"/>
                </a:srgbClr>
              </a:gs>
              <a:gs pos="100000">
                <a:srgbClr val="FF3300">
                  <a:alpha val="57001"/>
                </a:srgbClr>
              </a:gs>
            </a:gsLst>
            <a:lin ang="2700000" scaled="1"/>
          </a:gradFill>
          <a:ln w="57150" cmpd="thickThin">
            <a:solidFill>
              <a:srgbClr val="FF3300"/>
            </a:solidFill>
            <a:miter lim="800000"/>
            <a:headEnd/>
            <a:tailEnd/>
          </a:ln>
          <a:effectLst/>
        </p:spPr>
        <p:txBody>
          <a:bodyPr>
            <a:spAutoFit/>
          </a:bodyPr>
          <a:lstStyle/>
          <a:p>
            <a:pPr algn="ctr" rtl="1">
              <a:spcBef>
                <a:spcPct val="50000"/>
              </a:spcBef>
              <a:defRPr/>
            </a:pPr>
            <a:r>
              <a:rPr lang="en-US" sz="1400" i="1">
                <a:solidFill>
                  <a:srgbClr val="008000"/>
                </a:solidFill>
              </a:rPr>
              <a:t>Search by</a:t>
            </a:r>
            <a:r>
              <a:rPr lang="en-US" b="1">
                <a:solidFill>
                  <a:srgbClr val="008000"/>
                </a:solidFill>
                <a:effectLst>
                  <a:outerShdw blurRad="38100" dist="38100" dir="2700000" algn="tl">
                    <a:srgbClr val="000000"/>
                  </a:outerShdw>
                </a:effectLst>
              </a:rPr>
              <a:t> AND</a:t>
            </a:r>
          </a:p>
        </p:txBody>
      </p:sp>
      <p:sp>
        <p:nvSpPr>
          <p:cNvPr id="90128" name="AutoShape 16"/>
          <p:cNvSpPr>
            <a:spLocks noChangeArrowheads="1"/>
          </p:cNvSpPr>
          <p:nvPr/>
        </p:nvSpPr>
        <p:spPr bwMode="auto">
          <a:xfrm flipH="1">
            <a:off x="6705600" y="1066800"/>
            <a:ext cx="914400" cy="381000"/>
          </a:xfrm>
          <a:custGeom>
            <a:avLst/>
            <a:gdLst>
              <a:gd name="T0" fmla="*/ 640334 w 21600"/>
              <a:gd name="T1" fmla="*/ 0 h 21600"/>
              <a:gd name="T2" fmla="*/ 640334 w 21600"/>
              <a:gd name="T3" fmla="*/ 214454 h 21600"/>
              <a:gd name="T4" fmla="*/ 137033 w 21600"/>
              <a:gd name="T5" fmla="*/ 381000 h 21600"/>
              <a:gd name="T6" fmla="*/ 914400 w 21600"/>
              <a:gd name="T7" fmla="*/ 10722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FF21"/>
              </a:gs>
              <a:gs pos="50000">
                <a:srgbClr val="FF3300"/>
              </a:gs>
              <a:gs pos="100000">
                <a:srgbClr val="FFFF21"/>
              </a:gs>
            </a:gsLst>
            <a:lin ang="2700000" scaled="1"/>
          </a:gradFill>
          <a:ln w="9525">
            <a:solidFill>
              <a:schemeClr val="tx1"/>
            </a:solidFill>
            <a:miter lim="800000"/>
            <a:headEnd/>
            <a:tailEnd/>
          </a:ln>
        </p:spPr>
        <p:txBody>
          <a:bodyPr wrap="none" anchor="ctr"/>
          <a:lstStyle/>
          <a:p>
            <a:endParaRPr lang="ar-LY"/>
          </a:p>
        </p:txBody>
      </p:sp>
      <p:sp>
        <p:nvSpPr>
          <p:cNvPr id="17" name="Footer Placeholder 16"/>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0127"/>
                                        </p:tgtEl>
                                        <p:attrNameLst>
                                          <p:attrName>style.visibility</p:attrName>
                                        </p:attrNameLst>
                                      </p:cBhvr>
                                      <p:to>
                                        <p:strVal val="visible"/>
                                      </p:to>
                                    </p:set>
                                    <p:animEffect transition="in" filter="diamond(in)">
                                      <p:cBhvr>
                                        <p:cTn id="7" dur="2000"/>
                                        <p:tgtEl>
                                          <p:spTgt spid="9012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0117"/>
                                        </p:tgtEl>
                                        <p:attrNameLst>
                                          <p:attrName>style.visibility</p:attrName>
                                        </p:attrNameLst>
                                      </p:cBhvr>
                                      <p:to>
                                        <p:strVal val="visible"/>
                                      </p:to>
                                    </p:set>
                                    <p:animEffect transition="in" filter="diamond(in)">
                                      <p:cBhvr>
                                        <p:cTn id="10" dur="2000"/>
                                        <p:tgtEl>
                                          <p:spTgt spid="901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90127"/>
                                        </p:tgtEl>
                                      </p:cBhvr>
                                    </p:animEffect>
                                    <p:set>
                                      <p:cBhvr>
                                        <p:cTn id="15" dur="1" fill="hold">
                                          <p:stCondLst>
                                            <p:cond delay="1999"/>
                                          </p:stCondLst>
                                        </p:cTn>
                                        <p:tgtEl>
                                          <p:spTgt spid="9012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90117"/>
                                        </p:tgtEl>
                                      </p:cBhvr>
                                    </p:animEffect>
                                    <p:set>
                                      <p:cBhvr>
                                        <p:cTn id="18" dur="1" fill="hold">
                                          <p:stCondLst>
                                            <p:cond delay="1999"/>
                                          </p:stCondLst>
                                        </p:cTn>
                                        <p:tgtEl>
                                          <p:spTgt spid="901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90118"/>
                                        </p:tgtEl>
                                        <p:attrNameLst>
                                          <p:attrName>style.visibility</p:attrName>
                                        </p:attrNameLst>
                                      </p:cBhvr>
                                      <p:to>
                                        <p:strVal val="visible"/>
                                      </p:to>
                                    </p:set>
                                    <p:animEffect transition="in" filter="diamond(in)">
                                      <p:cBhvr>
                                        <p:cTn id="23" dur="2000"/>
                                        <p:tgtEl>
                                          <p:spTgt spid="90118"/>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90125"/>
                                        </p:tgtEl>
                                        <p:attrNameLst>
                                          <p:attrName>style.visibility</p:attrName>
                                        </p:attrNameLst>
                                      </p:cBhvr>
                                      <p:to>
                                        <p:strVal val="visible"/>
                                      </p:to>
                                    </p:set>
                                    <p:animEffect transition="in" filter="diamond(in)">
                                      <p:cBhvr>
                                        <p:cTn id="26" dur="2000"/>
                                        <p:tgtEl>
                                          <p:spTgt spid="901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90118"/>
                                        </p:tgtEl>
                                      </p:cBhvr>
                                    </p:animEffect>
                                    <p:set>
                                      <p:cBhvr>
                                        <p:cTn id="31" dur="1" fill="hold">
                                          <p:stCondLst>
                                            <p:cond delay="1999"/>
                                          </p:stCondLst>
                                        </p:cTn>
                                        <p:tgtEl>
                                          <p:spTgt spid="9011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90125"/>
                                        </p:tgtEl>
                                      </p:cBhvr>
                                    </p:animEffect>
                                    <p:set>
                                      <p:cBhvr>
                                        <p:cTn id="34" dur="1" fill="hold">
                                          <p:stCondLst>
                                            <p:cond delay="1999"/>
                                          </p:stCondLst>
                                        </p:cTn>
                                        <p:tgtEl>
                                          <p:spTgt spid="901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0124"/>
                                        </p:tgtEl>
                                        <p:attrNameLst>
                                          <p:attrName>style.visibility</p:attrName>
                                        </p:attrNameLst>
                                      </p:cBhvr>
                                      <p:to>
                                        <p:strVal val="visible"/>
                                      </p:to>
                                    </p:set>
                                    <p:animEffect transition="in" filter="fade">
                                      <p:cBhvr>
                                        <p:cTn id="39" dur="2000"/>
                                        <p:tgtEl>
                                          <p:spTgt spid="901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0119"/>
                                        </p:tgtEl>
                                        <p:attrNameLst>
                                          <p:attrName>style.visibility</p:attrName>
                                        </p:attrNameLst>
                                      </p:cBhvr>
                                      <p:to>
                                        <p:strVal val="visible"/>
                                      </p:to>
                                    </p:set>
                                    <p:animEffect transition="in" filter="fade">
                                      <p:cBhvr>
                                        <p:cTn id="42" dur="2000"/>
                                        <p:tgtEl>
                                          <p:spTgt spid="9011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grpId="1" nodeType="clickEffect">
                                  <p:stCondLst>
                                    <p:cond delay="0"/>
                                  </p:stCondLst>
                                  <p:childTnLst>
                                    <p:animEffect transition="out" filter="diamond(in)">
                                      <p:cBhvr>
                                        <p:cTn id="46" dur="2000"/>
                                        <p:tgtEl>
                                          <p:spTgt spid="90124"/>
                                        </p:tgtEl>
                                      </p:cBhvr>
                                    </p:animEffect>
                                    <p:set>
                                      <p:cBhvr>
                                        <p:cTn id="47" dur="1" fill="hold">
                                          <p:stCondLst>
                                            <p:cond delay="1999"/>
                                          </p:stCondLst>
                                        </p:cTn>
                                        <p:tgtEl>
                                          <p:spTgt spid="90124"/>
                                        </p:tgtEl>
                                        <p:attrNameLst>
                                          <p:attrName>style.visibility</p:attrName>
                                        </p:attrNameLst>
                                      </p:cBhvr>
                                      <p:to>
                                        <p:strVal val="hidden"/>
                                      </p:to>
                                    </p:set>
                                  </p:childTnLst>
                                </p:cTn>
                              </p:par>
                              <p:par>
                                <p:cTn id="48" presetID="8" presetClass="exit" presetSubtype="16" fill="hold" grpId="1" nodeType="withEffect">
                                  <p:stCondLst>
                                    <p:cond delay="0"/>
                                  </p:stCondLst>
                                  <p:childTnLst>
                                    <p:animEffect transition="out" filter="diamond(in)">
                                      <p:cBhvr>
                                        <p:cTn id="49" dur="2000"/>
                                        <p:tgtEl>
                                          <p:spTgt spid="90119"/>
                                        </p:tgtEl>
                                      </p:cBhvr>
                                    </p:animEffect>
                                    <p:set>
                                      <p:cBhvr>
                                        <p:cTn id="50" dur="1" fill="hold">
                                          <p:stCondLst>
                                            <p:cond delay="1999"/>
                                          </p:stCondLst>
                                        </p:cTn>
                                        <p:tgtEl>
                                          <p:spTgt spid="901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90126"/>
                                        </p:tgtEl>
                                        <p:attrNameLst>
                                          <p:attrName>style.visibility</p:attrName>
                                        </p:attrNameLst>
                                      </p:cBhvr>
                                      <p:to>
                                        <p:strVal val="visible"/>
                                      </p:to>
                                    </p:set>
                                    <p:animEffect transition="in" filter="diamond(in)">
                                      <p:cBhvr>
                                        <p:cTn id="55" dur="2000"/>
                                        <p:tgtEl>
                                          <p:spTgt spid="90126"/>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90120"/>
                                        </p:tgtEl>
                                        <p:attrNameLst>
                                          <p:attrName>style.visibility</p:attrName>
                                        </p:attrNameLst>
                                      </p:cBhvr>
                                      <p:to>
                                        <p:strVal val="visible"/>
                                      </p:to>
                                    </p:set>
                                    <p:animEffect transition="in" filter="diamond(in)">
                                      <p:cBhvr>
                                        <p:cTn id="58" dur="2000"/>
                                        <p:tgtEl>
                                          <p:spTgt spid="901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2000"/>
                                        <p:tgtEl>
                                          <p:spTgt spid="90126"/>
                                        </p:tgtEl>
                                      </p:cBhvr>
                                    </p:animEffect>
                                    <p:set>
                                      <p:cBhvr>
                                        <p:cTn id="63" dur="1" fill="hold">
                                          <p:stCondLst>
                                            <p:cond delay="1999"/>
                                          </p:stCondLst>
                                        </p:cTn>
                                        <p:tgtEl>
                                          <p:spTgt spid="9012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90120"/>
                                        </p:tgtEl>
                                      </p:cBhvr>
                                    </p:animEffect>
                                    <p:set>
                                      <p:cBhvr>
                                        <p:cTn id="66" dur="1" fill="hold">
                                          <p:stCondLst>
                                            <p:cond delay="1999"/>
                                          </p:stCondLst>
                                        </p:cTn>
                                        <p:tgtEl>
                                          <p:spTgt spid="901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90123"/>
                                        </p:tgtEl>
                                        <p:attrNameLst>
                                          <p:attrName>style.visibility</p:attrName>
                                        </p:attrNameLst>
                                      </p:cBhvr>
                                      <p:to>
                                        <p:strVal val="visible"/>
                                      </p:to>
                                    </p:set>
                                    <p:animEffect transition="in" filter="diamond(in)">
                                      <p:cBhvr>
                                        <p:cTn id="71" dur="2000"/>
                                        <p:tgtEl>
                                          <p:spTgt spid="90123"/>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90128"/>
                                        </p:tgtEl>
                                        <p:attrNameLst>
                                          <p:attrName>style.visibility</p:attrName>
                                        </p:attrNameLst>
                                      </p:cBhvr>
                                      <p:to>
                                        <p:strVal val="visible"/>
                                      </p:to>
                                    </p:set>
                                    <p:animEffect transition="in" filter="diamond(in)">
                                      <p:cBhvr>
                                        <p:cTn id="74" dur="2000"/>
                                        <p:tgtEl>
                                          <p:spTgt spid="9012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2000"/>
                                        <p:tgtEl>
                                          <p:spTgt spid="90123"/>
                                        </p:tgtEl>
                                      </p:cBhvr>
                                    </p:animEffect>
                                    <p:set>
                                      <p:cBhvr>
                                        <p:cTn id="79" dur="1" fill="hold">
                                          <p:stCondLst>
                                            <p:cond delay="1999"/>
                                          </p:stCondLst>
                                        </p:cTn>
                                        <p:tgtEl>
                                          <p:spTgt spid="90123"/>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0128"/>
                                        </p:tgtEl>
                                      </p:cBhvr>
                                    </p:animEffect>
                                    <p:set>
                                      <p:cBhvr>
                                        <p:cTn id="82" dur="1" fill="hold">
                                          <p:stCondLst>
                                            <p:cond delay="1999"/>
                                          </p:stCondLst>
                                        </p:cTn>
                                        <p:tgtEl>
                                          <p:spTgt spid="901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0122"/>
                                        </p:tgtEl>
                                        <p:attrNameLst>
                                          <p:attrName>style.visibility</p:attrName>
                                        </p:attrNameLst>
                                      </p:cBhvr>
                                      <p:to>
                                        <p:strVal val="visible"/>
                                      </p:to>
                                    </p:set>
                                    <p:animEffect transition="in" filter="fade">
                                      <p:cBhvr>
                                        <p:cTn id="87" dur="2000"/>
                                        <p:tgtEl>
                                          <p:spTgt spid="901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0121"/>
                                        </p:tgtEl>
                                        <p:attrNameLst>
                                          <p:attrName>style.visibility</p:attrName>
                                        </p:attrNameLst>
                                      </p:cBhvr>
                                      <p:to>
                                        <p:strVal val="visible"/>
                                      </p:to>
                                    </p:set>
                                    <p:animEffect transition="in" filter="fade">
                                      <p:cBhvr>
                                        <p:cTn id="90" dur="2000"/>
                                        <p:tgtEl>
                                          <p:spTgt spid="90121"/>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1" nodeType="clickEffect">
                                  <p:stCondLst>
                                    <p:cond delay="0"/>
                                  </p:stCondLst>
                                  <p:childTnLst>
                                    <p:anim calcmode="lin" valueType="num">
                                      <p:cBhvr additive="base">
                                        <p:cTn id="94" dur="500"/>
                                        <p:tgtEl>
                                          <p:spTgt spid="90122"/>
                                        </p:tgtEl>
                                        <p:attrNameLst>
                                          <p:attrName>ppt_x</p:attrName>
                                        </p:attrNameLst>
                                      </p:cBhvr>
                                      <p:tavLst>
                                        <p:tav tm="0">
                                          <p:val>
                                            <p:strVal val="ppt_x"/>
                                          </p:val>
                                        </p:tav>
                                        <p:tav tm="100000">
                                          <p:val>
                                            <p:strVal val="ppt_x"/>
                                          </p:val>
                                        </p:tav>
                                      </p:tavLst>
                                    </p:anim>
                                    <p:anim calcmode="lin" valueType="num">
                                      <p:cBhvr additive="base">
                                        <p:cTn id="95" dur="500"/>
                                        <p:tgtEl>
                                          <p:spTgt spid="90122"/>
                                        </p:tgtEl>
                                        <p:attrNameLst>
                                          <p:attrName>ppt_y</p:attrName>
                                        </p:attrNameLst>
                                      </p:cBhvr>
                                      <p:tavLst>
                                        <p:tav tm="0">
                                          <p:val>
                                            <p:strVal val="ppt_y"/>
                                          </p:val>
                                        </p:tav>
                                        <p:tav tm="100000">
                                          <p:val>
                                            <p:strVal val="1+ppt_h/2"/>
                                          </p:val>
                                        </p:tav>
                                      </p:tavLst>
                                    </p:anim>
                                    <p:set>
                                      <p:cBhvr>
                                        <p:cTn id="96" dur="1" fill="hold">
                                          <p:stCondLst>
                                            <p:cond delay="499"/>
                                          </p:stCondLst>
                                        </p:cTn>
                                        <p:tgtEl>
                                          <p:spTgt spid="90122"/>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90121"/>
                                        </p:tgtEl>
                                        <p:attrNameLst>
                                          <p:attrName>ppt_x</p:attrName>
                                        </p:attrNameLst>
                                      </p:cBhvr>
                                      <p:tavLst>
                                        <p:tav tm="0">
                                          <p:val>
                                            <p:strVal val="ppt_x"/>
                                          </p:val>
                                        </p:tav>
                                        <p:tav tm="100000">
                                          <p:val>
                                            <p:strVal val="ppt_x"/>
                                          </p:val>
                                        </p:tav>
                                      </p:tavLst>
                                    </p:anim>
                                    <p:anim calcmode="lin" valueType="num">
                                      <p:cBhvr additive="base">
                                        <p:cTn id="99" dur="500"/>
                                        <p:tgtEl>
                                          <p:spTgt spid="90121"/>
                                        </p:tgtEl>
                                        <p:attrNameLst>
                                          <p:attrName>ppt_y</p:attrName>
                                        </p:attrNameLst>
                                      </p:cBhvr>
                                      <p:tavLst>
                                        <p:tav tm="0">
                                          <p:val>
                                            <p:strVal val="ppt_y"/>
                                          </p:val>
                                        </p:tav>
                                        <p:tav tm="100000">
                                          <p:val>
                                            <p:strVal val="1+ppt_h/2"/>
                                          </p:val>
                                        </p:tav>
                                      </p:tavLst>
                                    </p:anim>
                                    <p:set>
                                      <p:cBhvr>
                                        <p:cTn id="100" dur="1" fill="hold">
                                          <p:stCondLst>
                                            <p:cond delay="499"/>
                                          </p:stCondLst>
                                        </p:cTn>
                                        <p:tgtEl>
                                          <p:spTgt spid="90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P spid="90117" grpId="1" animBg="1"/>
      <p:bldP spid="90118" grpId="0" animBg="1"/>
      <p:bldP spid="90118" grpId="1" animBg="1"/>
      <p:bldP spid="90119" grpId="0" animBg="1"/>
      <p:bldP spid="90119" grpId="1" animBg="1"/>
      <p:bldP spid="90120" grpId="0" animBg="1"/>
      <p:bldP spid="90120" grpId="1" animBg="1"/>
      <p:bldP spid="90121" grpId="0" animBg="1"/>
      <p:bldP spid="90121" grpId="1" animBg="1"/>
      <p:bldP spid="90122" grpId="0" animBg="1"/>
      <p:bldP spid="90122" grpId="1" animBg="1"/>
      <p:bldP spid="90123" grpId="0" animBg="1"/>
      <p:bldP spid="90123" grpId="1" animBg="1"/>
      <p:bldP spid="90124" grpId="0" animBg="1"/>
      <p:bldP spid="90124" grpId="1" animBg="1"/>
      <p:bldP spid="90125" grpId="0" animBg="1"/>
      <p:bldP spid="90125" grpId="1" animBg="1"/>
      <p:bldP spid="90126" grpId="0" animBg="1"/>
      <p:bldP spid="90126" grpId="1" animBg="1"/>
      <p:bldP spid="90127" grpId="0" animBg="1"/>
      <p:bldP spid="90127" grpId="1" animBg="1"/>
      <p:bldP spid="90128" grpId="0" animBg="1"/>
      <p:bldP spid="90128"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ar-LY" smtClean="0"/>
          </a:p>
        </p:txBody>
      </p:sp>
      <p:sp>
        <p:nvSpPr>
          <p:cNvPr id="56323" name="Rectangle 3"/>
          <p:cNvSpPr>
            <a:spLocks noGrp="1" noChangeArrowheads="1"/>
          </p:cNvSpPr>
          <p:nvPr>
            <p:ph type="body" idx="1"/>
          </p:nvPr>
        </p:nvSpPr>
        <p:spPr/>
        <p:txBody>
          <a:bodyPr/>
          <a:lstStyle/>
          <a:p>
            <a:pPr eaLnBrk="1" hangingPunct="1"/>
            <a:endParaRPr lang="ar-LY" smtClean="0"/>
          </a:p>
        </p:txBody>
      </p:sp>
      <p:pic>
        <p:nvPicPr>
          <p:cNvPr id="56324" name="Picture 4" descr="adser"/>
          <p:cNvPicPr>
            <a:picLocks noChangeAspect="1" noChangeArrowheads="1"/>
          </p:cNvPicPr>
          <p:nvPr/>
        </p:nvPicPr>
        <p:blipFill>
          <a:blip r:embed="rId2" cstate="print"/>
          <a:srcRect/>
          <a:stretch>
            <a:fillRect/>
          </a:stretch>
        </p:blipFill>
        <p:spPr bwMode="auto">
          <a:xfrm>
            <a:off x="109538" y="228600"/>
            <a:ext cx="8882062" cy="6400800"/>
          </a:xfrm>
          <a:prstGeom prst="rect">
            <a:avLst/>
          </a:prstGeom>
          <a:noFill/>
          <a:ln w="9525">
            <a:noFill/>
            <a:miter lim="800000"/>
            <a:headEnd/>
            <a:tailEnd/>
          </a:ln>
        </p:spPr>
      </p:pic>
      <p:pic>
        <p:nvPicPr>
          <p:cNvPr id="56325" name="Picture 5" descr="adser"/>
          <p:cNvPicPr>
            <a:picLocks noChangeAspect="1" noChangeArrowheads="1"/>
          </p:cNvPicPr>
          <p:nvPr/>
        </p:nvPicPr>
        <p:blipFill>
          <a:blip r:embed="rId2" cstate="print"/>
          <a:srcRect/>
          <a:stretch>
            <a:fillRect/>
          </a:stretch>
        </p:blipFill>
        <p:spPr bwMode="auto">
          <a:xfrm>
            <a:off x="109538" y="228600"/>
            <a:ext cx="8882062" cy="6172200"/>
          </a:xfrm>
          <a:prstGeom prst="rect">
            <a:avLst/>
          </a:prstGeom>
          <a:noFill/>
          <a:ln w="9525">
            <a:noFill/>
            <a:miter lim="800000"/>
            <a:headEnd/>
            <a:tailEnd/>
          </a:ln>
        </p:spPr>
      </p:pic>
      <p:sp>
        <p:nvSpPr>
          <p:cNvPr id="91142" name="Text Box 6"/>
          <p:cNvSpPr txBox="1">
            <a:spLocks noChangeArrowheads="1"/>
          </p:cNvSpPr>
          <p:nvPr/>
        </p:nvSpPr>
        <p:spPr bwMode="auto">
          <a:xfrm>
            <a:off x="504825" y="3276600"/>
            <a:ext cx="2819400" cy="836613"/>
          </a:xfrm>
          <a:prstGeom prst="rect">
            <a:avLst/>
          </a:prstGeom>
          <a:gradFill rotWithShape="1">
            <a:gsLst>
              <a:gs pos="0">
                <a:srgbClr val="FFFF21"/>
              </a:gs>
              <a:gs pos="100000">
                <a:srgbClr val="FF3300"/>
              </a:gs>
            </a:gsLst>
            <a:lin ang="2700000" scaled="1"/>
          </a:gradFill>
          <a:ln w="57150" cmpd="thickThin">
            <a:solidFill>
              <a:srgbClr val="FF3300"/>
            </a:solidFill>
            <a:miter lim="800000"/>
            <a:headEnd/>
            <a:tailEnd/>
          </a:ln>
          <a:effectLst/>
        </p:spPr>
        <p:txBody>
          <a:bodyPr>
            <a:spAutoFit/>
          </a:bodyPr>
          <a:lstStyle/>
          <a:p>
            <a:pPr algn="ctr" rtl="1">
              <a:spcBef>
                <a:spcPct val="50000"/>
              </a:spcBef>
              <a:defRPr/>
            </a:pPr>
            <a:r>
              <a:rPr lang="ar-SA" b="1">
                <a:solidFill>
                  <a:srgbClr val="008000"/>
                </a:solidFill>
                <a:effectLst>
                  <a:outerShdw blurRad="38100" dist="38100" dir="2700000" algn="tl">
                    <a:srgbClr val="000000"/>
                  </a:outerShdw>
                </a:effectLst>
              </a:rPr>
              <a:t>مزيد من التحكم بنوع الملف</a:t>
            </a:r>
          </a:p>
          <a:p>
            <a:pPr algn="ctr" rtl="1">
              <a:spcBef>
                <a:spcPct val="50000"/>
              </a:spcBef>
              <a:defRPr/>
            </a:pPr>
            <a:r>
              <a:rPr lang="ar-SA" b="1">
                <a:solidFill>
                  <a:srgbClr val="008000"/>
                </a:solidFill>
                <a:effectLst>
                  <a:outerShdw blurRad="38100" dist="38100" dir="2700000" algn="tl">
                    <a:srgbClr val="000000"/>
                  </a:outerShdw>
                </a:effectLst>
              </a:rPr>
              <a:t>به </a:t>
            </a:r>
            <a:r>
              <a:rPr lang="en-US" b="1">
                <a:solidFill>
                  <a:srgbClr val="008000"/>
                </a:solidFill>
                <a:effectLst>
                  <a:outerShdw blurRad="38100" dist="38100" dir="2700000" algn="tl">
                    <a:srgbClr val="000000"/>
                  </a:outerShdw>
                </a:effectLst>
              </a:rPr>
              <a:t>(Only)</a:t>
            </a:r>
            <a:r>
              <a:rPr lang="ar-SA" b="1">
                <a:solidFill>
                  <a:srgbClr val="008000"/>
                </a:solidFill>
                <a:effectLst>
                  <a:outerShdw blurRad="38100" dist="38100" dir="2700000" algn="tl">
                    <a:srgbClr val="000000"/>
                  </a:outerShdw>
                </a:effectLst>
              </a:rPr>
              <a:t> وبدونه </a:t>
            </a:r>
            <a:r>
              <a:rPr lang="en-US" b="1">
                <a:solidFill>
                  <a:srgbClr val="008000"/>
                </a:solidFill>
                <a:effectLst>
                  <a:outerShdw blurRad="38100" dist="38100" dir="2700000" algn="tl">
                    <a:srgbClr val="000000"/>
                  </a:outerShdw>
                </a:effectLst>
              </a:rPr>
              <a:t>(Don’t)</a:t>
            </a:r>
            <a:endParaRPr lang="ar-SA" b="1">
              <a:solidFill>
                <a:srgbClr val="008000"/>
              </a:solidFill>
              <a:effectLst>
                <a:outerShdw blurRad="38100" dist="38100" dir="2700000" algn="tl">
                  <a:srgbClr val="000000"/>
                </a:outerShdw>
              </a:effectLst>
            </a:endParaRPr>
          </a:p>
        </p:txBody>
      </p:sp>
      <p:sp>
        <p:nvSpPr>
          <p:cNvPr id="91143" name="AutoShape 7"/>
          <p:cNvSpPr>
            <a:spLocks noChangeArrowheads="1"/>
          </p:cNvSpPr>
          <p:nvPr/>
        </p:nvSpPr>
        <p:spPr bwMode="auto">
          <a:xfrm flipH="1">
            <a:off x="2133600" y="2486025"/>
            <a:ext cx="1219200" cy="762000"/>
          </a:xfrm>
          <a:custGeom>
            <a:avLst/>
            <a:gdLst>
              <a:gd name="T0" fmla="*/ 853779 w 21600"/>
              <a:gd name="T1" fmla="*/ 0 h 21600"/>
              <a:gd name="T2" fmla="*/ 853779 w 21600"/>
              <a:gd name="T3" fmla="*/ 428907 h 21600"/>
              <a:gd name="T4" fmla="*/ 182711 w 21600"/>
              <a:gd name="T5" fmla="*/ 762000 h 21600"/>
              <a:gd name="T6" fmla="*/ 1219200 w 21600"/>
              <a:gd name="T7" fmla="*/ 21445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91144" name="Text Box 8"/>
          <p:cNvSpPr txBox="1">
            <a:spLocks noChangeArrowheads="1"/>
          </p:cNvSpPr>
          <p:nvPr/>
        </p:nvSpPr>
        <p:spPr bwMode="auto">
          <a:xfrm>
            <a:off x="5133975" y="3251200"/>
            <a:ext cx="2743200" cy="1063625"/>
          </a:xfrm>
          <a:prstGeom prst="rect">
            <a:avLst/>
          </a:prstGeom>
          <a:gradFill rotWithShape="1">
            <a:gsLst>
              <a:gs pos="0">
                <a:srgbClr val="FFFF21"/>
              </a:gs>
              <a:gs pos="100000">
                <a:srgbClr val="FF3300"/>
              </a:gs>
            </a:gsLst>
            <a:lin ang="2700000" scaled="1"/>
          </a:gradFill>
          <a:ln w="57150" cmpd="thickThin">
            <a:solidFill>
              <a:srgbClr val="FF3300"/>
            </a:solidFill>
            <a:miter lim="800000"/>
            <a:headEnd/>
            <a:tailEnd/>
          </a:ln>
          <a:effectLst/>
        </p:spPr>
        <p:txBody>
          <a:bodyPr>
            <a:spAutoFit/>
          </a:bodyPr>
          <a:lstStyle/>
          <a:p>
            <a:pPr>
              <a:defRPr/>
            </a:pPr>
            <a:r>
              <a:rPr lang="en-US" sz="2000" b="1">
                <a:solidFill>
                  <a:srgbClr val="008000"/>
                </a:solidFill>
                <a:effectLst>
                  <a:outerShdw blurRad="38100" dist="38100" dir="2700000" algn="tl">
                    <a:srgbClr val="000000"/>
                  </a:outerShdw>
                </a:effectLst>
              </a:rPr>
              <a:t>any format</a:t>
            </a:r>
            <a:endParaRPr lang="ar-SA" sz="2000" b="1">
              <a:solidFill>
                <a:srgbClr val="008000"/>
              </a:solidFill>
              <a:effectLst>
                <a:outerShdw blurRad="38100" dist="38100" dir="2700000" algn="tl">
                  <a:srgbClr val="000000"/>
                </a:outerShdw>
              </a:effectLst>
            </a:endParaRPr>
          </a:p>
          <a:p>
            <a:pPr>
              <a:defRPr/>
            </a:pPr>
            <a:r>
              <a:rPr lang="ar-SA" sz="2000" b="1">
                <a:solidFill>
                  <a:srgbClr val="008000"/>
                </a:solidFill>
                <a:effectLst>
                  <a:outerShdw blurRad="38100" dist="38100" dir="2700000" algn="tl">
                    <a:srgbClr val="000000"/>
                  </a:outerShdw>
                </a:effectLst>
              </a:rPr>
              <a:t>.</a:t>
            </a:r>
            <a:r>
              <a:rPr lang="en-US" sz="2000" b="1">
                <a:solidFill>
                  <a:srgbClr val="008000"/>
                </a:solidFill>
                <a:effectLst>
                  <a:outerShdw blurRad="38100" dist="38100" dir="2700000" algn="tl">
                    <a:srgbClr val="000000"/>
                  </a:outerShdw>
                </a:effectLst>
              </a:rPr>
              <a:t>pdf</a:t>
            </a:r>
            <a:r>
              <a:rPr lang="ar-SA" sz="2000" b="1">
                <a:solidFill>
                  <a:srgbClr val="008000"/>
                </a:solidFill>
                <a:effectLst>
                  <a:outerShdw blurRad="38100" dist="38100" dir="2700000" algn="tl">
                    <a:srgbClr val="000000"/>
                  </a:outerShdw>
                </a:effectLst>
              </a:rPr>
              <a:t>	.</a:t>
            </a:r>
            <a:r>
              <a:rPr lang="en-US" sz="2000" b="1">
                <a:solidFill>
                  <a:srgbClr val="008000"/>
                </a:solidFill>
                <a:effectLst>
                  <a:outerShdw blurRad="38100" dist="38100" dir="2700000" algn="tl">
                    <a:srgbClr val="000000"/>
                  </a:outerShdw>
                </a:effectLst>
              </a:rPr>
              <a:t>ps	</a:t>
            </a:r>
            <a:r>
              <a:rPr lang="ar-SA" sz="2000" b="1">
                <a:solidFill>
                  <a:srgbClr val="008000"/>
                </a:solidFill>
                <a:effectLst>
                  <a:outerShdw blurRad="38100" dist="38100" dir="2700000" algn="tl">
                    <a:srgbClr val="000000"/>
                  </a:outerShdw>
                </a:effectLst>
              </a:rPr>
              <a:t>.</a:t>
            </a:r>
            <a:r>
              <a:rPr lang="en-US" sz="2000" b="1">
                <a:solidFill>
                  <a:srgbClr val="008000"/>
                </a:solidFill>
                <a:effectLst>
                  <a:outerShdw blurRad="38100" dist="38100" dir="2700000" algn="tl">
                    <a:srgbClr val="000000"/>
                  </a:outerShdw>
                </a:effectLst>
              </a:rPr>
              <a:t>doc</a:t>
            </a:r>
          </a:p>
          <a:p>
            <a:pPr>
              <a:defRPr/>
            </a:pPr>
            <a:r>
              <a:rPr lang="ar-SA" sz="2000" b="1">
                <a:solidFill>
                  <a:srgbClr val="008000"/>
                </a:solidFill>
                <a:effectLst>
                  <a:outerShdw blurRad="38100" dist="38100" dir="2700000" algn="tl">
                    <a:srgbClr val="000000"/>
                  </a:outerShdw>
                </a:effectLst>
              </a:rPr>
              <a:t>.</a:t>
            </a:r>
            <a:r>
              <a:rPr lang="en-US" sz="2000" b="1">
                <a:solidFill>
                  <a:srgbClr val="008000"/>
                </a:solidFill>
                <a:effectLst>
                  <a:outerShdw blurRad="38100" dist="38100" dir="2700000" algn="tl">
                    <a:srgbClr val="000000"/>
                  </a:outerShdw>
                </a:effectLst>
              </a:rPr>
              <a:t>ppt	</a:t>
            </a:r>
            <a:r>
              <a:rPr lang="ar-SA" sz="2000" b="1">
                <a:solidFill>
                  <a:srgbClr val="008000"/>
                </a:solidFill>
                <a:effectLst>
                  <a:outerShdw blurRad="38100" dist="38100" dir="2700000" algn="tl">
                    <a:srgbClr val="000000"/>
                  </a:outerShdw>
                </a:effectLst>
              </a:rPr>
              <a:t>.</a:t>
            </a:r>
            <a:r>
              <a:rPr lang="en-US" sz="2000" b="1">
                <a:solidFill>
                  <a:srgbClr val="008000"/>
                </a:solidFill>
                <a:effectLst>
                  <a:outerShdw blurRad="38100" dist="38100" dir="2700000" algn="tl">
                    <a:srgbClr val="000000"/>
                  </a:outerShdw>
                </a:effectLst>
              </a:rPr>
              <a:t>xls</a:t>
            </a:r>
            <a:r>
              <a:rPr lang="ar-SA" sz="2000" b="1">
                <a:solidFill>
                  <a:srgbClr val="008000"/>
                </a:solidFill>
                <a:effectLst>
                  <a:outerShdw blurRad="38100" dist="38100" dir="2700000" algn="tl">
                    <a:srgbClr val="000000"/>
                  </a:outerShdw>
                </a:effectLst>
              </a:rPr>
              <a:t>	.</a:t>
            </a:r>
            <a:r>
              <a:rPr lang="en-US" sz="2000" b="1">
                <a:solidFill>
                  <a:srgbClr val="008000"/>
                </a:solidFill>
                <a:effectLst>
                  <a:outerShdw blurRad="38100" dist="38100" dir="2700000" algn="tl">
                    <a:srgbClr val="000000"/>
                  </a:outerShdw>
                </a:effectLst>
              </a:rPr>
              <a:t>rtf</a:t>
            </a:r>
            <a:endParaRPr lang="ar-SA" sz="2000" b="1">
              <a:solidFill>
                <a:srgbClr val="008000"/>
              </a:solidFill>
              <a:effectLst>
                <a:outerShdw blurRad="38100" dist="38100" dir="2700000" algn="tl">
                  <a:srgbClr val="000000"/>
                </a:outerShdw>
              </a:effectLst>
            </a:endParaRPr>
          </a:p>
        </p:txBody>
      </p:sp>
      <p:sp>
        <p:nvSpPr>
          <p:cNvPr id="91145" name="AutoShape 9"/>
          <p:cNvSpPr>
            <a:spLocks noChangeArrowheads="1"/>
          </p:cNvSpPr>
          <p:nvPr/>
        </p:nvSpPr>
        <p:spPr bwMode="auto">
          <a:xfrm flipH="1">
            <a:off x="6657975" y="2487613"/>
            <a:ext cx="990600" cy="762000"/>
          </a:xfrm>
          <a:custGeom>
            <a:avLst/>
            <a:gdLst>
              <a:gd name="T0" fmla="*/ 693695 w 21600"/>
              <a:gd name="T1" fmla="*/ 0 h 21600"/>
              <a:gd name="T2" fmla="*/ 693695 w 21600"/>
              <a:gd name="T3" fmla="*/ 428907 h 21600"/>
              <a:gd name="T4" fmla="*/ 148452 w 21600"/>
              <a:gd name="T5" fmla="*/ 762000 h 21600"/>
              <a:gd name="T6" fmla="*/ 990600 w 21600"/>
              <a:gd name="T7" fmla="*/ 21445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10" name="Footer Placeholder 9"/>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Effect transition="in" filter="diamond(in)">
                                      <p:cBhvr>
                                        <p:cTn id="7" dur="2000"/>
                                        <p:tgtEl>
                                          <p:spTgt spid="9114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1143"/>
                                        </p:tgtEl>
                                        <p:attrNameLst>
                                          <p:attrName>style.visibility</p:attrName>
                                        </p:attrNameLst>
                                      </p:cBhvr>
                                      <p:to>
                                        <p:strVal val="visible"/>
                                      </p:to>
                                    </p:set>
                                    <p:animEffect transition="in" filter="diamond(in)">
                                      <p:cBhvr>
                                        <p:cTn id="10" dur="2000"/>
                                        <p:tgtEl>
                                          <p:spTgt spid="9114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91144"/>
                                        </p:tgtEl>
                                        <p:attrNameLst>
                                          <p:attrName>style.visibility</p:attrName>
                                        </p:attrNameLst>
                                      </p:cBhvr>
                                      <p:to>
                                        <p:strVal val="visible"/>
                                      </p:to>
                                    </p:set>
                                    <p:animEffect transition="in" filter="diamond(in)">
                                      <p:cBhvr>
                                        <p:cTn id="13" dur="2000"/>
                                        <p:tgtEl>
                                          <p:spTgt spid="9114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91145"/>
                                        </p:tgtEl>
                                        <p:attrNameLst>
                                          <p:attrName>style.visibility</p:attrName>
                                        </p:attrNameLst>
                                      </p:cBhvr>
                                      <p:to>
                                        <p:strVal val="visible"/>
                                      </p:to>
                                    </p:set>
                                    <p:animEffect transition="in" filter="diamond(in)">
                                      <p:cBhvr>
                                        <p:cTn id="16" dur="2000"/>
                                        <p:tgtEl>
                                          <p:spTgt spid="911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91142"/>
                                        </p:tgtEl>
                                      </p:cBhvr>
                                    </p:animEffect>
                                    <p:set>
                                      <p:cBhvr>
                                        <p:cTn id="21" dur="1" fill="hold">
                                          <p:stCondLst>
                                            <p:cond delay="1999"/>
                                          </p:stCondLst>
                                        </p:cTn>
                                        <p:tgtEl>
                                          <p:spTgt spid="9114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91143"/>
                                        </p:tgtEl>
                                      </p:cBhvr>
                                    </p:animEffect>
                                    <p:set>
                                      <p:cBhvr>
                                        <p:cTn id="24" dur="1" fill="hold">
                                          <p:stCondLst>
                                            <p:cond delay="1999"/>
                                          </p:stCondLst>
                                        </p:cTn>
                                        <p:tgtEl>
                                          <p:spTgt spid="9114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91144"/>
                                        </p:tgtEl>
                                      </p:cBhvr>
                                    </p:animEffect>
                                    <p:set>
                                      <p:cBhvr>
                                        <p:cTn id="27" dur="1" fill="hold">
                                          <p:stCondLst>
                                            <p:cond delay="1999"/>
                                          </p:stCondLst>
                                        </p:cTn>
                                        <p:tgtEl>
                                          <p:spTgt spid="9114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91145"/>
                                        </p:tgtEl>
                                      </p:cBhvr>
                                    </p:animEffect>
                                    <p:set>
                                      <p:cBhvr>
                                        <p:cTn id="30" dur="1" fill="hold">
                                          <p:stCondLst>
                                            <p:cond delay="1999"/>
                                          </p:stCondLst>
                                        </p:cTn>
                                        <p:tgtEl>
                                          <p:spTgt spid="91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animBg="1"/>
      <p:bldP spid="91142" grpId="1" animBg="1"/>
      <p:bldP spid="91143" grpId="0" animBg="1"/>
      <p:bldP spid="91143" grpId="1" animBg="1"/>
      <p:bldP spid="91144" grpId="0" animBg="1"/>
      <p:bldP spid="91144" grpId="1" animBg="1"/>
      <p:bldP spid="91145" grpId="0" animBg="1"/>
      <p:bldP spid="9114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ar-LY" smtClean="0"/>
          </a:p>
        </p:txBody>
      </p:sp>
      <p:sp>
        <p:nvSpPr>
          <p:cNvPr id="57347" name="Rectangle 3"/>
          <p:cNvSpPr>
            <a:spLocks noGrp="1" noChangeArrowheads="1"/>
          </p:cNvSpPr>
          <p:nvPr>
            <p:ph type="body" idx="1"/>
          </p:nvPr>
        </p:nvSpPr>
        <p:spPr/>
        <p:txBody>
          <a:bodyPr/>
          <a:lstStyle/>
          <a:p>
            <a:pPr eaLnBrk="1" hangingPunct="1"/>
            <a:endParaRPr lang="ar-LY" smtClean="0"/>
          </a:p>
        </p:txBody>
      </p:sp>
      <p:pic>
        <p:nvPicPr>
          <p:cNvPr id="57348" name="Picture 4" descr="adser"/>
          <p:cNvPicPr>
            <a:picLocks noChangeAspect="1" noChangeArrowheads="1"/>
          </p:cNvPicPr>
          <p:nvPr/>
        </p:nvPicPr>
        <p:blipFill>
          <a:blip r:embed="rId2" cstate="print"/>
          <a:srcRect/>
          <a:stretch>
            <a:fillRect/>
          </a:stretch>
        </p:blipFill>
        <p:spPr bwMode="auto">
          <a:xfrm>
            <a:off x="109538" y="228600"/>
            <a:ext cx="8882062" cy="6324600"/>
          </a:xfrm>
          <a:prstGeom prst="rect">
            <a:avLst/>
          </a:prstGeom>
          <a:noFill/>
          <a:ln w="9525">
            <a:noFill/>
            <a:miter lim="800000"/>
            <a:headEnd/>
            <a:tailEnd/>
          </a:ln>
        </p:spPr>
      </p:pic>
      <p:sp>
        <p:nvSpPr>
          <p:cNvPr id="92165" name="Text Box 5"/>
          <p:cNvSpPr txBox="1">
            <a:spLocks noChangeArrowheads="1"/>
          </p:cNvSpPr>
          <p:nvPr/>
        </p:nvSpPr>
        <p:spPr bwMode="auto">
          <a:xfrm>
            <a:off x="5715000" y="3609975"/>
            <a:ext cx="2743200" cy="1609725"/>
          </a:xfrm>
          <a:prstGeom prst="rect">
            <a:avLst/>
          </a:prstGeom>
          <a:gradFill rotWithShape="1">
            <a:gsLst>
              <a:gs pos="0">
                <a:srgbClr val="FFFF21"/>
              </a:gs>
              <a:gs pos="100000">
                <a:srgbClr val="FF3300"/>
              </a:gs>
            </a:gsLst>
            <a:lin ang="2700000" scaled="1"/>
          </a:gradFill>
          <a:ln w="57150" cmpd="thickThin">
            <a:solidFill>
              <a:srgbClr val="FF3300"/>
            </a:solidFill>
            <a:miter lim="800000"/>
            <a:headEnd/>
            <a:tailEnd/>
          </a:ln>
          <a:effectLst/>
        </p:spPr>
        <p:txBody>
          <a:bodyPr>
            <a:spAutoFit/>
          </a:bodyPr>
          <a:lstStyle/>
          <a:p>
            <a:pPr>
              <a:defRPr/>
            </a:pPr>
            <a:r>
              <a:rPr lang="en-US" sz="2400" b="1">
                <a:solidFill>
                  <a:srgbClr val="008000"/>
                </a:solidFill>
                <a:effectLst>
                  <a:outerShdw blurRad="38100" dist="38100" dir="2700000" algn="tl">
                    <a:srgbClr val="000000"/>
                  </a:outerShdw>
                </a:effectLst>
              </a:rPr>
              <a:t>any time</a:t>
            </a:r>
            <a:r>
              <a:rPr lang="ar-SA" sz="2400" b="1">
                <a:solidFill>
                  <a:srgbClr val="008000"/>
                </a:solidFill>
                <a:effectLst>
                  <a:outerShdw blurRad="38100" dist="38100" dir="2700000" algn="tl">
                    <a:srgbClr val="000000"/>
                  </a:outerShdw>
                </a:effectLst>
              </a:rPr>
              <a:t>	</a:t>
            </a:r>
            <a:endParaRPr lang="en-US" sz="2400" b="1">
              <a:solidFill>
                <a:srgbClr val="008000"/>
              </a:solidFill>
              <a:effectLst>
                <a:outerShdw blurRad="38100" dist="38100" dir="2700000" algn="tl">
                  <a:srgbClr val="000000"/>
                </a:outerShdw>
              </a:effectLst>
            </a:endParaRPr>
          </a:p>
          <a:p>
            <a:pPr>
              <a:defRPr/>
            </a:pPr>
            <a:r>
              <a:rPr lang="en-US" sz="2400" b="1">
                <a:solidFill>
                  <a:srgbClr val="008000"/>
                </a:solidFill>
                <a:effectLst>
                  <a:outerShdw blurRad="38100" dist="38100" dir="2700000" algn="tl">
                    <a:srgbClr val="000000"/>
                  </a:outerShdw>
                </a:effectLst>
              </a:rPr>
              <a:t>past 3 months</a:t>
            </a:r>
            <a:endParaRPr lang="ar-LY" sz="2400" b="1">
              <a:solidFill>
                <a:srgbClr val="008000"/>
              </a:solidFill>
              <a:effectLst>
                <a:outerShdw blurRad="38100" dist="38100" dir="2700000" algn="tl">
                  <a:srgbClr val="000000"/>
                </a:outerShdw>
              </a:effectLst>
            </a:endParaRPr>
          </a:p>
          <a:p>
            <a:pPr>
              <a:defRPr/>
            </a:pPr>
            <a:r>
              <a:rPr lang="en-US" sz="2400" b="1">
                <a:solidFill>
                  <a:srgbClr val="008000"/>
                </a:solidFill>
                <a:effectLst>
                  <a:outerShdw blurRad="38100" dist="38100" dir="2700000" algn="tl">
                    <a:srgbClr val="000000"/>
                  </a:outerShdw>
                </a:effectLst>
              </a:rPr>
              <a:t>past 6 months</a:t>
            </a:r>
          </a:p>
          <a:p>
            <a:pPr>
              <a:defRPr/>
            </a:pPr>
            <a:r>
              <a:rPr lang="en-US" sz="2400" b="1">
                <a:solidFill>
                  <a:srgbClr val="008000"/>
                </a:solidFill>
                <a:effectLst>
                  <a:outerShdw blurRad="38100" dist="38100" dir="2700000" algn="tl">
                    <a:srgbClr val="000000"/>
                  </a:outerShdw>
                </a:effectLst>
              </a:rPr>
              <a:t>past  year</a:t>
            </a:r>
            <a:endParaRPr lang="ar-SA" sz="2400" b="1">
              <a:solidFill>
                <a:srgbClr val="008000"/>
              </a:solidFill>
              <a:effectLst>
                <a:outerShdw blurRad="38100" dist="38100" dir="2700000" algn="tl">
                  <a:srgbClr val="000000"/>
                </a:outerShdw>
              </a:effectLst>
            </a:endParaRPr>
          </a:p>
        </p:txBody>
      </p:sp>
      <p:sp>
        <p:nvSpPr>
          <p:cNvPr id="92166" name="AutoShape 6"/>
          <p:cNvSpPr>
            <a:spLocks noChangeArrowheads="1"/>
          </p:cNvSpPr>
          <p:nvPr/>
        </p:nvSpPr>
        <p:spPr bwMode="auto">
          <a:xfrm flipH="1">
            <a:off x="6019800" y="2819400"/>
            <a:ext cx="1219200" cy="762000"/>
          </a:xfrm>
          <a:custGeom>
            <a:avLst/>
            <a:gdLst>
              <a:gd name="T0" fmla="*/ 853779 w 21600"/>
              <a:gd name="T1" fmla="*/ 0 h 21600"/>
              <a:gd name="T2" fmla="*/ 853779 w 21600"/>
              <a:gd name="T3" fmla="*/ 428907 h 21600"/>
              <a:gd name="T4" fmla="*/ 182711 w 21600"/>
              <a:gd name="T5" fmla="*/ 762000 h 21600"/>
              <a:gd name="T6" fmla="*/ 1219200 w 21600"/>
              <a:gd name="T7" fmla="*/ 21445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92167" name="Text Box 7"/>
          <p:cNvSpPr txBox="1">
            <a:spLocks noChangeArrowheads="1"/>
          </p:cNvSpPr>
          <p:nvPr/>
        </p:nvSpPr>
        <p:spPr bwMode="auto">
          <a:xfrm flipH="1">
            <a:off x="457200" y="3886200"/>
            <a:ext cx="4019550" cy="514350"/>
          </a:xfrm>
          <a:prstGeom prst="rect">
            <a:avLst/>
          </a:prstGeom>
          <a:gradFill rotWithShape="1">
            <a:gsLst>
              <a:gs pos="0">
                <a:srgbClr val="FFFF21"/>
              </a:gs>
              <a:gs pos="100000">
                <a:srgbClr val="FF3300"/>
              </a:gs>
            </a:gsLst>
            <a:lin ang="2700000" scaled="1"/>
          </a:gradFill>
          <a:ln w="57150" cmpd="thickThin">
            <a:solidFill>
              <a:srgbClr val="FF3300"/>
            </a:solidFill>
            <a:miter lim="800000"/>
            <a:headEnd/>
            <a:tailEnd/>
          </a:ln>
          <a:effectLst/>
        </p:spPr>
        <p:txBody>
          <a:bodyPr>
            <a:spAutoFit/>
          </a:bodyPr>
          <a:lstStyle/>
          <a:p>
            <a:pPr algn="r" rtl="1">
              <a:defRPr/>
            </a:pPr>
            <a:r>
              <a:rPr lang="ar-SA" sz="2400" b="1">
                <a:solidFill>
                  <a:srgbClr val="008000"/>
                </a:solidFill>
                <a:effectLst>
                  <a:outerShdw blurRad="38100" dist="38100" dir="2700000" algn="tl">
                    <a:srgbClr val="000000"/>
                  </a:outerShdw>
                </a:effectLst>
              </a:rPr>
              <a:t>التحكم بمدى عدد صفحات ناتج البحث</a:t>
            </a:r>
          </a:p>
        </p:txBody>
      </p:sp>
      <p:sp>
        <p:nvSpPr>
          <p:cNvPr id="92168" name="AutoShape 8"/>
          <p:cNvSpPr>
            <a:spLocks noChangeArrowheads="1"/>
          </p:cNvSpPr>
          <p:nvPr/>
        </p:nvSpPr>
        <p:spPr bwMode="auto">
          <a:xfrm>
            <a:off x="2522538" y="3124200"/>
            <a:ext cx="1516062" cy="762000"/>
          </a:xfrm>
          <a:custGeom>
            <a:avLst/>
            <a:gdLst>
              <a:gd name="T0" fmla="*/ 1061664 w 21600"/>
              <a:gd name="T1" fmla="*/ 0 h 21600"/>
              <a:gd name="T2" fmla="*/ 1061664 w 21600"/>
              <a:gd name="T3" fmla="*/ 428907 h 21600"/>
              <a:gd name="T4" fmla="*/ 227199 w 21600"/>
              <a:gd name="T5" fmla="*/ 762000 h 21600"/>
              <a:gd name="T6" fmla="*/ 1516062 w 21600"/>
              <a:gd name="T7" fmla="*/ 21445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9" name="Footer Placeholder 8"/>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diamond(in)">
                                      <p:cBhvr>
                                        <p:cTn id="7" dur="2000"/>
                                        <p:tgtEl>
                                          <p:spTgt spid="9216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2166"/>
                                        </p:tgtEl>
                                        <p:attrNameLst>
                                          <p:attrName>style.visibility</p:attrName>
                                        </p:attrNameLst>
                                      </p:cBhvr>
                                      <p:to>
                                        <p:strVal val="visible"/>
                                      </p:to>
                                    </p:set>
                                    <p:animEffect transition="in" filter="diamond(in)">
                                      <p:cBhvr>
                                        <p:cTn id="10" dur="2000"/>
                                        <p:tgtEl>
                                          <p:spTgt spid="921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92165"/>
                                        </p:tgtEl>
                                      </p:cBhvr>
                                    </p:animEffect>
                                    <p:set>
                                      <p:cBhvr>
                                        <p:cTn id="15" dur="1" fill="hold">
                                          <p:stCondLst>
                                            <p:cond delay="1999"/>
                                          </p:stCondLst>
                                        </p:cTn>
                                        <p:tgtEl>
                                          <p:spTgt spid="9216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92166"/>
                                        </p:tgtEl>
                                      </p:cBhvr>
                                    </p:animEffect>
                                    <p:set>
                                      <p:cBhvr>
                                        <p:cTn id="18" dur="1" fill="hold">
                                          <p:stCondLst>
                                            <p:cond delay="1999"/>
                                          </p:stCondLst>
                                        </p:cTn>
                                        <p:tgtEl>
                                          <p:spTgt spid="9216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92167"/>
                                        </p:tgtEl>
                                        <p:attrNameLst>
                                          <p:attrName>style.visibility</p:attrName>
                                        </p:attrNameLst>
                                      </p:cBhvr>
                                      <p:to>
                                        <p:strVal val="visible"/>
                                      </p:to>
                                    </p:set>
                                    <p:animEffect transition="in" filter="diamond(in)">
                                      <p:cBhvr>
                                        <p:cTn id="23" dur="2000"/>
                                        <p:tgtEl>
                                          <p:spTgt spid="92167"/>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92168"/>
                                        </p:tgtEl>
                                        <p:attrNameLst>
                                          <p:attrName>style.visibility</p:attrName>
                                        </p:attrNameLst>
                                      </p:cBhvr>
                                      <p:to>
                                        <p:strVal val="visible"/>
                                      </p:to>
                                    </p:set>
                                    <p:animEffect transition="in" filter="diamond(in)">
                                      <p:cBhvr>
                                        <p:cTn id="26" dur="2000"/>
                                        <p:tgtEl>
                                          <p:spTgt spid="921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92167"/>
                                        </p:tgtEl>
                                      </p:cBhvr>
                                    </p:animEffect>
                                    <p:set>
                                      <p:cBhvr>
                                        <p:cTn id="31" dur="1" fill="hold">
                                          <p:stCondLst>
                                            <p:cond delay="1999"/>
                                          </p:stCondLst>
                                        </p:cTn>
                                        <p:tgtEl>
                                          <p:spTgt spid="9216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92168"/>
                                        </p:tgtEl>
                                      </p:cBhvr>
                                    </p:animEffect>
                                    <p:set>
                                      <p:cBhvr>
                                        <p:cTn id="34" dur="1" fill="hold">
                                          <p:stCondLst>
                                            <p:cond delay="1999"/>
                                          </p:stCondLst>
                                        </p:cTn>
                                        <p:tgtEl>
                                          <p:spTgt spid="921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P spid="92165" grpId="1" animBg="1"/>
      <p:bldP spid="92166" grpId="0" animBg="1"/>
      <p:bldP spid="92166" grpId="1" animBg="1"/>
      <p:bldP spid="92167" grpId="0" animBg="1"/>
      <p:bldP spid="92167" grpId="1" animBg="1"/>
      <p:bldP spid="92168" grpId="0" animBg="1"/>
      <p:bldP spid="92168"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ar-LY" smtClean="0"/>
          </a:p>
        </p:txBody>
      </p:sp>
      <p:sp>
        <p:nvSpPr>
          <p:cNvPr id="58371" name="Rectangle 3"/>
          <p:cNvSpPr>
            <a:spLocks noGrp="1" noChangeArrowheads="1"/>
          </p:cNvSpPr>
          <p:nvPr>
            <p:ph type="body" idx="1"/>
          </p:nvPr>
        </p:nvSpPr>
        <p:spPr/>
        <p:txBody>
          <a:bodyPr/>
          <a:lstStyle/>
          <a:p>
            <a:pPr eaLnBrk="1" hangingPunct="1"/>
            <a:endParaRPr lang="ar-LY" smtClean="0"/>
          </a:p>
        </p:txBody>
      </p:sp>
      <p:pic>
        <p:nvPicPr>
          <p:cNvPr id="58372" name="Picture 4" descr="adser"/>
          <p:cNvPicPr>
            <a:picLocks noChangeAspect="1" noChangeArrowheads="1"/>
          </p:cNvPicPr>
          <p:nvPr/>
        </p:nvPicPr>
        <p:blipFill>
          <a:blip r:embed="rId2" cstate="print"/>
          <a:srcRect/>
          <a:stretch>
            <a:fillRect/>
          </a:stretch>
        </p:blipFill>
        <p:spPr bwMode="auto">
          <a:xfrm>
            <a:off x="109538" y="228600"/>
            <a:ext cx="8882062" cy="6400800"/>
          </a:xfrm>
          <a:prstGeom prst="rect">
            <a:avLst/>
          </a:prstGeom>
          <a:noFill/>
          <a:ln w="9525">
            <a:noFill/>
            <a:miter lim="800000"/>
            <a:headEnd/>
            <a:tailEnd/>
          </a:ln>
        </p:spPr>
      </p:pic>
      <p:sp>
        <p:nvSpPr>
          <p:cNvPr id="93189" name="Text Box 5"/>
          <p:cNvSpPr txBox="1">
            <a:spLocks noChangeArrowheads="1"/>
          </p:cNvSpPr>
          <p:nvPr/>
        </p:nvSpPr>
        <p:spPr bwMode="auto">
          <a:xfrm flipH="1">
            <a:off x="1752600" y="4267200"/>
            <a:ext cx="5410200" cy="1978025"/>
          </a:xfrm>
          <a:prstGeom prst="rect">
            <a:avLst/>
          </a:prstGeom>
          <a:gradFill rotWithShape="1">
            <a:gsLst>
              <a:gs pos="0">
                <a:srgbClr val="FFFF21"/>
              </a:gs>
              <a:gs pos="100000">
                <a:srgbClr val="FF3300"/>
              </a:gs>
            </a:gsLst>
            <a:lin ang="2700000" scaled="1"/>
          </a:gradFill>
          <a:ln w="57150" cmpd="thickThin">
            <a:solidFill>
              <a:srgbClr val="FF3300"/>
            </a:solidFill>
            <a:miter lim="800000"/>
            <a:headEnd/>
            <a:tailEnd/>
          </a:ln>
          <a:effectLst/>
        </p:spPr>
        <p:txBody>
          <a:bodyPr>
            <a:spAutoFit/>
          </a:bodyPr>
          <a:lstStyle/>
          <a:p>
            <a:pPr marL="342900" indent="-342900" algn="r" rtl="1">
              <a:defRPr/>
            </a:pPr>
            <a:r>
              <a:rPr lang="ar-SA" sz="2000" b="1">
                <a:solidFill>
                  <a:srgbClr val="008000"/>
                </a:solidFill>
                <a:effectLst>
                  <a:outerShdw blurRad="38100" dist="38100" dir="2700000" algn="tl">
                    <a:srgbClr val="000000"/>
                  </a:outerShdw>
                </a:effectLst>
              </a:rPr>
              <a:t>التحكم بموقع التعبير البحثي في صفحة ناتج البحث</a:t>
            </a:r>
          </a:p>
          <a:p>
            <a:pPr marL="342900" indent="-342900" algn="r" rtl="1">
              <a:buFontTx/>
              <a:buAutoNum type="arabicParenBoth"/>
              <a:defRPr/>
            </a:pPr>
            <a:r>
              <a:rPr lang="ar-SA" sz="2000" b="1">
                <a:solidFill>
                  <a:srgbClr val="008000"/>
                </a:solidFill>
                <a:effectLst>
                  <a:outerShdw blurRad="38100" dist="38100" dir="2700000" algn="tl">
                    <a:srgbClr val="000000"/>
                  </a:outerShdw>
                </a:effectLst>
              </a:rPr>
              <a:t> بأي مكان في الصفحة </a:t>
            </a:r>
            <a:r>
              <a:rPr lang="en-US" sz="2000" b="1">
                <a:solidFill>
                  <a:srgbClr val="008000"/>
                </a:solidFill>
                <a:effectLst>
                  <a:outerShdw blurRad="38100" dist="38100" dir="2700000" algn="tl">
                    <a:srgbClr val="000000"/>
                  </a:outerShdw>
                </a:effectLst>
              </a:rPr>
              <a:t>anywhere in the page</a:t>
            </a:r>
            <a:endParaRPr lang="ar-SA" sz="2000" b="1">
              <a:solidFill>
                <a:srgbClr val="008000"/>
              </a:solidFill>
              <a:effectLst>
                <a:outerShdw blurRad="38100" dist="38100" dir="2700000" algn="tl">
                  <a:srgbClr val="000000"/>
                </a:outerShdw>
              </a:effectLst>
            </a:endParaRPr>
          </a:p>
          <a:p>
            <a:pPr marL="342900" indent="-342900" algn="r" rtl="1">
              <a:buFontTx/>
              <a:buAutoNum type="arabicParenBoth"/>
              <a:defRPr/>
            </a:pPr>
            <a:r>
              <a:rPr lang="ar-SA" sz="2000" b="1">
                <a:solidFill>
                  <a:srgbClr val="008000"/>
                </a:solidFill>
                <a:effectLst>
                  <a:outerShdw blurRad="38100" dist="38100" dir="2700000" algn="tl">
                    <a:srgbClr val="000000"/>
                  </a:outerShdw>
                </a:effectLst>
              </a:rPr>
              <a:t>في عنوان الصفحة </a:t>
            </a:r>
            <a:r>
              <a:rPr lang="en-US" sz="2000" b="1">
                <a:solidFill>
                  <a:srgbClr val="008000"/>
                </a:solidFill>
                <a:effectLst>
                  <a:outerShdw blurRad="38100" dist="38100" dir="2700000" algn="tl">
                    <a:srgbClr val="000000"/>
                  </a:outerShdw>
                </a:effectLst>
              </a:rPr>
              <a:t>in the title of the page</a:t>
            </a:r>
            <a:endParaRPr lang="ar-SA" sz="2000" b="1">
              <a:solidFill>
                <a:srgbClr val="008000"/>
              </a:solidFill>
              <a:effectLst>
                <a:outerShdw blurRad="38100" dist="38100" dir="2700000" algn="tl">
                  <a:srgbClr val="000000"/>
                </a:outerShdw>
              </a:effectLst>
            </a:endParaRPr>
          </a:p>
          <a:p>
            <a:pPr marL="342900" indent="-342900" algn="r" rtl="1">
              <a:buFontTx/>
              <a:buAutoNum type="arabicParenBoth"/>
              <a:defRPr/>
            </a:pPr>
            <a:r>
              <a:rPr lang="ar-SA" sz="2000" b="1">
                <a:solidFill>
                  <a:srgbClr val="008000"/>
                </a:solidFill>
                <a:effectLst>
                  <a:outerShdw blurRad="38100" dist="38100" dir="2700000" algn="tl">
                    <a:srgbClr val="000000"/>
                  </a:outerShdw>
                </a:effectLst>
              </a:rPr>
              <a:t>في نص الصفحة </a:t>
            </a:r>
            <a:r>
              <a:rPr lang="en-US" sz="2000" b="1">
                <a:solidFill>
                  <a:srgbClr val="008000"/>
                </a:solidFill>
                <a:effectLst>
                  <a:outerShdw blurRad="38100" dist="38100" dir="2700000" algn="tl">
                    <a:srgbClr val="000000"/>
                  </a:outerShdw>
                </a:effectLst>
              </a:rPr>
              <a:t>in the text of the page</a:t>
            </a:r>
            <a:endParaRPr lang="ar-SA" sz="2000" b="1">
              <a:solidFill>
                <a:srgbClr val="008000"/>
              </a:solidFill>
              <a:effectLst>
                <a:outerShdw blurRad="38100" dist="38100" dir="2700000" algn="tl">
                  <a:srgbClr val="000000"/>
                </a:outerShdw>
              </a:effectLst>
            </a:endParaRPr>
          </a:p>
          <a:p>
            <a:pPr marL="342900" indent="-342900" algn="r" rtl="1">
              <a:buFontTx/>
              <a:buAutoNum type="arabicParenBoth"/>
              <a:defRPr/>
            </a:pPr>
            <a:r>
              <a:rPr lang="ar-SA" sz="2000" b="1">
                <a:solidFill>
                  <a:srgbClr val="008000"/>
                </a:solidFill>
                <a:effectLst>
                  <a:outerShdw blurRad="38100" dist="38100" dir="2700000" algn="tl">
                    <a:srgbClr val="000000"/>
                  </a:outerShdw>
                </a:effectLst>
              </a:rPr>
              <a:t>في محدد موقع المصدر </a:t>
            </a:r>
            <a:r>
              <a:rPr lang="en-US" sz="2000">
                <a:solidFill>
                  <a:srgbClr val="008000"/>
                </a:solidFill>
              </a:rPr>
              <a:t> </a:t>
            </a:r>
            <a:r>
              <a:rPr lang="en-US" sz="2000" b="1">
                <a:solidFill>
                  <a:srgbClr val="008000"/>
                </a:solidFill>
                <a:effectLst>
                  <a:outerShdw blurRad="38100" dist="38100" dir="2700000" algn="tl">
                    <a:srgbClr val="000000"/>
                  </a:outerShdw>
                </a:effectLst>
              </a:rPr>
              <a:t>in the URL of the page</a:t>
            </a:r>
            <a:endParaRPr lang="ar-SA" sz="2000" b="1">
              <a:solidFill>
                <a:srgbClr val="008000"/>
              </a:solidFill>
              <a:effectLst>
                <a:outerShdw blurRad="38100" dist="38100" dir="2700000" algn="tl">
                  <a:srgbClr val="000000"/>
                </a:outerShdw>
              </a:effectLst>
            </a:endParaRPr>
          </a:p>
          <a:p>
            <a:pPr marL="342900" indent="-342900" algn="r" rtl="1">
              <a:buFontTx/>
              <a:buAutoNum type="arabicParenBoth"/>
              <a:defRPr/>
            </a:pPr>
            <a:r>
              <a:rPr lang="ar-SA" sz="2000" b="1">
                <a:solidFill>
                  <a:srgbClr val="008000"/>
                </a:solidFill>
                <a:effectLst>
                  <a:outerShdw blurRad="38100" dist="38100" dir="2700000" algn="tl">
                    <a:srgbClr val="000000"/>
                  </a:outerShdw>
                </a:effectLst>
              </a:rPr>
              <a:t>في الرابط الى الصفحات </a:t>
            </a:r>
            <a:r>
              <a:rPr lang="en-US" sz="2000" b="1">
                <a:solidFill>
                  <a:srgbClr val="008000"/>
                </a:solidFill>
                <a:effectLst>
                  <a:outerShdw blurRad="38100" dist="38100" dir="2700000" algn="tl">
                    <a:srgbClr val="000000"/>
                  </a:outerShdw>
                </a:effectLst>
              </a:rPr>
              <a:t>in the links of the page</a:t>
            </a:r>
            <a:endParaRPr lang="ar-SA" sz="2000" b="1">
              <a:solidFill>
                <a:srgbClr val="008000"/>
              </a:solidFill>
              <a:effectLst>
                <a:outerShdw blurRad="38100" dist="38100" dir="2700000" algn="tl">
                  <a:srgbClr val="000000"/>
                </a:outerShdw>
              </a:effectLst>
            </a:endParaRPr>
          </a:p>
        </p:txBody>
      </p:sp>
      <p:sp>
        <p:nvSpPr>
          <p:cNvPr id="93190" name="AutoShape 6"/>
          <p:cNvSpPr>
            <a:spLocks noChangeArrowheads="1"/>
          </p:cNvSpPr>
          <p:nvPr/>
        </p:nvSpPr>
        <p:spPr bwMode="auto">
          <a:xfrm>
            <a:off x="3513138" y="3462338"/>
            <a:ext cx="1516062" cy="790575"/>
          </a:xfrm>
          <a:custGeom>
            <a:avLst/>
            <a:gdLst>
              <a:gd name="T0" fmla="*/ 1061664 w 21600"/>
              <a:gd name="T1" fmla="*/ 0 h 21600"/>
              <a:gd name="T2" fmla="*/ 1061664 w 21600"/>
              <a:gd name="T3" fmla="*/ 444991 h 21600"/>
              <a:gd name="T4" fmla="*/ 227199 w 21600"/>
              <a:gd name="T5" fmla="*/ 790575 h 21600"/>
              <a:gd name="T6" fmla="*/ 1516062 w 21600"/>
              <a:gd name="T7" fmla="*/ 22249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7" name="Footer Placeholder 6"/>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diamond(in)">
                                      <p:cBhvr>
                                        <p:cTn id="7" dur="2000"/>
                                        <p:tgtEl>
                                          <p:spTgt spid="9318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3190"/>
                                        </p:tgtEl>
                                        <p:attrNameLst>
                                          <p:attrName>style.visibility</p:attrName>
                                        </p:attrNameLst>
                                      </p:cBhvr>
                                      <p:to>
                                        <p:strVal val="visible"/>
                                      </p:to>
                                    </p:set>
                                    <p:animEffect transition="in" filter="diamond(in)">
                                      <p:cBhvr>
                                        <p:cTn id="10" dur="2000"/>
                                        <p:tgtEl>
                                          <p:spTgt spid="93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93189"/>
                                        </p:tgtEl>
                                      </p:cBhvr>
                                    </p:animEffect>
                                    <p:set>
                                      <p:cBhvr>
                                        <p:cTn id="15" dur="1" fill="hold">
                                          <p:stCondLst>
                                            <p:cond delay="1999"/>
                                          </p:stCondLst>
                                        </p:cTn>
                                        <p:tgtEl>
                                          <p:spTgt spid="9318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93190"/>
                                        </p:tgtEl>
                                      </p:cBhvr>
                                    </p:animEffect>
                                    <p:set>
                                      <p:cBhvr>
                                        <p:cTn id="18" dur="1" fill="hold">
                                          <p:stCondLst>
                                            <p:cond delay="1999"/>
                                          </p:stCondLst>
                                        </p:cTn>
                                        <p:tgtEl>
                                          <p:spTgt spid="9319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2" nodeType="clickEffect">
                                  <p:stCondLst>
                                    <p:cond delay="0"/>
                                  </p:stCondLst>
                                  <p:childTnLst>
                                    <p:set>
                                      <p:cBhvr>
                                        <p:cTn id="22" dur="1" fill="hold">
                                          <p:stCondLst>
                                            <p:cond delay="0"/>
                                          </p:stCondLst>
                                        </p:cTn>
                                        <p:tgtEl>
                                          <p:spTgt spid="93190"/>
                                        </p:tgtEl>
                                        <p:attrNameLst>
                                          <p:attrName>style.visibility</p:attrName>
                                        </p:attrNameLst>
                                      </p:cBhvr>
                                      <p:to>
                                        <p:strVal val="visible"/>
                                      </p:to>
                                    </p:set>
                                    <p:animEffect transition="in" filter="fade">
                                      <p:cBhvr>
                                        <p:cTn id="23" dur="1000"/>
                                        <p:tgtEl>
                                          <p:spTgt spid="93190"/>
                                        </p:tgtEl>
                                      </p:cBhvr>
                                    </p:animEffect>
                                    <p:anim calcmode="lin" valueType="num">
                                      <p:cBhvr>
                                        <p:cTn id="24" dur="1000" fill="hold"/>
                                        <p:tgtEl>
                                          <p:spTgt spid="93190"/>
                                        </p:tgtEl>
                                        <p:attrNameLst>
                                          <p:attrName>ppt_x</p:attrName>
                                        </p:attrNameLst>
                                      </p:cBhvr>
                                      <p:tavLst>
                                        <p:tav tm="0">
                                          <p:val>
                                            <p:strVal val="#ppt_x"/>
                                          </p:val>
                                        </p:tav>
                                        <p:tav tm="100000">
                                          <p:val>
                                            <p:strVal val="#ppt_x"/>
                                          </p:val>
                                        </p:tav>
                                      </p:tavLst>
                                    </p:anim>
                                    <p:anim calcmode="lin" valueType="num">
                                      <p:cBhvr>
                                        <p:cTn id="25" dur="900" decel="100000" fill="hold"/>
                                        <p:tgtEl>
                                          <p:spTgt spid="9319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3190"/>
                                        </p:tgtEl>
                                        <p:attrNameLst>
                                          <p:attrName>ppt_y</p:attrName>
                                        </p:attrNameLst>
                                      </p:cBhvr>
                                      <p:tavLst>
                                        <p:tav tm="0">
                                          <p:val>
                                            <p:strVal val="#ppt_y-.03"/>
                                          </p:val>
                                        </p:tav>
                                        <p:tav tm="100000">
                                          <p:val>
                                            <p:strVal val="#ppt_y"/>
                                          </p:val>
                                        </p:tav>
                                      </p:tavLst>
                                    </p:anim>
                                  </p:childTnLst>
                                </p:cTn>
                              </p:par>
                              <p:par>
                                <p:cTn id="27" presetID="37" presetClass="entr" presetSubtype="0" fill="hold" grpId="2" nodeType="withEffect">
                                  <p:stCondLst>
                                    <p:cond delay="0"/>
                                  </p:stCondLst>
                                  <p:childTnLst>
                                    <p:set>
                                      <p:cBhvr>
                                        <p:cTn id="28" dur="1" fill="hold">
                                          <p:stCondLst>
                                            <p:cond delay="0"/>
                                          </p:stCondLst>
                                        </p:cTn>
                                        <p:tgtEl>
                                          <p:spTgt spid="93189"/>
                                        </p:tgtEl>
                                        <p:attrNameLst>
                                          <p:attrName>style.visibility</p:attrName>
                                        </p:attrNameLst>
                                      </p:cBhvr>
                                      <p:to>
                                        <p:strVal val="visible"/>
                                      </p:to>
                                    </p:set>
                                    <p:animEffect transition="in" filter="fade">
                                      <p:cBhvr>
                                        <p:cTn id="29" dur="1000"/>
                                        <p:tgtEl>
                                          <p:spTgt spid="93189"/>
                                        </p:tgtEl>
                                      </p:cBhvr>
                                    </p:animEffect>
                                    <p:anim calcmode="lin" valueType="num">
                                      <p:cBhvr>
                                        <p:cTn id="30" dur="1000" fill="hold"/>
                                        <p:tgtEl>
                                          <p:spTgt spid="93189"/>
                                        </p:tgtEl>
                                        <p:attrNameLst>
                                          <p:attrName>ppt_x</p:attrName>
                                        </p:attrNameLst>
                                      </p:cBhvr>
                                      <p:tavLst>
                                        <p:tav tm="0">
                                          <p:val>
                                            <p:strVal val="#ppt_x"/>
                                          </p:val>
                                        </p:tav>
                                        <p:tav tm="100000">
                                          <p:val>
                                            <p:strVal val="#ppt_x"/>
                                          </p:val>
                                        </p:tav>
                                      </p:tavLst>
                                    </p:anim>
                                    <p:anim calcmode="lin" valueType="num">
                                      <p:cBhvr>
                                        <p:cTn id="31" dur="900" decel="100000" fill="hold"/>
                                        <p:tgtEl>
                                          <p:spTgt spid="9318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318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3" nodeType="clickEffect">
                                  <p:stCondLst>
                                    <p:cond delay="0"/>
                                  </p:stCondLst>
                                  <p:childTnLst>
                                    <p:anim calcmode="lin" valueType="num">
                                      <p:cBhvr additive="base">
                                        <p:cTn id="36" dur="500"/>
                                        <p:tgtEl>
                                          <p:spTgt spid="93190"/>
                                        </p:tgtEl>
                                        <p:attrNameLst>
                                          <p:attrName>ppt_x</p:attrName>
                                        </p:attrNameLst>
                                      </p:cBhvr>
                                      <p:tavLst>
                                        <p:tav tm="0">
                                          <p:val>
                                            <p:strVal val="ppt_x"/>
                                          </p:val>
                                        </p:tav>
                                        <p:tav tm="100000">
                                          <p:val>
                                            <p:strVal val="ppt_x"/>
                                          </p:val>
                                        </p:tav>
                                      </p:tavLst>
                                    </p:anim>
                                    <p:anim calcmode="lin" valueType="num">
                                      <p:cBhvr additive="base">
                                        <p:cTn id="37" dur="500"/>
                                        <p:tgtEl>
                                          <p:spTgt spid="93190"/>
                                        </p:tgtEl>
                                        <p:attrNameLst>
                                          <p:attrName>ppt_y</p:attrName>
                                        </p:attrNameLst>
                                      </p:cBhvr>
                                      <p:tavLst>
                                        <p:tav tm="0">
                                          <p:val>
                                            <p:strVal val="ppt_y"/>
                                          </p:val>
                                        </p:tav>
                                        <p:tav tm="100000">
                                          <p:val>
                                            <p:strVal val="1+ppt_h/2"/>
                                          </p:val>
                                        </p:tav>
                                      </p:tavLst>
                                    </p:anim>
                                    <p:set>
                                      <p:cBhvr>
                                        <p:cTn id="38" dur="1" fill="hold">
                                          <p:stCondLst>
                                            <p:cond delay="499"/>
                                          </p:stCondLst>
                                        </p:cTn>
                                        <p:tgtEl>
                                          <p:spTgt spid="93190"/>
                                        </p:tgtEl>
                                        <p:attrNameLst>
                                          <p:attrName>style.visibility</p:attrName>
                                        </p:attrNameLst>
                                      </p:cBhvr>
                                      <p:to>
                                        <p:strVal val="hidden"/>
                                      </p:to>
                                    </p:set>
                                  </p:childTnLst>
                                </p:cTn>
                              </p:par>
                              <p:par>
                                <p:cTn id="39" presetID="2" presetClass="exit" presetSubtype="4" fill="hold" grpId="3" nodeType="withEffect">
                                  <p:stCondLst>
                                    <p:cond delay="0"/>
                                  </p:stCondLst>
                                  <p:childTnLst>
                                    <p:anim calcmode="lin" valueType="num">
                                      <p:cBhvr additive="base">
                                        <p:cTn id="40" dur="500"/>
                                        <p:tgtEl>
                                          <p:spTgt spid="93189"/>
                                        </p:tgtEl>
                                        <p:attrNameLst>
                                          <p:attrName>ppt_x</p:attrName>
                                        </p:attrNameLst>
                                      </p:cBhvr>
                                      <p:tavLst>
                                        <p:tav tm="0">
                                          <p:val>
                                            <p:strVal val="ppt_x"/>
                                          </p:val>
                                        </p:tav>
                                        <p:tav tm="100000">
                                          <p:val>
                                            <p:strVal val="ppt_x"/>
                                          </p:val>
                                        </p:tav>
                                      </p:tavLst>
                                    </p:anim>
                                    <p:anim calcmode="lin" valueType="num">
                                      <p:cBhvr additive="base">
                                        <p:cTn id="41" dur="500"/>
                                        <p:tgtEl>
                                          <p:spTgt spid="93189"/>
                                        </p:tgtEl>
                                        <p:attrNameLst>
                                          <p:attrName>ppt_y</p:attrName>
                                        </p:attrNameLst>
                                      </p:cBhvr>
                                      <p:tavLst>
                                        <p:tav tm="0">
                                          <p:val>
                                            <p:strVal val="ppt_y"/>
                                          </p:val>
                                        </p:tav>
                                        <p:tav tm="100000">
                                          <p:val>
                                            <p:strVal val="1+ppt_h/2"/>
                                          </p:val>
                                        </p:tav>
                                      </p:tavLst>
                                    </p:anim>
                                    <p:set>
                                      <p:cBhvr>
                                        <p:cTn id="42" dur="1" fill="hold">
                                          <p:stCondLst>
                                            <p:cond delay="499"/>
                                          </p:stCondLst>
                                        </p:cTn>
                                        <p:tgtEl>
                                          <p:spTgt spid="93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89" grpId="1" animBg="1"/>
      <p:bldP spid="93189" grpId="2" animBg="1"/>
      <p:bldP spid="93189" grpId="3" animBg="1"/>
      <p:bldP spid="93190" grpId="0" animBg="1"/>
      <p:bldP spid="93190" grpId="1" animBg="1"/>
      <p:bldP spid="93190" grpId="2" animBg="1"/>
      <p:bldP spid="93190" grpId="3"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ar-LY" smtClean="0"/>
          </a:p>
        </p:txBody>
      </p:sp>
      <p:sp>
        <p:nvSpPr>
          <p:cNvPr id="59395" name="Rectangle 3"/>
          <p:cNvSpPr>
            <a:spLocks noGrp="1" noChangeArrowheads="1"/>
          </p:cNvSpPr>
          <p:nvPr>
            <p:ph type="body" idx="1"/>
          </p:nvPr>
        </p:nvSpPr>
        <p:spPr/>
        <p:txBody>
          <a:bodyPr/>
          <a:lstStyle/>
          <a:p>
            <a:pPr eaLnBrk="1" hangingPunct="1"/>
            <a:endParaRPr lang="ar-LY" smtClean="0"/>
          </a:p>
        </p:txBody>
      </p:sp>
      <p:pic>
        <p:nvPicPr>
          <p:cNvPr id="59396" name="Picture 4" descr="adser"/>
          <p:cNvPicPr>
            <a:picLocks noChangeAspect="1" noChangeArrowheads="1"/>
          </p:cNvPicPr>
          <p:nvPr/>
        </p:nvPicPr>
        <p:blipFill>
          <a:blip r:embed="rId2" cstate="print"/>
          <a:srcRect/>
          <a:stretch>
            <a:fillRect/>
          </a:stretch>
        </p:blipFill>
        <p:spPr bwMode="auto">
          <a:xfrm>
            <a:off x="109538" y="228600"/>
            <a:ext cx="8882062" cy="6400800"/>
          </a:xfrm>
          <a:prstGeom prst="rect">
            <a:avLst/>
          </a:prstGeom>
          <a:noFill/>
          <a:ln w="9525">
            <a:noFill/>
            <a:miter lim="800000"/>
            <a:headEnd/>
            <a:tailEnd/>
          </a:ln>
        </p:spPr>
      </p:pic>
      <p:sp>
        <p:nvSpPr>
          <p:cNvPr id="94213" name="Text Box 5"/>
          <p:cNvSpPr txBox="1">
            <a:spLocks noChangeArrowheads="1"/>
          </p:cNvSpPr>
          <p:nvPr/>
        </p:nvSpPr>
        <p:spPr bwMode="auto">
          <a:xfrm flipH="1">
            <a:off x="1371600" y="4724400"/>
            <a:ext cx="5867400" cy="1062038"/>
          </a:xfrm>
          <a:prstGeom prst="rect">
            <a:avLst/>
          </a:prstGeom>
          <a:gradFill rotWithShape="1">
            <a:gsLst>
              <a:gs pos="0">
                <a:srgbClr val="FFFF21"/>
              </a:gs>
              <a:gs pos="100000">
                <a:srgbClr val="FF3300"/>
              </a:gs>
            </a:gsLst>
            <a:lin ang="2700000" scaled="1"/>
          </a:gradFill>
          <a:ln w="57150" cmpd="thickThin">
            <a:solidFill>
              <a:srgbClr val="FF3300"/>
            </a:solidFill>
            <a:miter lim="800000"/>
            <a:headEnd/>
            <a:tailEnd/>
          </a:ln>
          <a:effectLst/>
        </p:spPr>
        <p:txBody>
          <a:bodyPr>
            <a:spAutoFit/>
          </a:bodyPr>
          <a:lstStyle/>
          <a:p>
            <a:pPr algn="ctr" rtl="1">
              <a:spcBef>
                <a:spcPct val="50000"/>
              </a:spcBef>
              <a:defRPr/>
            </a:pPr>
            <a:r>
              <a:rPr lang="ar-SA" sz="2400" b="1">
                <a:solidFill>
                  <a:srgbClr val="008000"/>
                </a:solidFill>
                <a:effectLst>
                  <a:outerShdw blurRad="38100" dist="38100" dir="2700000" algn="tl">
                    <a:srgbClr val="000000"/>
                  </a:outerShdw>
                </a:effectLst>
              </a:rPr>
              <a:t>مزيد من التحكم بالمصدر الحاضن للصفحات (الملف)</a:t>
            </a:r>
          </a:p>
          <a:p>
            <a:pPr algn="ctr" rtl="1">
              <a:spcBef>
                <a:spcPct val="50000"/>
              </a:spcBef>
              <a:defRPr/>
            </a:pPr>
            <a:r>
              <a:rPr lang="ar-SA" sz="2400" b="1">
                <a:solidFill>
                  <a:srgbClr val="008000"/>
                </a:solidFill>
                <a:effectLst>
                  <a:outerShdw blurRad="38100" dist="38100" dir="2700000" algn="tl">
                    <a:srgbClr val="000000"/>
                  </a:outerShdw>
                </a:effectLst>
              </a:rPr>
              <a:t>به </a:t>
            </a:r>
            <a:r>
              <a:rPr lang="en-US" sz="2400" b="1">
                <a:solidFill>
                  <a:srgbClr val="008000"/>
                </a:solidFill>
                <a:effectLst>
                  <a:outerShdw blurRad="38100" dist="38100" dir="2700000" algn="tl">
                    <a:srgbClr val="000000"/>
                  </a:outerShdw>
                </a:effectLst>
              </a:rPr>
              <a:t>(Only)</a:t>
            </a:r>
            <a:r>
              <a:rPr lang="ar-SA" sz="2400" b="1">
                <a:solidFill>
                  <a:srgbClr val="008000"/>
                </a:solidFill>
                <a:effectLst>
                  <a:outerShdw blurRad="38100" dist="38100" dir="2700000" algn="tl">
                    <a:srgbClr val="000000"/>
                  </a:outerShdw>
                </a:effectLst>
              </a:rPr>
              <a:t> وبدونه </a:t>
            </a:r>
            <a:r>
              <a:rPr lang="en-US" sz="2400" b="1">
                <a:solidFill>
                  <a:srgbClr val="008000"/>
                </a:solidFill>
                <a:effectLst>
                  <a:outerShdw blurRad="38100" dist="38100" dir="2700000" algn="tl">
                    <a:srgbClr val="000000"/>
                  </a:outerShdw>
                </a:effectLst>
              </a:rPr>
              <a:t>(Don’t)</a:t>
            </a:r>
            <a:endParaRPr lang="ar-SA" sz="2400" b="1">
              <a:solidFill>
                <a:srgbClr val="008000"/>
              </a:solidFill>
              <a:effectLst>
                <a:outerShdw blurRad="38100" dist="38100" dir="2700000" algn="tl">
                  <a:srgbClr val="000000"/>
                </a:outerShdw>
              </a:effectLst>
            </a:endParaRPr>
          </a:p>
        </p:txBody>
      </p:sp>
      <p:sp>
        <p:nvSpPr>
          <p:cNvPr id="94214" name="AutoShape 6"/>
          <p:cNvSpPr>
            <a:spLocks noChangeArrowheads="1"/>
          </p:cNvSpPr>
          <p:nvPr/>
        </p:nvSpPr>
        <p:spPr bwMode="auto">
          <a:xfrm rot="-2100692">
            <a:off x="652463" y="4162425"/>
            <a:ext cx="1095375" cy="762000"/>
          </a:xfrm>
          <a:custGeom>
            <a:avLst/>
            <a:gdLst>
              <a:gd name="T0" fmla="*/ 767067 w 21600"/>
              <a:gd name="T1" fmla="*/ 0 h 21600"/>
              <a:gd name="T2" fmla="*/ 767067 w 21600"/>
              <a:gd name="T3" fmla="*/ 428907 h 21600"/>
              <a:gd name="T4" fmla="*/ 164154 w 21600"/>
              <a:gd name="T5" fmla="*/ 762000 h 21600"/>
              <a:gd name="T6" fmla="*/ 1095375 w 21600"/>
              <a:gd name="T7" fmla="*/ 21445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94215" name="Text Box 7"/>
          <p:cNvSpPr txBox="1">
            <a:spLocks noChangeArrowheads="1"/>
          </p:cNvSpPr>
          <p:nvPr/>
        </p:nvSpPr>
        <p:spPr bwMode="auto">
          <a:xfrm>
            <a:off x="304800" y="69850"/>
            <a:ext cx="8382000" cy="3435350"/>
          </a:xfrm>
          <a:prstGeom prst="rect">
            <a:avLst/>
          </a:prstGeom>
          <a:gradFill rotWithShape="1">
            <a:gsLst>
              <a:gs pos="0">
                <a:srgbClr val="FFFF21"/>
              </a:gs>
              <a:gs pos="100000">
                <a:srgbClr val="FF3300"/>
              </a:gs>
            </a:gsLst>
            <a:lin ang="2700000" scaled="1"/>
          </a:gradFill>
          <a:ln w="57150" cmpd="thickThin">
            <a:solidFill>
              <a:srgbClr val="FF3300"/>
            </a:solidFill>
            <a:miter lim="800000"/>
            <a:headEnd/>
            <a:tailEnd/>
          </a:ln>
        </p:spPr>
        <p:txBody>
          <a:bodyPr>
            <a:spAutoFit/>
          </a:bodyPr>
          <a:lstStyle/>
          <a:p>
            <a:pPr rtl="1"/>
            <a:r>
              <a:rPr lang="ar-SA" sz="2400" b="1">
                <a:solidFill>
                  <a:srgbClr val="008000"/>
                </a:solidFill>
              </a:rPr>
              <a:t>من أي موقع (اذا ترك هذا الحقل فارغا)</a:t>
            </a:r>
          </a:p>
          <a:p>
            <a:pPr rtl="1"/>
            <a:r>
              <a:rPr lang="ar-SA" sz="2400" b="1">
                <a:solidFill>
                  <a:srgbClr val="008000"/>
                </a:solidFill>
              </a:rPr>
              <a:t>من المواقع  التعليمية </a:t>
            </a:r>
            <a:r>
              <a:rPr lang="en-US" sz="2400" b="1">
                <a:solidFill>
                  <a:srgbClr val="008000"/>
                </a:solidFill>
              </a:rPr>
              <a:t> Educational = .deu</a:t>
            </a:r>
          </a:p>
          <a:p>
            <a:pPr rtl="1"/>
            <a:r>
              <a:rPr lang="ar-SA" sz="2400" b="1">
                <a:solidFill>
                  <a:srgbClr val="008000"/>
                </a:solidFill>
              </a:rPr>
              <a:t>من المواقع  التعليمية  </a:t>
            </a:r>
            <a:r>
              <a:rPr lang="en-US" sz="2400" b="1">
                <a:solidFill>
                  <a:srgbClr val="008000"/>
                </a:solidFill>
              </a:rPr>
              <a:t>Academic = .ac</a:t>
            </a:r>
          </a:p>
          <a:p>
            <a:pPr rtl="1"/>
            <a:r>
              <a:rPr lang="ar-SA" sz="2400" b="1">
                <a:solidFill>
                  <a:srgbClr val="008000"/>
                </a:solidFill>
              </a:rPr>
              <a:t>من مواقع المنظمات (على الأغلب غير ربحية) </a:t>
            </a:r>
            <a:r>
              <a:rPr lang="en-US" sz="2400" b="1">
                <a:solidFill>
                  <a:srgbClr val="008000"/>
                </a:solidFill>
              </a:rPr>
              <a:t>Organization = .org </a:t>
            </a:r>
          </a:p>
          <a:p>
            <a:pPr rtl="1"/>
            <a:r>
              <a:rPr lang="ar-SA" sz="2400" b="1">
                <a:solidFill>
                  <a:srgbClr val="008000"/>
                </a:solidFill>
              </a:rPr>
              <a:t>من المواقع الحكومية </a:t>
            </a:r>
            <a:r>
              <a:rPr lang="en-US" sz="2400" b="1">
                <a:solidFill>
                  <a:srgbClr val="008000"/>
                </a:solidFill>
              </a:rPr>
              <a:t>Government = .gov </a:t>
            </a:r>
          </a:p>
          <a:p>
            <a:pPr rtl="1"/>
            <a:r>
              <a:rPr lang="ar-SA" sz="2400" b="1">
                <a:solidFill>
                  <a:srgbClr val="008000"/>
                </a:solidFill>
              </a:rPr>
              <a:t>من المواقع التجارية </a:t>
            </a:r>
            <a:r>
              <a:rPr lang="en-US" sz="2400" b="1">
                <a:solidFill>
                  <a:srgbClr val="008000"/>
                </a:solidFill>
              </a:rPr>
              <a:t>Commercial = .com </a:t>
            </a:r>
          </a:p>
          <a:p>
            <a:pPr rtl="1"/>
            <a:r>
              <a:rPr lang="ar-SA" sz="2400" b="1">
                <a:solidFill>
                  <a:srgbClr val="008000"/>
                </a:solidFill>
              </a:rPr>
              <a:t>من مواقع الشبكات </a:t>
            </a:r>
            <a:r>
              <a:rPr lang="en-US" sz="2400" b="1">
                <a:solidFill>
                  <a:srgbClr val="008000"/>
                </a:solidFill>
              </a:rPr>
              <a:t>Network = .net </a:t>
            </a:r>
          </a:p>
          <a:p>
            <a:pPr rtl="1"/>
            <a:r>
              <a:rPr lang="ar-SA" sz="2400" b="1">
                <a:solidFill>
                  <a:srgbClr val="008000"/>
                </a:solidFill>
              </a:rPr>
              <a:t>من المواقع الحكومية </a:t>
            </a:r>
            <a:r>
              <a:rPr lang="en-US" sz="2400" b="1">
                <a:solidFill>
                  <a:srgbClr val="008000"/>
                </a:solidFill>
              </a:rPr>
              <a:t>Government = .gov </a:t>
            </a:r>
          </a:p>
          <a:p>
            <a:pPr rtl="1"/>
            <a:r>
              <a:rPr lang="ar-SA" sz="2400" b="1">
                <a:solidFill>
                  <a:srgbClr val="008000"/>
                </a:solidFill>
              </a:rPr>
              <a:t>... الخ</a:t>
            </a:r>
            <a:endParaRPr lang="en-US" sz="2400" b="1">
              <a:solidFill>
                <a:srgbClr val="008000"/>
              </a:solidFill>
            </a:endParaRPr>
          </a:p>
        </p:txBody>
      </p:sp>
      <p:sp>
        <p:nvSpPr>
          <p:cNvPr id="94216" name="AutoShape 8"/>
          <p:cNvSpPr>
            <a:spLocks noChangeArrowheads="1"/>
          </p:cNvSpPr>
          <p:nvPr/>
        </p:nvSpPr>
        <p:spPr bwMode="auto">
          <a:xfrm flipH="1" flipV="1">
            <a:off x="6705600" y="3457575"/>
            <a:ext cx="990600" cy="733425"/>
          </a:xfrm>
          <a:custGeom>
            <a:avLst/>
            <a:gdLst>
              <a:gd name="T0" fmla="*/ 693695 w 21600"/>
              <a:gd name="T1" fmla="*/ 0 h 21600"/>
              <a:gd name="T2" fmla="*/ 693695 w 21600"/>
              <a:gd name="T3" fmla="*/ 412823 h 21600"/>
              <a:gd name="T4" fmla="*/ 148452 w 21600"/>
              <a:gd name="T5" fmla="*/ 733425 h 21600"/>
              <a:gd name="T6" fmla="*/ 990600 w 21600"/>
              <a:gd name="T7" fmla="*/ 20641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9" name="Footer Placeholder 8"/>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fade">
                                      <p:cBhvr>
                                        <p:cTn id="7" dur="2000"/>
                                        <p:tgtEl>
                                          <p:spTgt spid="942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213"/>
                                        </p:tgtEl>
                                        <p:attrNameLst>
                                          <p:attrName>style.visibility</p:attrName>
                                        </p:attrNameLst>
                                      </p:cBhvr>
                                      <p:to>
                                        <p:strVal val="visible"/>
                                      </p:to>
                                    </p:set>
                                    <p:animEffect transition="in" filter="fade">
                                      <p:cBhvr>
                                        <p:cTn id="10" dur="2000"/>
                                        <p:tgtEl>
                                          <p:spTgt spid="942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4215"/>
                                        </p:tgtEl>
                                        <p:attrNameLst>
                                          <p:attrName>style.visibility</p:attrName>
                                        </p:attrNameLst>
                                      </p:cBhvr>
                                      <p:to>
                                        <p:strVal val="visible"/>
                                      </p:to>
                                    </p:set>
                                    <p:animEffect transition="in" filter="fade">
                                      <p:cBhvr>
                                        <p:cTn id="15" dur="2000"/>
                                        <p:tgtEl>
                                          <p:spTgt spid="942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4216"/>
                                        </p:tgtEl>
                                        <p:attrNameLst>
                                          <p:attrName>style.visibility</p:attrName>
                                        </p:attrNameLst>
                                      </p:cBhvr>
                                      <p:to>
                                        <p:strVal val="visible"/>
                                      </p:to>
                                    </p:set>
                                    <p:animEffect transition="in" filter="fade">
                                      <p:cBhvr>
                                        <p:cTn id="18" dur="20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nimBg="1"/>
      <p:bldP spid="94214" grpId="0" animBg="1"/>
      <p:bldP spid="94215" grpId="0" animBg="1"/>
      <p:bldP spid="942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descr="Brown marble"/>
          <p:cNvSpPr>
            <a:spLocks noGrp="1" noChangeArrowheads="1"/>
          </p:cNvSpPr>
          <p:nvPr>
            <p:ph type="title"/>
          </p:nvPr>
        </p:nvSpPr>
        <p:spPr>
          <a:blipFill dpi="0" rotWithShape="1">
            <a:blip r:embed="rId2" cstate="print"/>
            <a:srcRect/>
            <a:tile tx="0" ty="0" sx="100000" sy="100000" flip="none" algn="tl"/>
          </a:blipFill>
        </p:spPr>
        <p:txBody>
          <a:bodyPr/>
          <a:lstStyle/>
          <a:p>
            <a:pPr eaLnBrk="1" hangingPunct="1">
              <a:defRPr/>
            </a:pPr>
            <a:r>
              <a:rPr lang="en-US" sz="4000" b="1" smtClean="0">
                <a:solidFill>
                  <a:srgbClr val="FFFF00"/>
                </a:solidFill>
                <a:effectLst>
                  <a:outerShdw blurRad="38100" dist="38100" dir="2700000" algn="tl">
                    <a:srgbClr val="000000"/>
                  </a:outerShdw>
                </a:effectLst>
                <a:latin typeface="Times New Roman" pitchFamily="18" charset="0"/>
                <a:cs typeface="Times New Roman" pitchFamily="18" charset="0"/>
              </a:rPr>
              <a:t>A generic top-level domain (gTLD)</a:t>
            </a:r>
          </a:p>
        </p:txBody>
      </p:sp>
      <p:sp>
        <p:nvSpPr>
          <p:cNvPr id="95235" name="Rectangle 3"/>
          <p:cNvSpPr>
            <a:spLocks noGrp="1" noChangeArrowheads="1"/>
          </p:cNvSpPr>
          <p:nvPr>
            <p:ph type="body" idx="1"/>
          </p:nvPr>
        </p:nvSpPr>
        <p:spPr>
          <a:xfrm>
            <a:off x="304800" y="1447800"/>
            <a:ext cx="8229600" cy="5105400"/>
          </a:xfrm>
        </p:spPr>
        <p:txBody>
          <a:bodyPr/>
          <a:lstStyle/>
          <a:p>
            <a:pPr marL="111125" indent="4763" algn="just" rtl="1" eaLnBrk="1" hangingPunct="1">
              <a:lnSpc>
                <a:spcPct val="80000"/>
              </a:lnSpc>
              <a:buFontTx/>
              <a:buNone/>
              <a:defRPr/>
            </a:pPr>
            <a:r>
              <a:rPr lang="ar-SA" sz="3600" b="1" smtClean="0">
                <a:effectLst>
                  <a:outerShdw blurRad="38100" dist="38100" dir="2700000" algn="tl">
                    <a:srgbClr val="FFFFFF"/>
                  </a:outerShdw>
                </a:effectLst>
                <a:latin typeface="Times New Roman" pitchFamily="18" charset="0"/>
                <a:cs typeface="Times New Roman" pitchFamily="18" charset="0"/>
              </a:rPr>
              <a:t>اسم المجال العام الأعلى الذي وضع في العام 1985 كان يشمل:</a:t>
            </a:r>
          </a:p>
          <a:p>
            <a:pPr marL="111125" indent="4763" algn="just" rtl="1" eaLnBrk="1" hangingPunct="1">
              <a:lnSpc>
                <a:spcPct val="80000"/>
              </a:lnSpc>
              <a:buFontTx/>
              <a:buNone/>
              <a:defRPr/>
            </a:pPr>
            <a:endParaRPr lang="en-US" sz="3600" b="1" smtClean="0">
              <a:effectLst>
                <a:outerShdw blurRad="38100" dist="38100" dir="2700000" algn="tl">
                  <a:srgbClr val="FFFFFF"/>
                </a:outerShdw>
              </a:effectLst>
              <a:latin typeface="Times New Roman" pitchFamily="18" charset="0"/>
              <a:cs typeface="Times New Roman" pitchFamily="18" charset="0"/>
            </a:endParaRPr>
          </a:p>
          <a:p>
            <a:pPr marL="111125" indent="4763" eaLnBrk="1" hangingPunct="1">
              <a:lnSpc>
                <a:spcPct val="80000"/>
              </a:lnSpc>
              <a:buFontTx/>
              <a:buNone/>
              <a:defRPr/>
            </a:pPr>
            <a:r>
              <a:rPr lang="en-US" sz="3600" b="1" smtClean="0">
                <a:solidFill>
                  <a:srgbClr val="008000"/>
                </a:solidFill>
                <a:effectLst>
                  <a:outerShdw blurRad="38100" dist="38100" dir="2700000" algn="tl">
                    <a:srgbClr val="000000"/>
                  </a:outerShdw>
                </a:effectLst>
                <a:latin typeface="Times New Roman" pitchFamily="18" charset="0"/>
                <a:cs typeface="Times New Roman" pitchFamily="18" charset="0"/>
              </a:rPr>
              <a:t>.com 			.edu </a:t>
            </a:r>
          </a:p>
          <a:p>
            <a:pPr marL="111125" indent="4763" eaLnBrk="1" hangingPunct="1">
              <a:lnSpc>
                <a:spcPct val="80000"/>
              </a:lnSpc>
              <a:buFontTx/>
              <a:buNone/>
              <a:defRPr/>
            </a:pPr>
            <a:r>
              <a:rPr lang="en-US" sz="3600" b="1" smtClean="0">
                <a:solidFill>
                  <a:srgbClr val="008000"/>
                </a:solidFill>
                <a:effectLst>
                  <a:outerShdw blurRad="38100" dist="38100" dir="2700000" algn="tl">
                    <a:srgbClr val="000000"/>
                  </a:outerShdw>
                </a:effectLst>
                <a:latin typeface="Times New Roman" pitchFamily="18" charset="0"/>
                <a:cs typeface="Times New Roman" pitchFamily="18" charset="0"/>
              </a:rPr>
              <a:t>.gov 			.net </a:t>
            </a:r>
          </a:p>
          <a:p>
            <a:pPr marL="111125" indent="4763" eaLnBrk="1" hangingPunct="1">
              <a:lnSpc>
                <a:spcPct val="80000"/>
              </a:lnSpc>
              <a:buFontTx/>
              <a:buNone/>
              <a:defRPr/>
            </a:pPr>
            <a:r>
              <a:rPr lang="en-US" sz="3600" b="1" smtClean="0">
                <a:solidFill>
                  <a:srgbClr val="008000"/>
                </a:solidFill>
                <a:effectLst>
                  <a:outerShdw blurRad="38100" dist="38100" dir="2700000" algn="tl">
                    <a:srgbClr val="000000"/>
                  </a:outerShdw>
                </a:effectLst>
                <a:latin typeface="Times New Roman" pitchFamily="18" charset="0"/>
                <a:cs typeface="Times New Roman" pitchFamily="18" charset="0"/>
              </a:rPr>
              <a:t>.org</a:t>
            </a:r>
            <a:r>
              <a:rPr lang="ar-SA" sz="3600" b="1" smtClean="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3600" b="1" smtClean="0">
                <a:solidFill>
                  <a:srgbClr val="008000"/>
                </a:solidFill>
                <a:effectLst>
                  <a:outerShdw blurRad="38100" dist="38100" dir="2700000" algn="tl">
                    <a:srgbClr val="000000"/>
                  </a:outerShdw>
                </a:effectLst>
                <a:latin typeface="Times New Roman" pitchFamily="18" charset="0"/>
                <a:cs typeface="Times New Roman" pitchFamily="18" charset="0"/>
              </a:rPr>
              <a:t> 			.mil </a:t>
            </a:r>
          </a:p>
          <a:p>
            <a:pPr marL="111125" indent="4763" eaLnBrk="1" hangingPunct="1">
              <a:lnSpc>
                <a:spcPct val="80000"/>
              </a:lnSpc>
              <a:buFontTx/>
              <a:buNone/>
              <a:defRPr/>
            </a:pPr>
            <a:endParaRPr lang="ar-SA" sz="3600" b="1" smtClean="0">
              <a:solidFill>
                <a:srgbClr val="008000"/>
              </a:solidFill>
              <a:effectLst>
                <a:outerShdw blurRad="38100" dist="38100" dir="2700000" algn="tl">
                  <a:srgbClr val="000000"/>
                </a:outerShdw>
              </a:effectLst>
              <a:latin typeface="Times New Roman" pitchFamily="18" charset="0"/>
              <a:cs typeface="Times New Roman" pitchFamily="18" charset="0"/>
            </a:endParaRPr>
          </a:p>
          <a:p>
            <a:pPr marL="111125" indent="4763" algn="r" rtl="1" eaLnBrk="1" hangingPunct="1">
              <a:lnSpc>
                <a:spcPct val="80000"/>
              </a:lnSpc>
              <a:buFontTx/>
              <a:buNone/>
              <a:defRPr/>
            </a:pPr>
            <a:r>
              <a:rPr lang="ar-SA" sz="3600" b="1" smtClean="0">
                <a:effectLst>
                  <a:outerShdw blurRad="38100" dist="38100" dir="2700000" algn="tl">
                    <a:srgbClr val="FFFFFF"/>
                  </a:outerShdw>
                </a:effectLst>
                <a:latin typeface="Times New Roman" pitchFamily="18" charset="0"/>
                <a:cs typeface="Times New Roman" pitchFamily="18" charset="0"/>
              </a:rPr>
              <a:t>لا حقا تم اضافة</a:t>
            </a:r>
            <a:r>
              <a:rPr lang="ar-SA" sz="3600" b="1" smtClean="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3600" b="1" smtClean="0">
                <a:effectLst>
                  <a:outerShdw blurRad="38100" dist="38100" dir="2700000" algn="tl">
                    <a:srgbClr val="FFFFFF"/>
                  </a:outerShdw>
                </a:effectLst>
                <a:latin typeface="Times New Roman" pitchFamily="18" charset="0"/>
                <a:cs typeface="Times New Roman" pitchFamily="18" charset="0"/>
              </a:rPr>
              <a:t>.</a:t>
            </a:r>
            <a:r>
              <a:rPr lang="en-US" sz="3600" b="1" smtClean="0">
                <a:solidFill>
                  <a:srgbClr val="008000"/>
                </a:solidFill>
                <a:effectLst>
                  <a:outerShdw blurRad="38100" dist="38100" dir="2700000" algn="tl">
                    <a:srgbClr val="000000"/>
                  </a:outerShdw>
                </a:effectLst>
                <a:latin typeface="Times New Roman" pitchFamily="18" charset="0"/>
                <a:cs typeface="Times New Roman" pitchFamily="18" charset="0"/>
              </a:rPr>
              <a:t>net</a:t>
            </a:r>
            <a:r>
              <a:rPr lang="en-US" sz="3600" b="1" smtClean="0">
                <a:effectLst>
                  <a:outerShdw blurRad="38100" dist="38100" dir="2700000" algn="tl">
                    <a:srgbClr val="FFFFFF"/>
                  </a:outerShdw>
                </a:effectLst>
                <a:latin typeface="Times New Roman" pitchFamily="18" charset="0"/>
                <a:cs typeface="Times New Roman" pitchFamily="18" charset="0"/>
              </a:rPr>
              <a:t> </a:t>
            </a:r>
            <a:endParaRPr lang="ar-SA" sz="3600" b="1" smtClean="0">
              <a:effectLst>
                <a:outerShdw blurRad="38100" dist="38100" dir="2700000" algn="tl">
                  <a:srgbClr val="FFFFFF"/>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95235">
                                            <p:txEl>
                                              <p:pRg st="2" end="2"/>
                                            </p:txEl>
                                          </p:spTgt>
                                        </p:tgtEl>
                                        <p:attrNameLst>
                                          <p:attrName>style.visibility</p:attrName>
                                        </p:attrNameLst>
                                      </p:cBhvr>
                                      <p:to>
                                        <p:strVal val="visible"/>
                                      </p:to>
                                    </p:set>
                                    <p:anim calcmode="lin" valueType="num">
                                      <p:cBhvr>
                                        <p:cTn id="7" dur="2000" fill="hold"/>
                                        <p:tgtEl>
                                          <p:spTgt spid="95235">
                                            <p:txEl>
                                              <p:pRg st="2" end="2"/>
                                            </p:txEl>
                                          </p:spTgt>
                                        </p:tgtEl>
                                        <p:attrNameLst>
                                          <p:attrName>ppt_w</p:attrName>
                                        </p:attrNameLst>
                                      </p:cBhvr>
                                      <p:tavLst>
                                        <p:tav tm="0">
                                          <p:val>
                                            <p:strVal val="#ppt_w*0.05"/>
                                          </p:val>
                                        </p:tav>
                                        <p:tav tm="100000">
                                          <p:val>
                                            <p:strVal val="#ppt_w"/>
                                          </p:val>
                                        </p:tav>
                                      </p:tavLst>
                                    </p:anim>
                                    <p:anim calcmode="lin" valueType="num">
                                      <p:cBhvr>
                                        <p:cTn id="8" dur="2000" fill="hold"/>
                                        <p:tgtEl>
                                          <p:spTgt spid="95235">
                                            <p:txEl>
                                              <p:pRg st="2" end="2"/>
                                            </p:txEl>
                                          </p:spTgt>
                                        </p:tgtEl>
                                        <p:attrNameLst>
                                          <p:attrName>ppt_h</p:attrName>
                                        </p:attrNameLst>
                                      </p:cBhvr>
                                      <p:tavLst>
                                        <p:tav tm="0">
                                          <p:val>
                                            <p:strVal val="#ppt_h"/>
                                          </p:val>
                                        </p:tav>
                                        <p:tav tm="100000">
                                          <p:val>
                                            <p:strVal val="#ppt_h"/>
                                          </p:val>
                                        </p:tav>
                                      </p:tavLst>
                                    </p:anim>
                                    <p:anim calcmode="lin" valueType="num">
                                      <p:cBhvr>
                                        <p:cTn id="9" dur="2000" fill="hold"/>
                                        <p:tgtEl>
                                          <p:spTgt spid="95235">
                                            <p:txEl>
                                              <p:pRg st="2" end="2"/>
                                            </p:txEl>
                                          </p:spTgt>
                                        </p:tgtEl>
                                        <p:attrNameLst>
                                          <p:attrName>ppt_x</p:attrName>
                                        </p:attrNameLst>
                                      </p:cBhvr>
                                      <p:tavLst>
                                        <p:tav tm="0">
                                          <p:val>
                                            <p:strVal val="#ppt_x-.2"/>
                                          </p:val>
                                        </p:tav>
                                        <p:tav tm="100000">
                                          <p:val>
                                            <p:strVal val="#ppt_x"/>
                                          </p:val>
                                        </p:tav>
                                      </p:tavLst>
                                    </p:anim>
                                    <p:anim calcmode="lin" valueType="num">
                                      <p:cBhvr>
                                        <p:cTn id="10" dur="2000" fill="hold"/>
                                        <p:tgtEl>
                                          <p:spTgt spid="95235">
                                            <p:txEl>
                                              <p:pRg st="2" end="2"/>
                                            </p:txEl>
                                          </p:spTgt>
                                        </p:tgtEl>
                                        <p:attrNameLst>
                                          <p:attrName>ppt_y</p:attrName>
                                        </p:attrNameLst>
                                      </p:cBhvr>
                                      <p:tavLst>
                                        <p:tav tm="0">
                                          <p:val>
                                            <p:strVal val="#ppt_y"/>
                                          </p:val>
                                        </p:tav>
                                        <p:tav tm="100000">
                                          <p:val>
                                            <p:strVal val="#ppt_y"/>
                                          </p:val>
                                        </p:tav>
                                      </p:tavLst>
                                    </p:anim>
                                    <p:animEffect transition="in" filter="fade">
                                      <p:cBhvr>
                                        <p:cTn id="11" dur="2000"/>
                                        <p:tgtEl>
                                          <p:spTgt spid="9523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95235">
                                            <p:txEl>
                                              <p:pRg st="0" end="0"/>
                                            </p:txEl>
                                          </p:spTgt>
                                        </p:tgtEl>
                                        <p:attrNameLst>
                                          <p:attrName>style.visibility</p:attrName>
                                        </p:attrNameLst>
                                      </p:cBhvr>
                                      <p:to>
                                        <p:strVal val="visible"/>
                                      </p:to>
                                    </p:set>
                                    <p:anim calcmode="lin" valueType="num">
                                      <p:cBhvr>
                                        <p:cTn id="16" dur="2000" fill="hold"/>
                                        <p:tgtEl>
                                          <p:spTgt spid="95235">
                                            <p:txEl>
                                              <p:pRg st="0" end="0"/>
                                            </p:txEl>
                                          </p:spTgt>
                                        </p:tgtEl>
                                        <p:attrNameLst>
                                          <p:attrName>ppt_w</p:attrName>
                                        </p:attrNameLst>
                                      </p:cBhvr>
                                      <p:tavLst>
                                        <p:tav tm="0">
                                          <p:val>
                                            <p:strVal val="#ppt_w*0.05"/>
                                          </p:val>
                                        </p:tav>
                                        <p:tav tm="100000">
                                          <p:val>
                                            <p:strVal val="#ppt_w"/>
                                          </p:val>
                                        </p:tav>
                                      </p:tavLst>
                                    </p:anim>
                                    <p:anim calcmode="lin" valueType="num">
                                      <p:cBhvr>
                                        <p:cTn id="17" dur="2000" fill="hold"/>
                                        <p:tgtEl>
                                          <p:spTgt spid="95235">
                                            <p:txEl>
                                              <p:pRg st="0" end="0"/>
                                            </p:txEl>
                                          </p:spTgt>
                                        </p:tgtEl>
                                        <p:attrNameLst>
                                          <p:attrName>ppt_h</p:attrName>
                                        </p:attrNameLst>
                                      </p:cBhvr>
                                      <p:tavLst>
                                        <p:tav tm="0">
                                          <p:val>
                                            <p:strVal val="#ppt_h"/>
                                          </p:val>
                                        </p:tav>
                                        <p:tav tm="100000">
                                          <p:val>
                                            <p:strVal val="#ppt_h"/>
                                          </p:val>
                                        </p:tav>
                                      </p:tavLst>
                                    </p:anim>
                                    <p:anim calcmode="lin" valueType="num">
                                      <p:cBhvr>
                                        <p:cTn id="18" dur="2000" fill="hold"/>
                                        <p:tgtEl>
                                          <p:spTgt spid="95235">
                                            <p:txEl>
                                              <p:pRg st="0" end="0"/>
                                            </p:txEl>
                                          </p:spTgt>
                                        </p:tgtEl>
                                        <p:attrNameLst>
                                          <p:attrName>ppt_x</p:attrName>
                                        </p:attrNameLst>
                                      </p:cBhvr>
                                      <p:tavLst>
                                        <p:tav tm="0">
                                          <p:val>
                                            <p:strVal val="#ppt_x-.2"/>
                                          </p:val>
                                        </p:tav>
                                        <p:tav tm="100000">
                                          <p:val>
                                            <p:strVal val="#ppt_x"/>
                                          </p:val>
                                        </p:tav>
                                      </p:tavLst>
                                    </p:anim>
                                    <p:anim calcmode="lin" valueType="num">
                                      <p:cBhvr>
                                        <p:cTn id="19" dur="2000" fill="hold"/>
                                        <p:tgtEl>
                                          <p:spTgt spid="95235">
                                            <p:txEl>
                                              <p:pRg st="0" end="0"/>
                                            </p:txEl>
                                          </p:spTgt>
                                        </p:tgtEl>
                                        <p:attrNameLst>
                                          <p:attrName>ppt_y</p:attrName>
                                        </p:attrNameLst>
                                      </p:cBhvr>
                                      <p:tavLst>
                                        <p:tav tm="0">
                                          <p:val>
                                            <p:strVal val="#ppt_y"/>
                                          </p:val>
                                        </p:tav>
                                        <p:tav tm="100000">
                                          <p:val>
                                            <p:strVal val="#ppt_y"/>
                                          </p:val>
                                        </p:tav>
                                      </p:tavLst>
                                    </p:anim>
                                    <p:animEffect transition="in" filter="fade">
                                      <p:cBhvr>
                                        <p:cTn id="20" dur="2000"/>
                                        <p:tgtEl>
                                          <p:spTgt spid="95235">
                                            <p:txEl>
                                              <p:pRg st="0" end="0"/>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95235">
                                            <p:txEl>
                                              <p:pRg st="3" end="3"/>
                                            </p:txEl>
                                          </p:spTgt>
                                        </p:tgtEl>
                                        <p:attrNameLst>
                                          <p:attrName>style.visibility</p:attrName>
                                        </p:attrNameLst>
                                      </p:cBhvr>
                                      <p:to>
                                        <p:strVal val="visible"/>
                                      </p:to>
                                    </p:set>
                                    <p:anim calcmode="lin" valueType="num">
                                      <p:cBhvr>
                                        <p:cTn id="23" dur="2000" fill="hold"/>
                                        <p:tgtEl>
                                          <p:spTgt spid="95235">
                                            <p:txEl>
                                              <p:pRg st="3" end="3"/>
                                            </p:txEl>
                                          </p:spTgt>
                                        </p:tgtEl>
                                        <p:attrNameLst>
                                          <p:attrName>ppt_w</p:attrName>
                                        </p:attrNameLst>
                                      </p:cBhvr>
                                      <p:tavLst>
                                        <p:tav tm="0">
                                          <p:val>
                                            <p:strVal val="#ppt_w*0.05"/>
                                          </p:val>
                                        </p:tav>
                                        <p:tav tm="100000">
                                          <p:val>
                                            <p:strVal val="#ppt_w"/>
                                          </p:val>
                                        </p:tav>
                                      </p:tavLst>
                                    </p:anim>
                                    <p:anim calcmode="lin" valueType="num">
                                      <p:cBhvr>
                                        <p:cTn id="24" dur="2000" fill="hold"/>
                                        <p:tgtEl>
                                          <p:spTgt spid="95235">
                                            <p:txEl>
                                              <p:pRg st="3" end="3"/>
                                            </p:txEl>
                                          </p:spTgt>
                                        </p:tgtEl>
                                        <p:attrNameLst>
                                          <p:attrName>ppt_h</p:attrName>
                                        </p:attrNameLst>
                                      </p:cBhvr>
                                      <p:tavLst>
                                        <p:tav tm="0">
                                          <p:val>
                                            <p:strVal val="#ppt_h"/>
                                          </p:val>
                                        </p:tav>
                                        <p:tav tm="100000">
                                          <p:val>
                                            <p:strVal val="#ppt_h"/>
                                          </p:val>
                                        </p:tav>
                                      </p:tavLst>
                                    </p:anim>
                                    <p:anim calcmode="lin" valueType="num">
                                      <p:cBhvr>
                                        <p:cTn id="25" dur="2000" fill="hold"/>
                                        <p:tgtEl>
                                          <p:spTgt spid="95235">
                                            <p:txEl>
                                              <p:pRg st="3" end="3"/>
                                            </p:txEl>
                                          </p:spTgt>
                                        </p:tgtEl>
                                        <p:attrNameLst>
                                          <p:attrName>ppt_x</p:attrName>
                                        </p:attrNameLst>
                                      </p:cBhvr>
                                      <p:tavLst>
                                        <p:tav tm="0">
                                          <p:val>
                                            <p:strVal val="#ppt_x-.2"/>
                                          </p:val>
                                        </p:tav>
                                        <p:tav tm="100000">
                                          <p:val>
                                            <p:strVal val="#ppt_x"/>
                                          </p:val>
                                        </p:tav>
                                      </p:tavLst>
                                    </p:anim>
                                    <p:anim calcmode="lin" valueType="num">
                                      <p:cBhvr>
                                        <p:cTn id="26" dur="2000" fill="hold"/>
                                        <p:tgtEl>
                                          <p:spTgt spid="95235">
                                            <p:txEl>
                                              <p:pRg st="3" end="3"/>
                                            </p:txEl>
                                          </p:spTgt>
                                        </p:tgtEl>
                                        <p:attrNameLst>
                                          <p:attrName>ppt_y</p:attrName>
                                        </p:attrNameLst>
                                      </p:cBhvr>
                                      <p:tavLst>
                                        <p:tav tm="0">
                                          <p:val>
                                            <p:strVal val="#ppt_y"/>
                                          </p:val>
                                        </p:tav>
                                        <p:tav tm="100000">
                                          <p:val>
                                            <p:strVal val="#ppt_y"/>
                                          </p:val>
                                        </p:tav>
                                      </p:tavLst>
                                    </p:anim>
                                    <p:animEffect transition="in" filter="fade">
                                      <p:cBhvr>
                                        <p:cTn id="27" dur="2000"/>
                                        <p:tgtEl>
                                          <p:spTgt spid="95235">
                                            <p:txEl>
                                              <p:pRg st="3" end="3"/>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95235">
                                            <p:txEl>
                                              <p:pRg st="4" end="4"/>
                                            </p:txEl>
                                          </p:spTgt>
                                        </p:tgtEl>
                                        <p:attrNameLst>
                                          <p:attrName>style.visibility</p:attrName>
                                        </p:attrNameLst>
                                      </p:cBhvr>
                                      <p:to>
                                        <p:strVal val="visible"/>
                                      </p:to>
                                    </p:set>
                                    <p:anim calcmode="lin" valueType="num">
                                      <p:cBhvr>
                                        <p:cTn id="30" dur="2000" fill="hold"/>
                                        <p:tgtEl>
                                          <p:spTgt spid="95235">
                                            <p:txEl>
                                              <p:pRg st="4" end="4"/>
                                            </p:txEl>
                                          </p:spTgt>
                                        </p:tgtEl>
                                        <p:attrNameLst>
                                          <p:attrName>ppt_w</p:attrName>
                                        </p:attrNameLst>
                                      </p:cBhvr>
                                      <p:tavLst>
                                        <p:tav tm="0">
                                          <p:val>
                                            <p:strVal val="#ppt_w*0.05"/>
                                          </p:val>
                                        </p:tav>
                                        <p:tav tm="100000">
                                          <p:val>
                                            <p:strVal val="#ppt_w"/>
                                          </p:val>
                                        </p:tav>
                                      </p:tavLst>
                                    </p:anim>
                                    <p:anim calcmode="lin" valueType="num">
                                      <p:cBhvr>
                                        <p:cTn id="31" dur="2000" fill="hold"/>
                                        <p:tgtEl>
                                          <p:spTgt spid="95235">
                                            <p:txEl>
                                              <p:pRg st="4" end="4"/>
                                            </p:txEl>
                                          </p:spTgt>
                                        </p:tgtEl>
                                        <p:attrNameLst>
                                          <p:attrName>ppt_h</p:attrName>
                                        </p:attrNameLst>
                                      </p:cBhvr>
                                      <p:tavLst>
                                        <p:tav tm="0">
                                          <p:val>
                                            <p:strVal val="#ppt_h"/>
                                          </p:val>
                                        </p:tav>
                                        <p:tav tm="100000">
                                          <p:val>
                                            <p:strVal val="#ppt_h"/>
                                          </p:val>
                                        </p:tav>
                                      </p:tavLst>
                                    </p:anim>
                                    <p:anim calcmode="lin" valueType="num">
                                      <p:cBhvr>
                                        <p:cTn id="32" dur="2000" fill="hold"/>
                                        <p:tgtEl>
                                          <p:spTgt spid="95235">
                                            <p:txEl>
                                              <p:pRg st="4" end="4"/>
                                            </p:txEl>
                                          </p:spTgt>
                                        </p:tgtEl>
                                        <p:attrNameLst>
                                          <p:attrName>ppt_x</p:attrName>
                                        </p:attrNameLst>
                                      </p:cBhvr>
                                      <p:tavLst>
                                        <p:tav tm="0">
                                          <p:val>
                                            <p:strVal val="#ppt_x-.2"/>
                                          </p:val>
                                        </p:tav>
                                        <p:tav tm="100000">
                                          <p:val>
                                            <p:strVal val="#ppt_x"/>
                                          </p:val>
                                        </p:tav>
                                      </p:tavLst>
                                    </p:anim>
                                    <p:anim calcmode="lin" valueType="num">
                                      <p:cBhvr>
                                        <p:cTn id="33" dur="2000" fill="hold"/>
                                        <p:tgtEl>
                                          <p:spTgt spid="95235">
                                            <p:txEl>
                                              <p:pRg st="4" end="4"/>
                                            </p:txEl>
                                          </p:spTgt>
                                        </p:tgtEl>
                                        <p:attrNameLst>
                                          <p:attrName>ppt_y</p:attrName>
                                        </p:attrNameLst>
                                      </p:cBhvr>
                                      <p:tavLst>
                                        <p:tav tm="0">
                                          <p:val>
                                            <p:strVal val="#ppt_y"/>
                                          </p:val>
                                        </p:tav>
                                        <p:tav tm="100000">
                                          <p:val>
                                            <p:strVal val="#ppt_y"/>
                                          </p:val>
                                        </p:tav>
                                      </p:tavLst>
                                    </p:anim>
                                    <p:animEffect transition="in" filter="fade">
                                      <p:cBhvr>
                                        <p:cTn id="34" dur="2000"/>
                                        <p:tgtEl>
                                          <p:spTgt spid="95235">
                                            <p:txEl>
                                              <p:pRg st="4" end="4"/>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95235">
                                            <p:txEl>
                                              <p:pRg st="6" end="6"/>
                                            </p:txEl>
                                          </p:spTgt>
                                        </p:tgtEl>
                                        <p:attrNameLst>
                                          <p:attrName>style.visibility</p:attrName>
                                        </p:attrNameLst>
                                      </p:cBhvr>
                                      <p:to>
                                        <p:strVal val="visible"/>
                                      </p:to>
                                    </p:set>
                                    <p:anim calcmode="lin" valueType="num">
                                      <p:cBhvr>
                                        <p:cTn id="37" dur="2000" fill="hold"/>
                                        <p:tgtEl>
                                          <p:spTgt spid="95235">
                                            <p:txEl>
                                              <p:pRg st="6" end="6"/>
                                            </p:txEl>
                                          </p:spTgt>
                                        </p:tgtEl>
                                        <p:attrNameLst>
                                          <p:attrName>ppt_w</p:attrName>
                                        </p:attrNameLst>
                                      </p:cBhvr>
                                      <p:tavLst>
                                        <p:tav tm="0">
                                          <p:val>
                                            <p:strVal val="#ppt_w*0.05"/>
                                          </p:val>
                                        </p:tav>
                                        <p:tav tm="100000">
                                          <p:val>
                                            <p:strVal val="#ppt_w"/>
                                          </p:val>
                                        </p:tav>
                                      </p:tavLst>
                                    </p:anim>
                                    <p:anim calcmode="lin" valueType="num">
                                      <p:cBhvr>
                                        <p:cTn id="38" dur="2000" fill="hold"/>
                                        <p:tgtEl>
                                          <p:spTgt spid="95235">
                                            <p:txEl>
                                              <p:pRg st="6" end="6"/>
                                            </p:txEl>
                                          </p:spTgt>
                                        </p:tgtEl>
                                        <p:attrNameLst>
                                          <p:attrName>ppt_h</p:attrName>
                                        </p:attrNameLst>
                                      </p:cBhvr>
                                      <p:tavLst>
                                        <p:tav tm="0">
                                          <p:val>
                                            <p:strVal val="#ppt_h"/>
                                          </p:val>
                                        </p:tav>
                                        <p:tav tm="100000">
                                          <p:val>
                                            <p:strVal val="#ppt_h"/>
                                          </p:val>
                                        </p:tav>
                                      </p:tavLst>
                                    </p:anim>
                                    <p:anim calcmode="lin" valueType="num">
                                      <p:cBhvr>
                                        <p:cTn id="39" dur="2000" fill="hold"/>
                                        <p:tgtEl>
                                          <p:spTgt spid="95235">
                                            <p:txEl>
                                              <p:pRg st="6" end="6"/>
                                            </p:txEl>
                                          </p:spTgt>
                                        </p:tgtEl>
                                        <p:attrNameLst>
                                          <p:attrName>ppt_x</p:attrName>
                                        </p:attrNameLst>
                                      </p:cBhvr>
                                      <p:tavLst>
                                        <p:tav tm="0">
                                          <p:val>
                                            <p:strVal val="#ppt_x-.2"/>
                                          </p:val>
                                        </p:tav>
                                        <p:tav tm="100000">
                                          <p:val>
                                            <p:strVal val="#ppt_x"/>
                                          </p:val>
                                        </p:tav>
                                      </p:tavLst>
                                    </p:anim>
                                    <p:anim calcmode="lin" valueType="num">
                                      <p:cBhvr>
                                        <p:cTn id="40" dur="2000" fill="hold"/>
                                        <p:tgtEl>
                                          <p:spTgt spid="95235">
                                            <p:txEl>
                                              <p:pRg st="6" end="6"/>
                                            </p:txEl>
                                          </p:spTgt>
                                        </p:tgtEl>
                                        <p:attrNameLst>
                                          <p:attrName>ppt_y</p:attrName>
                                        </p:attrNameLst>
                                      </p:cBhvr>
                                      <p:tavLst>
                                        <p:tav tm="0">
                                          <p:val>
                                            <p:strVal val="#ppt_y"/>
                                          </p:val>
                                        </p:tav>
                                        <p:tav tm="100000">
                                          <p:val>
                                            <p:strVal val="#ppt_y"/>
                                          </p:val>
                                        </p:tav>
                                      </p:tavLst>
                                    </p:anim>
                                    <p:animEffect transition="in" filter="fade">
                                      <p:cBhvr>
                                        <p:cTn id="41" dur="2000"/>
                                        <p:tgtEl>
                                          <p:spTgt spid="95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descr="Green marble"/>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sz="4000" b="1" smtClean="0">
                <a:solidFill>
                  <a:srgbClr val="FFFF00"/>
                </a:solidFill>
                <a:effectLst>
                  <a:outerShdw blurRad="38100" dist="38100" dir="2700000" algn="tl">
                    <a:srgbClr val="000000"/>
                  </a:outerShdw>
                </a:effectLst>
                <a:latin typeface="Times New Roman" pitchFamily="18" charset="0"/>
                <a:cs typeface="Times New Roman" pitchFamily="18" charset="0"/>
              </a:rPr>
              <a:t>A generic top-level domain (gTLD</a:t>
            </a:r>
          </a:p>
        </p:txBody>
      </p:sp>
      <p:sp>
        <p:nvSpPr>
          <p:cNvPr id="96259" name="Rectangle 3"/>
          <p:cNvSpPr>
            <a:spLocks noGrp="1" noChangeArrowheads="1"/>
          </p:cNvSpPr>
          <p:nvPr>
            <p:ph type="body" idx="1"/>
          </p:nvPr>
        </p:nvSpPr>
        <p:spPr>
          <a:xfrm>
            <a:off x="457200" y="1447800"/>
            <a:ext cx="8229600" cy="5181600"/>
          </a:xfrm>
        </p:spPr>
        <p:txBody>
          <a:bodyPr/>
          <a:lstStyle/>
          <a:p>
            <a:pPr eaLnBrk="1" hangingPunct="1">
              <a:defRPr/>
            </a:pPr>
            <a:r>
              <a:rPr lang="en-US" b="1" smtClean="0">
                <a:effectLst>
                  <a:outerShdw blurRad="38100" dist="38100" dir="2700000" algn="tl">
                    <a:srgbClr val="FFFFFF"/>
                  </a:outerShdw>
                </a:effectLst>
                <a:latin typeface="Times New Roman" pitchFamily="18" charset="0"/>
                <a:cs typeface="Times New Roman" pitchFamily="18" charset="0"/>
              </a:rPr>
              <a:t>.aero - for the air transport industry </a:t>
            </a:r>
          </a:p>
          <a:p>
            <a:pPr eaLnBrk="1" hangingPunct="1">
              <a:defRPr/>
            </a:pPr>
            <a:r>
              <a:rPr lang="en-US" b="1" smtClean="0">
                <a:effectLst>
                  <a:outerShdw blurRad="38100" dist="38100" dir="2700000" algn="tl">
                    <a:srgbClr val="FFFFFF"/>
                  </a:outerShdw>
                </a:effectLst>
                <a:latin typeface="Times New Roman" pitchFamily="18" charset="0"/>
                <a:cs typeface="Times New Roman" pitchFamily="18" charset="0"/>
              </a:rPr>
              <a:t>.biz - for business use </a:t>
            </a:r>
          </a:p>
          <a:p>
            <a:pPr eaLnBrk="1" hangingPunct="1">
              <a:defRPr/>
            </a:pPr>
            <a:r>
              <a:rPr lang="en-US" b="1" smtClean="0">
                <a:effectLst>
                  <a:outerShdw blurRad="38100" dist="38100" dir="2700000" algn="tl">
                    <a:srgbClr val="FFFFFF"/>
                  </a:outerShdw>
                </a:effectLst>
                <a:latin typeface="Times New Roman" pitchFamily="18" charset="0"/>
                <a:cs typeface="Times New Roman" pitchFamily="18" charset="0"/>
              </a:rPr>
              <a:t>.cat - for Catalan language/culture </a:t>
            </a:r>
          </a:p>
          <a:p>
            <a:pPr eaLnBrk="1" hangingPunct="1">
              <a:defRPr/>
            </a:pPr>
            <a:r>
              <a:rPr lang="en-US" b="1" smtClean="0">
                <a:effectLst>
                  <a:outerShdw blurRad="38100" dist="38100" dir="2700000" algn="tl">
                    <a:srgbClr val="FFFFFF"/>
                  </a:outerShdw>
                </a:effectLst>
                <a:latin typeface="Times New Roman" pitchFamily="18" charset="0"/>
                <a:cs typeface="Times New Roman" pitchFamily="18" charset="0"/>
              </a:rPr>
              <a:t>.com - for commercial organizations, but unrestricted </a:t>
            </a:r>
          </a:p>
          <a:p>
            <a:pPr eaLnBrk="1" hangingPunct="1">
              <a:defRPr/>
            </a:pPr>
            <a:r>
              <a:rPr lang="en-US" b="1" smtClean="0">
                <a:effectLst>
                  <a:outerShdw blurRad="38100" dist="38100" dir="2700000" algn="tl">
                    <a:srgbClr val="FFFFFF"/>
                  </a:outerShdw>
                </a:effectLst>
                <a:latin typeface="Times New Roman" pitchFamily="18" charset="0"/>
                <a:cs typeface="Times New Roman" pitchFamily="18" charset="0"/>
              </a:rPr>
              <a:t>.coop - for cooperatives </a:t>
            </a:r>
          </a:p>
          <a:p>
            <a:pPr eaLnBrk="1" hangingPunct="1">
              <a:defRPr/>
            </a:pPr>
            <a:r>
              <a:rPr lang="en-US" b="1" smtClean="0">
                <a:effectLst>
                  <a:outerShdw blurRad="38100" dist="38100" dir="2700000" algn="tl">
                    <a:srgbClr val="FFFFFF"/>
                  </a:outerShdw>
                </a:effectLst>
                <a:latin typeface="Times New Roman" pitchFamily="18" charset="0"/>
                <a:cs typeface="Times New Roman" pitchFamily="18" charset="0"/>
              </a:rPr>
              <a:t>.edu - for post-secondary educational establishments </a:t>
            </a: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457200" y="457200"/>
            <a:ext cx="8229600" cy="6019800"/>
          </a:xfrm>
        </p:spPr>
        <p:txBody>
          <a:bodyPr/>
          <a:lstStyle/>
          <a:p>
            <a:pPr eaLnBrk="1" hangingPunct="1">
              <a:defRPr/>
            </a:pPr>
            <a:r>
              <a:rPr lang="en-US" sz="2800" b="1" smtClean="0">
                <a:effectLst>
                  <a:outerShdw blurRad="38100" dist="38100" dir="2700000" algn="tl">
                    <a:srgbClr val="FFFFFF"/>
                  </a:outerShdw>
                </a:effectLst>
                <a:latin typeface="Times New Roman" pitchFamily="18" charset="0"/>
                <a:cs typeface="Times New Roman" pitchFamily="18" charset="0"/>
              </a:rPr>
              <a:t>.gov - for governments and their agencies in the United States </a:t>
            </a:r>
          </a:p>
          <a:p>
            <a:pPr eaLnBrk="1" hangingPunct="1">
              <a:defRPr/>
            </a:pPr>
            <a:r>
              <a:rPr lang="en-US" sz="2800" b="1" smtClean="0">
                <a:effectLst>
                  <a:outerShdw blurRad="38100" dist="38100" dir="2700000" algn="tl">
                    <a:srgbClr val="FFFFFF"/>
                  </a:outerShdw>
                </a:effectLst>
                <a:latin typeface="Times New Roman" pitchFamily="18" charset="0"/>
                <a:cs typeface="Times New Roman" pitchFamily="18" charset="0"/>
              </a:rPr>
              <a:t>.info - for informational sites, but unrestricted </a:t>
            </a:r>
          </a:p>
          <a:p>
            <a:pPr eaLnBrk="1" hangingPunct="1">
              <a:defRPr/>
            </a:pPr>
            <a:r>
              <a:rPr lang="en-US" sz="2800" b="1" smtClean="0">
                <a:effectLst>
                  <a:outerShdw blurRad="38100" dist="38100" dir="2700000" algn="tl">
                    <a:srgbClr val="FFFFFF"/>
                  </a:outerShdw>
                </a:effectLst>
                <a:latin typeface="Times New Roman" pitchFamily="18" charset="0"/>
                <a:cs typeface="Times New Roman" pitchFamily="18" charset="0"/>
              </a:rPr>
              <a:t>.int - for international organizations established by treaty </a:t>
            </a:r>
          </a:p>
          <a:p>
            <a:pPr eaLnBrk="1" hangingPunct="1">
              <a:defRPr/>
            </a:pPr>
            <a:r>
              <a:rPr lang="en-US" sz="2800" b="1" smtClean="0">
                <a:effectLst>
                  <a:outerShdw blurRad="38100" dist="38100" dir="2700000" algn="tl">
                    <a:srgbClr val="FFFFFF"/>
                  </a:outerShdw>
                </a:effectLst>
                <a:latin typeface="Times New Roman" pitchFamily="18" charset="0"/>
                <a:cs typeface="Times New Roman" pitchFamily="18" charset="0"/>
              </a:rPr>
              <a:t>.jobs - for employment-related sites </a:t>
            </a:r>
          </a:p>
          <a:p>
            <a:pPr eaLnBrk="1" hangingPunct="1">
              <a:defRPr/>
            </a:pPr>
            <a:r>
              <a:rPr lang="en-US" sz="2800" b="1" smtClean="0">
                <a:effectLst>
                  <a:outerShdw blurRad="38100" dist="38100" dir="2700000" algn="tl">
                    <a:srgbClr val="FFFFFF"/>
                  </a:outerShdw>
                </a:effectLst>
                <a:latin typeface="Times New Roman" pitchFamily="18" charset="0"/>
                <a:cs typeface="Times New Roman" pitchFamily="18" charset="0"/>
              </a:rPr>
              <a:t>.mil - for the US military </a:t>
            </a:r>
          </a:p>
          <a:p>
            <a:pPr eaLnBrk="1" hangingPunct="1">
              <a:defRPr/>
            </a:pPr>
            <a:r>
              <a:rPr lang="en-US" sz="2800" b="1" smtClean="0">
                <a:effectLst>
                  <a:outerShdw blurRad="38100" dist="38100" dir="2700000" algn="tl">
                    <a:srgbClr val="FFFFFF"/>
                  </a:outerShdw>
                </a:effectLst>
                <a:latin typeface="Times New Roman" pitchFamily="18" charset="0"/>
                <a:cs typeface="Times New Roman" pitchFamily="18" charset="0"/>
              </a:rPr>
              <a:t>.mobi - for sites catering to mobile devices </a:t>
            </a:r>
          </a:p>
          <a:p>
            <a:pPr eaLnBrk="1" hangingPunct="1">
              <a:defRPr/>
            </a:pPr>
            <a:r>
              <a:rPr lang="en-US" sz="2800" b="1" smtClean="0">
                <a:effectLst>
                  <a:outerShdw blurRad="38100" dist="38100" dir="2700000" algn="tl">
                    <a:srgbClr val="FFFFFF"/>
                  </a:outerShdw>
                </a:effectLst>
                <a:latin typeface="Times New Roman" pitchFamily="18" charset="0"/>
                <a:cs typeface="Times New Roman" pitchFamily="18" charset="0"/>
              </a:rPr>
              <a:t>.museum - for museums </a:t>
            </a:r>
          </a:p>
          <a:p>
            <a:pPr eaLnBrk="1" hangingPunct="1">
              <a:defRPr/>
            </a:pPr>
            <a:r>
              <a:rPr lang="en-US" sz="2800" b="1" smtClean="0">
                <a:effectLst>
                  <a:outerShdw blurRad="38100" dist="38100" dir="2700000" algn="tl">
                    <a:srgbClr val="FFFFFF"/>
                  </a:outerShdw>
                </a:effectLst>
                <a:latin typeface="Times New Roman" pitchFamily="18" charset="0"/>
                <a:cs typeface="Times New Roman" pitchFamily="18" charset="0"/>
              </a:rPr>
              <a:t>.name - for families and individuals </a:t>
            </a:r>
          </a:p>
          <a:p>
            <a:pPr eaLnBrk="1" hangingPunct="1">
              <a:defRPr/>
            </a:pPr>
            <a:r>
              <a:rPr lang="en-US" sz="2800" b="1" smtClean="0">
                <a:effectLst>
                  <a:outerShdw blurRad="38100" dist="38100" dir="2700000" algn="tl">
                    <a:srgbClr val="FFFFFF"/>
                  </a:outerShdw>
                </a:effectLst>
                <a:latin typeface="Times New Roman" pitchFamily="18" charset="0"/>
                <a:cs typeface="Times New Roman" pitchFamily="18" charset="0"/>
              </a:rPr>
              <a:t>.net - originally for network infrastructures, now unrestricted</a:t>
            </a:r>
          </a:p>
        </p:txBody>
      </p:sp>
      <p:sp>
        <p:nvSpPr>
          <p:cNvPr id="3" name="Footer Placeholder 2"/>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Green marble"/>
          <p:cNvSpPr>
            <a:spLocks noGrp="1" noChangeArrowheads="1"/>
          </p:cNvSpPr>
          <p:nvPr>
            <p:ph type="title"/>
          </p:nvPr>
        </p:nvSpPr>
        <p:spPr>
          <a:blipFill dpi="0" rotWithShape="1">
            <a:blip r:embed="rId2"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قواعد الانترنت ومكوناتها</a:t>
            </a:r>
            <a:endParaRPr lang="en-US"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36867" name="Rectangle 3"/>
          <p:cNvSpPr>
            <a:spLocks noGrp="1" noChangeArrowheads="1"/>
          </p:cNvSpPr>
          <p:nvPr>
            <p:ph type="body" idx="1"/>
          </p:nvPr>
        </p:nvSpPr>
        <p:spPr/>
        <p:txBody>
          <a:bodyPr/>
          <a:lstStyle/>
          <a:p>
            <a:pPr algn="just" rtl="1" eaLnBrk="1" hangingPunct="1">
              <a:buClr>
                <a:srgbClr val="F50BD9"/>
              </a:buClr>
              <a:buFont typeface="Wingdings 3" pitchFamily="18" charset="2"/>
              <a:buNone/>
              <a:defRPr/>
            </a:pPr>
            <a:r>
              <a:rPr lang="ar-SA" sz="3600" b="1" smtClean="0">
                <a:effectLst>
                  <a:outerShdw blurRad="38100" dist="38100" dir="2700000" algn="tl">
                    <a:srgbClr val="FFFFFF"/>
                  </a:outerShdw>
                </a:effectLst>
                <a:latin typeface="Times New Roman" pitchFamily="18" charset="0"/>
                <a:cs typeface="Times New Roman" pitchFamily="18" charset="0"/>
              </a:rPr>
              <a:t>من يملك الشبكة؟ </a:t>
            </a:r>
          </a:p>
          <a:p>
            <a:pPr algn="just" rtl="1" eaLnBrk="1" hangingPunct="1">
              <a:buClr>
                <a:srgbClr val="F50BD9"/>
              </a:buClr>
              <a:buFont typeface="Wingdings 3" pitchFamily="18" charset="2"/>
              <a:buChar char="á"/>
              <a:defRPr/>
            </a:pPr>
            <a:r>
              <a:rPr lang="ar-SA" sz="3600" b="1" smtClean="0">
                <a:effectLst>
                  <a:outerShdw blurRad="38100" dist="38100" dir="2700000" algn="tl">
                    <a:srgbClr val="FFFFFF"/>
                  </a:outerShdw>
                </a:effectLst>
                <a:latin typeface="Times New Roman" pitchFamily="18" charset="0"/>
                <a:cs typeface="Times New Roman" pitchFamily="18" charset="0"/>
              </a:rPr>
              <a:t>الشبكة غير مملوكة من حكومة أو منظمة أو شركة أو مؤسسة أو جامعة أو مركز بحثي أو شخص</a:t>
            </a:r>
            <a:r>
              <a:rPr lang="en-US" sz="3600" b="1" smtClean="0">
                <a:effectLst>
                  <a:outerShdw blurRad="38100" dist="38100" dir="2700000" algn="tl">
                    <a:srgbClr val="FFFFFF"/>
                  </a:outerShdw>
                </a:effectLst>
                <a:latin typeface="Times New Roman" pitchFamily="18" charset="0"/>
                <a:cs typeface="Times New Roman" pitchFamily="18" charset="0"/>
              </a:rPr>
              <a:t> …</a:t>
            </a:r>
            <a:r>
              <a:rPr lang="ar-SA" sz="3600" b="1" smtClean="0">
                <a:effectLst>
                  <a:outerShdw blurRad="38100" dist="38100" dir="2700000" algn="tl">
                    <a:srgbClr val="FFFFFF"/>
                  </a:outerShdw>
                </a:effectLst>
                <a:latin typeface="Times New Roman" pitchFamily="18" charset="0"/>
                <a:cs typeface="Times New Roman" pitchFamily="18" charset="0"/>
              </a:rPr>
              <a:t> الخ، </a:t>
            </a:r>
            <a:r>
              <a:rPr lang="ar-SA" sz="3600" b="1" smtClean="0">
                <a:solidFill>
                  <a:srgbClr val="FF3300"/>
                </a:solidFill>
                <a:effectLst>
                  <a:outerShdw blurRad="38100" dist="38100" dir="2700000" algn="tl">
                    <a:srgbClr val="000000"/>
                  </a:outerShdw>
                </a:effectLst>
                <a:latin typeface="Times New Roman" pitchFamily="18" charset="0"/>
                <a:cs typeface="Times New Roman" pitchFamily="18" charset="0"/>
              </a:rPr>
              <a:t>على الأقل نظريا!!!</a:t>
            </a:r>
            <a:r>
              <a:rPr lang="ar-SA" sz="3600" b="1" smtClean="0">
                <a:effectLst>
                  <a:outerShdw blurRad="38100" dist="38100" dir="2700000" algn="tl">
                    <a:srgbClr val="FFFFFF"/>
                  </a:outerShdw>
                </a:effectLst>
                <a:latin typeface="Times New Roman" pitchFamily="18" charset="0"/>
                <a:cs typeface="Times New Roman" pitchFamily="18" charset="0"/>
              </a:rPr>
              <a:t>.</a:t>
            </a:r>
          </a:p>
          <a:p>
            <a:pPr algn="just" rtl="1" eaLnBrk="1" hangingPunct="1">
              <a:buClr>
                <a:srgbClr val="F50BD9"/>
              </a:buClr>
              <a:buFont typeface="Wingdings 3" pitchFamily="18" charset="2"/>
              <a:buChar char="á"/>
              <a:defRPr/>
            </a:pPr>
            <a:r>
              <a:rPr lang="ar-SA" sz="3600" b="1" smtClean="0">
                <a:effectLst>
                  <a:outerShdw blurRad="38100" dist="38100" dir="2700000" algn="tl">
                    <a:srgbClr val="FFFFFF"/>
                  </a:outerShdw>
                </a:effectLst>
                <a:latin typeface="Times New Roman" pitchFamily="18" charset="0"/>
                <a:cs typeface="Times New Roman" pitchFamily="18" charset="0"/>
              </a:rPr>
              <a:t>الشبكة مملوكة لكل من يشبك حاسوبه الى الشبكة وإدارتها من قبل الجميع.</a:t>
            </a:r>
          </a:p>
          <a:p>
            <a:pPr algn="just" rtl="1" eaLnBrk="1" hangingPunct="1">
              <a:buClr>
                <a:srgbClr val="F50BD9"/>
              </a:buClr>
              <a:buFont typeface="Wingdings 3" pitchFamily="18" charset="2"/>
              <a:buChar char="á"/>
              <a:defRPr/>
            </a:pPr>
            <a:r>
              <a:rPr lang="ar-SA" sz="3600" b="1" smtClean="0">
                <a:effectLst>
                  <a:outerShdw blurRad="38100" dist="38100" dir="2700000" algn="tl">
                    <a:srgbClr val="FFFFFF"/>
                  </a:outerShdw>
                </a:effectLst>
                <a:latin typeface="Times New Roman" pitchFamily="18" charset="0"/>
                <a:cs typeface="Times New Roman" pitchFamily="18" charset="0"/>
              </a:rPr>
              <a:t>النشر فيها مباح لكل شئ، فلا رقابة</a:t>
            </a:r>
            <a:r>
              <a:rPr lang="ar-SA" sz="3600" b="1" smtClean="0">
                <a:solidFill>
                  <a:srgbClr val="CC3300"/>
                </a:solidFill>
                <a:effectLst>
                  <a:outerShdw blurRad="38100" dist="38100" dir="2700000" algn="tl">
                    <a:srgbClr val="000000"/>
                  </a:outerShdw>
                </a:effectLst>
                <a:latin typeface="Times New Roman" pitchFamily="18" charset="0"/>
                <a:cs typeface="Times New Roman" pitchFamily="18" charset="0"/>
              </a:rPr>
              <a:t>!!!</a:t>
            </a:r>
            <a:r>
              <a:rPr lang="ar-SA" sz="3600" b="1" smtClean="0">
                <a:effectLst>
                  <a:outerShdw blurRad="38100" dist="38100" dir="2700000" algn="tl">
                    <a:srgbClr val="FFFFFF"/>
                  </a:outerShdw>
                </a:effectLst>
                <a:latin typeface="Times New Roman" pitchFamily="18" charset="0"/>
                <a:cs typeface="Times New Roman" pitchFamily="18" charset="0"/>
              </a:rPr>
              <a:t> ولا حدود</a:t>
            </a:r>
            <a:r>
              <a:rPr lang="ar-SA" sz="3600" b="1" smtClean="0">
                <a:solidFill>
                  <a:srgbClr val="CC3300"/>
                </a:solidFill>
                <a:effectLst>
                  <a:outerShdw blurRad="38100" dist="38100" dir="2700000" algn="tl">
                    <a:srgbClr val="000000"/>
                  </a:outerShdw>
                </a:effectLst>
                <a:latin typeface="Times New Roman" pitchFamily="18" charset="0"/>
                <a:cs typeface="Times New Roman" pitchFamily="18" charset="0"/>
              </a:rPr>
              <a:t>!!!</a:t>
            </a: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 calcmode="lin" valueType="num">
                                      <p:cBhvr additive="base">
                                        <p:cTn id="7"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457200" y="457200"/>
            <a:ext cx="8229600" cy="6172200"/>
          </a:xfrm>
        </p:spPr>
        <p:txBody>
          <a:bodyPr/>
          <a:lstStyle/>
          <a:p>
            <a:pPr eaLnBrk="1" hangingPunct="1">
              <a:lnSpc>
                <a:spcPct val="90000"/>
              </a:lnSpc>
              <a:defRPr/>
            </a:pPr>
            <a:r>
              <a:rPr lang="en-US" sz="2800" b="1" smtClean="0">
                <a:effectLst>
                  <a:outerShdw blurRad="38100" dist="38100" dir="2700000" algn="tl">
                    <a:srgbClr val="FFFFFF"/>
                  </a:outerShdw>
                </a:effectLst>
                <a:latin typeface="Times New Roman" pitchFamily="18" charset="0"/>
                <a:cs typeface="Times New Roman" pitchFamily="18" charset="0"/>
              </a:rPr>
              <a:t>.org - originally for organizations not clearly falling within the other gTLDs, now unrestricted </a:t>
            </a:r>
          </a:p>
          <a:p>
            <a:pPr eaLnBrk="1" hangingPunct="1">
              <a:lnSpc>
                <a:spcPct val="90000"/>
              </a:lnSpc>
              <a:defRPr/>
            </a:pPr>
            <a:r>
              <a:rPr lang="en-US" sz="2800" b="1" smtClean="0">
                <a:effectLst>
                  <a:outerShdw blurRad="38100" dist="38100" dir="2700000" algn="tl">
                    <a:srgbClr val="FFFFFF"/>
                  </a:outerShdw>
                </a:effectLst>
                <a:latin typeface="Times New Roman" pitchFamily="18" charset="0"/>
                <a:cs typeface="Times New Roman" pitchFamily="18" charset="0"/>
              </a:rPr>
              <a:t>.pro - for certain professions </a:t>
            </a:r>
          </a:p>
          <a:p>
            <a:pPr eaLnBrk="1" hangingPunct="1">
              <a:lnSpc>
                <a:spcPct val="90000"/>
              </a:lnSpc>
              <a:defRPr/>
            </a:pPr>
            <a:r>
              <a:rPr lang="en-US" sz="2800" b="1" smtClean="0">
                <a:effectLst>
                  <a:outerShdw blurRad="38100" dist="38100" dir="2700000" algn="tl">
                    <a:srgbClr val="FFFFFF"/>
                  </a:outerShdw>
                </a:effectLst>
                <a:latin typeface="Times New Roman" pitchFamily="18" charset="0"/>
                <a:cs typeface="Times New Roman" pitchFamily="18" charset="0"/>
              </a:rPr>
              <a:t>.travel - for travel agents, airlines, hoteliers, tourism bureaus, etc. </a:t>
            </a:r>
          </a:p>
          <a:p>
            <a:pPr eaLnBrk="1" hangingPunct="1">
              <a:lnSpc>
                <a:spcPct val="90000"/>
              </a:lnSpc>
              <a:buFontTx/>
              <a:buNone/>
              <a:defRPr/>
            </a:pPr>
            <a:endParaRPr lang="en-US" sz="2800" b="1" smtClean="0">
              <a:effectLst>
                <a:outerShdw blurRad="38100" dist="38100" dir="2700000" algn="tl">
                  <a:srgbClr val="FFFFFF"/>
                </a:outerShdw>
              </a:effectLst>
              <a:latin typeface="Times New Roman" pitchFamily="18" charset="0"/>
              <a:cs typeface="Times New Roman" pitchFamily="18" charset="0"/>
            </a:endParaRPr>
          </a:p>
          <a:p>
            <a:pPr algn="just" eaLnBrk="1" hangingPunct="1">
              <a:lnSpc>
                <a:spcPct val="90000"/>
              </a:lnSpc>
              <a:defRPr/>
            </a:pPr>
            <a:r>
              <a:rPr lang="en-US" sz="2800" b="1" smtClean="0">
                <a:solidFill>
                  <a:srgbClr val="0066FF"/>
                </a:solidFill>
                <a:effectLst>
                  <a:outerShdw blurRad="38100" dist="38100" dir="2700000" algn="tl">
                    <a:srgbClr val="000000"/>
                  </a:outerShdw>
                </a:effectLst>
                <a:latin typeface="Times New Roman" pitchFamily="18" charset="0"/>
                <a:cs typeface="Times New Roman" pitchFamily="18" charset="0"/>
              </a:rPr>
              <a:t>The following gTLDs are in the process of being approved, and may be added to the root nameservers in the near future:</a:t>
            </a:r>
          </a:p>
          <a:p>
            <a:pPr eaLnBrk="1" hangingPunct="1">
              <a:lnSpc>
                <a:spcPct val="90000"/>
              </a:lnSpc>
              <a:defRPr/>
            </a:pPr>
            <a:r>
              <a:rPr lang="en-US" sz="2800" b="1" smtClean="0">
                <a:solidFill>
                  <a:srgbClr val="0066FF"/>
                </a:solidFill>
                <a:effectLst>
                  <a:outerShdw blurRad="38100" dist="38100" dir="2700000" algn="tl">
                    <a:srgbClr val="000000"/>
                  </a:outerShdw>
                </a:effectLst>
                <a:latin typeface="Times New Roman" pitchFamily="18" charset="0"/>
                <a:cs typeface="Times New Roman" pitchFamily="18" charset="0"/>
              </a:rPr>
              <a:t>.asia - for the Asian community </a:t>
            </a:r>
          </a:p>
          <a:p>
            <a:pPr eaLnBrk="1" hangingPunct="1">
              <a:lnSpc>
                <a:spcPct val="90000"/>
              </a:lnSpc>
              <a:defRPr/>
            </a:pPr>
            <a:r>
              <a:rPr lang="en-US" sz="2800" b="1" smtClean="0">
                <a:solidFill>
                  <a:srgbClr val="0066FF"/>
                </a:solidFill>
                <a:effectLst>
                  <a:outerShdw blurRad="38100" dist="38100" dir="2700000" algn="tl">
                    <a:srgbClr val="000000"/>
                  </a:outerShdw>
                </a:effectLst>
                <a:latin typeface="Times New Roman" pitchFamily="18" charset="0"/>
                <a:cs typeface="Times New Roman" pitchFamily="18" charset="0"/>
              </a:rPr>
              <a:t>.post - for postal services </a:t>
            </a:r>
          </a:p>
          <a:p>
            <a:pPr eaLnBrk="1" hangingPunct="1">
              <a:lnSpc>
                <a:spcPct val="90000"/>
              </a:lnSpc>
              <a:defRPr/>
            </a:pPr>
            <a:r>
              <a:rPr lang="en-US" sz="2800" b="1" smtClean="0">
                <a:solidFill>
                  <a:srgbClr val="0066FF"/>
                </a:solidFill>
                <a:effectLst>
                  <a:outerShdw blurRad="38100" dist="38100" dir="2700000" algn="tl">
                    <a:srgbClr val="000000"/>
                  </a:outerShdw>
                </a:effectLst>
                <a:latin typeface="Times New Roman" pitchFamily="18" charset="0"/>
                <a:cs typeface="Times New Roman" pitchFamily="18" charset="0"/>
              </a:rPr>
              <a:t>.tel - for services involving connections between the telephone network and the Internet </a:t>
            </a:r>
          </a:p>
          <a:p>
            <a:pPr eaLnBrk="1" hangingPunct="1">
              <a:lnSpc>
                <a:spcPct val="90000"/>
              </a:lnSpc>
              <a:defRPr/>
            </a:pPr>
            <a:r>
              <a:rPr lang="en-US" sz="2800" b="1" smtClean="0">
                <a:solidFill>
                  <a:srgbClr val="0066FF"/>
                </a:solidFill>
                <a:effectLst>
                  <a:outerShdw blurRad="38100" dist="38100" dir="2700000" algn="tl">
                    <a:srgbClr val="000000"/>
                  </a:outerShdw>
                </a:effectLst>
                <a:latin typeface="Times New Roman" pitchFamily="18" charset="0"/>
                <a:cs typeface="Times New Roman" pitchFamily="18" charset="0"/>
              </a:rPr>
              <a:t>.geo - for geographically related sites </a:t>
            </a:r>
          </a:p>
        </p:txBody>
      </p:sp>
      <p:sp>
        <p:nvSpPr>
          <p:cNvPr id="3" name="Footer Placeholder 2"/>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ar-LY" smtClean="0"/>
          </a:p>
        </p:txBody>
      </p:sp>
      <p:sp>
        <p:nvSpPr>
          <p:cNvPr id="64515" name="Rectangle 3"/>
          <p:cNvSpPr>
            <a:spLocks noGrp="1" noChangeArrowheads="1"/>
          </p:cNvSpPr>
          <p:nvPr>
            <p:ph type="body" idx="1"/>
          </p:nvPr>
        </p:nvSpPr>
        <p:spPr/>
        <p:txBody>
          <a:bodyPr/>
          <a:lstStyle/>
          <a:p>
            <a:pPr eaLnBrk="1" hangingPunct="1"/>
            <a:endParaRPr lang="ar-LY" smtClean="0"/>
          </a:p>
        </p:txBody>
      </p:sp>
      <p:pic>
        <p:nvPicPr>
          <p:cNvPr id="64516" name="Picture 4" descr="adser"/>
          <p:cNvPicPr>
            <a:picLocks noChangeAspect="1" noChangeArrowheads="1"/>
          </p:cNvPicPr>
          <p:nvPr/>
        </p:nvPicPr>
        <p:blipFill>
          <a:blip r:embed="rId2" cstate="print"/>
          <a:srcRect/>
          <a:stretch>
            <a:fillRect/>
          </a:stretch>
        </p:blipFill>
        <p:spPr bwMode="auto">
          <a:xfrm>
            <a:off x="109538" y="228600"/>
            <a:ext cx="8882062" cy="6400800"/>
          </a:xfrm>
          <a:prstGeom prst="rect">
            <a:avLst/>
          </a:prstGeom>
          <a:noFill/>
          <a:ln w="9525">
            <a:noFill/>
            <a:miter lim="800000"/>
            <a:headEnd/>
            <a:tailEnd/>
          </a:ln>
        </p:spPr>
      </p:pic>
      <p:sp>
        <p:nvSpPr>
          <p:cNvPr id="99333" name="Text Box 5"/>
          <p:cNvSpPr txBox="1">
            <a:spLocks noChangeArrowheads="1"/>
          </p:cNvSpPr>
          <p:nvPr/>
        </p:nvSpPr>
        <p:spPr bwMode="auto">
          <a:xfrm flipH="1">
            <a:off x="2286000" y="320675"/>
            <a:ext cx="6553200" cy="3565525"/>
          </a:xfrm>
          <a:prstGeom prst="rect">
            <a:avLst/>
          </a:prstGeom>
          <a:gradFill rotWithShape="1">
            <a:gsLst>
              <a:gs pos="0">
                <a:srgbClr val="FFFF21"/>
              </a:gs>
              <a:gs pos="100000">
                <a:srgbClr val="FF3300"/>
              </a:gs>
            </a:gsLst>
            <a:lin ang="2700000" scaled="1"/>
          </a:gradFill>
          <a:ln w="57150" cmpd="thickThin">
            <a:solidFill>
              <a:srgbClr val="FF3300"/>
            </a:solidFill>
            <a:miter lim="800000"/>
            <a:headEnd/>
            <a:tailEnd/>
          </a:ln>
          <a:effectLst/>
        </p:spPr>
        <p:txBody>
          <a:bodyPr>
            <a:spAutoFit/>
          </a:bodyPr>
          <a:lstStyle/>
          <a:p>
            <a:pPr algn="ctr" rtl="1">
              <a:spcBef>
                <a:spcPct val="50000"/>
              </a:spcBef>
              <a:defRPr/>
            </a:pPr>
            <a:r>
              <a:rPr lang="ar-SA" sz="2800" b="1">
                <a:solidFill>
                  <a:srgbClr val="008000"/>
                </a:solidFill>
                <a:effectLst>
                  <a:outerShdw blurRad="38100" dist="38100" dir="2700000" algn="tl">
                    <a:srgbClr val="000000"/>
                  </a:outerShdw>
                </a:effectLst>
              </a:rPr>
              <a:t>النتائج وحقوق الملكية </a:t>
            </a:r>
          </a:p>
          <a:p>
            <a:pPr>
              <a:defRPr/>
            </a:pPr>
            <a:r>
              <a:rPr lang="en-US" sz="2800" b="1">
                <a:effectLst>
                  <a:outerShdw blurRad="38100" dist="38100" dir="2700000" algn="tl">
                    <a:srgbClr val="FFFFFF"/>
                  </a:outerShdw>
                </a:effectLst>
              </a:rPr>
              <a:t>not filtered by license</a:t>
            </a:r>
            <a:endParaRPr lang="ar-LY" sz="2800" b="1">
              <a:effectLst>
                <a:outerShdw blurRad="38100" dist="38100" dir="2700000" algn="tl">
                  <a:srgbClr val="FFFFFF"/>
                </a:outerShdw>
              </a:effectLst>
            </a:endParaRPr>
          </a:p>
          <a:p>
            <a:pPr>
              <a:defRPr/>
            </a:pPr>
            <a:r>
              <a:rPr lang="en-US" sz="2800" b="1">
                <a:effectLst>
                  <a:outerShdw blurRad="38100" dist="38100" dir="2700000" algn="tl">
                    <a:srgbClr val="FFFFFF"/>
                  </a:outerShdw>
                </a:effectLst>
              </a:rPr>
              <a:t>free to use or share</a:t>
            </a:r>
            <a:endParaRPr lang="ar-LY" sz="2800" b="1">
              <a:effectLst>
                <a:outerShdw blurRad="38100" dist="38100" dir="2700000" algn="tl">
                  <a:srgbClr val="FFFFFF"/>
                </a:outerShdw>
              </a:effectLst>
            </a:endParaRPr>
          </a:p>
          <a:p>
            <a:pPr>
              <a:defRPr/>
            </a:pPr>
            <a:r>
              <a:rPr lang="en-US" sz="2800" b="1">
                <a:effectLst>
                  <a:outerShdw blurRad="38100" dist="38100" dir="2700000" algn="tl">
                    <a:srgbClr val="FFFFFF"/>
                  </a:outerShdw>
                </a:effectLst>
              </a:rPr>
              <a:t>free to use or share, even commercially</a:t>
            </a:r>
            <a:endParaRPr lang="ar-LY" sz="2800" b="1">
              <a:effectLst>
                <a:outerShdw blurRad="38100" dist="38100" dir="2700000" algn="tl">
                  <a:srgbClr val="FFFFFF"/>
                </a:outerShdw>
              </a:effectLst>
            </a:endParaRPr>
          </a:p>
          <a:p>
            <a:pPr>
              <a:defRPr/>
            </a:pPr>
            <a:r>
              <a:rPr lang="en-US" sz="2800" b="1">
                <a:effectLst>
                  <a:outerShdw blurRad="38100" dist="38100" dir="2700000" algn="tl">
                    <a:srgbClr val="FFFFFF"/>
                  </a:outerShdw>
                </a:effectLst>
              </a:rPr>
              <a:t>free to use share or modify</a:t>
            </a:r>
            <a:endParaRPr lang="ar-LY" sz="2800" b="1">
              <a:effectLst>
                <a:outerShdw blurRad="38100" dist="38100" dir="2700000" algn="tl">
                  <a:srgbClr val="FFFFFF"/>
                </a:outerShdw>
              </a:effectLst>
            </a:endParaRPr>
          </a:p>
          <a:p>
            <a:pPr>
              <a:defRPr/>
            </a:pPr>
            <a:r>
              <a:rPr lang="en-US" sz="2800" b="1">
                <a:effectLst>
                  <a:outerShdw blurRad="38100" dist="38100" dir="2700000" algn="tl">
                    <a:srgbClr val="FFFFFF"/>
                  </a:outerShdw>
                </a:effectLst>
              </a:rPr>
              <a:t>free to use, share or modify, even commercially</a:t>
            </a:r>
            <a:endParaRPr lang="ar-SA" sz="2800" b="1">
              <a:solidFill>
                <a:srgbClr val="008000"/>
              </a:solidFill>
              <a:effectLst>
                <a:outerShdw blurRad="38100" dist="38100" dir="2700000" algn="tl">
                  <a:srgbClr val="000000"/>
                </a:outerShdw>
              </a:effectLst>
            </a:endParaRPr>
          </a:p>
        </p:txBody>
      </p:sp>
      <p:sp>
        <p:nvSpPr>
          <p:cNvPr id="99334" name="AutoShape 6"/>
          <p:cNvSpPr>
            <a:spLocks noChangeArrowheads="1"/>
          </p:cNvSpPr>
          <p:nvPr/>
        </p:nvSpPr>
        <p:spPr bwMode="auto">
          <a:xfrm rot="10800000">
            <a:off x="7772400" y="3886200"/>
            <a:ext cx="1095375" cy="762000"/>
          </a:xfrm>
          <a:custGeom>
            <a:avLst/>
            <a:gdLst>
              <a:gd name="T0" fmla="*/ 767067 w 21600"/>
              <a:gd name="T1" fmla="*/ 0 h 21600"/>
              <a:gd name="T2" fmla="*/ 767067 w 21600"/>
              <a:gd name="T3" fmla="*/ 428907 h 21600"/>
              <a:gd name="T4" fmla="*/ 164154 w 21600"/>
              <a:gd name="T5" fmla="*/ 762000 h 21600"/>
              <a:gd name="T6" fmla="*/ 1095375 w 21600"/>
              <a:gd name="T7" fmla="*/ 21445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7" name="Footer Placeholder 6"/>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2000"/>
                                        <p:tgtEl>
                                          <p:spTgt spid="993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333"/>
                                        </p:tgtEl>
                                        <p:attrNameLst>
                                          <p:attrName>style.visibility</p:attrName>
                                        </p:attrNameLst>
                                      </p:cBhvr>
                                      <p:to>
                                        <p:strVal val="visible"/>
                                      </p:to>
                                    </p:set>
                                    <p:animEffect transition="in" filter="fade">
                                      <p:cBhvr>
                                        <p:cTn id="10" dur="2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ar-LY" smtClean="0"/>
          </a:p>
        </p:txBody>
      </p:sp>
      <p:sp>
        <p:nvSpPr>
          <p:cNvPr id="65539" name="Rectangle 3"/>
          <p:cNvSpPr>
            <a:spLocks noGrp="1" noChangeArrowheads="1"/>
          </p:cNvSpPr>
          <p:nvPr>
            <p:ph type="body" idx="1"/>
          </p:nvPr>
        </p:nvSpPr>
        <p:spPr/>
        <p:txBody>
          <a:bodyPr/>
          <a:lstStyle/>
          <a:p>
            <a:pPr eaLnBrk="1" hangingPunct="1"/>
            <a:endParaRPr lang="ar-LY" smtClean="0"/>
          </a:p>
        </p:txBody>
      </p:sp>
      <p:pic>
        <p:nvPicPr>
          <p:cNvPr id="65540" name="Picture 4" descr="adser"/>
          <p:cNvPicPr>
            <a:picLocks noChangeAspect="1" noChangeArrowheads="1"/>
          </p:cNvPicPr>
          <p:nvPr/>
        </p:nvPicPr>
        <p:blipFill>
          <a:blip r:embed="rId2" cstate="print"/>
          <a:srcRect/>
          <a:stretch>
            <a:fillRect/>
          </a:stretch>
        </p:blipFill>
        <p:spPr bwMode="auto">
          <a:xfrm>
            <a:off x="109538" y="228600"/>
            <a:ext cx="8882062" cy="6400800"/>
          </a:xfrm>
          <a:prstGeom prst="rect">
            <a:avLst/>
          </a:prstGeom>
          <a:noFill/>
          <a:ln w="9525">
            <a:noFill/>
            <a:miter lim="800000"/>
            <a:headEnd/>
            <a:tailEnd/>
          </a:ln>
        </p:spPr>
      </p:pic>
      <p:sp>
        <p:nvSpPr>
          <p:cNvPr id="100357" name="Text Box 5"/>
          <p:cNvSpPr txBox="1">
            <a:spLocks noChangeArrowheads="1"/>
          </p:cNvSpPr>
          <p:nvPr/>
        </p:nvSpPr>
        <p:spPr bwMode="auto">
          <a:xfrm flipH="1">
            <a:off x="2057400" y="3810000"/>
            <a:ext cx="2895600" cy="576263"/>
          </a:xfrm>
          <a:prstGeom prst="rect">
            <a:avLst/>
          </a:prstGeom>
          <a:gradFill rotWithShape="1">
            <a:gsLst>
              <a:gs pos="0">
                <a:srgbClr val="FFFF21"/>
              </a:gs>
              <a:gs pos="100000">
                <a:srgbClr val="FF3300"/>
              </a:gs>
            </a:gsLst>
            <a:lin ang="2700000" scaled="1"/>
          </a:gradFill>
          <a:ln w="57150" cmpd="thickThin">
            <a:solidFill>
              <a:srgbClr val="FF3300"/>
            </a:solidFill>
            <a:miter lim="800000"/>
            <a:headEnd/>
            <a:tailEnd/>
          </a:ln>
          <a:effectLst/>
        </p:spPr>
        <p:txBody>
          <a:bodyPr>
            <a:spAutoFit/>
          </a:bodyPr>
          <a:lstStyle/>
          <a:p>
            <a:pPr algn="ctr" rtl="1">
              <a:spcBef>
                <a:spcPct val="50000"/>
              </a:spcBef>
              <a:defRPr/>
            </a:pPr>
            <a:r>
              <a:rPr lang="ar-SA" sz="2800" b="1">
                <a:solidFill>
                  <a:srgbClr val="008000"/>
                </a:solidFill>
                <a:effectLst>
                  <a:outerShdw blurRad="38100" dist="38100" dir="2700000" algn="tl">
                    <a:srgbClr val="000000"/>
                  </a:outerShdw>
                </a:effectLst>
              </a:rPr>
              <a:t>مرشح البحث الآمن</a:t>
            </a:r>
          </a:p>
        </p:txBody>
      </p:sp>
      <p:sp>
        <p:nvSpPr>
          <p:cNvPr id="100358" name="AutoShape 6"/>
          <p:cNvSpPr>
            <a:spLocks noChangeArrowheads="1"/>
          </p:cNvSpPr>
          <p:nvPr/>
        </p:nvSpPr>
        <p:spPr bwMode="auto">
          <a:xfrm rot="10800000">
            <a:off x="3886200" y="4419600"/>
            <a:ext cx="1066800" cy="762000"/>
          </a:xfrm>
          <a:custGeom>
            <a:avLst/>
            <a:gdLst>
              <a:gd name="T0" fmla="*/ 747056 w 21600"/>
              <a:gd name="T1" fmla="*/ 0 h 21600"/>
              <a:gd name="T2" fmla="*/ 747056 w 21600"/>
              <a:gd name="T3" fmla="*/ 428907 h 21600"/>
              <a:gd name="T4" fmla="*/ 159872 w 21600"/>
              <a:gd name="T5" fmla="*/ 762000 h 21600"/>
              <a:gd name="T6" fmla="*/ 1066800 w 21600"/>
              <a:gd name="T7" fmla="*/ 21445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100359" name="Text Box 7"/>
          <p:cNvSpPr txBox="1">
            <a:spLocks noChangeArrowheads="1"/>
          </p:cNvSpPr>
          <p:nvPr/>
        </p:nvSpPr>
        <p:spPr bwMode="auto">
          <a:xfrm flipH="1">
            <a:off x="2590800" y="1220788"/>
            <a:ext cx="5791200" cy="1217612"/>
          </a:xfrm>
          <a:prstGeom prst="rect">
            <a:avLst/>
          </a:prstGeom>
          <a:gradFill rotWithShape="1">
            <a:gsLst>
              <a:gs pos="0">
                <a:srgbClr val="FFFF21"/>
              </a:gs>
              <a:gs pos="100000">
                <a:srgbClr val="FF3300"/>
              </a:gs>
            </a:gsLst>
            <a:lin ang="2700000" scaled="1"/>
          </a:gradFill>
          <a:ln w="57150" cmpd="thickThin">
            <a:solidFill>
              <a:srgbClr val="FF3300"/>
            </a:solidFill>
            <a:miter lim="800000"/>
            <a:headEnd/>
            <a:tailEnd/>
          </a:ln>
          <a:effectLst/>
        </p:spPr>
        <p:txBody>
          <a:bodyPr>
            <a:spAutoFit/>
          </a:bodyPr>
          <a:lstStyle/>
          <a:p>
            <a:pPr algn="ctr" rtl="1">
              <a:spcBef>
                <a:spcPct val="50000"/>
              </a:spcBef>
              <a:defRPr/>
            </a:pPr>
            <a:r>
              <a:rPr lang="ar-SA" sz="2800" b="1">
                <a:solidFill>
                  <a:srgbClr val="008000"/>
                </a:solidFill>
                <a:effectLst>
                  <a:outerShdw blurRad="38100" dist="38100" dir="2700000" algn="tl">
                    <a:srgbClr val="000000"/>
                  </a:outerShdw>
                </a:effectLst>
              </a:rPr>
              <a:t>البحث في صفحات مماثلة </a:t>
            </a:r>
          </a:p>
          <a:p>
            <a:pPr algn="ctr" rtl="1">
              <a:spcBef>
                <a:spcPct val="50000"/>
              </a:spcBef>
              <a:defRPr/>
            </a:pPr>
            <a:r>
              <a:rPr lang="ar-SA" sz="2800" b="1">
                <a:solidFill>
                  <a:srgbClr val="008000"/>
                </a:solidFill>
                <a:effectLst>
                  <a:outerShdw blurRad="38100" dist="38100" dir="2700000" algn="tl">
                    <a:srgbClr val="000000"/>
                  </a:outerShdw>
                </a:effectLst>
              </a:rPr>
              <a:t>البحث في الصفحات المربوطة بالصفحة</a:t>
            </a:r>
          </a:p>
        </p:txBody>
      </p:sp>
      <p:grpSp>
        <p:nvGrpSpPr>
          <p:cNvPr id="2" name="Group 8"/>
          <p:cNvGrpSpPr>
            <a:grpSpLocks/>
          </p:cNvGrpSpPr>
          <p:nvPr/>
        </p:nvGrpSpPr>
        <p:grpSpPr bwMode="auto">
          <a:xfrm>
            <a:off x="7315200" y="2438400"/>
            <a:ext cx="1066800" cy="3886200"/>
            <a:chOff x="4608" y="1536"/>
            <a:chExt cx="672" cy="2448"/>
          </a:xfrm>
        </p:grpSpPr>
        <p:sp>
          <p:nvSpPr>
            <p:cNvPr id="65545" name="AutoShape 9"/>
            <p:cNvSpPr>
              <a:spLocks noChangeArrowheads="1"/>
            </p:cNvSpPr>
            <p:nvPr/>
          </p:nvSpPr>
          <p:spPr bwMode="auto">
            <a:xfrm rot="10800000">
              <a:off x="4608" y="3504"/>
              <a:ext cx="672" cy="480"/>
            </a:xfrm>
            <a:custGeom>
              <a:avLst/>
              <a:gdLst>
                <a:gd name="T0" fmla="*/ 471 w 21600"/>
                <a:gd name="T1" fmla="*/ 0 h 21600"/>
                <a:gd name="T2" fmla="*/ 471 w 21600"/>
                <a:gd name="T3" fmla="*/ 270 h 21600"/>
                <a:gd name="T4" fmla="*/ 101 w 21600"/>
                <a:gd name="T5" fmla="*/ 480 h 21600"/>
                <a:gd name="T6" fmla="*/ 672 w 21600"/>
                <a:gd name="T7" fmla="*/ 135 h 21600"/>
                <a:gd name="T8" fmla="*/ 17694720 60000 65536"/>
                <a:gd name="T9" fmla="*/ 5898240 60000 65536"/>
                <a:gd name="T10" fmla="*/ 5898240 60000 65536"/>
                <a:gd name="T11" fmla="*/ 0 60000 65536"/>
                <a:gd name="T12" fmla="*/ 12439 w 21600"/>
                <a:gd name="T13" fmla="*/ 2925 h 21600"/>
                <a:gd name="T14" fmla="*/ 18225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FFFF21"/>
                </a:gs>
              </a:gsLst>
              <a:path path="rect">
                <a:fillToRect l="50000" t="50000" r="50000" b="50000"/>
              </a:path>
            </a:gradFill>
            <a:ln w="9525">
              <a:solidFill>
                <a:schemeClr val="tx1"/>
              </a:solidFill>
              <a:miter lim="800000"/>
              <a:headEnd/>
              <a:tailEnd/>
            </a:ln>
          </p:spPr>
          <p:txBody>
            <a:bodyPr wrap="none" anchor="ctr"/>
            <a:lstStyle/>
            <a:p>
              <a:endParaRPr lang="ar-LY"/>
            </a:p>
          </p:txBody>
        </p:sp>
        <p:sp>
          <p:nvSpPr>
            <p:cNvPr id="65546" name="Rectangle 10"/>
            <p:cNvSpPr>
              <a:spLocks noChangeArrowheads="1"/>
            </p:cNvSpPr>
            <p:nvPr/>
          </p:nvSpPr>
          <p:spPr bwMode="auto">
            <a:xfrm>
              <a:off x="5078" y="1536"/>
              <a:ext cx="192" cy="1968"/>
            </a:xfrm>
            <a:prstGeom prst="rect">
              <a:avLst/>
            </a:prstGeom>
            <a:gradFill rotWithShape="1">
              <a:gsLst>
                <a:gs pos="0">
                  <a:srgbClr val="FFFF00"/>
                </a:gs>
                <a:gs pos="50000">
                  <a:srgbClr val="FF0000"/>
                </a:gs>
                <a:gs pos="100000">
                  <a:srgbClr val="FFFF00"/>
                </a:gs>
              </a:gsLst>
              <a:lin ang="18900000" scaled="1"/>
            </a:gradFill>
            <a:ln w="9525">
              <a:solidFill>
                <a:schemeClr val="tx1"/>
              </a:solidFill>
              <a:miter lim="800000"/>
              <a:headEnd/>
              <a:tailEnd/>
            </a:ln>
          </p:spPr>
          <p:txBody>
            <a:bodyPr wrap="none" anchor="ctr"/>
            <a:lstStyle/>
            <a:p>
              <a:endParaRPr lang="ar-LY"/>
            </a:p>
          </p:txBody>
        </p:sp>
      </p:grpSp>
      <p:sp>
        <p:nvSpPr>
          <p:cNvPr id="11" name="Footer Placeholder 10"/>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fade">
                                      <p:cBhvr>
                                        <p:cTn id="7" dur="2000"/>
                                        <p:tgtEl>
                                          <p:spTgt spid="1003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357"/>
                                        </p:tgtEl>
                                        <p:attrNameLst>
                                          <p:attrName>style.visibility</p:attrName>
                                        </p:attrNameLst>
                                      </p:cBhvr>
                                      <p:to>
                                        <p:strVal val="visible"/>
                                      </p:to>
                                    </p:set>
                                    <p:animEffect transition="in" filter="fade">
                                      <p:cBhvr>
                                        <p:cTn id="10" dur="2000"/>
                                        <p:tgtEl>
                                          <p:spTgt spid="1003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0359"/>
                                        </p:tgtEl>
                                        <p:attrNameLst>
                                          <p:attrName>style.visibility</p:attrName>
                                        </p:attrNameLst>
                                      </p:cBhvr>
                                      <p:to>
                                        <p:strVal val="visible"/>
                                      </p:to>
                                    </p:set>
                                    <p:animEffect transition="in" filter="fade">
                                      <p:cBhvr>
                                        <p:cTn id="15" dur="2000"/>
                                        <p:tgtEl>
                                          <p:spTgt spid="100359"/>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P spid="100358" grpId="0" animBg="1"/>
      <p:bldP spid="10035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descr="Green marble"/>
          <p:cNvSpPr>
            <a:spLocks noGrp="1" noChangeArrowheads="1"/>
          </p:cNvSpPr>
          <p:nvPr>
            <p:ph type="title"/>
          </p:nvPr>
        </p:nvSpPr>
        <p:spPr>
          <a:xfrm>
            <a:off x="457200" y="274638"/>
            <a:ext cx="8229600" cy="868362"/>
          </a:xfrm>
          <a:blipFill dpi="0" rotWithShape="1">
            <a:blip r:embed="rId3" cstate="print"/>
            <a:srcRect/>
            <a:tile tx="0" ty="0" sx="100000" sy="100000" flip="none" algn="tl"/>
          </a:blipFill>
        </p:spPr>
        <p:txBody>
          <a:bodyPr/>
          <a:lstStyle/>
          <a:p>
            <a:pPr eaLnBrk="1" hangingPunct="1">
              <a:defRPr/>
            </a:pPr>
            <a:r>
              <a:rPr lang="en-US" b="1" smtClean="0">
                <a:solidFill>
                  <a:srgbClr val="FFFF00"/>
                </a:solidFill>
                <a:effectLst>
                  <a:outerShdw blurRad="38100" dist="38100" dir="2700000" algn="tl">
                    <a:srgbClr val="000000"/>
                  </a:outerShdw>
                </a:effectLst>
                <a:latin typeface="Times New Roman" pitchFamily="18" charset="0"/>
                <a:cs typeface="Times New Roman" pitchFamily="18" charset="0"/>
              </a:rPr>
              <a:t>http://www.wikipedia.org</a:t>
            </a:r>
          </a:p>
        </p:txBody>
      </p:sp>
      <p:graphicFrame>
        <p:nvGraphicFramePr>
          <p:cNvPr id="1026" name="Object 3"/>
          <p:cNvGraphicFramePr>
            <a:graphicFrameLocks noChangeAspect="1"/>
          </p:cNvGraphicFramePr>
          <p:nvPr>
            <p:ph idx="1"/>
          </p:nvPr>
        </p:nvGraphicFramePr>
        <p:xfrm>
          <a:off x="990600" y="1270000"/>
          <a:ext cx="7010400" cy="5511800"/>
        </p:xfrm>
        <a:graphic>
          <a:graphicData uri="http://schemas.openxmlformats.org/presentationml/2006/ole">
            <p:oleObj spid="_x0000_s1026" name="Image" r:id="rId4" imgW="9206349" imgH="7238095" progId="Photoshop.Image.8">
              <p:embed/>
            </p:oleObj>
          </a:graphicData>
        </a:graphic>
      </p:graphicFrame>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descr="Green marble"/>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b="1" dirty="0" smtClean="0">
                <a:solidFill>
                  <a:srgbClr val="FFFF00"/>
                </a:solidFill>
                <a:effectLst>
                  <a:outerShdw blurRad="38100" dist="38100" dir="2700000" algn="tl">
                    <a:srgbClr val="000000"/>
                  </a:outerShdw>
                </a:effectLst>
                <a:latin typeface="Times New Roman" pitchFamily="18" charset="0"/>
                <a:cs typeface="Times New Roman" pitchFamily="18" charset="0"/>
              </a:rPr>
              <a:t>What to look at first?</a:t>
            </a:r>
          </a:p>
        </p:txBody>
      </p:sp>
      <p:sp>
        <p:nvSpPr>
          <p:cNvPr id="4" name="Content Placeholder 3"/>
          <p:cNvSpPr>
            <a:spLocks noGrp="1"/>
          </p:cNvSpPr>
          <p:nvPr>
            <p:ph idx="1"/>
          </p:nvPr>
        </p:nvSpPr>
        <p:spPr/>
        <p:txBody>
          <a:bodyPr/>
          <a:lstStyle/>
          <a:p>
            <a:pPr marL="514350" indent="-514350" algn="just" eaLnBrk="1" hangingPunct="1">
              <a:buFontTx/>
              <a:buAutoNum type="arabicParenR"/>
            </a:pPr>
            <a:r>
              <a:rPr lang="en-US" b="1" smtClean="0">
                <a:effectLst>
                  <a:outerShdw blurRad="38100" dist="38100" dir="2700000" algn="tl">
                    <a:srgbClr val="FFFFFF"/>
                  </a:outerShdw>
                </a:effectLst>
              </a:rPr>
              <a:t>Scientific / Medical journals.</a:t>
            </a:r>
          </a:p>
          <a:p>
            <a:pPr marL="514350" indent="-514350" algn="just" eaLnBrk="1" hangingPunct="1">
              <a:buFontTx/>
              <a:buAutoNum type="arabicParenR"/>
            </a:pPr>
            <a:r>
              <a:rPr lang="en-US" b="1" smtClean="0">
                <a:effectLst>
                  <a:outerShdw blurRad="38100" dist="38100" dir="2700000" algn="tl">
                    <a:srgbClr val="FFFFFF"/>
                  </a:outerShdw>
                </a:effectLst>
              </a:rPr>
              <a:t>Textbooks &amp; Reference books</a:t>
            </a:r>
          </a:p>
          <a:p>
            <a:pPr marL="514350" indent="-514350" algn="just" eaLnBrk="1" hangingPunct="1">
              <a:buFontTx/>
              <a:buAutoNum type="arabicParenR"/>
            </a:pPr>
            <a:r>
              <a:rPr lang="en-US" b="1" smtClean="0">
                <a:effectLst>
                  <a:outerShdw blurRad="38100" dist="38100" dir="2700000" algn="tl">
                    <a:srgbClr val="FFFFFF"/>
                  </a:outerShdw>
                </a:effectLst>
              </a:rPr>
              <a:t>Expertise.</a:t>
            </a:r>
          </a:p>
          <a:p>
            <a:pPr marL="514350" indent="-514350" algn="just" eaLnBrk="1" hangingPunct="1">
              <a:buFontTx/>
              <a:buAutoNum type="arabicParenR"/>
            </a:pPr>
            <a:r>
              <a:rPr lang="en-US" b="1" smtClean="0">
                <a:effectLst>
                  <a:outerShdw blurRad="38100" dist="38100" dir="2700000" algn="tl">
                    <a:srgbClr val="FFFFFF"/>
                  </a:outerShdw>
                </a:effectLst>
              </a:rPr>
              <a:t>The Internet.</a:t>
            </a:r>
          </a:p>
          <a:p>
            <a:pPr marL="514350" indent="-514350" algn="just" eaLnBrk="1" hangingPunct="1">
              <a:buFontTx/>
              <a:buAutoNum type="arabicParenR"/>
            </a:pPr>
            <a:r>
              <a:rPr lang="en-US" b="1" smtClean="0">
                <a:effectLst>
                  <a:outerShdw blurRad="38100" dist="38100" dir="2700000" algn="tl">
                    <a:srgbClr val="FFFFFF"/>
                  </a:outerShdw>
                </a:effectLst>
              </a:rPr>
              <a:t>Friends / parents / …...</a:t>
            </a:r>
            <a:endParaRPr lang="ar-LY" b="1" smtClean="0">
              <a:effectLst>
                <a:outerShdw blurRad="38100" dist="38100" dir="2700000" algn="tl">
                  <a:srgbClr val="FFFFFF"/>
                </a:outerShdw>
              </a:effectLst>
            </a:endParaRPr>
          </a:p>
        </p:txBody>
      </p:sp>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4"/>
          <p:cNvSpPr>
            <a:spLocks noGrp="1"/>
          </p:cNvSpPr>
          <p:nvPr>
            <p:ph idx="1"/>
          </p:nvPr>
        </p:nvSpPr>
        <p:spPr/>
        <p:txBody>
          <a:bodyPr/>
          <a:lstStyle/>
          <a:p>
            <a:pPr eaLnBrk="1" hangingPunct="1"/>
            <a:endParaRPr lang="ar-LY" smtClean="0"/>
          </a:p>
        </p:txBody>
      </p:sp>
      <p:sp>
        <p:nvSpPr>
          <p:cNvPr id="101378" name="Rectangle 2" descr="Green marble"/>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b="1" dirty="0" smtClean="0">
                <a:solidFill>
                  <a:srgbClr val="FFFF00"/>
                </a:solidFill>
                <a:effectLst>
                  <a:outerShdw blurRad="38100" dist="38100" dir="2700000" algn="tl">
                    <a:srgbClr val="000000">
                      <a:alpha val="43137"/>
                    </a:srgbClr>
                  </a:outerShdw>
                </a:effectLst>
              </a:rPr>
              <a:t>Medical journals</a:t>
            </a:r>
            <a:endParaRPr lang="en-US" b="1"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pic>
        <p:nvPicPr>
          <p:cNvPr id="67588" name="Picture 2">
            <a:hlinkClick r:id="rId3" action="ppaction://hlinkfile"/>
          </p:cNvPr>
          <p:cNvPicPr>
            <a:picLocks noChangeAspect="1" noChangeArrowheads="1"/>
          </p:cNvPicPr>
          <p:nvPr/>
        </p:nvPicPr>
        <p:blipFill>
          <a:blip r:embed="rId4" cstate="print"/>
          <a:srcRect/>
          <a:stretch>
            <a:fillRect/>
          </a:stretch>
        </p:blipFill>
        <p:spPr bwMode="auto">
          <a:xfrm>
            <a:off x="990600" y="1676400"/>
            <a:ext cx="6881813" cy="45593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descr="Green marble"/>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b="1" dirty="0" smtClean="0">
                <a:solidFill>
                  <a:srgbClr val="FFFF00"/>
                </a:solidFill>
                <a:effectLst>
                  <a:outerShdw blurRad="38100" dist="38100" dir="2700000" algn="tl">
                    <a:srgbClr val="000000"/>
                  </a:outerShdw>
                </a:effectLst>
                <a:latin typeface="Times New Roman" pitchFamily="18" charset="0"/>
                <a:cs typeface="Times New Roman" pitchFamily="18" charset="0"/>
              </a:rPr>
              <a:t>Textbooks &amp; Reference books</a:t>
            </a:r>
          </a:p>
        </p:txBody>
      </p:sp>
      <p:sp>
        <p:nvSpPr>
          <p:cNvPr id="4" name="Content Placeholder 3"/>
          <p:cNvSpPr>
            <a:spLocks noGrp="1"/>
          </p:cNvSpPr>
          <p:nvPr>
            <p:ph idx="1"/>
          </p:nvPr>
        </p:nvSpPr>
        <p:spPr/>
        <p:txBody>
          <a:bodyPr/>
          <a:lstStyle/>
          <a:p>
            <a:pPr marL="514350" indent="-514350" algn="just" eaLnBrk="1" hangingPunct="1">
              <a:buFontTx/>
              <a:buAutoNum type="arabicParenR"/>
            </a:pPr>
            <a:r>
              <a:rPr lang="en-US" b="1" smtClean="0">
                <a:effectLst>
                  <a:outerShdw blurRad="38100" dist="38100" dir="2700000" algn="tl">
                    <a:srgbClr val="FFFFFF"/>
                  </a:outerShdw>
                </a:effectLst>
              </a:rPr>
              <a:t>Check the library / Libraries.</a:t>
            </a:r>
          </a:p>
          <a:p>
            <a:pPr marL="514350" indent="-514350" algn="just" eaLnBrk="1" hangingPunct="1">
              <a:buFontTx/>
              <a:buAutoNum type="arabicParenR"/>
            </a:pPr>
            <a:r>
              <a:rPr lang="en-US" b="1" smtClean="0">
                <a:effectLst>
                  <a:outerShdw blurRad="38100" dist="38100" dir="2700000" algn="tl">
                    <a:srgbClr val="FFFFFF"/>
                  </a:outerShdw>
                </a:effectLst>
              </a:rPr>
              <a:t>Download books form;</a:t>
            </a:r>
          </a:p>
          <a:p>
            <a:pPr marL="914400" lvl="1" indent="-514350" algn="just" eaLnBrk="1" hangingPunct="1">
              <a:buFontTx/>
              <a:buAutoNum type="arabicParenR"/>
            </a:pPr>
            <a:r>
              <a:rPr lang="en-US" b="1" smtClean="0">
                <a:effectLst>
                  <a:outerShdw blurRad="38100" dist="38100" dir="2700000" algn="tl">
                    <a:srgbClr val="FFFFFF"/>
                  </a:outerShdw>
                </a:effectLst>
                <a:hlinkClick r:id="rId3"/>
              </a:rPr>
              <a:t>http://avaxhome.ws/</a:t>
            </a:r>
            <a:r>
              <a:rPr lang="en-US" b="1" smtClean="0">
                <a:effectLst>
                  <a:outerShdw blurRad="38100" dist="38100" dir="2700000" algn="tl">
                    <a:srgbClr val="FFFFFF"/>
                  </a:outerShdw>
                </a:effectLst>
              </a:rPr>
              <a:t>		</a:t>
            </a:r>
            <a:r>
              <a:rPr lang="en-US" b="1" smtClean="0">
                <a:effectLst>
                  <a:outerShdw blurRad="38100" dist="38100" dir="2700000" algn="tl">
                    <a:srgbClr val="FFFFFF"/>
                  </a:outerShdw>
                </a:effectLst>
                <a:hlinkClick r:id="rId4" action="ppaction://hlinkfile"/>
              </a:rPr>
              <a:t>1</a:t>
            </a:r>
            <a:r>
              <a:rPr lang="en-US" b="1" smtClean="0">
                <a:effectLst>
                  <a:outerShdw blurRad="38100" dist="38100" dir="2700000" algn="tl">
                    <a:srgbClr val="FFFFFF"/>
                  </a:outerShdw>
                </a:effectLst>
              </a:rPr>
              <a:t> &amp; </a:t>
            </a:r>
            <a:r>
              <a:rPr lang="en-US" b="1" smtClean="0">
                <a:effectLst>
                  <a:outerShdw blurRad="38100" dist="38100" dir="2700000" algn="tl">
                    <a:srgbClr val="FFFFFF"/>
                  </a:outerShdw>
                </a:effectLst>
                <a:hlinkClick r:id="rId5" action="ppaction://hlinkfile"/>
              </a:rPr>
              <a:t>2</a:t>
            </a:r>
            <a:endParaRPr lang="en-US" b="1" smtClean="0">
              <a:effectLst>
                <a:outerShdw blurRad="38100" dist="38100" dir="2700000" algn="tl">
                  <a:srgbClr val="FFFFFF"/>
                </a:outerShdw>
              </a:effectLst>
            </a:endParaRPr>
          </a:p>
          <a:p>
            <a:pPr marL="914400" lvl="1" indent="-514350" algn="just" eaLnBrk="1" hangingPunct="1">
              <a:buFontTx/>
              <a:buAutoNum type="arabicParenR"/>
            </a:pPr>
            <a:r>
              <a:rPr lang="en-US" b="1" smtClean="0">
                <a:effectLst>
                  <a:outerShdw blurRad="38100" dist="38100" dir="2700000" algn="tl">
                    <a:srgbClr val="FFFFFF"/>
                  </a:outerShdw>
                </a:effectLst>
                <a:hlinkClick r:id="rId6"/>
              </a:rPr>
              <a:t>http://rapidlibrary.com/</a:t>
            </a:r>
            <a:r>
              <a:rPr lang="en-US" b="1" smtClean="0">
                <a:effectLst>
                  <a:outerShdw blurRad="38100" dist="38100" dir="2700000" algn="tl">
                    <a:srgbClr val="FFFFFF"/>
                  </a:outerShdw>
                </a:effectLst>
              </a:rPr>
              <a:t> </a:t>
            </a:r>
          </a:p>
          <a:p>
            <a:pPr marL="914400" lvl="1" indent="-514350" algn="just" eaLnBrk="1" hangingPunct="1">
              <a:buFontTx/>
              <a:buAutoNum type="arabicParenR"/>
            </a:pPr>
            <a:r>
              <a:rPr lang="en-US" b="1" smtClean="0">
                <a:effectLst>
                  <a:outerShdw blurRad="38100" dist="38100" dir="2700000" algn="tl">
                    <a:srgbClr val="FFFFFF"/>
                  </a:outerShdw>
                </a:effectLst>
                <a:hlinkClick r:id="rId7"/>
              </a:rPr>
              <a:t>http://gigapedia.com/</a:t>
            </a:r>
            <a:r>
              <a:rPr lang="en-US" b="1" smtClean="0">
                <a:effectLst>
                  <a:outerShdw blurRad="38100" dist="38100" dir="2700000" algn="tl">
                    <a:srgbClr val="FFFFFF"/>
                  </a:outerShdw>
                </a:effectLst>
              </a:rPr>
              <a:t> </a:t>
            </a:r>
            <a:endParaRPr lang="ar-LY" b="1" smtClean="0">
              <a:effectLst>
                <a:outerShdw blurRad="38100" dist="38100" dir="2700000" algn="tl">
                  <a:srgbClr val="FFFFFF"/>
                </a:outerShdw>
              </a:effectLst>
            </a:endParaRPr>
          </a:p>
        </p:txBody>
      </p:sp>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descr="Green marble"/>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b="1" dirty="0" smtClean="0">
                <a:solidFill>
                  <a:srgbClr val="FFFF00"/>
                </a:solidFill>
                <a:effectLst>
                  <a:outerShdw blurRad="38100" dist="38100" dir="2700000" algn="tl">
                    <a:srgbClr val="000000"/>
                  </a:outerShdw>
                </a:effectLst>
                <a:latin typeface="Times New Roman" pitchFamily="18" charset="0"/>
                <a:cs typeface="Times New Roman" pitchFamily="18" charset="0"/>
              </a:rPr>
              <a:t>Expertise</a:t>
            </a:r>
          </a:p>
        </p:txBody>
      </p:sp>
      <p:sp>
        <p:nvSpPr>
          <p:cNvPr id="4" name="Content Placeholder 3"/>
          <p:cNvSpPr>
            <a:spLocks noGrp="1"/>
          </p:cNvSpPr>
          <p:nvPr>
            <p:ph idx="1"/>
          </p:nvPr>
        </p:nvSpPr>
        <p:spPr/>
        <p:txBody>
          <a:bodyPr/>
          <a:lstStyle/>
          <a:p>
            <a:pPr marL="514350" indent="-514350" algn="just" eaLnBrk="1" hangingPunct="1">
              <a:buFontTx/>
              <a:buAutoNum type="arabicParenR"/>
            </a:pPr>
            <a:r>
              <a:rPr lang="en-US" b="1" smtClean="0">
                <a:effectLst>
                  <a:outerShdw blurRad="38100" dist="38100" dir="2700000" algn="tl">
                    <a:srgbClr val="FFFFFF"/>
                  </a:outerShdw>
                </a:effectLst>
              </a:rPr>
              <a:t>Ask your professors.</a:t>
            </a:r>
          </a:p>
          <a:p>
            <a:pPr marL="514350" indent="-514350" algn="just" eaLnBrk="1" hangingPunct="1">
              <a:buFontTx/>
              <a:buAutoNum type="arabicParenR"/>
            </a:pPr>
            <a:r>
              <a:rPr lang="en-US" b="1" smtClean="0">
                <a:effectLst>
                  <a:outerShdw blurRad="38100" dist="38100" dir="2700000" algn="tl">
                    <a:srgbClr val="FFFFFF"/>
                  </a:outerShdw>
                </a:effectLst>
              </a:rPr>
              <a:t>Ask your tutors.</a:t>
            </a:r>
          </a:p>
          <a:p>
            <a:pPr marL="514350" indent="-514350" algn="just" eaLnBrk="1" hangingPunct="1">
              <a:buFontTx/>
              <a:buAutoNum type="arabicParenR"/>
            </a:pPr>
            <a:r>
              <a:rPr lang="en-US" b="1" smtClean="0">
                <a:effectLst>
                  <a:outerShdw blurRad="38100" dist="38100" dir="2700000" algn="tl">
                    <a:srgbClr val="FFFFFF"/>
                  </a:outerShdw>
                </a:effectLst>
              </a:rPr>
              <a:t>Ask others expertise in/outside country.</a:t>
            </a:r>
          </a:p>
          <a:p>
            <a:pPr marL="514350" indent="-514350" algn="just" eaLnBrk="1" hangingPunct="1">
              <a:buFontTx/>
              <a:buAutoNum type="arabicParenR"/>
            </a:pPr>
            <a:endParaRPr lang="ar-LY" b="1" smtClean="0">
              <a:effectLst>
                <a:outerShdw blurRad="38100" dist="38100" dir="2700000" algn="tl">
                  <a:srgbClr val="FFFFFF"/>
                </a:outerShdw>
              </a:effectLst>
            </a:endParaRPr>
          </a:p>
        </p:txBody>
      </p:sp>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descr="Green marble"/>
          <p:cNvSpPr>
            <a:spLocks noGrp="1" noChangeArrowheads="1"/>
          </p:cNvSpPr>
          <p:nvPr>
            <p:ph type="title"/>
          </p:nvPr>
        </p:nvSpPr>
        <p:spPr>
          <a:xfrm>
            <a:off x="457200" y="274638"/>
            <a:ext cx="8229600" cy="868362"/>
          </a:xfrm>
          <a:blipFill dpi="0" rotWithShape="1">
            <a:blip r:embed="rId2" cstate="print"/>
            <a:srcRect/>
            <a:tile tx="0" ty="0" sx="100000" sy="100000" flip="none" algn="tl"/>
          </a:blipFill>
        </p:spPr>
        <p:txBody>
          <a:bodyPr/>
          <a:lstStyle/>
          <a:p>
            <a:pPr eaLnBrk="1" hangingPunct="1">
              <a:defRPr/>
            </a:pPr>
            <a:r>
              <a:rPr lang="en-US" b="1" dirty="0" smtClean="0">
                <a:solidFill>
                  <a:srgbClr val="FFFF00"/>
                </a:solidFill>
                <a:effectLst>
                  <a:outerShdw blurRad="38100" dist="38100" dir="2700000" algn="tl">
                    <a:srgbClr val="000000"/>
                  </a:outerShdw>
                </a:effectLst>
                <a:latin typeface="Times New Roman" pitchFamily="18" charset="0"/>
                <a:cs typeface="Times New Roman" pitchFamily="18" charset="0"/>
              </a:rPr>
              <a:t>The Internet</a:t>
            </a:r>
          </a:p>
        </p:txBody>
      </p:sp>
      <p:sp>
        <p:nvSpPr>
          <p:cNvPr id="4" name="Content Placeholder 3"/>
          <p:cNvSpPr>
            <a:spLocks noGrp="1"/>
          </p:cNvSpPr>
          <p:nvPr>
            <p:ph idx="1"/>
          </p:nvPr>
        </p:nvSpPr>
        <p:spPr/>
        <p:txBody>
          <a:bodyPr/>
          <a:lstStyle/>
          <a:p>
            <a:pPr marL="514350" indent="-514350" algn="just" eaLnBrk="1" hangingPunct="1">
              <a:buFontTx/>
              <a:buAutoNum type="arabicParenR"/>
            </a:pPr>
            <a:r>
              <a:rPr lang="en-US" b="1" smtClean="0">
                <a:effectLst>
                  <a:outerShdw blurRad="38100" dist="38100" dir="2700000" algn="tl">
                    <a:srgbClr val="FFFFFF"/>
                  </a:outerShdw>
                </a:effectLst>
                <a:hlinkClick r:id="rId3"/>
              </a:rPr>
              <a:t>www.#########.edu</a:t>
            </a:r>
            <a:endParaRPr lang="en-US" b="1" smtClean="0">
              <a:effectLst>
                <a:outerShdw blurRad="38100" dist="38100" dir="2700000" algn="tl">
                  <a:srgbClr val="FFFFFF"/>
                </a:outerShdw>
              </a:effectLst>
            </a:endParaRPr>
          </a:p>
          <a:p>
            <a:pPr marL="514350" indent="-514350" algn="just" eaLnBrk="1" hangingPunct="1">
              <a:buFontTx/>
              <a:buAutoNum type="arabicParenR"/>
            </a:pPr>
            <a:r>
              <a:rPr lang="en-US" b="1" smtClean="0">
                <a:effectLst>
                  <a:outerShdw blurRad="38100" dist="38100" dir="2700000" algn="tl">
                    <a:srgbClr val="FFFFFF"/>
                  </a:outerShdw>
                </a:effectLst>
                <a:hlinkClick r:id="rId4"/>
              </a:rPr>
              <a:t>www.#########.org</a:t>
            </a:r>
            <a:endParaRPr lang="en-US" b="1" smtClean="0">
              <a:effectLst>
                <a:outerShdw blurRad="38100" dist="38100" dir="2700000" algn="tl">
                  <a:srgbClr val="FFFFFF"/>
                </a:outerShdw>
              </a:effectLst>
            </a:endParaRPr>
          </a:p>
          <a:p>
            <a:pPr marL="514350" indent="-514350" algn="just" eaLnBrk="1" hangingPunct="1">
              <a:buFontTx/>
              <a:buAutoNum type="arabicParenR"/>
            </a:pPr>
            <a:r>
              <a:rPr lang="en-US" b="1" smtClean="0">
                <a:effectLst>
                  <a:outerShdw blurRad="38100" dist="38100" dir="2700000" algn="tl">
                    <a:srgbClr val="FFFFFF"/>
                  </a:outerShdw>
                </a:effectLst>
                <a:hlinkClick r:id="rId5"/>
              </a:rPr>
              <a:t>www.#########.gov</a:t>
            </a:r>
            <a:endParaRPr lang="en-US" b="1" smtClean="0">
              <a:effectLst>
                <a:outerShdw blurRad="38100" dist="38100" dir="2700000" algn="tl">
                  <a:srgbClr val="FFFFFF"/>
                </a:outerShdw>
              </a:effectLst>
            </a:endParaRPr>
          </a:p>
          <a:p>
            <a:pPr marL="514350" indent="-514350" algn="just" eaLnBrk="1" hangingPunct="1">
              <a:buFontTx/>
              <a:buAutoNum type="arabicParenR"/>
            </a:pPr>
            <a:r>
              <a:rPr lang="en-US" b="1" smtClean="0">
                <a:effectLst>
                  <a:outerShdw blurRad="38100" dist="38100" dir="2700000" algn="tl">
                    <a:srgbClr val="FFFFFF"/>
                  </a:outerShdw>
                </a:effectLst>
                <a:hlinkClick r:id="rId6"/>
              </a:rPr>
              <a:t>www.#########.com</a:t>
            </a:r>
            <a:endParaRPr lang="en-US" b="1" smtClean="0">
              <a:effectLst>
                <a:outerShdw blurRad="38100" dist="38100" dir="2700000" algn="tl">
                  <a:srgbClr val="FFFFFF"/>
                </a:outerShdw>
              </a:effectLst>
            </a:endParaRPr>
          </a:p>
          <a:p>
            <a:pPr marL="514350" indent="-514350" algn="just" eaLnBrk="1" hangingPunct="1">
              <a:buFontTx/>
              <a:buAutoNum type="arabicParenR"/>
            </a:pPr>
            <a:r>
              <a:rPr lang="en-US" b="1" smtClean="0">
                <a:effectLst>
                  <a:outerShdw blurRad="38100" dist="38100" dir="2700000" algn="tl">
                    <a:srgbClr val="FFFFFF"/>
                  </a:outerShdw>
                </a:effectLst>
                <a:hlinkClick r:id="rId7"/>
              </a:rPr>
              <a:t>www.#########.net</a:t>
            </a:r>
            <a:endParaRPr lang="en-US" b="1" smtClean="0">
              <a:effectLst>
                <a:outerShdw blurRad="38100" dist="38100" dir="2700000" algn="tl">
                  <a:srgbClr val="FFFFFF"/>
                </a:outerShdw>
              </a:effectLst>
            </a:endParaRPr>
          </a:p>
          <a:p>
            <a:pPr marL="514350" indent="-514350" algn="just" eaLnBrk="1" hangingPunct="1">
              <a:buFontTx/>
              <a:buAutoNum type="arabicParenR"/>
            </a:pPr>
            <a:endParaRPr lang="ar-LY" b="1" smtClean="0">
              <a:effectLst>
                <a:outerShdw blurRad="38100" dist="38100" dir="2700000" algn="tl">
                  <a:srgbClr val="FFFFFF"/>
                </a:outerShdw>
              </a:effectLst>
            </a:endParaRPr>
          </a:p>
        </p:txBody>
      </p:sp>
      <p:sp>
        <p:nvSpPr>
          <p:cNvPr id="5" name="Footer Placeholder 4"/>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المكونات الأساسية لشبكة الإنترنت:</a:t>
            </a:r>
          </a:p>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(1) </a:t>
            </a:r>
            <a:r>
              <a:rPr lang="ar-SA" sz="2800" b="1" smtClean="0">
                <a:effectLst>
                  <a:outerShdw blurRad="38100" dist="38100" dir="2700000" algn="tl">
                    <a:srgbClr val="FFFFFF"/>
                  </a:outerShdw>
                </a:effectLst>
                <a:latin typeface="Times New Roman" pitchFamily="18" charset="0"/>
                <a:cs typeface="Times New Roman" pitchFamily="18" charset="0"/>
              </a:rPr>
              <a:t>النسيج العالمي الواسع </a:t>
            </a:r>
            <a:r>
              <a:rPr lang="en-US" sz="2800" b="1" smtClean="0">
                <a:effectLst>
                  <a:outerShdw blurRad="38100" dist="38100" dir="2700000" algn="tl">
                    <a:srgbClr val="FFFFFF"/>
                  </a:outerShdw>
                </a:effectLst>
                <a:latin typeface="Times New Roman" pitchFamily="18" charset="0"/>
                <a:cs typeface="Times New Roman" pitchFamily="18" charset="0"/>
              </a:rPr>
              <a:t>(</a:t>
            </a:r>
            <a:r>
              <a:rPr lang="en-US" sz="2800" b="1" smtClean="0">
                <a:solidFill>
                  <a:srgbClr val="0000FF"/>
                </a:solidFill>
                <a:effectLst>
                  <a:outerShdw blurRad="38100" dist="38100" dir="2700000" algn="tl">
                    <a:srgbClr val="000000"/>
                  </a:outerShdw>
                </a:effectLst>
                <a:latin typeface="Times New Roman" pitchFamily="18" charset="0"/>
                <a:cs typeface="Times New Roman" pitchFamily="18" charset="0"/>
              </a:rPr>
              <a:t>W</a:t>
            </a:r>
            <a:r>
              <a:rPr lang="en-US" sz="2800" b="1" smtClean="0">
                <a:effectLst>
                  <a:outerShdw blurRad="38100" dist="38100" dir="2700000" algn="tl">
                    <a:srgbClr val="FFFFFF"/>
                  </a:outerShdw>
                </a:effectLst>
                <a:latin typeface="Times New Roman" pitchFamily="18" charset="0"/>
                <a:cs typeface="Times New Roman" pitchFamily="18" charset="0"/>
              </a:rPr>
              <a:t>orld </a:t>
            </a:r>
            <a:r>
              <a:rPr lang="en-US" sz="2800" b="1" smtClean="0">
                <a:solidFill>
                  <a:srgbClr val="0000FF"/>
                </a:solidFill>
                <a:effectLst>
                  <a:outerShdw blurRad="38100" dist="38100" dir="2700000" algn="tl">
                    <a:srgbClr val="000000"/>
                  </a:outerShdw>
                </a:effectLst>
                <a:latin typeface="Times New Roman" pitchFamily="18" charset="0"/>
                <a:cs typeface="Times New Roman" pitchFamily="18" charset="0"/>
              </a:rPr>
              <a:t>W</a:t>
            </a:r>
            <a:r>
              <a:rPr lang="en-US" sz="2800" b="1" smtClean="0">
                <a:effectLst>
                  <a:outerShdw blurRad="38100" dist="38100" dir="2700000" algn="tl">
                    <a:srgbClr val="FFFFFF"/>
                  </a:outerShdw>
                </a:effectLst>
                <a:latin typeface="Times New Roman" pitchFamily="18" charset="0"/>
                <a:cs typeface="Times New Roman" pitchFamily="18" charset="0"/>
              </a:rPr>
              <a:t>ide </a:t>
            </a:r>
            <a:r>
              <a:rPr lang="en-US" sz="2800" b="1" smtClean="0">
                <a:solidFill>
                  <a:srgbClr val="0000FF"/>
                </a:solidFill>
                <a:effectLst>
                  <a:outerShdw blurRad="38100" dist="38100" dir="2700000" algn="tl">
                    <a:srgbClr val="000000"/>
                  </a:outerShdw>
                </a:effectLst>
                <a:latin typeface="Times New Roman" pitchFamily="18" charset="0"/>
                <a:cs typeface="Times New Roman" pitchFamily="18" charset="0"/>
              </a:rPr>
              <a:t>W</a:t>
            </a:r>
            <a:r>
              <a:rPr lang="en-US" sz="2800" b="1" smtClean="0">
                <a:effectLst>
                  <a:outerShdw blurRad="38100" dist="38100" dir="2700000" algn="tl">
                    <a:srgbClr val="FFFFFF"/>
                  </a:outerShdw>
                </a:effectLst>
                <a:latin typeface="Times New Roman" pitchFamily="18" charset="0"/>
                <a:cs typeface="Times New Roman" pitchFamily="18" charset="0"/>
              </a:rPr>
              <a:t>eb (</a:t>
            </a:r>
            <a:r>
              <a:rPr lang="en-US" sz="2800" b="1" smtClean="0">
                <a:solidFill>
                  <a:srgbClr val="0000FF"/>
                </a:solidFill>
                <a:effectLst>
                  <a:outerShdw blurRad="38100" dist="38100" dir="2700000" algn="tl">
                    <a:srgbClr val="000000"/>
                  </a:outerShdw>
                </a:effectLst>
                <a:latin typeface="Times New Roman" pitchFamily="18" charset="0"/>
                <a:cs typeface="Times New Roman" pitchFamily="18" charset="0"/>
              </a:rPr>
              <a:t>WWW</a:t>
            </a:r>
            <a:r>
              <a:rPr lang="en-US" sz="2800" b="1" smtClean="0">
                <a:effectLst>
                  <a:outerShdw blurRad="38100" dist="38100" dir="2700000" algn="tl">
                    <a:srgbClr val="FFFFFF"/>
                  </a:outerShdw>
                </a:effectLst>
                <a:latin typeface="Times New Roman" pitchFamily="18" charset="0"/>
                <a:cs typeface="Times New Roman" pitchFamily="18" charset="0"/>
              </a:rPr>
              <a:t>))</a:t>
            </a:r>
            <a:r>
              <a:rPr lang="ar-SA" sz="2800" b="1" smtClean="0">
                <a:effectLst>
                  <a:outerShdw blurRad="38100" dist="38100" dir="2700000" algn="tl">
                    <a:srgbClr val="FFFFFF"/>
                  </a:outerShdw>
                </a:effectLst>
                <a:latin typeface="Times New Roman" pitchFamily="18" charset="0"/>
                <a:cs typeface="Times New Roman" pitchFamily="18" charset="0"/>
              </a:rPr>
              <a:t>.</a:t>
            </a:r>
          </a:p>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(2) البريد إلكتروني  </a:t>
            </a:r>
            <a:r>
              <a:rPr lang="en-US" b="1" smtClean="0">
                <a:effectLst>
                  <a:outerShdw blurRad="38100" dist="38100" dir="2700000" algn="tl">
                    <a:srgbClr val="FFFFFF"/>
                  </a:outerShdw>
                </a:effectLst>
                <a:latin typeface="Times New Roman" pitchFamily="18" charset="0"/>
                <a:cs typeface="Times New Roman" pitchFamily="18" charset="0"/>
              </a:rPr>
              <a:t>(E-Mail)</a:t>
            </a:r>
            <a:r>
              <a:rPr lang="ar-SA" b="1" smtClean="0">
                <a:effectLst>
                  <a:outerShdw blurRad="38100" dist="38100" dir="2700000" algn="tl">
                    <a:srgbClr val="FFFFFF"/>
                  </a:outerShdw>
                </a:effectLst>
                <a:latin typeface="Times New Roman" pitchFamily="18" charset="0"/>
                <a:cs typeface="Times New Roman" pitchFamily="18" charset="0"/>
              </a:rPr>
              <a:t>.</a:t>
            </a:r>
          </a:p>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(3) نظام قوائم البريد (نشرات البريد الإلكتروني المتخصصة).</a:t>
            </a:r>
          </a:p>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(4) المنتديات الحوارية </a:t>
            </a:r>
            <a:r>
              <a:rPr lang="en-US" b="1" smtClean="0">
                <a:effectLst>
                  <a:outerShdw blurRad="38100" dist="38100" dir="2700000" algn="tl">
                    <a:srgbClr val="FFFFFF"/>
                  </a:outerShdw>
                </a:effectLst>
                <a:latin typeface="Times New Roman" pitchFamily="18" charset="0"/>
                <a:cs typeface="Times New Roman" pitchFamily="18" charset="0"/>
              </a:rPr>
              <a:t>(News Group)</a:t>
            </a:r>
            <a:r>
              <a:rPr lang="ar-SA" b="1" smtClean="0">
                <a:effectLst>
                  <a:outerShdw blurRad="38100" dist="38100" dir="2700000" algn="tl">
                    <a:srgbClr val="FFFFFF"/>
                  </a:outerShdw>
                </a:effectLst>
                <a:latin typeface="Times New Roman" pitchFamily="18" charset="0"/>
                <a:cs typeface="Times New Roman" pitchFamily="18" charset="0"/>
              </a:rPr>
              <a:t>.</a:t>
            </a:r>
          </a:p>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(5) نظام التخاطب (الدردشة) على الإنترنت</a:t>
            </a:r>
          </a:p>
          <a:p>
            <a:pPr algn="ct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 </a:t>
            </a:r>
            <a:r>
              <a:rPr lang="en-US" b="1" smtClean="0">
                <a:effectLst>
                  <a:outerShdw blurRad="38100" dist="38100" dir="2700000" algn="tl">
                    <a:srgbClr val="FFFFFF"/>
                  </a:outerShdw>
                </a:effectLst>
                <a:latin typeface="Times New Roman" pitchFamily="18" charset="0"/>
                <a:cs typeface="Times New Roman" pitchFamily="18" charset="0"/>
              </a:rPr>
              <a:t>(Internet Relay Chat (IRC))</a:t>
            </a:r>
            <a:r>
              <a:rPr lang="ar-SA" b="1" smtClean="0">
                <a:effectLst>
                  <a:outerShdw blurRad="38100" dist="38100" dir="2700000" algn="tl">
                    <a:srgbClr val="FFFFFF"/>
                  </a:outerShdw>
                </a:effectLst>
                <a:latin typeface="Times New Roman" pitchFamily="18" charset="0"/>
                <a:cs typeface="Times New Roman" pitchFamily="18" charset="0"/>
              </a:rPr>
              <a:t>.</a:t>
            </a:r>
            <a:endParaRPr lang="en-US" b="1" smtClean="0">
              <a:effectLst>
                <a:outerShdw blurRad="38100" dist="38100" dir="2700000" algn="tl">
                  <a:srgbClr val="FFFFFF"/>
                </a:outerShdw>
              </a:effectLst>
              <a:latin typeface="Times New Roman" pitchFamily="18" charset="0"/>
              <a:cs typeface="Times New Roman" pitchFamily="18" charset="0"/>
            </a:endParaRPr>
          </a:p>
        </p:txBody>
      </p:sp>
      <p:sp>
        <p:nvSpPr>
          <p:cNvPr id="37893" name="Rectangle 5" descr="Green marble"/>
          <p:cNvSpPr>
            <a:spLocks noGrp="1" noChangeArrowheads="1"/>
          </p:cNvSpPr>
          <p:nvPr>
            <p:ph type="title"/>
          </p:nvPr>
        </p:nvSpPr>
        <p:spPr>
          <a:blipFill dpi="0" rotWithShape="1">
            <a:blip r:embed="rId2"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قواعد الانترنت ومكوناتها</a:t>
            </a:r>
            <a:endParaRPr lang="en-US"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 calcmode="lin" valueType="num">
                                      <p:cBhvr>
                                        <p:cTn id="7" dur="1000" fill="hold"/>
                                        <p:tgtEl>
                                          <p:spTgt spid="37891">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789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789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7891">
                                            <p:txEl>
                                              <p:pRg st="2" end="2"/>
                                            </p:txEl>
                                          </p:spTgt>
                                        </p:tgtEl>
                                        <p:attrNameLst>
                                          <p:attrName>style.visibility</p:attrName>
                                        </p:attrNameLst>
                                      </p:cBhvr>
                                      <p:to>
                                        <p:strVal val="visible"/>
                                      </p:to>
                                    </p:set>
                                    <p:anim calcmode="lin" valueType="num">
                                      <p:cBhvr>
                                        <p:cTn id="14" dur="1000" fill="hold"/>
                                        <p:tgtEl>
                                          <p:spTgt spid="3789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789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78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 calcmode="lin" valueType="num">
                                      <p:cBhvr>
                                        <p:cTn id="21" dur="1000" fill="hold"/>
                                        <p:tgtEl>
                                          <p:spTgt spid="37891">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7891">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789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7891">
                                            <p:txEl>
                                              <p:pRg st="4" end="4"/>
                                            </p:txEl>
                                          </p:spTgt>
                                        </p:tgtEl>
                                        <p:attrNameLst>
                                          <p:attrName>style.visibility</p:attrName>
                                        </p:attrNameLst>
                                      </p:cBhvr>
                                      <p:to>
                                        <p:strVal val="visible"/>
                                      </p:to>
                                    </p:set>
                                    <p:anim calcmode="lin" valueType="num">
                                      <p:cBhvr>
                                        <p:cTn id="28" dur="1000" fill="hold"/>
                                        <p:tgtEl>
                                          <p:spTgt spid="37891">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7891">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789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7891">
                                            <p:txEl>
                                              <p:pRg st="5" end="5"/>
                                            </p:txEl>
                                          </p:spTgt>
                                        </p:tgtEl>
                                        <p:attrNameLst>
                                          <p:attrName>style.visibility</p:attrName>
                                        </p:attrNameLst>
                                      </p:cBhvr>
                                      <p:to>
                                        <p:strVal val="visible"/>
                                      </p:to>
                                    </p:set>
                                    <p:anim calcmode="lin" valueType="num">
                                      <p:cBhvr>
                                        <p:cTn id="35" dur="1000" fill="hold"/>
                                        <p:tgtEl>
                                          <p:spTgt spid="37891">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7891">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78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7891">
                                            <p:txEl>
                                              <p:pRg st="6" end="6"/>
                                            </p:txEl>
                                          </p:spTgt>
                                        </p:tgtEl>
                                        <p:attrNameLst>
                                          <p:attrName>style.visibility</p:attrName>
                                        </p:attrNameLst>
                                      </p:cBhvr>
                                      <p:to>
                                        <p:strVal val="visible"/>
                                      </p:to>
                                    </p:set>
                                    <p:anim calcmode="lin" valueType="num">
                                      <p:cBhvr>
                                        <p:cTn id="42" dur="1000" fill="hold"/>
                                        <p:tgtEl>
                                          <p:spTgt spid="37891">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7891">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1828800"/>
            <a:ext cx="8229600" cy="4572000"/>
          </a:xfrm>
        </p:spPr>
        <p:txBody>
          <a:bodyPr/>
          <a:lstStyle/>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(6) اتفاقية مناقلة الملف </a:t>
            </a:r>
            <a:r>
              <a:rPr lang="en-US" b="1" smtClean="0">
                <a:effectLst>
                  <a:outerShdw blurRad="38100" dist="38100" dir="2700000" algn="tl">
                    <a:srgbClr val="FFFFFF"/>
                  </a:outerShdw>
                </a:effectLst>
                <a:latin typeface="Times New Roman" pitchFamily="18" charset="0"/>
                <a:cs typeface="Times New Roman" pitchFamily="18" charset="0"/>
              </a:rPr>
              <a:t>(</a:t>
            </a:r>
            <a:r>
              <a:rPr lang="en-US" b="1" smtClean="0">
                <a:solidFill>
                  <a:srgbClr val="0000FF"/>
                </a:solidFill>
                <a:effectLst>
                  <a:outerShdw blurRad="38100" dist="38100" dir="2700000" algn="tl">
                    <a:srgbClr val="000000"/>
                  </a:outerShdw>
                </a:effectLst>
                <a:latin typeface="Times New Roman" pitchFamily="18" charset="0"/>
                <a:cs typeface="Times New Roman" pitchFamily="18" charset="0"/>
              </a:rPr>
              <a:t>F</a:t>
            </a:r>
            <a:r>
              <a:rPr lang="en-US" b="1" smtClean="0">
                <a:effectLst>
                  <a:outerShdw blurRad="38100" dist="38100" dir="2700000" algn="tl">
                    <a:srgbClr val="FFFFFF"/>
                  </a:outerShdw>
                </a:effectLst>
                <a:latin typeface="Times New Roman" pitchFamily="18" charset="0"/>
                <a:cs typeface="Times New Roman" pitchFamily="18" charset="0"/>
              </a:rPr>
              <a:t>ile </a:t>
            </a:r>
            <a:r>
              <a:rPr lang="en-US" b="1" smtClean="0">
                <a:solidFill>
                  <a:srgbClr val="0000FF"/>
                </a:solidFill>
                <a:effectLst>
                  <a:outerShdw blurRad="38100" dist="38100" dir="2700000" algn="tl">
                    <a:srgbClr val="000000"/>
                  </a:outerShdw>
                </a:effectLst>
                <a:latin typeface="Times New Roman" pitchFamily="18" charset="0"/>
                <a:cs typeface="Times New Roman" pitchFamily="18" charset="0"/>
              </a:rPr>
              <a:t>T</a:t>
            </a:r>
            <a:r>
              <a:rPr lang="en-US" b="1" smtClean="0">
                <a:effectLst>
                  <a:outerShdw blurRad="38100" dist="38100" dir="2700000" algn="tl">
                    <a:srgbClr val="FFFFFF"/>
                  </a:outerShdw>
                </a:effectLst>
                <a:latin typeface="Times New Roman" pitchFamily="18" charset="0"/>
                <a:cs typeface="Times New Roman" pitchFamily="18" charset="0"/>
              </a:rPr>
              <a:t>ransfer </a:t>
            </a:r>
            <a:r>
              <a:rPr lang="en-US" b="1" smtClean="0">
                <a:solidFill>
                  <a:srgbClr val="0000FF"/>
                </a:solidFill>
                <a:effectLst>
                  <a:outerShdw blurRad="38100" dist="38100" dir="2700000" algn="tl">
                    <a:srgbClr val="000000"/>
                  </a:outerShdw>
                </a:effectLst>
                <a:latin typeface="Times New Roman" pitchFamily="18" charset="0"/>
                <a:cs typeface="Times New Roman" pitchFamily="18" charset="0"/>
              </a:rPr>
              <a:t>P</a:t>
            </a:r>
            <a:r>
              <a:rPr lang="en-US" b="1" smtClean="0">
                <a:effectLst>
                  <a:outerShdw blurRad="38100" dist="38100" dir="2700000" algn="tl">
                    <a:srgbClr val="FFFFFF"/>
                  </a:outerShdw>
                </a:effectLst>
                <a:latin typeface="Times New Roman" pitchFamily="18" charset="0"/>
                <a:cs typeface="Times New Roman" pitchFamily="18" charset="0"/>
              </a:rPr>
              <a:t>rotocol (</a:t>
            </a:r>
            <a:r>
              <a:rPr lang="en-US" b="1" smtClean="0">
                <a:solidFill>
                  <a:srgbClr val="0000FF"/>
                </a:solidFill>
                <a:effectLst>
                  <a:outerShdw blurRad="38100" dist="38100" dir="2700000" algn="tl">
                    <a:srgbClr val="000000"/>
                  </a:outerShdw>
                </a:effectLst>
                <a:latin typeface="Times New Roman" pitchFamily="18" charset="0"/>
                <a:cs typeface="Times New Roman" pitchFamily="18" charset="0"/>
              </a:rPr>
              <a:t>FTP</a:t>
            </a:r>
            <a:r>
              <a:rPr lang="en-US" b="1" smtClean="0">
                <a:effectLst>
                  <a:outerShdw blurRad="38100" dist="38100" dir="2700000" algn="tl">
                    <a:srgbClr val="FFFFFF"/>
                  </a:outerShdw>
                </a:effectLst>
                <a:latin typeface="Times New Roman" pitchFamily="18" charset="0"/>
                <a:cs typeface="Times New Roman" pitchFamily="18" charset="0"/>
              </a:rPr>
              <a:t>))</a:t>
            </a:r>
            <a:r>
              <a:rPr lang="ar-SA" b="1" smtClean="0">
                <a:effectLst>
                  <a:outerShdw blurRad="38100" dist="38100" dir="2700000" algn="tl">
                    <a:srgbClr val="FFFFFF"/>
                  </a:outerShdw>
                </a:effectLst>
                <a:latin typeface="Times New Roman" pitchFamily="18" charset="0"/>
                <a:cs typeface="Times New Roman" pitchFamily="18" charset="0"/>
              </a:rPr>
              <a:t>.</a:t>
            </a:r>
          </a:p>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(7) نظام الارتباط النائي </a:t>
            </a:r>
            <a:r>
              <a:rPr lang="en-US" b="1" smtClean="0">
                <a:effectLst>
                  <a:outerShdw blurRad="38100" dist="38100" dir="2700000" algn="tl">
                    <a:srgbClr val="FFFFFF"/>
                  </a:outerShdw>
                </a:effectLst>
                <a:latin typeface="Times New Roman" pitchFamily="18" charset="0"/>
                <a:cs typeface="Times New Roman" pitchFamily="18" charset="0"/>
              </a:rPr>
              <a:t>(Telnet)</a:t>
            </a:r>
            <a:r>
              <a:rPr lang="ar-SA" b="1" smtClean="0">
                <a:effectLst>
                  <a:outerShdw blurRad="38100" dist="38100" dir="2700000" algn="tl">
                    <a:srgbClr val="FFFFFF"/>
                  </a:outerShdw>
                </a:effectLst>
                <a:latin typeface="Times New Roman" pitchFamily="18" charset="0"/>
                <a:cs typeface="Times New Roman" pitchFamily="18" charset="0"/>
              </a:rPr>
              <a:t>.</a:t>
            </a:r>
          </a:p>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(8) برنامج الجوفر </a:t>
            </a:r>
            <a:r>
              <a:rPr lang="en-US" b="1" smtClean="0">
                <a:effectLst>
                  <a:outerShdw blurRad="38100" dist="38100" dir="2700000" algn="tl">
                    <a:srgbClr val="FFFFFF"/>
                  </a:outerShdw>
                </a:effectLst>
                <a:latin typeface="Times New Roman" pitchFamily="18" charset="0"/>
                <a:cs typeface="Times New Roman" pitchFamily="18" charset="0"/>
              </a:rPr>
              <a:t>(GOPHER)</a:t>
            </a:r>
            <a:r>
              <a:rPr lang="ar-SA" b="1" smtClean="0">
                <a:effectLst>
                  <a:outerShdw blurRad="38100" dist="38100" dir="2700000" algn="tl">
                    <a:srgbClr val="FFFFFF"/>
                  </a:outerShdw>
                </a:effectLst>
                <a:latin typeface="Times New Roman" pitchFamily="18" charset="0"/>
                <a:cs typeface="Times New Roman" pitchFamily="18" charset="0"/>
              </a:rPr>
              <a:t> للبحث عن الملفات والمصادر على الشبكة. </a:t>
            </a:r>
          </a:p>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(9) برنامج خدمات المعلومات الشاملة </a:t>
            </a:r>
            <a:r>
              <a:rPr lang="en-US" b="1" smtClean="0">
                <a:effectLst>
                  <a:outerShdw blurRad="38100" dist="38100" dir="2700000" algn="tl">
                    <a:srgbClr val="FFFFFF"/>
                  </a:outerShdw>
                </a:effectLst>
                <a:latin typeface="Times New Roman" pitchFamily="18" charset="0"/>
                <a:cs typeface="Times New Roman" pitchFamily="18" charset="0"/>
              </a:rPr>
              <a:t>(WAIS)</a:t>
            </a:r>
            <a:r>
              <a:rPr lang="ar-SA" b="1" smtClean="0">
                <a:effectLst>
                  <a:outerShdw blurRad="38100" dist="38100" dir="2700000" algn="tl">
                    <a:srgbClr val="FFFFFF"/>
                  </a:outerShdw>
                </a:effectLst>
                <a:latin typeface="Times New Roman" pitchFamily="18" charset="0"/>
                <a:cs typeface="Times New Roman" pitchFamily="18" charset="0"/>
              </a:rPr>
              <a:t>. </a:t>
            </a:r>
          </a:p>
          <a:p>
            <a:pPr algn="r" rtl="1" eaLnBrk="1" hangingPunct="1">
              <a:buFontTx/>
              <a:buNone/>
              <a:defRPr/>
            </a:pPr>
            <a:r>
              <a:rPr lang="ar-SA" b="1" smtClean="0">
                <a:effectLst>
                  <a:outerShdw blurRad="38100" dist="38100" dir="2700000" algn="tl">
                    <a:srgbClr val="FFFFFF"/>
                  </a:outerShdw>
                </a:effectLst>
                <a:latin typeface="Times New Roman" pitchFamily="18" charset="0"/>
                <a:cs typeface="Times New Roman" pitchFamily="18" charset="0"/>
              </a:rPr>
              <a:t>(10) برنامج الفهرسة </a:t>
            </a:r>
            <a:r>
              <a:rPr lang="en-US" b="1" smtClean="0">
                <a:effectLst>
                  <a:outerShdw blurRad="38100" dist="38100" dir="2700000" algn="tl">
                    <a:srgbClr val="FFFFFF"/>
                  </a:outerShdw>
                </a:effectLst>
                <a:latin typeface="Times New Roman" pitchFamily="18" charset="0"/>
                <a:cs typeface="Times New Roman" pitchFamily="18" charset="0"/>
              </a:rPr>
              <a:t>(ARCHIE)</a:t>
            </a:r>
            <a:r>
              <a:rPr lang="ar-SA" b="1" smtClean="0">
                <a:effectLst>
                  <a:outerShdw blurRad="38100" dist="38100" dir="2700000" algn="tl">
                    <a:srgbClr val="FFFFFF"/>
                  </a:outerShdw>
                </a:effectLst>
                <a:latin typeface="Times New Roman" pitchFamily="18" charset="0"/>
                <a:cs typeface="Times New Roman" pitchFamily="18" charset="0"/>
              </a:rPr>
              <a:t> للبحث عن مواقع </a:t>
            </a:r>
            <a:r>
              <a:rPr lang="en-US" b="1" smtClean="0">
                <a:effectLst>
                  <a:outerShdw blurRad="38100" dist="38100" dir="2700000" algn="tl">
                    <a:srgbClr val="FFFFFF"/>
                  </a:outerShdw>
                </a:effectLst>
                <a:latin typeface="Times New Roman" pitchFamily="18" charset="0"/>
                <a:cs typeface="Times New Roman" pitchFamily="18" charset="0"/>
              </a:rPr>
              <a:t>FTP</a:t>
            </a:r>
            <a:r>
              <a:rPr lang="ar-SA" b="1" smtClean="0">
                <a:effectLst>
                  <a:outerShdw blurRad="38100" dist="38100" dir="2700000" algn="tl">
                    <a:srgbClr val="FFFFFF"/>
                  </a:outerShdw>
                </a:effectLst>
                <a:latin typeface="Times New Roman" pitchFamily="18" charset="0"/>
                <a:cs typeface="Times New Roman" pitchFamily="18" charset="0"/>
              </a:rPr>
              <a:t>.</a:t>
            </a:r>
            <a:r>
              <a:rPr lang="en-US" b="1" smtClean="0">
                <a:effectLst>
                  <a:outerShdw blurRad="38100" dist="38100" dir="2700000" algn="tl">
                    <a:srgbClr val="FFFFFF"/>
                  </a:outerShdw>
                </a:effectLst>
                <a:latin typeface="Times New Roman" pitchFamily="18" charset="0"/>
                <a:cs typeface="Times New Roman" pitchFamily="18" charset="0"/>
              </a:rPr>
              <a:t> </a:t>
            </a:r>
          </a:p>
        </p:txBody>
      </p:sp>
      <p:sp>
        <p:nvSpPr>
          <p:cNvPr id="38917" name="Rectangle 5" descr="Green marble"/>
          <p:cNvSpPr>
            <a:spLocks noGrp="1" noChangeArrowheads="1"/>
          </p:cNvSpPr>
          <p:nvPr>
            <p:ph type="title"/>
          </p:nvPr>
        </p:nvSpPr>
        <p:spPr>
          <a:blipFill dpi="0" rotWithShape="1">
            <a:blip r:embed="rId2"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قواعد الانترنت ومكوناتها</a:t>
            </a:r>
            <a:endParaRPr lang="en-US"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 calcmode="lin" valueType="num">
                                      <p:cBhvr>
                                        <p:cTn id="14" dur="1000" fill="hold"/>
                                        <p:tgtEl>
                                          <p:spTgt spid="3891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89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 calcmode="lin" valueType="num">
                                      <p:cBhvr>
                                        <p:cTn id="21" dur="10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89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 calcmode="lin" valueType="num">
                                      <p:cBhvr>
                                        <p:cTn id="28" dur="1000" fill="hold"/>
                                        <p:tgtEl>
                                          <p:spTgt spid="3891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891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89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anim calcmode="lin" valueType="num">
                                      <p:cBhvr>
                                        <p:cTn id="35" dur="1000" fill="hold"/>
                                        <p:tgtEl>
                                          <p:spTgt spid="3891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891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ubTitle" idx="1"/>
          </p:nvPr>
        </p:nvSpPr>
        <p:spPr>
          <a:xfrm>
            <a:off x="381000" y="1828800"/>
            <a:ext cx="8382000" cy="4800600"/>
          </a:xfrm>
        </p:spPr>
        <p:txBody>
          <a:bodyPr/>
          <a:lstStyle/>
          <a:p>
            <a:pPr marL="812800" indent="-812800" algn="r" rtl="1" eaLnBrk="1" hangingPunct="1">
              <a:lnSpc>
                <a:spcPct val="90000"/>
              </a:lnSpc>
            </a:pPr>
            <a:r>
              <a:rPr lang="ar-SA" sz="2800" smtClean="0"/>
              <a:t>(11) برامج المعلوماتية ومكونات أخرى للشبكة هي:</a:t>
            </a:r>
          </a:p>
          <a:p>
            <a:pPr marL="812800" indent="-812800" algn="r" rtl="1" eaLnBrk="1" hangingPunct="1">
              <a:lnSpc>
                <a:spcPct val="120000"/>
              </a:lnSpc>
              <a:buClr>
                <a:srgbClr val="F50BD9"/>
              </a:buClr>
              <a:buFont typeface="Wingdings 3" pitchFamily="18" charset="2"/>
              <a:buChar char="á"/>
            </a:pPr>
            <a:r>
              <a:rPr lang="ar-SA" sz="2800" smtClean="0"/>
              <a:t>"لمعلوماتك"</a:t>
            </a:r>
            <a:r>
              <a:rPr lang="ar-SA" sz="2400" smtClean="0"/>
              <a:t> </a:t>
            </a:r>
            <a:r>
              <a:rPr lang="en-US" sz="2400" smtClean="0"/>
              <a:t> (</a:t>
            </a:r>
            <a:r>
              <a:rPr lang="en-US" sz="2400" b="1" smtClean="0">
                <a:solidFill>
                  <a:srgbClr val="0000FF"/>
                </a:solidFill>
              </a:rPr>
              <a:t>F</a:t>
            </a:r>
            <a:r>
              <a:rPr lang="en-US" sz="2400" smtClean="0"/>
              <a:t>or </a:t>
            </a:r>
            <a:r>
              <a:rPr lang="en-US" sz="2400" b="1" smtClean="0">
                <a:solidFill>
                  <a:srgbClr val="0000FF"/>
                </a:solidFill>
              </a:rPr>
              <a:t>Y</a:t>
            </a:r>
            <a:r>
              <a:rPr lang="en-US" sz="2400" smtClean="0"/>
              <a:t>our </a:t>
            </a:r>
            <a:r>
              <a:rPr lang="en-US" sz="2400" b="1" smtClean="0">
                <a:solidFill>
                  <a:srgbClr val="0000FF"/>
                </a:solidFill>
              </a:rPr>
              <a:t>I</a:t>
            </a:r>
            <a:r>
              <a:rPr lang="en-US" sz="2400" smtClean="0"/>
              <a:t>nformation (</a:t>
            </a:r>
            <a:r>
              <a:rPr lang="en-US" sz="2400" b="1" smtClean="0">
                <a:solidFill>
                  <a:srgbClr val="0000FF"/>
                </a:solidFill>
              </a:rPr>
              <a:t>FYI</a:t>
            </a:r>
            <a:r>
              <a:rPr lang="en-US" sz="2400" smtClean="0"/>
              <a:t>))</a:t>
            </a:r>
            <a:r>
              <a:rPr lang="ar-SA" sz="2400" smtClean="0"/>
              <a:t>.</a:t>
            </a:r>
          </a:p>
          <a:p>
            <a:pPr marL="812800" indent="-812800" algn="r" rtl="1" eaLnBrk="1" hangingPunct="1">
              <a:lnSpc>
                <a:spcPct val="120000"/>
              </a:lnSpc>
              <a:buClr>
                <a:srgbClr val="F50BD9"/>
              </a:buClr>
              <a:buFont typeface="Wingdings 3" pitchFamily="18" charset="2"/>
              <a:buChar char="á"/>
            </a:pPr>
            <a:r>
              <a:rPr lang="ar-SA" sz="2800" smtClean="0"/>
              <a:t>"تلميحات"</a:t>
            </a:r>
            <a:r>
              <a:rPr lang="ar-SA" sz="2400" smtClean="0"/>
              <a:t> (</a:t>
            </a:r>
            <a:r>
              <a:rPr lang="en-US" sz="2400" b="1" smtClean="0">
                <a:solidFill>
                  <a:srgbClr val="0000FF"/>
                </a:solidFill>
              </a:rPr>
              <a:t>R</a:t>
            </a:r>
            <a:r>
              <a:rPr lang="en-US" sz="2400" smtClean="0"/>
              <a:t>equest </a:t>
            </a:r>
            <a:r>
              <a:rPr lang="en-US" sz="2400" b="1" smtClean="0">
                <a:solidFill>
                  <a:srgbClr val="0000FF"/>
                </a:solidFill>
              </a:rPr>
              <a:t>F</a:t>
            </a:r>
            <a:r>
              <a:rPr lang="en-US" sz="2400" smtClean="0"/>
              <a:t>or </a:t>
            </a:r>
            <a:r>
              <a:rPr lang="en-US" sz="2400" b="1" smtClean="0">
                <a:solidFill>
                  <a:srgbClr val="0000FF"/>
                </a:solidFill>
              </a:rPr>
              <a:t>C</a:t>
            </a:r>
            <a:r>
              <a:rPr lang="en-US" sz="2400" smtClean="0"/>
              <a:t>omments (</a:t>
            </a:r>
            <a:r>
              <a:rPr lang="en-US" sz="2400" b="1" smtClean="0">
                <a:solidFill>
                  <a:srgbClr val="0000FF"/>
                </a:solidFill>
              </a:rPr>
              <a:t>RFC</a:t>
            </a:r>
            <a:r>
              <a:rPr lang="en-US" sz="2400" smtClean="0"/>
              <a:t>)</a:t>
            </a:r>
            <a:r>
              <a:rPr lang="ar-SA" sz="2400" smtClean="0"/>
              <a:t>).</a:t>
            </a:r>
          </a:p>
          <a:p>
            <a:pPr marL="812800" indent="-812800" algn="r" rtl="1" eaLnBrk="1" hangingPunct="1">
              <a:lnSpc>
                <a:spcPct val="120000"/>
              </a:lnSpc>
              <a:buClr>
                <a:srgbClr val="F50BD9"/>
              </a:buClr>
              <a:buFont typeface="Wingdings 3" pitchFamily="18" charset="2"/>
              <a:buChar char="á"/>
            </a:pPr>
            <a:r>
              <a:rPr lang="ar-SA" sz="2800" smtClean="0"/>
              <a:t>"الأسئلة الأكثر تكرارا"</a:t>
            </a:r>
            <a:r>
              <a:rPr lang="ar-SA" sz="2000" smtClean="0"/>
              <a:t> </a:t>
            </a:r>
            <a:r>
              <a:rPr lang="en-US" sz="2000" smtClean="0"/>
              <a:t>(</a:t>
            </a:r>
            <a:r>
              <a:rPr lang="en-US" sz="2000" smtClean="0">
                <a:solidFill>
                  <a:srgbClr val="0000FF"/>
                </a:solidFill>
              </a:rPr>
              <a:t>F</a:t>
            </a:r>
            <a:r>
              <a:rPr lang="en-US" sz="2000" smtClean="0"/>
              <a:t>requently </a:t>
            </a:r>
            <a:r>
              <a:rPr lang="en-US" sz="2000" smtClean="0">
                <a:solidFill>
                  <a:srgbClr val="0000FF"/>
                </a:solidFill>
              </a:rPr>
              <a:t>A</a:t>
            </a:r>
            <a:r>
              <a:rPr lang="en-US" sz="2000" smtClean="0"/>
              <a:t>sked </a:t>
            </a:r>
            <a:r>
              <a:rPr lang="en-US" sz="2000" smtClean="0">
                <a:solidFill>
                  <a:srgbClr val="0000FF"/>
                </a:solidFill>
              </a:rPr>
              <a:t>Q</a:t>
            </a:r>
            <a:r>
              <a:rPr lang="en-US" sz="2000" smtClean="0"/>
              <a:t>uestions (</a:t>
            </a:r>
            <a:r>
              <a:rPr lang="en-US" sz="2000" b="1" smtClean="0">
                <a:solidFill>
                  <a:srgbClr val="0000FF"/>
                </a:solidFill>
              </a:rPr>
              <a:t>FAQ</a:t>
            </a:r>
            <a:r>
              <a:rPr lang="en-US" sz="2000" smtClean="0"/>
              <a:t>))</a:t>
            </a:r>
            <a:r>
              <a:rPr lang="ar-SA" sz="2000" smtClean="0"/>
              <a:t>.</a:t>
            </a:r>
          </a:p>
          <a:p>
            <a:pPr marL="812800" indent="-812800" algn="r" rtl="1" eaLnBrk="1" hangingPunct="1">
              <a:lnSpc>
                <a:spcPct val="120000"/>
              </a:lnSpc>
              <a:buClr>
                <a:srgbClr val="F50BD9"/>
              </a:buClr>
              <a:buFont typeface="Wingdings 3" pitchFamily="18" charset="2"/>
              <a:buChar char="á"/>
            </a:pPr>
            <a:r>
              <a:rPr lang="ar-SA" sz="2800" smtClean="0"/>
              <a:t>"حوار المستخدمين"</a:t>
            </a:r>
            <a:r>
              <a:rPr lang="ar-SA" sz="2400" smtClean="0"/>
              <a:t> </a:t>
            </a:r>
            <a:r>
              <a:rPr lang="en-US" sz="2400" smtClean="0"/>
              <a:t>(</a:t>
            </a:r>
            <a:r>
              <a:rPr lang="en-US" sz="2400" b="1" smtClean="0">
                <a:solidFill>
                  <a:srgbClr val="0000FF"/>
                </a:solidFill>
              </a:rPr>
              <a:t>M</a:t>
            </a:r>
            <a:r>
              <a:rPr lang="en-US" sz="2400" smtClean="0"/>
              <a:t>ultiUser </a:t>
            </a:r>
            <a:r>
              <a:rPr lang="en-US" sz="2400" b="1" smtClean="0">
                <a:solidFill>
                  <a:srgbClr val="0000FF"/>
                </a:solidFill>
              </a:rPr>
              <a:t>D</a:t>
            </a:r>
            <a:r>
              <a:rPr lang="en-US" sz="2400" smtClean="0"/>
              <a:t>ialogue (</a:t>
            </a:r>
            <a:r>
              <a:rPr lang="en-US" sz="2400" b="1" smtClean="0">
                <a:solidFill>
                  <a:srgbClr val="0000FF"/>
                </a:solidFill>
              </a:rPr>
              <a:t>MUD</a:t>
            </a:r>
            <a:r>
              <a:rPr lang="en-US" sz="2400" smtClean="0"/>
              <a:t>))</a:t>
            </a:r>
            <a:r>
              <a:rPr lang="ar-SA" sz="2400" smtClean="0"/>
              <a:t>.</a:t>
            </a:r>
          </a:p>
          <a:p>
            <a:pPr marL="812800" indent="-812800" algn="r" rtl="1" eaLnBrk="1" hangingPunct="1">
              <a:lnSpc>
                <a:spcPct val="120000"/>
              </a:lnSpc>
              <a:buClr>
                <a:srgbClr val="F50BD9"/>
              </a:buClr>
              <a:buFont typeface="Wingdings 3" pitchFamily="18" charset="2"/>
              <a:buChar char="á"/>
            </a:pPr>
            <a:r>
              <a:rPr lang="ar-SA" sz="2800" smtClean="0"/>
              <a:t>"البيئة المشتركة للمستخدمين"</a:t>
            </a:r>
            <a:r>
              <a:rPr lang="ar-SA" sz="1600" smtClean="0"/>
              <a:t> </a:t>
            </a:r>
            <a:r>
              <a:rPr lang="en-US" sz="1600" smtClean="0"/>
              <a:t>(</a:t>
            </a:r>
            <a:r>
              <a:rPr lang="en-US" sz="1600" b="1" smtClean="0">
                <a:solidFill>
                  <a:srgbClr val="0000FF"/>
                </a:solidFill>
              </a:rPr>
              <a:t>M</a:t>
            </a:r>
            <a:r>
              <a:rPr lang="en-US" sz="1600" smtClean="0"/>
              <a:t>ultiUser </a:t>
            </a:r>
            <a:r>
              <a:rPr lang="en-US" sz="1600" b="1" smtClean="0">
                <a:solidFill>
                  <a:srgbClr val="0000FF"/>
                </a:solidFill>
              </a:rPr>
              <a:t>S</a:t>
            </a:r>
            <a:r>
              <a:rPr lang="en-US" sz="1600" smtClean="0"/>
              <a:t>hared </a:t>
            </a:r>
            <a:r>
              <a:rPr lang="en-US" sz="1600" b="1" smtClean="0">
                <a:solidFill>
                  <a:srgbClr val="0000FF"/>
                </a:solidFill>
              </a:rPr>
              <a:t>E</a:t>
            </a:r>
            <a:r>
              <a:rPr lang="en-US" sz="1600" smtClean="0"/>
              <a:t>nvironments (</a:t>
            </a:r>
            <a:r>
              <a:rPr lang="en-US" sz="1600" b="1" smtClean="0">
                <a:solidFill>
                  <a:srgbClr val="0000FF"/>
                </a:solidFill>
              </a:rPr>
              <a:t>MUSE</a:t>
            </a:r>
            <a:r>
              <a:rPr lang="en-US" sz="1600" smtClean="0"/>
              <a:t>))</a:t>
            </a:r>
            <a:r>
              <a:rPr lang="ar-SA" sz="1600" smtClean="0"/>
              <a:t>.</a:t>
            </a:r>
          </a:p>
          <a:p>
            <a:pPr marL="812800" indent="-812800" algn="r" rtl="1" eaLnBrk="1" hangingPunct="1">
              <a:lnSpc>
                <a:spcPct val="120000"/>
              </a:lnSpc>
              <a:buClr>
                <a:srgbClr val="F50BD9"/>
              </a:buClr>
              <a:buFont typeface="Wingdings 3" pitchFamily="18" charset="2"/>
              <a:buChar char="á"/>
            </a:pPr>
            <a:r>
              <a:rPr lang="ar-SA" sz="2800" smtClean="0"/>
              <a:t>"مملكة الدردشة للمستخدمين"</a:t>
            </a:r>
            <a:r>
              <a:rPr lang="ar-SA" sz="2000" smtClean="0"/>
              <a:t> </a:t>
            </a:r>
            <a:r>
              <a:rPr lang="en-US" sz="2000" smtClean="0"/>
              <a:t>(</a:t>
            </a:r>
            <a:r>
              <a:rPr lang="en-US" sz="2000" b="1" smtClean="0">
                <a:solidFill>
                  <a:srgbClr val="0000FF"/>
                </a:solidFill>
              </a:rPr>
              <a:t>M</a:t>
            </a:r>
            <a:r>
              <a:rPr lang="en-US" sz="2000" smtClean="0"/>
              <a:t>ultiUser </a:t>
            </a:r>
            <a:r>
              <a:rPr lang="en-US" sz="2000" b="1" smtClean="0">
                <a:solidFill>
                  <a:srgbClr val="0000FF"/>
                </a:solidFill>
              </a:rPr>
              <a:t>C</a:t>
            </a:r>
            <a:r>
              <a:rPr lang="en-US" sz="2000" smtClean="0"/>
              <a:t>hat </a:t>
            </a:r>
            <a:r>
              <a:rPr lang="en-US" sz="2000" b="1" smtClean="0">
                <a:solidFill>
                  <a:srgbClr val="0000FF"/>
                </a:solidFill>
              </a:rPr>
              <a:t>K</a:t>
            </a:r>
            <a:r>
              <a:rPr lang="en-US" sz="2000" smtClean="0"/>
              <a:t>ingdom (</a:t>
            </a:r>
            <a:r>
              <a:rPr lang="en-US" sz="2000" b="1" smtClean="0">
                <a:solidFill>
                  <a:srgbClr val="0000FF"/>
                </a:solidFill>
              </a:rPr>
              <a:t>MUCK</a:t>
            </a:r>
            <a:r>
              <a:rPr lang="en-US" sz="2000" smtClean="0"/>
              <a:t>))</a:t>
            </a:r>
            <a:r>
              <a:rPr lang="ar-SA" sz="2000" smtClean="0"/>
              <a:t>.</a:t>
            </a:r>
          </a:p>
          <a:p>
            <a:pPr marL="812800" indent="-812800" algn="r" rtl="1" eaLnBrk="1" hangingPunct="1">
              <a:lnSpc>
                <a:spcPct val="120000"/>
              </a:lnSpc>
              <a:buClr>
                <a:srgbClr val="F50BD9"/>
              </a:buClr>
              <a:buFont typeface="Wingdings 3" pitchFamily="18" charset="2"/>
              <a:buChar char="á"/>
            </a:pPr>
            <a:r>
              <a:rPr lang="ar-SA" sz="2800" smtClean="0"/>
              <a:t>"مستخدمي الكائنات " </a:t>
            </a:r>
            <a:r>
              <a:rPr lang="en-US" sz="2400" smtClean="0"/>
              <a:t>(</a:t>
            </a:r>
            <a:r>
              <a:rPr lang="en-US" sz="2400" b="1" smtClean="0">
                <a:solidFill>
                  <a:srgbClr val="0000FF"/>
                </a:solidFill>
              </a:rPr>
              <a:t>M</a:t>
            </a:r>
            <a:r>
              <a:rPr lang="en-US" sz="2400" smtClean="0"/>
              <a:t>ultiuser </a:t>
            </a:r>
            <a:r>
              <a:rPr lang="en-US" sz="2400" b="1" smtClean="0">
                <a:solidFill>
                  <a:srgbClr val="0000FF"/>
                </a:solidFill>
              </a:rPr>
              <a:t>O</a:t>
            </a:r>
            <a:r>
              <a:rPr lang="en-US" sz="2400" smtClean="0"/>
              <a:t>bject-</a:t>
            </a:r>
            <a:r>
              <a:rPr lang="en-US" sz="2400" b="1" smtClean="0">
                <a:solidFill>
                  <a:srgbClr val="0000FF"/>
                </a:solidFill>
              </a:rPr>
              <a:t>O</a:t>
            </a:r>
            <a:r>
              <a:rPr lang="en-US" sz="2400" smtClean="0"/>
              <a:t>riented (</a:t>
            </a:r>
            <a:r>
              <a:rPr lang="en-US" sz="2400" b="1" smtClean="0">
                <a:solidFill>
                  <a:srgbClr val="0000FF"/>
                </a:solidFill>
              </a:rPr>
              <a:t>MOO</a:t>
            </a:r>
            <a:r>
              <a:rPr lang="en-US" sz="2400" smtClean="0"/>
              <a:t>))</a:t>
            </a:r>
            <a:r>
              <a:rPr lang="ar-SA" sz="2400" smtClean="0"/>
              <a:t>.</a:t>
            </a:r>
            <a:endParaRPr lang="en-US" sz="2400" smtClean="0"/>
          </a:p>
        </p:txBody>
      </p:sp>
      <p:sp>
        <p:nvSpPr>
          <p:cNvPr id="39943" name="Rectangle 7" descr="Green marble"/>
          <p:cNvSpPr>
            <a:spLocks noGrp="1" noChangeArrowheads="1"/>
          </p:cNvSpPr>
          <p:nvPr>
            <p:ph type="ctrTitle"/>
          </p:nvPr>
        </p:nvSpPr>
        <p:spPr>
          <a:xfrm>
            <a:off x="685800" y="358775"/>
            <a:ext cx="7772400" cy="1470025"/>
          </a:xfrm>
          <a:blipFill dpi="0" rotWithShape="1">
            <a:blip r:embed="rId2" cstate="print"/>
            <a:srcRect/>
            <a:tile tx="0" ty="0" sx="100000" sy="100000" flip="none" algn="tl"/>
          </a:blipFill>
        </p:spPr>
        <p:txBody>
          <a:bodyPr/>
          <a:lstStyle/>
          <a:p>
            <a:pPr rtl="1" eaLnBrk="1" hangingPunct="1">
              <a:defRPr/>
            </a:pPr>
            <a:r>
              <a:rPr lang="ar-SA" b="1" smtClean="0">
                <a:solidFill>
                  <a:srgbClr val="FFFF00"/>
                </a:solidFill>
                <a:effectLst>
                  <a:outerShdw blurRad="38100" dist="38100" dir="2700000" algn="tl">
                    <a:srgbClr val="000000"/>
                  </a:outerShdw>
                </a:effectLst>
                <a:latin typeface="Times New Roman" pitchFamily="18" charset="0"/>
                <a:cs typeface="Times New Roman" pitchFamily="18" charset="0"/>
              </a:rPr>
              <a:t>قواعد الانترنت ومكوناتها</a:t>
            </a:r>
            <a:endParaRPr lang="en-US"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ar-SA" smtClean="0"/>
              <a:t>د. خلف العبيدي</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2397</Words>
  <Application>Microsoft Office PowerPoint</Application>
  <PresentationFormat>On-screen Show (4:3)</PresentationFormat>
  <Paragraphs>433</Paragraphs>
  <Slides>68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5" baseType="lpstr">
      <vt:lpstr>Arial</vt:lpstr>
      <vt:lpstr>Calibri</vt:lpstr>
      <vt:lpstr>Times New Roman</vt:lpstr>
      <vt:lpstr>Wingdings 3</vt:lpstr>
      <vt:lpstr>Simplified Arabic</vt:lpstr>
      <vt:lpstr>Default Design</vt:lpstr>
      <vt:lpstr>Adobe Photoshop Image</vt:lpstr>
      <vt:lpstr>البحث في شبكة الإنترنت   Searching the Internet</vt:lpstr>
      <vt:lpstr>مقدمة في الانترنت ومراحل تطورها</vt:lpstr>
      <vt:lpstr>مقدمة في الانترنت ومراحل تطورها</vt:lpstr>
      <vt:lpstr>Slide 4</vt:lpstr>
      <vt:lpstr>Slide 5</vt:lpstr>
      <vt:lpstr>قواعد الانترنت ومكوناتها</vt:lpstr>
      <vt:lpstr>قواعد الانترنت ومكوناتها</vt:lpstr>
      <vt:lpstr>قواعد الانترنت ومكوناتها</vt:lpstr>
      <vt:lpstr>قواعد الانترنت ومكوناتها</vt:lpstr>
      <vt:lpstr>محدد موقع المصدر الموحد  Uniform Resource Locator (URL)</vt:lpstr>
      <vt:lpstr>محدد موقع المصدر الموحد (URL)</vt:lpstr>
      <vt:lpstr>اتفاقية الاتصال</vt:lpstr>
      <vt:lpstr>مثال تحليلي</vt:lpstr>
      <vt:lpstr>مثال تحليلي</vt:lpstr>
      <vt:lpstr>مثال تحليلي</vt:lpstr>
      <vt:lpstr>أساسيات البحث في الانترنت</vt:lpstr>
      <vt:lpstr>أساسيات البحث في الانترنت</vt:lpstr>
      <vt:lpstr>أساسيات البحث في الانترنت</vt:lpstr>
      <vt:lpstr>Slide 19</vt:lpstr>
      <vt:lpstr>Slide 20</vt:lpstr>
      <vt:lpstr>Slide 21</vt:lpstr>
      <vt:lpstr>Slide 22</vt:lpstr>
      <vt:lpstr>البحث في أدلة المواضيع Search in Subject directory</vt:lpstr>
      <vt:lpstr>البحث في دليل الموضوع Google</vt:lpstr>
      <vt:lpstr>البحث في دليل الموضوع Google</vt:lpstr>
      <vt:lpstr>البحث في دليل الموضوع Google</vt:lpstr>
      <vt:lpstr>البحث في دليل الموضوع Google</vt:lpstr>
      <vt:lpstr>البحث في دليل الموضوع Google</vt:lpstr>
      <vt:lpstr>البحث باستخدام محركات البحث Searching by using search engine </vt:lpstr>
      <vt:lpstr>البحث باستخدام محركات البحث</vt:lpstr>
      <vt:lpstr>البحث باستخدام محركات البحث</vt:lpstr>
      <vt:lpstr>OR operator</vt:lpstr>
      <vt:lpstr>AND Operator</vt:lpstr>
      <vt:lpstr>AND Operator</vt:lpstr>
      <vt:lpstr>fermi OR surface</vt:lpstr>
      <vt:lpstr>surface OR Fermi</vt:lpstr>
      <vt:lpstr>fermi OR surface</vt:lpstr>
      <vt:lpstr>fermi AND surface</vt:lpstr>
      <vt:lpstr>surface AND fermi </vt:lpstr>
      <vt:lpstr>fermi AND surface</vt:lpstr>
      <vt:lpstr>fermi NOT surface</vt:lpstr>
      <vt:lpstr>surface NOT fermi</vt:lpstr>
      <vt:lpstr>fermi NOT surface</vt:lpstr>
      <vt:lpstr>surface NOT fermi</vt:lpstr>
      <vt:lpstr>Exact search:  “fermi surface”</vt:lpstr>
      <vt:lpstr>Exact search:  “fermi surface”</vt:lpstr>
      <vt:lpstr>Exact:   search term</vt:lpstr>
      <vt:lpstr>Not exact:   search term</vt:lpstr>
      <vt:lpstr>Slide 49</vt:lpstr>
      <vt:lpstr>Slide 50</vt:lpstr>
      <vt:lpstr>Advanced Search</vt:lpstr>
      <vt:lpstr>Slide 52</vt:lpstr>
      <vt:lpstr>Slide 53</vt:lpstr>
      <vt:lpstr>Slide 54</vt:lpstr>
      <vt:lpstr>Slide 55</vt:lpstr>
      <vt:lpstr>Slide 56</vt:lpstr>
      <vt:lpstr>A generic top-level domain (gTLD)</vt:lpstr>
      <vt:lpstr>A generic top-level domain (gTLD</vt:lpstr>
      <vt:lpstr>Slide 59</vt:lpstr>
      <vt:lpstr>Slide 60</vt:lpstr>
      <vt:lpstr>Slide 61</vt:lpstr>
      <vt:lpstr>Slide 62</vt:lpstr>
      <vt:lpstr>http://www.wikipedia.org</vt:lpstr>
      <vt:lpstr>What to look at first?</vt:lpstr>
      <vt:lpstr>Medical journals</vt:lpstr>
      <vt:lpstr>Textbooks &amp; Reference books</vt:lpstr>
      <vt:lpstr>Expertise</vt:lpstr>
      <vt:lpstr>The Internet</vt:lpstr>
    </vt:vector>
  </TitlesOfParts>
  <Company>Garyounis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البحث عن المعلومات في شبكة الإنترنت   (Searching Information on the Internet)</dc:title>
  <dc:creator>kjabed</dc:creator>
  <cp:lastModifiedBy>ATAMYZ</cp:lastModifiedBy>
  <cp:revision>85</cp:revision>
  <dcterms:created xsi:type="dcterms:W3CDTF">2006-12-01T08:52:46Z</dcterms:created>
  <dcterms:modified xsi:type="dcterms:W3CDTF">2009-11-16T09:12:15Z</dcterms:modified>
</cp:coreProperties>
</file>