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3" r:id="rId4"/>
    <p:sldId id="274" r:id="rId5"/>
    <p:sldId id="267" r:id="rId6"/>
    <p:sldId id="260" r:id="rId7"/>
    <p:sldId id="263" r:id="rId8"/>
    <p:sldId id="272" r:id="rId9"/>
    <p:sldId id="262" r:id="rId10"/>
    <p:sldId id="264" r:id="rId11"/>
    <p:sldId id="266" r:id="rId12"/>
    <p:sldId id="275" r:id="rId13"/>
    <p:sldId id="261" r:id="rId14"/>
    <p:sldId id="270" r:id="rId15"/>
    <p:sldId id="268"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08" autoAdjust="0"/>
  </p:normalViewPr>
  <p:slideViewPr>
    <p:cSldViewPr snapToGrid="0">
      <p:cViewPr>
        <p:scale>
          <a:sx n="117" d="100"/>
          <a:sy n="117" d="100"/>
        </p:scale>
        <p:origin x="-31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D84A3-C41B-4F4D-AA64-447DE032E53A}" type="datetimeFigureOut">
              <a:rPr lang="el-GR" smtClean="0"/>
              <a:t>21/4/2023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F78AE-5004-4FE2-B3E5-7632C41716A0}" type="slidenum">
              <a:rPr lang="el-GR" smtClean="0"/>
              <a:t>‹#›</a:t>
            </a:fld>
            <a:endParaRPr lang="el-GR"/>
          </a:p>
        </p:txBody>
      </p:sp>
    </p:spTree>
    <p:extLst>
      <p:ext uri="{BB962C8B-B14F-4D97-AF65-F5344CB8AC3E}">
        <p14:creationId xmlns:p14="http://schemas.microsoft.com/office/powerpoint/2010/main" val="10547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D0F78AE-5004-4FE2-B3E5-7632C41716A0}" type="slidenum">
              <a:rPr lang="el-GR" smtClean="0"/>
              <a:t>13</a:t>
            </a:fld>
            <a:endParaRPr lang="el-GR"/>
          </a:p>
        </p:txBody>
      </p:sp>
    </p:spTree>
    <p:extLst>
      <p:ext uri="{BB962C8B-B14F-4D97-AF65-F5344CB8AC3E}">
        <p14:creationId xmlns:p14="http://schemas.microsoft.com/office/powerpoint/2010/main" val="256894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AD6079-2EDF-4A33-8FEE-4398907CA6DF}" type="datetimeFigureOut">
              <a:rPr lang="el-GR" smtClean="0"/>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146595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AD6079-2EDF-4A33-8FEE-4398907CA6DF}" type="datetimeFigureOut">
              <a:rPr lang="el-GR" smtClean="0"/>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294943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AD6079-2EDF-4A33-8FEE-4398907CA6DF}" type="datetimeFigureOut">
              <a:rPr lang="el-GR" smtClean="0"/>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E119A2-2452-4558-AF2E-D38ACCCDFBA8}"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8137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AD6079-2EDF-4A33-8FEE-4398907CA6DF}" type="datetimeFigureOut">
              <a:rPr lang="el-GR" smtClean="0"/>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1146083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AD6079-2EDF-4A33-8FEE-4398907CA6DF}" type="datetimeFigureOut">
              <a:rPr lang="el-GR" smtClean="0"/>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E119A2-2452-4558-AF2E-D38ACCCDFBA8}"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760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AD6079-2EDF-4A33-8FEE-4398907CA6DF}" type="datetimeFigureOut">
              <a:rPr lang="el-GR" smtClean="0"/>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370263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AD6079-2EDF-4A33-8FEE-4398907CA6DF}" type="datetimeFigureOut">
              <a:rPr lang="el-GR" smtClean="0"/>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1533132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AD6079-2EDF-4A33-8FEE-4398907CA6DF}" type="datetimeFigureOut">
              <a:rPr lang="el-GR" smtClean="0"/>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128070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AD6079-2EDF-4A33-8FEE-4398907CA6DF}" type="datetimeFigureOut">
              <a:rPr lang="el-GR" smtClean="0"/>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183202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AD6079-2EDF-4A33-8FEE-4398907CA6DF}" type="datetimeFigureOut">
              <a:rPr lang="el-GR" smtClean="0"/>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187989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AD6079-2EDF-4A33-8FEE-4398907CA6DF}" type="datetimeFigureOut">
              <a:rPr lang="el-GR" smtClean="0"/>
              <a:t>21/4/2023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401951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AD6079-2EDF-4A33-8FEE-4398907CA6DF}" type="datetimeFigureOut">
              <a:rPr lang="el-GR" smtClean="0"/>
              <a:t>21/4/2023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187465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AD6079-2EDF-4A33-8FEE-4398907CA6DF}" type="datetimeFigureOut">
              <a:rPr lang="el-GR" smtClean="0"/>
              <a:t>21/4/2023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229104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D6079-2EDF-4A33-8FEE-4398907CA6DF}" type="datetimeFigureOut">
              <a:rPr lang="el-GR" smtClean="0"/>
              <a:t>21/4/2023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343542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AD6079-2EDF-4A33-8FEE-4398907CA6DF}" type="datetimeFigureOut">
              <a:rPr lang="el-GR" smtClean="0"/>
              <a:t>21/4/2023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195541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AD6079-2EDF-4A33-8FEE-4398907CA6DF}" type="datetimeFigureOut">
              <a:rPr lang="el-GR" smtClean="0"/>
              <a:t>21/4/2023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3E119A2-2452-4558-AF2E-D38ACCCDFBA8}" type="slidenum">
              <a:rPr lang="el-GR" smtClean="0"/>
              <a:t>‹#›</a:t>
            </a:fld>
            <a:endParaRPr lang="el-GR"/>
          </a:p>
        </p:txBody>
      </p:sp>
    </p:spTree>
    <p:extLst>
      <p:ext uri="{BB962C8B-B14F-4D97-AF65-F5344CB8AC3E}">
        <p14:creationId xmlns:p14="http://schemas.microsoft.com/office/powerpoint/2010/main" val="325148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AD6079-2EDF-4A33-8FEE-4398907CA6DF}" type="datetimeFigureOut">
              <a:rPr lang="el-GR" smtClean="0"/>
              <a:t>21/4/2023</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3E119A2-2452-4558-AF2E-D38ACCCDFBA8}" type="slidenum">
              <a:rPr lang="el-GR" smtClean="0"/>
              <a:t>‹#›</a:t>
            </a:fld>
            <a:endParaRPr lang="el-GR"/>
          </a:p>
        </p:txBody>
      </p:sp>
    </p:spTree>
    <p:extLst>
      <p:ext uri="{BB962C8B-B14F-4D97-AF65-F5344CB8AC3E}">
        <p14:creationId xmlns:p14="http://schemas.microsoft.com/office/powerpoint/2010/main" val="212630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D48BE7F-ECDC-49BB-907D-EC2412A4B944}"/>
              </a:ext>
            </a:extLst>
          </p:cNvPr>
          <p:cNvPicPr>
            <a:picLocks noChangeAspect="1"/>
          </p:cNvPicPr>
          <p:nvPr/>
        </p:nvPicPr>
        <p:blipFill rotWithShape="1">
          <a:blip r:embed="rId2"/>
          <a:srcRect l="16808" t="3939" r="2132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xmlns="" id="{599FB8C8-40BC-4D6C-9B51-DD1C39EE1553}"/>
              </a:ext>
            </a:extLst>
          </p:cNvPr>
          <p:cNvSpPr>
            <a:spLocks noGrp="1"/>
          </p:cNvSpPr>
          <p:nvPr>
            <p:ph type="ctrTitle"/>
          </p:nvPr>
        </p:nvSpPr>
        <p:spPr>
          <a:xfrm>
            <a:off x="593380" y="1172308"/>
            <a:ext cx="4607270" cy="2885342"/>
          </a:xfrm>
        </p:spPr>
        <p:txBody>
          <a:bodyPr>
            <a:noAutofit/>
          </a:bodyPr>
          <a:lstStyle/>
          <a:p>
            <a:pPr algn="ctr"/>
            <a:r>
              <a:rPr lang="el-GR" sz="3200" b="1" dirty="0"/>
              <a:t/>
            </a:r>
            <a:br>
              <a:rPr lang="el-GR" sz="3200" b="1" dirty="0"/>
            </a:br>
            <a:r>
              <a:rPr lang="el-GR" sz="1600" b="1" dirty="0">
                <a:solidFill>
                  <a:schemeClr val="accent2">
                    <a:lumMod val="50000"/>
                  </a:schemeClr>
                </a:solidFill>
              </a:rPr>
              <a:t/>
            </a:r>
            <a:br>
              <a:rPr lang="el-GR" sz="1600" b="1" dirty="0">
                <a:solidFill>
                  <a:schemeClr val="accent2">
                    <a:lumMod val="50000"/>
                  </a:schemeClr>
                </a:solidFill>
              </a:rPr>
            </a:br>
            <a:r>
              <a:rPr lang="el-GR" sz="2400" b="1" dirty="0" smtClean="0">
                <a:solidFill>
                  <a:schemeClr val="accent2">
                    <a:lumMod val="75000"/>
                  </a:schemeClr>
                </a:solidFill>
                <a:latin typeface="Arial" pitchFamily="34" charset="0"/>
                <a:cs typeface="Arial" pitchFamily="34" charset="0"/>
              </a:rPr>
              <a:t>Τίτλος</a:t>
            </a:r>
            <a:r>
              <a:rPr lang="en-US" sz="2400" b="1" dirty="0" smtClean="0">
                <a:solidFill>
                  <a:schemeClr val="accent2">
                    <a:lumMod val="75000"/>
                  </a:schemeClr>
                </a:solidFill>
                <a:latin typeface="Arial" pitchFamily="34" charset="0"/>
                <a:cs typeface="Arial" pitchFamily="34" charset="0"/>
              </a:rPr>
              <a:t>: </a:t>
            </a:r>
            <a:br>
              <a:rPr lang="en-US" sz="2400" b="1" dirty="0" smtClean="0">
                <a:solidFill>
                  <a:schemeClr val="accent2">
                    <a:lumMod val="75000"/>
                  </a:schemeClr>
                </a:solidFill>
                <a:latin typeface="Arial" pitchFamily="34" charset="0"/>
                <a:cs typeface="Arial" pitchFamily="34" charset="0"/>
              </a:rPr>
            </a:br>
            <a:r>
              <a:rPr lang="el-GR" sz="2400" b="1" dirty="0" smtClean="0">
                <a:solidFill>
                  <a:schemeClr val="accent2">
                    <a:lumMod val="75000"/>
                  </a:schemeClr>
                </a:solidFill>
                <a:latin typeface="Arial" pitchFamily="34" charset="0"/>
                <a:cs typeface="Arial" pitchFamily="34" charset="0"/>
              </a:rPr>
              <a:t>Ήπιες </a:t>
            </a:r>
            <a:r>
              <a:rPr lang="el-GR" sz="2400" b="1" dirty="0">
                <a:solidFill>
                  <a:schemeClr val="accent2">
                    <a:lumMod val="75000"/>
                  </a:schemeClr>
                </a:solidFill>
                <a:latin typeface="Arial" pitchFamily="34" charset="0"/>
                <a:cs typeface="Arial" pitchFamily="34" charset="0"/>
              </a:rPr>
              <a:t>μορφές ενέργειας και διατήρηση των οικοσυστημάτων Πρωταρχικός παγκόσμιος στόχος ως απάντηση στην κλιματική κρίση</a:t>
            </a:r>
          </a:p>
        </p:txBody>
      </p:sp>
      <p:sp>
        <p:nvSpPr>
          <p:cNvPr id="3" name="Subtitle 2">
            <a:extLst>
              <a:ext uri="{FF2B5EF4-FFF2-40B4-BE49-F238E27FC236}">
                <a16:creationId xmlns:a16="http://schemas.microsoft.com/office/drawing/2014/main" xmlns="" id="{9942FDA6-ED0E-452A-A9DD-40CB83412107}"/>
              </a:ext>
            </a:extLst>
          </p:cNvPr>
          <p:cNvSpPr>
            <a:spLocks noGrp="1"/>
          </p:cNvSpPr>
          <p:nvPr>
            <p:ph type="subTitle" idx="1"/>
          </p:nvPr>
        </p:nvSpPr>
        <p:spPr>
          <a:xfrm>
            <a:off x="5291291" y="6031962"/>
            <a:ext cx="4079721" cy="1096901"/>
          </a:xfrm>
        </p:spPr>
        <p:txBody>
          <a:bodyPr>
            <a:normAutofit/>
          </a:bodyPr>
          <a:lstStyle/>
          <a:p>
            <a:r>
              <a:rPr lang="el-GR" sz="1600" b="1" dirty="0">
                <a:solidFill>
                  <a:schemeClr val="accent1">
                    <a:lumMod val="50000"/>
                  </a:schemeClr>
                </a:solidFill>
              </a:rPr>
              <a:t>Μάρτιος 2022</a:t>
            </a:r>
          </a:p>
        </p:txBody>
      </p:sp>
      <p:cxnSp>
        <p:nvCxnSpPr>
          <p:cNvPr id="31" name="Straight Connector 30">
            <a:extLst>
              <a:ext uri="{FF2B5EF4-FFF2-40B4-BE49-F238E27FC236}">
                <a16:creationId xmlns:a16="http://schemas.microsoft.com/office/drawing/2014/main" xmlns="" id="{A57C1A16-B8AB-4D99-A195-A38F556A64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F8A9B20B-D1DD-4573-B5EC-55802951923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xmlns="" id="{66D61E08-70C3-48D8-BEA0-787111DC3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xmlns="" id="{FC55298F-0AE5-478E-AD2B-03C2614C5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4">
            <a:extLst>
              <a:ext uri="{FF2B5EF4-FFF2-40B4-BE49-F238E27FC236}">
                <a16:creationId xmlns:a16="http://schemas.microsoft.com/office/drawing/2014/main" xmlns="" id="{C180E4EA-0B63-4779-A895-7E90E7108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7">
            <a:extLst>
              <a:ext uri="{FF2B5EF4-FFF2-40B4-BE49-F238E27FC236}">
                <a16:creationId xmlns:a16="http://schemas.microsoft.com/office/drawing/2014/main" xmlns="" id="{CEE01D9D-3DE8-4EED-B0D3-8F3C79CC7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xmlns="" id="{89AF5CE9-607F-43F4-8983-DCD6DA4051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xmlns="" id="{6EEA2DBD-9E1E-4521-8C01-F32AD18A89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29">
            <a:extLst>
              <a:ext uri="{FF2B5EF4-FFF2-40B4-BE49-F238E27FC236}">
                <a16:creationId xmlns:a16="http://schemas.microsoft.com/office/drawing/2014/main" xmlns="" id="{15BBD2C1-BA9B-46A9-A27A-33498B169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Title 1">
            <a:extLst>
              <a:ext uri="{FF2B5EF4-FFF2-40B4-BE49-F238E27FC236}">
                <a16:creationId xmlns:a16="http://schemas.microsoft.com/office/drawing/2014/main" xmlns="" id="{89A0A158-F2DC-4518-AAB9-583708CAF02F}"/>
              </a:ext>
            </a:extLst>
          </p:cNvPr>
          <p:cNvSpPr txBox="1">
            <a:spLocks/>
          </p:cNvSpPr>
          <p:nvPr/>
        </p:nvSpPr>
        <p:spPr>
          <a:xfrm>
            <a:off x="401387" y="4785317"/>
            <a:ext cx="4088190" cy="139504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1400" b="1" u="sng" dirty="0">
                <a:solidFill>
                  <a:schemeClr val="accent2">
                    <a:lumMod val="50000"/>
                  </a:schemeClr>
                </a:solidFill>
                <a:latin typeface="Arial" pitchFamily="34" charset="0"/>
                <a:cs typeface="Arial" pitchFamily="34" charset="0"/>
              </a:rPr>
              <a:t>Τριμελής </a:t>
            </a:r>
            <a:r>
              <a:rPr lang="el-GR" sz="1400" b="1" u="sng" dirty="0" smtClean="0">
                <a:solidFill>
                  <a:schemeClr val="accent2">
                    <a:lumMod val="50000"/>
                  </a:schemeClr>
                </a:solidFill>
                <a:latin typeface="Arial" pitchFamily="34" charset="0"/>
                <a:cs typeface="Arial" pitchFamily="34" charset="0"/>
              </a:rPr>
              <a:t>επιτροπή</a:t>
            </a:r>
            <a:r>
              <a:rPr lang="el-GR" sz="2800" b="1" dirty="0">
                <a:latin typeface="Arial" pitchFamily="34" charset="0"/>
                <a:cs typeface="Arial" pitchFamily="34" charset="0"/>
              </a:rPr>
              <a:t/>
            </a:r>
            <a:br>
              <a:rPr lang="el-GR" sz="2800" b="1" dirty="0">
                <a:latin typeface="Arial" pitchFamily="34" charset="0"/>
                <a:cs typeface="Arial" pitchFamily="34" charset="0"/>
              </a:rPr>
            </a:br>
            <a:r>
              <a:rPr lang="el-GR" sz="1600" b="1" dirty="0">
                <a:solidFill>
                  <a:schemeClr val="accent2">
                    <a:lumMod val="50000"/>
                  </a:schemeClr>
                </a:solidFill>
                <a:latin typeface="Arial" pitchFamily="34" charset="0"/>
                <a:cs typeface="Arial" pitchFamily="34" charset="0"/>
              </a:rPr>
              <a:t>Αντωνίου Β.</a:t>
            </a:r>
            <a:r>
              <a:rPr lang="el-GR" sz="2800" b="1" dirty="0">
                <a:latin typeface="Arial" pitchFamily="34" charset="0"/>
                <a:cs typeface="Arial" pitchFamily="34" charset="0"/>
              </a:rPr>
              <a:t/>
            </a:r>
            <a:br>
              <a:rPr lang="el-GR" sz="2800" b="1" dirty="0">
                <a:latin typeface="Arial" pitchFamily="34" charset="0"/>
                <a:cs typeface="Arial" pitchFamily="34" charset="0"/>
              </a:rPr>
            </a:br>
            <a:r>
              <a:rPr lang="el-GR" sz="1600" b="1" dirty="0" err="1">
                <a:solidFill>
                  <a:schemeClr val="accent2">
                    <a:lumMod val="50000"/>
                  </a:schemeClr>
                </a:solidFill>
                <a:latin typeface="Arial" pitchFamily="34" charset="0"/>
                <a:cs typeface="Arial" pitchFamily="34" charset="0"/>
              </a:rPr>
              <a:t>Αριανούτσου</a:t>
            </a:r>
            <a:r>
              <a:rPr lang="el-GR" sz="1600" b="1" dirty="0">
                <a:solidFill>
                  <a:schemeClr val="accent2">
                    <a:lumMod val="50000"/>
                  </a:schemeClr>
                </a:solidFill>
                <a:latin typeface="Arial" pitchFamily="34" charset="0"/>
                <a:cs typeface="Arial" pitchFamily="34" charset="0"/>
              </a:rPr>
              <a:t> – </a:t>
            </a:r>
            <a:r>
              <a:rPr lang="el-GR" sz="1600" b="1" dirty="0" smtClean="0">
                <a:solidFill>
                  <a:schemeClr val="accent2">
                    <a:lumMod val="50000"/>
                  </a:schemeClr>
                </a:solidFill>
                <a:latin typeface="Arial" pitchFamily="34" charset="0"/>
                <a:cs typeface="Arial" pitchFamily="34" charset="0"/>
              </a:rPr>
              <a:t>Φ. </a:t>
            </a:r>
            <a:r>
              <a:rPr lang="el-GR" sz="1600" b="1" dirty="0">
                <a:solidFill>
                  <a:schemeClr val="accent2">
                    <a:lumMod val="50000"/>
                  </a:schemeClr>
                </a:solidFill>
                <a:latin typeface="Arial" pitchFamily="34" charset="0"/>
                <a:cs typeface="Arial" pitchFamily="34" charset="0"/>
              </a:rPr>
              <a:t>Μ.</a:t>
            </a:r>
          </a:p>
          <a:p>
            <a:pPr algn="ctr"/>
            <a:r>
              <a:rPr lang="el-GR" sz="1600" b="1" dirty="0" err="1" smtClean="0">
                <a:solidFill>
                  <a:schemeClr val="accent2">
                    <a:lumMod val="50000"/>
                  </a:schemeClr>
                </a:solidFill>
                <a:latin typeface="Arial" pitchFamily="34" charset="0"/>
                <a:cs typeface="Arial" pitchFamily="34" charset="0"/>
              </a:rPr>
              <a:t>Νάστος</a:t>
            </a:r>
            <a:r>
              <a:rPr lang="el-GR" sz="1600" b="1" dirty="0" smtClean="0">
                <a:solidFill>
                  <a:schemeClr val="accent2">
                    <a:lumMod val="50000"/>
                  </a:schemeClr>
                </a:solidFill>
                <a:latin typeface="Arial" pitchFamily="34" charset="0"/>
                <a:cs typeface="Arial" pitchFamily="34" charset="0"/>
              </a:rPr>
              <a:t> </a:t>
            </a:r>
            <a:r>
              <a:rPr lang="el-GR" sz="1600" b="1" dirty="0">
                <a:solidFill>
                  <a:schemeClr val="accent2">
                    <a:lumMod val="50000"/>
                  </a:schemeClr>
                </a:solidFill>
                <a:latin typeface="Arial" pitchFamily="34" charset="0"/>
                <a:cs typeface="Arial" pitchFamily="34" charset="0"/>
              </a:rPr>
              <a:t>Π. </a:t>
            </a:r>
          </a:p>
        </p:txBody>
      </p:sp>
      <p:sp>
        <p:nvSpPr>
          <p:cNvPr id="17" name="Title 1">
            <a:extLst>
              <a:ext uri="{FF2B5EF4-FFF2-40B4-BE49-F238E27FC236}">
                <a16:creationId xmlns:a16="http://schemas.microsoft.com/office/drawing/2014/main" xmlns="" id="{ED109AE7-2B35-460A-B8C9-9E40B256BE8D}"/>
              </a:ext>
            </a:extLst>
          </p:cNvPr>
          <p:cNvSpPr txBox="1">
            <a:spLocks/>
          </p:cNvSpPr>
          <p:nvPr/>
        </p:nvSpPr>
        <p:spPr>
          <a:xfrm>
            <a:off x="344237" y="4159854"/>
            <a:ext cx="4088190" cy="88672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1400" b="1" u="sng" dirty="0" smtClean="0">
                <a:solidFill>
                  <a:schemeClr val="accent2">
                    <a:lumMod val="50000"/>
                  </a:schemeClr>
                </a:solidFill>
                <a:latin typeface="Arial" pitchFamily="34" charset="0"/>
                <a:cs typeface="Arial" pitchFamily="34" charset="0"/>
              </a:rPr>
              <a:t>Διδάσκων </a:t>
            </a:r>
            <a:r>
              <a:rPr lang="el-GR" sz="2800" b="1" dirty="0">
                <a:latin typeface="Arial" pitchFamily="34" charset="0"/>
                <a:cs typeface="Arial" pitchFamily="34" charset="0"/>
              </a:rPr>
              <a:t/>
            </a:r>
            <a:br>
              <a:rPr lang="el-GR" sz="2800" b="1" dirty="0">
                <a:latin typeface="Arial" pitchFamily="34" charset="0"/>
                <a:cs typeface="Arial" pitchFamily="34" charset="0"/>
              </a:rPr>
            </a:br>
            <a:r>
              <a:rPr lang="el-GR" sz="1600" b="1" dirty="0">
                <a:solidFill>
                  <a:schemeClr val="accent2">
                    <a:lumMod val="50000"/>
                  </a:schemeClr>
                </a:solidFill>
                <a:latin typeface="Arial" pitchFamily="34" charset="0"/>
                <a:cs typeface="Arial" pitchFamily="34" charset="0"/>
              </a:rPr>
              <a:t>Αντωνιάδης Κ.</a:t>
            </a:r>
            <a:r>
              <a:rPr lang="el-GR" sz="2800" b="1" dirty="0">
                <a:latin typeface="Arial" pitchFamily="34" charset="0"/>
                <a:cs typeface="Arial" pitchFamily="34" charset="0"/>
              </a:rPr>
              <a:t> </a:t>
            </a:r>
            <a:endParaRPr lang="el-GR" sz="1600" b="1" dirty="0">
              <a:solidFill>
                <a:schemeClr val="accent2">
                  <a:lumMod val="50000"/>
                </a:schemeClr>
              </a:solidFill>
              <a:latin typeface="Arial" pitchFamily="34" charset="0"/>
              <a:cs typeface="Arial" pitchFamily="34" charset="0"/>
            </a:endParaRPr>
          </a:p>
        </p:txBody>
      </p:sp>
      <p:sp>
        <p:nvSpPr>
          <p:cNvPr id="19" name="TextBox 18">
            <a:extLst>
              <a:ext uri="{FF2B5EF4-FFF2-40B4-BE49-F238E27FC236}">
                <a16:creationId xmlns:a16="http://schemas.microsoft.com/office/drawing/2014/main" xmlns="" id="{6460E7C2-F936-42CC-9BFD-7B4D18A46D19}"/>
              </a:ext>
            </a:extLst>
          </p:cNvPr>
          <p:cNvSpPr txBox="1"/>
          <p:nvPr/>
        </p:nvSpPr>
        <p:spPr>
          <a:xfrm>
            <a:off x="86218" y="104881"/>
            <a:ext cx="9408846" cy="1015663"/>
          </a:xfrm>
          <a:prstGeom prst="rect">
            <a:avLst/>
          </a:prstGeom>
          <a:noFill/>
        </p:spPr>
        <p:txBody>
          <a:bodyPr wrap="square">
            <a:spAutoFit/>
          </a:bodyPr>
          <a:lstStyle/>
          <a:p>
            <a:r>
              <a:rPr lang="el-GR" sz="2000" b="1" dirty="0">
                <a:solidFill>
                  <a:schemeClr val="accent2">
                    <a:lumMod val="50000"/>
                  </a:schemeClr>
                </a:solidFill>
                <a:latin typeface="Arial" pitchFamily="34" charset="0"/>
                <a:cs typeface="Arial" pitchFamily="34" charset="0"/>
              </a:rPr>
              <a:t>ΠΜΣ ''Στρατηγικές Διαχείρισης Περιβάλλοντος, Καταστροφών και Κρίσεων'</a:t>
            </a:r>
            <a:br>
              <a:rPr lang="el-GR" sz="2000" b="1" dirty="0">
                <a:solidFill>
                  <a:schemeClr val="accent2">
                    <a:lumMod val="50000"/>
                  </a:schemeClr>
                </a:solidFill>
                <a:latin typeface="Arial" pitchFamily="34" charset="0"/>
                <a:cs typeface="Arial" pitchFamily="34" charset="0"/>
              </a:rPr>
            </a:br>
            <a:endParaRPr lang="el-GR" sz="2000" b="1" dirty="0" smtClean="0">
              <a:solidFill>
                <a:schemeClr val="accent2">
                  <a:lumMod val="50000"/>
                </a:schemeClr>
              </a:solidFill>
              <a:latin typeface="Arial" pitchFamily="34" charset="0"/>
              <a:cs typeface="Arial" pitchFamily="34" charset="0"/>
            </a:endParaRPr>
          </a:p>
          <a:p>
            <a:r>
              <a:rPr lang="en-US" sz="2000" b="1" dirty="0" smtClean="0">
                <a:solidFill>
                  <a:schemeClr val="accent2">
                    <a:lumMod val="50000"/>
                  </a:schemeClr>
                </a:solidFill>
                <a:latin typeface="Arial" pitchFamily="34" charset="0"/>
                <a:cs typeface="Arial" pitchFamily="34" charset="0"/>
              </a:rPr>
              <a:t>         </a:t>
            </a:r>
            <a:r>
              <a:rPr lang="el-GR" sz="2000" b="1" dirty="0" smtClean="0">
                <a:solidFill>
                  <a:schemeClr val="accent2">
                    <a:lumMod val="50000"/>
                  </a:schemeClr>
                </a:solidFill>
                <a:latin typeface="Arial" pitchFamily="34" charset="0"/>
                <a:cs typeface="Arial" pitchFamily="34" charset="0"/>
              </a:rPr>
              <a:t>Αγαλόπουλος Δημήτριος Α.Μ. 20001</a:t>
            </a:r>
            <a:endParaRPr lang="el-GR" sz="2000" dirty="0">
              <a:latin typeface="Arial" pitchFamily="34" charset="0"/>
              <a:cs typeface="Arial" pitchFamily="34" charset="0"/>
            </a:endParaRPr>
          </a:p>
        </p:txBody>
      </p:sp>
    </p:spTree>
    <p:extLst>
      <p:ext uri="{BB962C8B-B14F-4D97-AF65-F5344CB8AC3E}">
        <p14:creationId xmlns:p14="http://schemas.microsoft.com/office/powerpoint/2010/main" val="138168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700"/>
                                        <p:tgtEl>
                                          <p:spTgt spid="14"/>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17"/>
                                        </p:tgtEl>
                                        <p:attrNameLst>
                                          <p:attrName>style.visibility</p:attrName>
                                        </p:attrNameLst>
                                      </p:cBhvr>
                                      <p:to>
                                        <p:strVal val="visible"/>
                                      </p:to>
                                    </p:set>
                                    <p:animEffect transition="in" filter="fade">
                                      <p:cBhvr>
                                        <p:cTn id="16"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4"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5CD277B-EBCF-4041-9F6C-C4B028764B77}"/>
              </a:ext>
            </a:extLst>
          </p:cNvPr>
          <p:cNvSpPr>
            <a:spLocks noGrp="1"/>
          </p:cNvSpPr>
          <p:nvPr>
            <p:ph type="title"/>
          </p:nvPr>
        </p:nvSpPr>
        <p:spPr>
          <a:xfrm>
            <a:off x="0" y="666455"/>
            <a:ext cx="6559020" cy="400110"/>
          </a:xfrm>
        </p:spPr>
        <p:txBody>
          <a:bodyPr>
            <a:noAutofit/>
          </a:bodyPr>
          <a:lstStyle/>
          <a:p>
            <a:pPr marR="85725" lvl="0" algn="ctr">
              <a:lnSpc>
                <a:spcPct val="150000"/>
              </a:lnSpc>
              <a:spcAft>
                <a:spcPts val="0"/>
              </a:spcAft>
            </a:pPr>
            <a:r>
              <a:rPr lang="el-GR" sz="1800" dirty="0">
                <a:solidFill>
                  <a:schemeClr val="accent2">
                    <a:lumMod val="50000"/>
                  </a:schemeClr>
                </a:solidFill>
                <a:effectLst/>
                <a:latin typeface="Arial" pitchFamily="34" charset="0"/>
                <a:ea typeface="Times New Roman" panose="02020603050405020304" pitchFamily="18" charset="0"/>
                <a:cs typeface="Arial" pitchFamily="34" charset="0"/>
              </a:rPr>
              <a:t>Μελλοντικές</a:t>
            </a:r>
            <a:r>
              <a:rPr lang="el-GR" sz="1800" spc="-10"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dirty="0">
                <a:solidFill>
                  <a:schemeClr val="accent2">
                    <a:lumMod val="50000"/>
                  </a:schemeClr>
                </a:solidFill>
                <a:effectLst/>
                <a:latin typeface="Arial" pitchFamily="34" charset="0"/>
                <a:ea typeface="Times New Roman" panose="02020603050405020304" pitchFamily="18" charset="0"/>
                <a:cs typeface="Arial" pitchFamily="34" charset="0"/>
              </a:rPr>
              <a:t>εγκαταστάσεις</a:t>
            </a:r>
            <a:r>
              <a:rPr lang="el-GR" sz="1800" spc="-1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dirty="0">
                <a:solidFill>
                  <a:schemeClr val="accent2">
                    <a:lumMod val="50000"/>
                  </a:schemeClr>
                </a:solidFill>
                <a:effectLst/>
                <a:latin typeface="Arial" pitchFamily="34" charset="0"/>
                <a:ea typeface="Times New Roman" panose="02020603050405020304" pitchFamily="18" charset="0"/>
                <a:cs typeface="Arial" pitchFamily="34" charset="0"/>
              </a:rPr>
              <a:t>σε</a:t>
            </a:r>
            <a:r>
              <a:rPr lang="el-GR" sz="1800" spc="-15" dirty="0">
                <a:solidFill>
                  <a:schemeClr val="accent2">
                    <a:lumMod val="50000"/>
                  </a:schemeClr>
                </a:solidFill>
                <a:effectLst/>
                <a:latin typeface="Arial" pitchFamily="34" charset="0"/>
                <a:ea typeface="Times New Roman" panose="02020603050405020304" pitchFamily="18" charset="0"/>
                <a:cs typeface="Arial" pitchFamily="34" charset="0"/>
              </a:rPr>
              <a:t> 14 </a:t>
            </a:r>
            <a:r>
              <a:rPr lang="el-GR" sz="1800" dirty="0">
                <a:solidFill>
                  <a:schemeClr val="accent2">
                    <a:lumMod val="50000"/>
                  </a:schemeClr>
                </a:solidFill>
                <a:effectLst/>
                <a:latin typeface="Arial" pitchFamily="34" charset="0"/>
                <a:ea typeface="Times New Roman" panose="02020603050405020304" pitchFamily="18" charset="0"/>
                <a:cs typeface="Arial" pitchFamily="34" charset="0"/>
              </a:rPr>
              <a:t>μικρά</a:t>
            </a:r>
            <a:r>
              <a:rPr lang="el-GR" sz="1800" spc="-1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dirty="0">
                <a:solidFill>
                  <a:schemeClr val="accent2">
                    <a:lumMod val="50000"/>
                  </a:schemeClr>
                </a:solidFill>
                <a:effectLst/>
                <a:latin typeface="Arial" pitchFamily="34" charset="0"/>
                <a:ea typeface="Times New Roman" panose="02020603050405020304" pitchFamily="18" charset="0"/>
                <a:cs typeface="Arial" pitchFamily="34" charset="0"/>
              </a:rPr>
              <a:t>νησιά</a:t>
            </a:r>
            <a:r>
              <a:rPr lang="el-GR" sz="1800" spc="-20"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dirty="0">
                <a:solidFill>
                  <a:schemeClr val="accent2">
                    <a:lumMod val="50000"/>
                  </a:schemeClr>
                </a:solidFill>
                <a:effectLst/>
                <a:latin typeface="Arial" pitchFamily="34" charset="0"/>
                <a:ea typeface="Times New Roman" panose="02020603050405020304" pitchFamily="18" charset="0"/>
                <a:cs typeface="Arial" pitchFamily="34" charset="0"/>
              </a:rPr>
              <a:t>της</a:t>
            </a:r>
            <a:r>
              <a:rPr lang="el-GR" sz="1800" spc="-10"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dirty="0">
                <a:solidFill>
                  <a:schemeClr val="accent2">
                    <a:lumMod val="50000"/>
                  </a:schemeClr>
                </a:solidFill>
                <a:effectLst/>
                <a:latin typeface="Arial" pitchFamily="34" charset="0"/>
                <a:ea typeface="Times New Roman" panose="02020603050405020304" pitchFamily="18" charset="0"/>
                <a:cs typeface="Arial" pitchFamily="34" charset="0"/>
              </a:rPr>
              <a:t>Ελλάδας</a:t>
            </a:r>
          </a:p>
        </p:txBody>
      </p:sp>
      <p:pic>
        <p:nvPicPr>
          <p:cNvPr id="10" name="Picture 9">
            <a:extLst>
              <a:ext uri="{FF2B5EF4-FFF2-40B4-BE49-F238E27FC236}">
                <a16:creationId xmlns:a16="http://schemas.microsoft.com/office/drawing/2014/main" xmlns="" id="{72884B1C-62F7-4859-A9B0-45A2EFFE8802}"/>
              </a:ext>
            </a:extLst>
          </p:cNvPr>
          <p:cNvPicPr>
            <a:picLocks noChangeAspect="1"/>
          </p:cNvPicPr>
          <p:nvPr/>
        </p:nvPicPr>
        <p:blipFill rotWithShape="1">
          <a:blip r:embed="rId2"/>
          <a:srcRect l="7896" r="6035"/>
          <a:stretch/>
        </p:blipFill>
        <p:spPr>
          <a:xfrm>
            <a:off x="6740665" y="305211"/>
            <a:ext cx="4631819" cy="6265522"/>
          </a:xfrm>
          <a:prstGeom prst="rect">
            <a:avLst/>
          </a:prstGeom>
          <a:solidFill>
            <a:schemeClr val="bg1"/>
          </a:solidFill>
        </p:spPr>
      </p:pic>
      <p:pic>
        <p:nvPicPr>
          <p:cNvPr id="11" name="Picture 10">
            <a:extLst>
              <a:ext uri="{FF2B5EF4-FFF2-40B4-BE49-F238E27FC236}">
                <a16:creationId xmlns:a16="http://schemas.microsoft.com/office/drawing/2014/main" xmlns="" id="{BF01BFF5-30C1-4AF7-B74D-C8CDF328BA83}"/>
              </a:ext>
            </a:extLst>
          </p:cNvPr>
          <p:cNvPicPr>
            <a:picLocks noChangeAspect="1"/>
          </p:cNvPicPr>
          <p:nvPr/>
        </p:nvPicPr>
        <p:blipFill>
          <a:blip r:embed="rId3"/>
          <a:stretch>
            <a:fillRect/>
          </a:stretch>
        </p:blipFill>
        <p:spPr>
          <a:xfrm>
            <a:off x="440076" y="1302659"/>
            <a:ext cx="5829693" cy="347794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DD7F2799-03AD-40FE-BCD6-4C35BFDFF4F8}"/>
              </a:ext>
            </a:extLst>
          </p:cNvPr>
          <p:cNvSpPr txBox="1"/>
          <p:nvPr/>
        </p:nvSpPr>
        <p:spPr>
          <a:xfrm>
            <a:off x="304101" y="4972485"/>
            <a:ext cx="6559019" cy="1831271"/>
          </a:xfrm>
          <a:prstGeom prst="rect">
            <a:avLst/>
          </a:prstGeom>
          <a:noFill/>
        </p:spPr>
        <p:txBody>
          <a:bodyPr wrap="square">
            <a:spAutoFit/>
          </a:bodyPr>
          <a:lstStyle/>
          <a:p>
            <a:pPr marL="374650" marR="83185" indent="-285750" algn="just">
              <a:lnSpc>
                <a:spcPct val="150000"/>
              </a:lnSpc>
              <a:spcBef>
                <a:spcPts val="605"/>
              </a:spcBef>
              <a:spcAft>
                <a:spcPts val="0"/>
              </a:spcAft>
              <a:buFont typeface="Arial" panose="020B0604020202020204" pitchFamily="34" charset="0"/>
              <a:buChar char="•"/>
            </a:pPr>
            <a:r>
              <a:rPr lang="el-GR" sz="1800" b="1" dirty="0">
                <a:solidFill>
                  <a:schemeClr val="accent2">
                    <a:lumMod val="50000"/>
                  </a:schemeClr>
                </a:solidFill>
                <a:effectLst/>
                <a:latin typeface="Arial" pitchFamily="34" charset="0"/>
                <a:ea typeface="Times New Roman" panose="02020603050405020304" pitchFamily="18" charset="0"/>
                <a:cs typeface="Arial" pitchFamily="34" charset="0"/>
              </a:rPr>
              <a:t>Θα </a:t>
            </a:r>
            <a:r>
              <a:rPr lang="el-GR" sz="1800" b="1" dirty="0" err="1">
                <a:solidFill>
                  <a:schemeClr val="accent2">
                    <a:lumMod val="50000"/>
                  </a:schemeClr>
                </a:solidFill>
                <a:effectLst/>
                <a:latin typeface="Arial" pitchFamily="34" charset="0"/>
                <a:ea typeface="Times New Roman" panose="02020603050405020304" pitchFamily="18" charset="0"/>
                <a:cs typeface="Arial" pitchFamily="34" charset="0"/>
              </a:rPr>
              <a:t>παράξει</a:t>
            </a:r>
            <a:r>
              <a:rPr lang="el-GR" sz="1800" b="1" dirty="0">
                <a:solidFill>
                  <a:schemeClr val="accent2">
                    <a:lumMod val="50000"/>
                  </a:schemeClr>
                </a:solidFill>
                <a:effectLst/>
                <a:latin typeface="Arial" pitchFamily="34" charset="0"/>
                <a:ea typeface="Times New Roman" panose="02020603050405020304" pitchFamily="18" charset="0"/>
                <a:cs typeface="Arial" pitchFamily="34" charset="0"/>
              </a:rPr>
              <a:t> ρεύμα το οποίο θα μεταφέρεται από τα νησιά στην Αττική</a:t>
            </a:r>
          </a:p>
          <a:p>
            <a:pPr marL="374650" marR="83185" indent="-285750" algn="just">
              <a:lnSpc>
                <a:spcPct val="150000"/>
              </a:lnSpc>
              <a:spcBef>
                <a:spcPts val="605"/>
              </a:spcBef>
              <a:spcAft>
                <a:spcPts val="0"/>
              </a:spcAft>
              <a:buFont typeface="Arial" panose="020B0604020202020204" pitchFamily="34" charset="0"/>
              <a:buChar char="•"/>
            </a:pPr>
            <a:r>
              <a:rPr lang="el-GR" sz="1800" b="1" dirty="0">
                <a:solidFill>
                  <a:schemeClr val="accent2">
                    <a:lumMod val="50000"/>
                  </a:schemeClr>
                </a:solidFill>
                <a:effectLst/>
                <a:latin typeface="Arial" pitchFamily="34" charset="0"/>
                <a:ea typeface="Times New Roman" panose="02020603050405020304" pitchFamily="18" charset="0"/>
                <a:cs typeface="Arial" pitchFamily="34" charset="0"/>
              </a:rPr>
              <a:t>Έργο το οποίο δυνητικά θα</a:t>
            </a:r>
            <a:r>
              <a:rPr lang="el-GR" sz="1800" b="1" spc="1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b="1" dirty="0" err="1">
                <a:solidFill>
                  <a:schemeClr val="accent2">
                    <a:lumMod val="50000"/>
                  </a:schemeClr>
                </a:solidFill>
                <a:effectLst/>
                <a:latin typeface="Arial" pitchFamily="34" charset="0"/>
                <a:ea typeface="Times New Roman" panose="02020603050405020304" pitchFamily="18" charset="0"/>
                <a:cs typeface="Arial" pitchFamily="34" charset="0"/>
              </a:rPr>
              <a:t>καταστρέψει</a:t>
            </a:r>
            <a:r>
              <a:rPr lang="el-GR" sz="1800" b="1" spc="-10"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b="1" dirty="0">
                <a:solidFill>
                  <a:schemeClr val="accent2">
                    <a:lumMod val="50000"/>
                  </a:schemeClr>
                </a:solidFill>
                <a:effectLst/>
                <a:latin typeface="Arial" pitchFamily="34" charset="0"/>
                <a:ea typeface="Times New Roman" panose="02020603050405020304" pitchFamily="18" charset="0"/>
                <a:cs typeface="Arial" pitchFamily="34" charset="0"/>
              </a:rPr>
              <a:t>τον</a:t>
            </a:r>
            <a:r>
              <a:rPr lang="el-GR" sz="1800" b="1" spc="10"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b="1" dirty="0" err="1">
                <a:solidFill>
                  <a:schemeClr val="accent2">
                    <a:lumMod val="50000"/>
                  </a:schemeClr>
                </a:solidFill>
                <a:effectLst/>
                <a:latin typeface="Arial" pitchFamily="34" charset="0"/>
                <a:ea typeface="Times New Roman" panose="02020603050405020304" pitchFamily="18" charset="0"/>
                <a:cs typeface="Arial" pitchFamily="34" charset="0"/>
              </a:rPr>
              <a:t>πυρήνα</a:t>
            </a:r>
            <a:r>
              <a:rPr lang="el-GR" sz="18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b="1" dirty="0">
                <a:solidFill>
                  <a:schemeClr val="accent2">
                    <a:lumMod val="50000"/>
                  </a:schemeClr>
                </a:solidFill>
                <a:effectLst/>
                <a:latin typeface="Arial" pitchFamily="34" charset="0"/>
                <a:ea typeface="Times New Roman" panose="02020603050405020304" pitchFamily="18" charset="0"/>
                <a:cs typeface="Arial" pitchFamily="34" charset="0"/>
              </a:rPr>
              <a:t>του</a:t>
            </a:r>
            <a:r>
              <a:rPr lang="el-GR" sz="1800" b="1" spc="10"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b="1" dirty="0" err="1">
                <a:solidFill>
                  <a:schemeClr val="accent2">
                    <a:lumMod val="50000"/>
                  </a:schemeClr>
                </a:solidFill>
                <a:effectLst/>
                <a:latin typeface="Arial" pitchFamily="34" charset="0"/>
                <a:ea typeface="Times New Roman" panose="02020603050405020304" pitchFamily="18" charset="0"/>
                <a:cs typeface="Arial" pitchFamily="34" charset="0"/>
              </a:rPr>
              <a:t>προστατευτέου</a:t>
            </a:r>
            <a:r>
              <a:rPr lang="el-GR" sz="18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800" b="1" dirty="0">
                <a:solidFill>
                  <a:schemeClr val="accent2">
                    <a:lumMod val="50000"/>
                  </a:schemeClr>
                </a:solidFill>
                <a:effectLst/>
                <a:latin typeface="Arial" pitchFamily="34" charset="0"/>
                <a:ea typeface="Times New Roman" panose="02020603050405020304" pitchFamily="18" charset="0"/>
                <a:cs typeface="Arial" pitchFamily="34" charset="0"/>
              </a:rPr>
              <a:t>είδους</a:t>
            </a:r>
          </a:p>
        </p:txBody>
      </p:sp>
      <p:sp>
        <p:nvSpPr>
          <p:cNvPr id="8" name="TextBox 7">
            <a:extLst>
              <a:ext uri="{FF2B5EF4-FFF2-40B4-BE49-F238E27FC236}">
                <a16:creationId xmlns:a16="http://schemas.microsoft.com/office/drawing/2014/main" xmlns="" id="{C36F7CFF-BC6A-442F-B4D9-CD8E93736D59}"/>
              </a:ext>
            </a:extLst>
          </p:cNvPr>
          <p:cNvSpPr txBox="1"/>
          <p:nvPr/>
        </p:nvSpPr>
        <p:spPr>
          <a:xfrm>
            <a:off x="304100" y="105156"/>
            <a:ext cx="3631085" cy="461665"/>
          </a:xfrm>
          <a:prstGeom prst="rect">
            <a:avLst/>
          </a:prstGeom>
          <a:noFill/>
        </p:spPr>
        <p:txBody>
          <a:bodyPr wrap="square">
            <a:spAutoFit/>
          </a:bodyPr>
          <a:lstStyle/>
          <a:p>
            <a:r>
              <a:rPr lang="el-GR" sz="2400" b="1" dirty="0">
                <a:solidFill>
                  <a:schemeClr val="accent5">
                    <a:lumMod val="60000"/>
                    <a:lumOff val="40000"/>
                  </a:schemeClr>
                </a:solidFill>
                <a:latin typeface="Arial" pitchFamily="34" charset="0"/>
                <a:ea typeface="Times New Roman" panose="02020603050405020304" pitchFamily="18" charset="0"/>
                <a:cs typeface="Arial" pitchFamily="34" charset="0"/>
              </a:rPr>
              <a:t>ΚΑΚΕΣ ΠΡΑΚΤΙΚΕΣ</a:t>
            </a:r>
            <a:endParaRPr lang="el-GR" sz="2400" dirty="0">
              <a:solidFill>
                <a:schemeClr val="accent5">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143920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0A91BC6F-2B9E-4D53-BDD7-EC4B4988D8F8}"/>
              </a:ext>
            </a:extLst>
          </p:cNvPr>
          <p:cNvPicPr>
            <a:picLocks noChangeAspect="1"/>
          </p:cNvPicPr>
          <p:nvPr/>
        </p:nvPicPr>
        <p:blipFill rotWithShape="1">
          <a:blip r:embed="rId2"/>
          <a:srcRect l="20070" r="6867" b="1"/>
          <a:stretch/>
        </p:blipFill>
        <p:spPr>
          <a:xfrm>
            <a:off x="4253812"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6" name="Title 5">
            <a:extLst>
              <a:ext uri="{FF2B5EF4-FFF2-40B4-BE49-F238E27FC236}">
                <a16:creationId xmlns:a16="http://schemas.microsoft.com/office/drawing/2014/main" xmlns="" id="{85CD277B-EBCF-4041-9F6C-C4B028764B77}"/>
              </a:ext>
            </a:extLst>
          </p:cNvPr>
          <p:cNvSpPr>
            <a:spLocks noGrp="1"/>
          </p:cNvSpPr>
          <p:nvPr>
            <p:ph type="title"/>
          </p:nvPr>
        </p:nvSpPr>
        <p:spPr>
          <a:xfrm>
            <a:off x="677333" y="609600"/>
            <a:ext cx="3851123" cy="566057"/>
          </a:xfrm>
        </p:spPr>
        <p:txBody>
          <a:bodyPr>
            <a:normAutofit/>
          </a:bodyPr>
          <a:lstStyle/>
          <a:p>
            <a:pPr marR="85725" lvl="0">
              <a:spcAft>
                <a:spcPts val="0"/>
              </a:spcAft>
            </a:pPr>
            <a:r>
              <a:rPr lang="el-GR" sz="2400" b="1" dirty="0">
                <a:latin typeface="Arial" pitchFamily="34" charset="0"/>
                <a:ea typeface="Times New Roman" panose="02020603050405020304" pitchFamily="18" charset="0"/>
                <a:cs typeface="Arial" pitchFamily="34" charset="0"/>
              </a:rPr>
              <a:t>ΚΑΛΕΣ ΠΡΑΚΤΙΚΕΣ</a:t>
            </a:r>
            <a:endParaRPr lang="el-GR" sz="2400" b="1" dirty="0">
              <a:effectLst/>
              <a:latin typeface="Arial" pitchFamily="34" charset="0"/>
              <a:ea typeface="Times New Roman" panose="02020603050405020304" pitchFamily="18" charset="0"/>
              <a:cs typeface="Arial" pitchFamily="34" charset="0"/>
            </a:endParaRPr>
          </a:p>
        </p:txBody>
      </p:sp>
      <p:sp>
        <p:nvSpPr>
          <p:cNvPr id="2" name="Content Placeholder 1">
            <a:extLst>
              <a:ext uri="{FF2B5EF4-FFF2-40B4-BE49-F238E27FC236}">
                <a16:creationId xmlns:a16="http://schemas.microsoft.com/office/drawing/2014/main" xmlns="" id="{B8F8E3CA-0046-4497-AB12-1F30DDEA311A}"/>
              </a:ext>
            </a:extLst>
          </p:cNvPr>
          <p:cNvSpPr>
            <a:spLocks noGrp="1"/>
          </p:cNvSpPr>
          <p:nvPr>
            <p:ph idx="1"/>
          </p:nvPr>
        </p:nvSpPr>
        <p:spPr>
          <a:xfrm>
            <a:off x="326269" y="1484379"/>
            <a:ext cx="4637617" cy="3880773"/>
          </a:xfrm>
        </p:spPr>
        <p:txBody>
          <a:bodyPr>
            <a:normAutofit/>
          </a:bodyPr>
          <a:lstStyle/>
          <a:p>
            <a:pPr marL="88900" marR="85725" algn="just">
              <a:lnSpc>
                <a:spcPct val="90000"/>
              </a:lnSpc>
            </a:pPr>
            <a:r>
              <a:rPr lang="el-GR" sz="1600" b="1" dirty="0">
                <a:latin typeface="Arial" pitchFamily="34" charset="0"/>
                <a:cs typeface="Arial" pitchFamily="34" charset="0"/>
              </a:rPr>
              <a:t>Ο ΥΒΡΙΔΙΚΟΣ ΣΤΑΘΜΟΣ ΠΑΡΑΓΩΓΗΣ ΤΗΛΟΥ που αποτελεί μια πραγματική, πρωτότυπη και καινοτόμα εφαρμογή. Περιλαμβάνει </a:t>
            </a:r>
          </a:p>
          <a:p>
            <a:pPr marL="88900" marR="85725" algn="just">
              <a:lnSpc>
                <a:spcPct val="90000"/>
              </a:lnSpc>
              <a:buFont typeface="Arial" panose="020B0604020202020204" pitchFamily="34" charset="0"/>
              <a:buChar char="•"/>
            </a:pPr>
            <a:r>
              <a:rPr lang="el-GR" sz="1600" b="1" dirty="0">
                <a:latin typeface="Arial" pitchFamily="34" charset="0"/>
                <a:cs typeface="Arial" pitchFamily="34" charset="0"/>
              </a:rPr>
              <a:t>μια ανεμογεννήτρια, </a:t>
            </a:r>
          </a:p>
          <a:p>
            <a:pPr marL="88900" marR="85725" algn="just">
              <a:lnSpc>
                <a:spcPct val="90000"/>
              </a:lnSpc>
              <a:buFont typeface="Arial" panose="020B0604020202020204" pitchFamily="34" charset="0"/>
              <a:buChar char="•"/>
            </a:pPr>
            <a:r>
              <a:rPr lang="el-GR" sz="1600" b="1" dirty="0">
                <a:latin typeface="Arial" pitchFamily="34" charset="0"/>
                <a:cs typeface="Arial" pitchFamily="34" charset="0"/>
              </a:rPr>
              <a:t>ένα </a:t>
            </a:r>
            <a:r>
              <a:rPr lang="el-GR" sz="1600" b="1" dirty="0" err="1">
                <a:latin typeface="Arial" pitchFamily="34" charset="0"/>
                <a:cs typeface="Arial" pitchFamily="34" charset="0"/>
              </a:rPr>
              <a:t>φωτοβολταϊκό</a:t>
            </a:r>
            <a:r>
              <a:rPr lang="el-GR" sz="1600" b="1" dirty="0">
                <a:latin typeface="Arial" pitchFamily="34" charset="0"/>
                <a:cs typeface="Arial" pitchFamily="34" charset="0"/>
              </a:rPr>
              <a:t> πάρκο, </a:t>
            </a:r>
          </a:p>
          <a:p>
            <a:pPr marL="88900" marR="85725" algn="just">
              <a:lnSpc>
                <a:spcPct val="90000"/>
              </a:lnSpc>
              <a:buFont typeface="Arial" panose="020B0604020202020204" pitchFamily="34" charset="0"/>
              <a:buChar char="•"/>
            </a:pPr>
            <a:r>
              <a:rPr lang="el-GR" sz="1600" b="1" dirty="0">
                <a:latin typeface="Arial" pitchFamily="34" charset="0"/>
                <a:cs typeface="Arial" pitchFamily="34" charset="0"/>
              </a:rPr>
              <a:t>μονάδα αποθήκευσης ενέργειας </a:t>
            </a:r>
          </a:p>
          <a:p>
            <a:pPr marL="88900" marR="85725" algn="just">
              <a:lnSpc>
                <a:spcPct val="90000"/>
              </a:lnSpc>
              <a:buFont typeface="Arial" panose="020B0604020202020204" pitchFamily="34" charset="0"/>
              <a:buChar char="•"/>
            </a:pPr>
            <a:r>
              <a:rPr lang="el-GR" sz="1600" b="1" dirty="0">
                <a:latin typeface="Arial" pitchFamily="34" charset="0"/>
                <a:cs typeface="Arial" pitchFamily="34" charset="0"/>
              </a:rPr>
              <a:t>πρωτότυπο σύστημα διαχείρισης που ελέγχει σε πραγματικό χρόνο παραγωγή ενέργειας και μέσω της μπαταρίας τροφοδοτεί το δίκτυο με σταθερή και εγγυημένη ενέργεια</a:t>
            </a:r>
            <a:endParaRPr lang="el-GR" sz="1600" b="0" i="0" dirty="0">
              <a:effectLst/>
              <a:latin typeface="Arial" pitchFamily="34" charset="0"/>
              <a:cs typeface="Arial" pitchFamily="34" charset="0"/>
            </a:endParaRPr>
          </a:p>
          <a:p>
            <a:pPr marL="88900" marR="85725">
              <a:lnSpc>
                <a:spcPct val="90000"/>
              </a:lnSpc>
            </a:pPr>
            <a:endParaRPr lang="en-US" sz="1500" b="1" dirty="0">
              <a:effectLst/>
              <a:latin typeface="+mj-lt"/>
              <a:ea typeface="Times New Roman" panose="02020603050405020304" pitchFamily="18" charset="0"/>
            </a:endParaRPr>
          </a:p>
          <a:p>
            <a:pPr>
              <a:lnSpc>
                <a:spcPct val="90000"/>
              </a:lnSpc>
            </a:pPr>
            <a:endParaRPr lang="el-GR" sz="1500" b="1" dirty="0">
              <a:latin typeface="+mj-lt"/>
            </a:endParaRPr>
          </a:p>
        </p:txBody>
      </p:sp>
      <p:cxnSp>
        <p:nvCxnSpPr>
          <p:cNvPr id="8" name="Straight Connector 10">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59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xmlns="" id="{21F60B42-1827-41D5-B8D7-910AD8411CC0}"/>
              </a:ext>
            </a:extLst>
          </p:cNvPr>
          <p:cNvPicPr>
            <a:picLocks noChangeAspect="1"/>
          </p:cNvPicPr>
          <p:nvPr/>
        </p:nvPicPr>
        <p:blipFill rotWithShape="1">
          <a:blip r:embed="rId2"/>
          <a:srcRect l="2632" r="18238"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6" name="Title 5">
            <a:extLst>
              <a:ext uri="{FF2B5EF4-FFF2-40B4-BE49-F238E27FC236}">
                <a16:creationId xmlns:a16="http://schemas.microsoft.com/office/drawing/2014/main" xmlns="" id="{85CD277B-EBCF-4041-9F6C-C4B028764B77}"/>
              </a:ext>
            </a:extLst>
          </p:cNvPr>
          <p:cNvSpPr>
            <a:spLocks noGrp="1"/>
          </p:cNvSpPr>
          <p:nvPr>
            <p:ph type="title"/>
          </p:nvPr>
        </p:nvSpPr>
        <p:spPr>
          <a:xfrm>
            <a:off x="677333" y="609600"/>
            <a:ext cx="3851123" cy="1320800"/>
          </a:xfrm>
        </p:spPr>
        <p:txBody>
          <a:bodyPr>
            <a:normAutofit/>
          </a:bodyPr>
          <a:lstStyle/>
          <a:p>
            <a:pPr marR="85725" lvl="0">
              <a:spcAft>
                <a:spcPts val="0"/>
              </a:spcAft>
            </a:pPr>
            <a:r>
              <a:rPr lang="el-GR" sz="2400" b="1" dirty="0">
                <a:latin typeface="Arial" pitchFamily="34" charset="0"/>
                <a:ea typeface="Times New Roman" panose="02020603050405020304" pitchFamily="18" charset="0"/>
                <a:cs typeface="Arial" pitchFamily="34" charset="0"/>
              </a:rPr>
              <a:t>ΚΑΛΕΣ ΠΡΑΚΤΙΚΕΣ</a:t>
            </a:r>
            <a:endParaRPr lang="el-GR" sz="2400" b="1" dirty="0">
              <a:effectLst/>
              <a:latin typeface="Arial" pitchFamily="34" charset="0"/>
              <a:ea typeface="Times New Roman" panose="02020603050405020304" pitchFamily="18" charset="0"/>
              <a:cs typeface="Arial" pitchFamily="34" charset="0"/>
            </a:endParaRPr>
          </a:p>
        </p:txBody>
      </p:sp>
      <p:sp>
        <p:nvSpPr>
          <p:cNvPr id="2" name="Content Placeholder 1">
            <a:extLst>
              <a:ext uri="{FF2B5EF4-FFF2-40B4-BE49-F238E27FC236}">
                <a16:creationId xmlns:a16="http://schemas.microsoft.com/office/drawing/2014/main" xmlns="" id="{B8F8E3CA-0046-4497-AB12-1F30DDEA311A}"/>
              </a:ext>
            </a:extLst>
          </p:cNvPr>
          <p:cNvSpPr>
            <a:spLocks noGrp="1"/>
          </p:cNvSpPr>
          <p:nvPr>
            <p:ph idx="1"/>
          </p:nvPr>
        </p:nvSpPr>
        <p:spPr>
          <a:xfrm>
            <a:off x="220133" y="2030411"/>
            <a:ext cx="4976707" cy="1651002"/>
          </a:xfrm>
        </p:spPr>
        <p:txBody>
          <a:bodyPr>
            <a:normAutofit/>
          </a:bodyPr>
          <a:lstStyle/>
          <a:p>
            <a:pPr marL="88900" marR="85725" algn="just">
              <a:lnSpc>
                <a:spcPct val="90000"/>
              </a:lnSpc>
            </a:pPr>
            <a:r>
              <a:rPr lang="el-GR" sz="2000" b="1" dirty="0">
                <a:effectLst/>
                <a:latin typeface="Arial" pitchFamily="34" charset="0"/>
                <a:ea typeface="Times New Roman" panose="02020603050405020304" pitchFamily="18" charset="0"/>
                <a:cs typeface="Arial" pitchFamily="34" charset="0"/>
              </a:rPr>
              <a:t>ΧΥΤΑ </a:t>
            </a:r>
            <a:r>
              <a:rPr lang="el-GR" sz="2000" b="1" dirty="0">
                <a:latin typeface="Arial" pitchFamily="34" charset="0"/>
                <a:cs typeface="Arial" pitchFamily="34" charset="0"/>
              </a:rPr>
              <a:t>Πελοποννήσου με λειτουργία πολυχώρου ήπιας μορφής ενέργειας (Α/Γ, φωτοβολταϊκά)</a:t>
            </a:r>
          </a:p>
        </p:txBody>
      </p:sp>
      <p:cxnSp>
        <p:nvCxnSpPr>
          <p:cNvPr id="32" name="Straight Connector 31">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2147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5.jpeg">
            <a:extLst>
              <a:ext uri="{FF2B5EF4-FFF2-40B4-BE49-F238E27FC236}">
                <a16:creationId xmlns:a16="http://schemas.microsoft.com/office/drawing/2014/main" xmlns="" id="{7C02BB86-94F9-430C-960A-B02B9CD01671}"/>
              </a:ext>
            </a:extLst>
          </p:cNvPr>
          <p:cNvPicPr/>
          <p:nvPr/>
        </p:nvPicPr>
        <p:blipFill>
          <a:blip r:embed="rId3" cstate="print"/>
          <a:stretch>
            <a:fillRect/>
          </a:stretch>
        </p:blipFill>
        <p:spPr>
          <a:xfrm>
            <a:off x="592455" y="747959"/>
            <a:ext cx="6832539" cy="5362079"/>
          </a:xfrm>
          <a:prstGeom prst="rect">
            <a:avLst/>
          </a:prstGeom>
        </p:spPr>
      </p:pic>
      <p:sp>
        <p:nvSpPr>
          <p:cNvPr id="4" name="TextBox 3">
            <a:extLst>
              <a:ext uri="{FF2B5EF4-FFF2-40B4-BE49-F238E27FC236}">
                <a16:creationId xmlns:a16="http://schemas.microsoft.com/office/drawing/2014/main" xmlns="" id="{23E5FD1F-CBCD-4712-92ED-1BD61188D127}"/>
              </a:ext>
            </a:extLst>
          </p:cNvPr>
          <p:cNvSpPr txBox="1"/>
          <p:nvPr/>
        </p:nvSpPr>
        <p:spPr>
          <a:xfrm>
            <a:off x="7600244" y="787527"/>
            <a:ext cx="4422423" cy="5078313"/>
          </a:xfrm>
          <a:prstGeom prst="rect">
            <a:avLst/>
          </a:prstGeom>
          <a:noFill/>
        </p:spPr>
        <p:txBody>
          <a:bodyPr wrap="square">
            <a:spAutoFit/>
          </a:bodyPr>
          <a:lstStyle/>
          <a:p>
            <a:pPr algn="just">
              <a:lnSpc>
                <a:spcPct val="150000"/>
              </a:lnSpc>
            </a:pPr>
            <a:r>
              <a:rPr lang="el-GR" dirty="0">
                <a:latin typeface="Arial" pitchFamily="34" charset="0"/>
                <a:cs typeface="Arial" pitchFamily="34" charset="0"/>
              </a:rPr>
              <a:t>Η κλιματική κρίση και οι πολιτικές της βιοποικιλότητας θα πρέπει να είναι συμπληρωματικές: </a:t>
            </a:r>
          </a:p>
          <a:p>
            <a:pPr algn="just">
              <a:lnSpc>
                <a:spcPct val="150000"/>
              </a:lnSpc>
            </a:pPr>
            <a:endParaRPr lang="el-GR" dirty="0">
              <a:latin typeface="Arial" pitchFamily="34" charset="0"/>
              <a:cs typeface="Arial" pitchFamily="34" charset="0"/>
            </a:endParaRPr>
          </a:p>
          <a:p>
            <a:pPr algn="just">
              <a:lnSpc>
                <a:spcPct val="150000"/>
              </a:lnSpc>
            </a:pPr>
            <a:r>
              <a:rPr lang="el-GR" dirty="0">
                <a:latin typeface="Arial" pitchFamily="34" charset="0"/>
                <a:cs typeface="Arial" pitchFamily="34" charset="0"/>
              </a:rPr>
              <a:t>«Δεν μπορούμε να σταματήσουμε τη απώλεια της βιοποικιλότητας χωρίς την αντιμετώπιση της κλιματικής </a:t>
            </a:r>
            <a:r>
              <a:rPr lang="el-GR" dirty="0" smtClean="0">
                <a:latin typeface="Arial" pitchFamily="34" charset="0"/>
                <a:cs typeface="Arial" pitchFamily="34" charset="0"/>
              </a:rPr>
              <a:t>κρίσης</a:t>
            </a:r>
            <a:r>
              <a:rPr lang="el-GR" dirty="0">
                <a:latin typeface="Arial" pitchFamily="34" charset="0"/>
                <a:cs typeface="Arial" pitchFamily="34" charset="0"/>
              </a:rPr>
              <a:t>»</a:t>
            </a:r>
          </a:p>
          <a:p>
            <a:pPr algn="just">
              <a:lnSpc>
                <a:spcPct val="150000"/>
              </a:lnSpc>
            </a:pPr>
            <a:endParaRPr lang="el-GR" dirty="0">
              <a:latin typeface="Arial" pitchFamily="34" charset="0"/>
              <a:cs typeface="Arial" pitchFamily="34" charset="0"/>
            </a:endParaRPr>
          </a:p>
          <a:p>
            <a:pPr algn="just">
              <a:lnSpc>
                <a:spcPct val="150000"/>
              </a:lnSpc>
            </a:pPr>
            <a:r>
              <a:rPr lang="el-GR" dirty="0">
                <a:latin typeface="Arial" pitchFamily="34" charset="0"/>
                <a:cs typeface="Arial" pitchFamily="34" charset="0"/>
              </a:rPr>
              <a:t> </a:t>
            </a:r>
            <a:r>
              <a:rPr lang="en-US" dirty="0" smtClean="0">
                <a:latin typeface="Arial" pitchFamily="34" charset="0"/>
                <a:cs typeface="Arial" pitchFamily="34" charset="0"/>
              </a:rPr>
              <a:t>“</a:t>
            </a:r>
            <a:r>
              <a:rPr lang="el-GR" u="sng" dirty="0" smtClean="0">
                <a:latin typeface="Arial" pitchFamily="34" charset="0"/>
                <a:cs typeface="Arial" pitchFamily="34" charset="0"/>
              </a:rPr>
              <a:t>αλλά </a:t>
            </a:r>
            <a:r>
              <a:rPr lang="el-GR" u="sng" dirty="0">
                <a:latin typeface="Arial" pitchFamily="34" charset="0"/>
                <a:cs typeface="Arial" pitchFamily="34" charset="0"/>
              </a:rPr>
              <a:t>είναι εξίσου αδύνατο να αντιμετωπιστεί η κλιματική </a:t>
            </a:r>
            <a:r>
              <a:rPr lang="el-GR" u="sng" dirty="0" smtClean="0">
                <a:latin typeface="Arial" pitchFamily="34" charset="0"/>
                <a:cs typeface="Arial" pitchFamily="34" charset="0"/>
              </a:rPr>
              <a:t>κρίση </a:t>
            </a:r>
            <a:r>
              <a:rPr lang="el-GR" u="sng" dirty="0">
                <a:latin typeface="Arial" pitchFamily="34" charset="0"/>
                <a:cs typeface="Arial" pitchFamily="34" charset="0"/>
              </a:rPr>
              <a:t>χωρίς την αντιμετώπιση της απώλειας </a:t>
            </a:r>
            <a:r>
              <a:rPr lang="el-GR" u="sng" dirty="0" smtClean="0">
                <a:latin typeface="Arial" pitchFamily="34" charset="0"/>
                <a:cs typeface="Arial" pitchFamily="34" charset="0"/>
              </a:rPr>
              <a:t>βιοποικιλότητας</a:t>
            </a:r>
            <a:r>
              <a:rPr lang="en-US" u="sng" dirty="0" smtClean="0">
                <a:latin typeface="Arial" pitchFamily="34" charset="0"/>
                <a:cs typeface="Arial" pitchFamily="34" charset="0"/>
              </a:rPr>
              <a:t>”</a:t>
            </a:r>
            <a:r>
              <a:rPr lang="el-GR" u="sng" dirty="0" smtClean="0">
                <a:latin typeface="Arial" pitchFamily="34" charset="0"/>
                <a:cs typeface="Arial" pitchFamily="34" charset="0"/>
              </a:rPr>
              <a:t>. </a:t>
            </a:r>
            <a:endParaRPr lang="el-GR" u="sng" dirty="0">
              <a:latin typeface="Arial" pitchFamily="34" charset="0"/>
              <a:cs typeface="Arial" pitchFamily="34" charset="0"/>
            </a:endParaRPr>
          </a:p>
        </p:txBody>
      </p:sp>
      <p:sp>
        <p:nvSpPr>
          <p:cNvPr id="2" name="TextBox 1"/>
          <p:cNvSpPr txBox="1"/>
          <p:nvPr/>
        </p:nvSpPr>
        <p:spPr>
          <a:xfrm>
            <a:off x="3412731" y="3428999"/>
            <a:ext cx="595993" cy="646331"/>
          </a:xfrm>
          <a:prstGeom prst="rect">
            <a:avLst/>
          </a:prstGeom>
          <a:noFill/>
        </p:spPr>
        <p:txBody>
          <a:bodyPr wrap="square" rtlCol="0">
            <a:spAutoFit/>
          </a:bodyPr>
          <a:lstStyle/>
          <a:p>
            <a:r>
              <a:rPr lang="el-GR" sz="3600" b="1" dirty="0" smtClean="0">
                <a:solidFill>
                  <a:srgbClr val="FF0000"/>
                </a:solidFill>
                <a:latin typeface="Arial" pitchFamily="34" charset="0"/>
                <a:cs typeface="Arial" pitchFamily="34" charset="0"/>
              </a:rPr>
              <a:t>χ</a:t>
            </a:r>
            <a:endParaRPr lang="el-GR" sz="3600" b="1" dirty="0">
              <a:solidFill>
                <a:srgbClr val="FF0000"/>
              </a:solidFill>
              <a:latin typeface="Arial" pitchFamily="34" charset="0"/>
              <a:cs typeface="Arial" pitchFamily="34" charset="0"/>
            </a:endParaRPr>
          </a:p>
        </p:txBody>
      </p:sp>
      <p:sp>
        <p:nvSpPr>
          <p:cNvPr id="5" name="TextBox 4"/>
          <p:cNvSpPr txBox="1"/>
          <p:nvPr/>
        </p:nvSpPr>
        <p:spPr>
          <a:xfrm>
            <a:off x="3154225" y="4042828"/>
            <a:ext cx="1708998" cy="461665"/>
          </a:xfrm>
          <a:prstGeom prst="rect">
            <a:avLst/>
          </a:prstGeom>
          <a:noFill/>
        </p:spPr>
        <p:txBody>
          <a:bodyPr wrap="square" rtlCol="0">
            <a:spAutoFit/>
          </a:bodyPr>
          <a:lstStyle/>
          <a:p>
            <a:r>
              <a:rPr lang="el-GR" sz="2400" b="1" dirty="0" smtClean="0">
                <a:solidFill>
                  <a:srgbClr val="FF0000"/>
                </a:solidFill>
                <a:latin typeface="Arial" pitchFamily="34" charset="0"/>
                <a:cs typeface="Arial" pitchFamily="34" charset="0"/>
              </a:rPr>
              <a:t>κρίση</a:t>
            </a:r>
            <a:endParaRPr lang="el-GR" sz="2400" b="1" dirty="0">
              <a:solidFill>
                <a:srgbClr val="FF0000"/>
              </a:solidFill>
              <a:latin typeface="Arial" pitchFamily="34" charset="0"/>
              <a:cs typeface="Arial" pitchFamily="34" charset="0"/>
            </a:endParaRPr>
          </a:p>
        </p:txBody>
      </p:sp>
      <p:sp>
        <p:nvSpPr>
          <p:cNvPr id="6" name="TextBox 5"/>
          <p:cNvSpPr txBox="1"/>
          <p:nvPr/>
        </p:nvSpPr>
        <p:spPr>
          <a:xfrm>
            <a:off x="4740788" y="933938"/>
            <a:ext cx="595993" cy="646331"/>
          </a:xfrm>
          <a:prstGeom prst="rect">
            <a:avLst/>
          </a:prstGeom>
          <a:noFill/>
        </p:spPr>
        <p:txBody>
          <a:bodyPr wrap="square" rtlCol="0">
            <a:spAutoFit/>
          </a:bodyPr>
          <a:lstStyle/>
          <a:p>
            <a:r>
              <a:rPr lang="el-GR" sz="3600" b="1" dirty="0" smtClean="0">
                <a:solidFill>
                  <a:srgbClr val="FF0000"/>
                </a:solidFill>
                <a:latin typeface="Arial" pitchFamily="34" charset="0"/>
                <a:cs typeface="Arial" pitchFamily="34" charset="0"/>
              </a:rPr>
              <a:t>χ</a:t>
            </a:r>
            <a:endParaRPr lang="el-GR" sz="3600" b="1" dirty="0">
              <a:solidFill>
                <a:srgbClr val="FF0000"/>
              </a:solidFill>
              <a:latin typeface="Arial" pitchFamily="34" charset="0"/>
              <a:cs typeface="Arial" pitchFamily="34" charset="0"/>
            </a:endParaRPr>
          </a:p>
        </p:txBody>
      </p:sp>
      <p:sp>
        <p:nvSpPr>
          <p:cNvPr id="8" name="TextBox 7"/>
          <p:cNvSpPr txBox="1"/>
          <p:nvPr/>
        </p:nvSpPr>
        <p:spPr>
          <a:xfrm>
            <a:off x="3306625" y="4195228"/>
            <a:ext cx="1708998" cy="461665"/>
          </a:xfrm>
          <a:prstGeom prst="rect">
            <a:avLst/>
          </a:prstGeom>
          <a:noFill/>
        </p:spPr>
        <p:txBody>
          <a:bodyPr wrap="square" rtlCol="0">
            <a:spAutoFit/>
          </a:bodyPr>
          <a:lstStyle/>
          <a:p>
            <a:endParaRPr lang="el-GR" sz="2400" b="1" dirty="0">
              <a:solidFill>
                <a:srgbClr val="FF0000"/>
              </a:solidFill>
              <a:latin typeface="Arial" pitchFamily="34" charset="0"/>
              <a:cs typeface="Arial" pitchFamily="34" charset="0"/>
            </a:endParaRPr>
          </a:p>
        </p:txBody>
      </p:sp>
      <p:sp>
        <p:nvSpPr>
          <p:cNvPr id="9" name="TextBox 8"/>
          <p:cNvSpPr txBox="1"/>
          <p:nvPr/>
        </p:nvSpPr>
        <p:spPr>
          <a:xfrm>
            <a:off x="5132704" y="1257103"/>
            <a:ext cx="1708998" cy="461665"/>
          </a:xfrm>
          <a:prstGeom prst="rect">
            <a:avLst/>
          </a:prstGeom>
          <a:noFill/>
        </p:spPr>
        <p:txBody>
          <a:bodyPr wrap="square" rtlCol="0">
            <a:spAutoFit/>
          </a:bodyPr>
          <a:lstStyle/>
          <a:p>
            <a:r>
              <a:rPr lang="el-GR" sz="2400" b="1" dirty="0" smtClean="0">
                <a:solidFill>
                  <a:srgbClr val="FF0000"/>
                </a:solidFill>
                <a:latin typeface="Arial" pitchFamily="34" charset="0"/>
                <a:cs typeface="Arial" pitchFamily="34" charset="0"/>
              </a:rPr>
              <a:t>κρίση</a:t>
            </a:r>
            <a:endParaRPr lang="el-GR"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5571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5CD277B-EBCF-4041-9F6C-C4B028764B77}"/>
              </a:ext>
            </a:extLst>
          </p:cNvPr>
          <p:cNvSpPr>
            <a:spLocks noGrp="1"/>
          </p:cNvSpPr>
          <p:nvPr>
            <p:ph type="title"/>
          </p:nvPr>
        </p:nvSpPr>
        <p:spPr>
          <a:xfrm>
            <a:off x="6098495" y="589673"/>
            <a:ext cx="3918857" cy="1320800"/>
          </a:xfrm>
        </p:spPr>
        <p:txBody>
          <a:bodyPr vert="horz" lIns="91440" tIns="45720" rIns="91440" bIns="45720" rtlCol="0" anchor="ctr">
            <a:normAutofit/>
          </a:bodyPr>
          <a:lstStyle/>
          <a:p>
            <a:pPr algn="ctr">
              <a:lnSpc>
                <a:spcPct val="90000"/>
              </a:lnSpc>
              <a:spcAft>
                <a:spcPts val="600"/>
              </a:spcAft>
            </a:pPr>
            <a:r>
              <a:rPr lang="en-US" sz="2800" b="1" dirty="0" err="1">
                <a:effectLst/>
                <a:latin typeface="Arial" pitchFamily="34" charset="0"/>
                <a:cs typeface="Arial" pitchFamily="34" charset="0"/>
              </a:rPr>
              <a:t>Βιώσιμη</a:t>
            </a:r>
            <a:r>
              <a:rPr lang="en-US" sz="2800" b="1" dirty="0">
                <a:effectLst/>
                <a:latin typeface="Arial" pitchFamily="34" charset="0"/>
                <a:cs typeface="Arial" pitchFamily="34" charset="0"/>
              </a:rPr>
              <a:t> </a:t>
            </a:r>
            <a:r>
              <a:rPr lang="en-US" sz="2800" b="1" dirty="0" err="1">
                <a:effectLst/>
                <a:latin typeface="Arial" pitchFamily="34" charset="0"/>
                <a:cs typeface="Arial" pitchFamily="34" charset="0"/>
              </a:rPr>
              <a:t>μελέτη</a:t>
            </a:r>
            <a:r>
              <a:rPr lang="en-US" sz="2800" b="1" dirty="0">
                <a:effectLst/>
                <a:latin typeface="Arial" pitchFamily="34" charset="0"/>
                <a:cs typeface="Arial" pitchFamily="34" charset="0"/>
              </a:rPr>
              <a:t> </a:t>
            </a:r>
            <a:r>
              <a:rPr lang="en-US" sz="2800" b="1" dirty="0" err="1">
                <a:effectLst/>
                <a:latin typeface="Arial" pitchFamily="34" charset="0"/>
                <a:cs typeface="Arial" pitchFamily="34" charset="0"/>
              </a:rPr>
              <a:t>χωροθέτησης</a:t>
            </a:r>
            <a:r>
              <a:rPr lang="en-US" sz="2800" b="1" dirty="0">
                <a:effectLst/>
                <a:latin typeface="Arial" pitchFamily="34" charset="0"/>
                <a:cs typeface="Arial" pitchFamily="34" charset="0"/>
              </a:rPr>
              <a:t> </a:t>
            </a:r>
            <a:r>
              <a:rPr lang="en-US" sz="2800" b="1" dirty="0" smtClean="0">
                <a:effectLst/>
                <a:latin typeface="Arial" pitchFamily="34" charset="0"/>
                <a:cs typeface="Arial" pitchFamily="34" charset="0"/>
              </a:rPr>
              <a:t> ΑΣΠΗΕ</a:t>
            </a:r>
            <a:endParaRPr lang="en-US" sz="2800" b="1" dirty="0">
              <a:effectLst/>
              <a:latin typeface="Arial" pitchFamily="34" charset="0"/>
              <a:cs typeface="Arial" pitchFamily="34" charset="0"/>
            </a:endParaRPr>
          </a:p>
        </p:txBody>
      </p:sp>
      <p:pic>
        <p:nvPicPr>
          <p:cNvPr id="8" name="Picture 1">
            <a:extLst>
              <a:ext uri="{FF2B5EF4-FFF2-40B4-BE49-F238E27FC236}">
                <a16:creationId xmlns:a16="http://schemas.microsoft.com/office/drawing/2014/main" xmlns="" id="{8777F66A-7802-42E5-B026-3EE3778F4EA1}"/>
              </a:ext>
            </a:extLst>
          </p:cNvPr>
          <p:cNvPicPr>
            <a:picLocks noChangeAspect="1"/>
          </p:cNvPicPr>
          <p:nvPr/>
        </p:nvPicPr>
        <p:blipFill>
          <a:blip r:embed="rId2"/>
          <a:stretch>
            <a:fillRect/>
          </a:stretch>
        </p:blipFill>
        <p:spPr>
          <a:xfrm>
            <a:off x="677333" y="866900"/>
            <a:ext cx="5421162" cy="2087146"/>
          </a:xfrm>
          <a:prstGeom prst="rect">
            <a:avLst/>
          </a:prstGeom>
        </p:spPr>
      </p:pic>
      <p:sp>
        <p:nvSpPr>
          <p:cNvPr id="7" name="TextBox 6">
            <a:extLst>
              <a:ext uri="{FF2B5EF4-FFF2-40B4-BE49-F238E27FC236}">
                <a16:creationId xmlns:a16="http://schemas.microsoft.com/office/drawing/2014/main" xmlns="" id="{CD1ECB0D-59D5-427A-863C-BB96DC187715}"/>
              </a:ext>
            </a:extLst>
          </p:cNvPr>
          <p:cNvSpPr txBox="1"/>
          <p:nvPr/>
        </p:nvSpPr>
        <p:spPr>
          <a:xfrm>
            <a:off x="6343484" y="1938741"/>
            <a:ext cx="3946410" cy="4715152"/>
          </a:xfrm>
          <a:prstGeom prst="rect">
            <a:avLst/>
          </a:prstGeom>
        </p:spPr>
        <p:txBody>
          <a:bodyPr vert="horz" lIns="91440" tIns="45720" rIns="91440" bIns="45720" rtlCol="0">
            <a:noAutofit/>
          </a:bodyPr>
          <a:lstStyle/>
          <a:p>
            <a:pPr marL="285750" marR="82550" lvl="0" indent="-285750" algn="just">
              <a:lnSpc>
                <a:spcPct val="90000"/>
              </a:lnSpc>
              <a:spcBef>
                <a:spcPts val="1000"/>
              </a:spcBef>
              <a:buClr>
                <a:schemeClr val="accent1"/>
              </a:buClr>
              <a:buSzPct val="80000"/>
              <a:buFont typeface="Wingdings 3" charset="2"/>
              <a:buChar char=""/>
              <a:tabLst>
                <a:tab pos="193675" algn="l"/>
              </a:tabLst>
            </a:pPr>
            <a:r>
              <a:rPr lang="en-US" sz="1400" b="1" dirty="0" err="1">
                <a:solidFill>
                  <a:schemeClr val="tx1">
                    <a:lumMod val="75000"/>
                    <a:lumOff val="25000"/>
                  </a:schemeClr>
                </a:solidFill>
                <a:effectLst/>
                <a:latin typeface="Arial" pitchFamily="34" charset="0"/>
                <a:cs typeface="Arial" pitchFamily="34" charset="0"/>
              </a:rPr>
              <a:t>Δι</a:t>
            </a:r>
            <a:r>
              <a:rPr lang="en-US" sz="1400" b="1" dirty="0">
                <a:solidFill>
                  <a:schemeClr val="tx1">
                    <a:lumMod val="75000"/>
                    <a:lumOff val="25000"/>
                  </a:schemeClr>
                </a:solidFill>
                <a:effectLst/>
                <a:latin typeface="Arial" pitchFamily="34" charset="0"/>
                <a:cs typeface="Arial" pitchFamily="34" charset="0"/>
              </a:rPr>
              <a:t>αχωρισμός χερσαίας επενδυτικής ζώνης αδειοδότησης </a:t>
            </a:r>
            <a:r>
              <a:rPr lang="en-US" sz="1400" b="1" u="sng" dirty="0">
                <a:solidFill>
                  <a:schemeClr val="tx1">
                    <a:lumMod val="75000"/>
                    <a:lumOff val="25000"/>
                  </a:schemeClr>
                </a:solidFill>
                <a:effectLst/>
                <a:latin typeface="Arial" pitchFamily="34" charset="0"/>
                <a:cs typeface="Arial" pitchFamily="34" charset="0"/>
              </a:rPr>
              <a:t>εκτός</a:t>
            </a:r>
            <a:r>
              <a:rPr lang="en-US" sz="1400" b="1" dirty="0">
                <a:solidFill>
                  <a:schemeClr val="tx1">
                    <a:lumMod val="75000"/>
                    <a:lumOff val="25000"/>
                  </a:schemeClr>
                </a:solidFill>
                <a:effectLst/>
                <a:latin typeface="Arial" pitchFamily="34" charset="0"/>
                <a:cs typeface="Arial" pitchFamily="34" charset="0"/>
              </a:rPr>
              <a:t> δικτύου Natura 2000 </a:t>
            </a:r>
          </a:p>
          <a:p>
            <a:pPr marL="285750" marR="82550" lvl="0" indent="-285750" algn="just">
              <a:lnSpc>
                <a:spcPct val="90000"/>
              </a:lnSpc>
              <a:spcBef>
                <a:spcPts val="1000"/>
              </a:spcBef>
              <a:buClr>
                <a:schemeClr val="accent1"/>
              </a:buClr>
              <a:buSzPct val="80000"/>
              <a:buFont typeface="Wingdings" panose="05000000000000000000" pitchFamily="2" charset="2"/>
              <a:buChar char="§"/>
              <a:tabLst>
                <a:tab pos="193675" algn="l"/>
              </a:tabLst>
            </a:pPr>
            <a:r>
              <a:rPr lang="en-US" sz="1400" dirty="0" err="1">
                <a:solidFill>
                  <a:schemeClr val="tx1">
                    <a:lumMod val="75000"/>
                    <a:lumOff val="25000"/>
                  </a:schemeClr>
                </a:solidFill>
                <a:latin typeface="Arial" pitchFamily="34" charset="0"/>
                <a:cs typeface="Arial" pitchFamily="34" charset="0"/>
              </a:rPr>
              <a:t>μ</a:t>
            </a:r>
            <a:r>
              <a:rPr lang="en-US" sz="1400" dirty="0" err="1">
                <a:solidFill>
                  <a:schemeClr val="tx1">
                    <a:lumMod val="75000"/>
                    <a:lumOff val="25000"/>
                  </a:schemeClr>
                </a:solidFill>
                <a:effectLst/>
                <a:latin typeface="Arial" pitchFamily="34" charset="0"/>
                <a:cs typeface="Arial" pitchFamily="34" charset="0"/>
              </a:rPr>
              <a:t>ε</a:t>
            </a:r>
            <a:r>
              <a:rPr lang="en-US" sz="1400" spc="5"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π</a:t>
            </a:r>
            <a:r>
              <a:rPr lang="en-US" sz="1400" dirty="0" err="1">
                <a:solidFill>
                  <a:schemeClr val="tx1">
                    <a:lumMod val="75000"/>
                    <a:lumOff val="25000"/>
                  </a:schemeClr>
                </a:solidFill>
                <a:effectLst/>
                <a:latin typeface="Arial" pitchFamily="34" charset="0"/>
                <a:cs typeface="Arial" pitchFamily="34" charset="0"/>
              </a:rPr>
              <a:t>ολύ</a:t>
            </a:r>
            <a:r>
              <a:rPr lang="en-US" sz="1400" dirty="0">
                <a:solidFill>
                  <a:schemeClr val="tx1">
                    <a:lumMod val="75000"/>
                    <a:lumOff val="25000"/>
                  </a:schemeClr>
                </a:solidFill>
                <a:effectLst/>
                <a:latin typeface="Arial" pitchFamily="34" charset="0"/>
                <a:cs typeface="Arial" pitchFamily="34" charset="0"/>
              </a:rPr>
              <a:t> </a:t>
            </a:r>
            <a:r>
              <a:rPr lang="en-US" sz="1400" dirty="0" err="1">
                <a:solidFill>
                  <a:schemeClr val="tx1">
                    <a:lumMod val="75000"/>
                    <a:lumOff val="25000"/>
                  </a:schemeClr>
                </a:solidFill>
                <a:effectLst/>
                <a:latin typeface="Arial" pitchFamily="34" charset="0"/>
                <a:cs typeface="Arial" pitchFamily="34" charset="0"/>
              </a:rPr>
              <a:t>μεγάλο</a:t>
            </a:r>
            <a:endParaRPr lang="en-US" sz="1400" dirty="0">
              <a:solidFill>
                <a:schemeClr val="tx1">
                  <a:lumMod val="75000"/>
                  <a:lumOff val="25000"/>
                </a:schemeClr>
              </a:solidFill>
              <a:effectLst/>
              <a:latin typeface="Arial" pitchFamily="34" charset="0"/>
              <a:cs typeface="Arial" pitchFamily="34" charset="0"/>
            </a:endParaRPr>
          </a:p>
          <a:p>
            <a:pPr marL="285750" marR="82550" lvl="0" indent="-285750" algn="just">
              <a:lnSpc>
                <a:spcPct val="90000"/>
              </a:lnSpc>
              <a:spcBef>
                <a:spcPts val="1000"/>
              </a:spcBef>
              <a:buClr>
                <a:schemeClr val="accent1"/>
              </a:buClr>
              <a:buSzPct val="80000"/>
              <a:buFont typeface="Wingdings" panose="05000000000000000000" pitchFamily="2" charset="2"/>
              <a:buChar char="§"/>
              <a:tabLst>
                <a:tab pos="193675" algn="l"/>
              </a:tabLst>
            </a:pPr>
            <a:r>
              <a:rPr lang="en-US" sz="1400" dirty="0" err="1">
                <a:solidFill>
                  <a:schemeClr val="tx1">
                    <a:lumMod val="75000"/>
                    <a:lumOff val="25000"/>
                  </a:schemeClr>
                </a:solidFill>
                <a:effectLst/>
                <a:latin typeface="Arial" pitchFamily="34" charset="0"/>
                <a:cs typeface="Arial" pitchFamily="34" charset="0"/>
              </a:rPr>
              <a:t>μεγάλο</a:t>
            </a:r>
            <a:r>
              <a:rPr lang="en-US" sz="1400" dirty="0">
                <a:solidFill>
                  <a:schemeClr val="tx1">
                    <a:lumMod val="75000"/>
                    <a:lumOff val="25000"/>
                  </a:schemeClr>
                </a:solidFill>
                <a:effectLst/>
                <a:latin typeface="Arial" pitchFamily="34" charset="0"/>
                <a:cs typeface="Arial" pitchFamily="34" charset="0"/>
              </a:rPr>
              <a:t> </a:t>
            </a:r>
          </a:p>
          <a:p>
            <a:pPr marL="285750" marR="82550" lvl="0" indent="-285750" algn="just">
              <a:lnSpc>
                <a:spcPct val="90000"/>
              </a:lnSpc>
              <a:spcBef>
                <a:spcPts val="1000"/>
              </a:spcBef>
              <a:buClr>
                <a:schemeClr val="accent1"/>
              </a:buClr>
              <a:buSzPct val="80000"/>
              <a:buFont typeface="Wingdings" panose="05000000000000000000" pitchFamily="2" charset="2"/>
              <a:buChar char="§"/>
              <a:tabLst>
                <a:tab pos="193675" algn="l"/>
              </a:tabLst>
            </a:pPr>
            <a:r>
              <a:rPr lang="en-US" sz="1400" dirty="0" err="1">
                <a:solidFill>
                  <a:schemeClr val="tx1">
                    <a:lumMod val="75000"/>
                    <a:lumOff val="25000"/>
                  </a:schemeClr>
                </a:solidFill>
                <a:effectLst/>
                <a:latin typeface="Arial" pitchFamily="34" charset="0"/>
                <a:cs typeface="Arial" pitchFamily="34" charset="0"/>
              </a:rPr>
              <a:t>μέτριο</a:t>
            </a:r>
            <a:r>
              <a:rPr lang="en-US" sz="1400" dirty="0">
                <a:solidFill>
                  <a:schemeClr val="tx1">
                    <a:lumMod val="75000"/>
                    <a:lumOff val="25000"/>
                  </a:schemeClr>
                </a:solidFill>
                <a:effectLst/>
                <a:latin typeface="Arial" pitchFamily="34" charset="0"/>
                <a:cs typeface="Arial" pitchFamily="34" charset="0"/>
              </a:rPr>
              <a:t> βα</a:t>
            </a:r>
            <a:r>
              <a:rPr lang="en-US" sz="1400" dirty="0" err="1">
                <a:solidFill>
                  <a:schemeClr val="tx1">
                    <a:lumMod val="75000"/>
                    <a:lumOff val="25000"/>
                  </a:schemeClr>
                </a:solidFill>
                <a:effectLst/>
                <a:latin typeface="Arial" pitchFamily="34" charset="0"/>
                <a:cs typeface="Arial" pitchFamily="34" charset="0"/>
              </a:rPr>
              <a:t>θμό</a:t>
            </a:r>
            <a:r>
              <a:rPr lang="en-US" sz="1400" dirty="0">
                <a:solidFill>
                  <a:schemeClr val="tx1">
                    <a:lumMod val="75000"/>
                    <a:lumOff val="25000"/>
                  </a:schemeClr>
                </a:solidFill>
                <a:effectLst/>
                <a:latin typeface="Arial" pitchFamily="34" charset="0"/>
                <a:cs typeface="Arial" pitchFamily="34" charset="0"/>
              </a:rPr>
              <a:t> κατα</a:t>
            </a:r>
            <a:r>
              <a:rPr lang="en-US" sz="1400" dirty="0" err="1">
                <a:solidFill>
                  <a:schemeClr val="tx1">
                    <a:lumMod val="75000"/>
                    <a:lumOff val="25000"/>
                  </a:schemeClr>
                </a:solidFill>
                <a:effectLst/>
                <a:latin typeface="Arial" pitchFamily="34" charset="0"/>
                <a:cs typeface="Arial" pitchFamily="34" charset="0"/>
              </a:rPr>
              <a:t>κερμ</a:t>
            </a:r>
            <a:r>
              <a:rPr lang="en-US" sz="1400" dirty="0">
                <a:solidFill>
                  <a:schemeClr val="tx1">
                    <a:lumMod val="75000"/>
                    <a:lumOff val="25000"/>
                  </a:schemeClr>
                </a:solidFill>
                <a:effectLst/>
                <a:latin typeface="Arial" pitchFamily="34" charset="0"/>
                <a:cs typeface="Arial" pitchFamily="34" charset="0"/>
              </a:rPr>
              <a:t>ατισμού ως προς τον Ευρωπαϊκό</a:t>
            </a:r>
            <a:r>
              <a:rPr lang="en-US" sz="1400" spc="5"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δείκτη LFI</a:t>
            </a:r>
            <a:r>
              <a:rPr lang="en-US" sz="1400" spc="15"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(μπλε</a:t>
            </a:r>
            <a:r>
              <a:rPr lang="en-US" sz="1400" spc="10"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ζώνη)</a:t>
            </a:r>
          </a:p>
          <a:p>
            <a:pPr marL="285750" marR="82550" lvl="0" indent="-285750" algn="just">
              <a:lnSpc>
                <a:spcPct val="90000"/>
              </a:lnSpc>
              <a:spcBef>
                <a:spcPts val="1000"/>
              </a:spcBef>
              <a:buClr>
                <a:schemeClr val="accent1"/>
              </a:buClr>
              <a:buSzPct val="80000"/>
              <a:buFont typeface="Wingdings 3" charset="2"/>
              <a:buChar char=""/>
              <a:tabLst>
                <a:tab pos="193675" algn="l"/>
              </a:tabLst>
            </a:pPr>
            <a:r>
              <a:rPr lang="en-US" sz="1400" b="1" dirty="0" err="1" smtClean="0">
                <a:solidFill>
                  <a:schemeClr val="tx1">
                    <a:lumMod val="75000"/>
                    <a:lumOff val="25000"/>
                  </a:schemeClr>
                </a:solidFill>
                <a:effectLst/>
                <a:latin typeface="Arial" pitchFamily="34" charset="0"/>
                <a:cs typeface="Arial" pitchFamily="34" charset="0"/>
              </a:rPr>
              <a:t>Δι</a:t>
            </a:r>
            <a:r>
              <a:rPr lang="en-US" sz="1400" b="1" dirty="0" smtClean="0">
                <a:solidFill>
                  <a:schemeClr val="tx1">
                    <a:lumMod val="75000"/>
                    <a:lumOff val="25000"/>
                  </a:schemeClr>
                </a:solidFill>
                <a:effectLst/>
                <a:latin typeface="Arial" pitchFamily="34" charset="0"/>
                <a:cs typeface="Arial" pitchFamily="34" charset="0"/>
              </a:rPr>
              <a:t>αχωρισμός </a:t>
            </a:r>
            <a:r>
              <a:rPr lang="en-US" sz="1400" b="1" dirty="0">
                <a:solidFill>
                  <a:schemeClr val="tx1">
                    <a:lumMod val="75000"/>
                    <a:lumOff val="25000"/>
                  </a:schemeClr>
                </a:solidFill>
                <a:effectLst/>
                <a:latin typeface="Arial" pitchFamily="34" charset="0"/>
                <a:cs typeface="Arial" pitchFamily="34" charset="0"/>
              </a:rPr>
              <a:t>χερσαίας ζώνης αποκλεισμού </a:t>
            </a:r>
            <a:r>
              <a:rPr lang="en-US" sz="1400" b="1" u="sng" dirty="0">
                <a:solidFill>
                  <a:schemeClr val="tx1">
                    <a:lumMod val="75000"/>
                    <a:lumOff val="25000"/>
                  </a:schemeClr>
                </a:solidFill>
                <a:effectLst/>
                <a:latin typeface="Arial" pitchFamily="34" charset="0"/>
                <a:cs typeface="Arial" pitchFamily="34" charset="0"/>
              </a:rPr>
              <a:t>εντός</a:t>
            </a:r>
            <a:r>
              <a:rPr lang="en-US" sz="1400" b="1" dirty="0">
                <a:solidFill>
                  <a:schemeClr val="tx1">
                    <a:lumMod val="75000"/>
                    <a:lumOff val="25000"/>
                  </a:schemeClr>
                </a:solidFill>
                <a:effectLst/>
                <a:latin typeface="Arial" pitchFamily="34" charset="0"/>
                <a:cs typeface="Arial" pitchFamily="34" charset="0"/>
              </a:rPr>
              <a:t> δικτύου Natura2000 &amp; ζωνών εκτός δικτύου </a:t>
            </a:r>
          </a:p>
          <a:p>
            <a:pPr marL="171450" marR="82550" lvl="0" indent="-171450" algn="just">
              <a:lnSpc>
                <a:spcPct val="90000"/>
              </a:lnSpc>
              <a:spcBef>
                <a:spcPts val="1000"/>
              </a:spcBef>
              <a:buClr>
                <a:schemeClr val="accent1"/>
              </a:buClr>
              <a:buSzPct val="80000"/>
              <a:buFont typeface="Wingdings" panose="05000000000000000000" pitchFamily="2" charset="2"/>
              <a:buChar char="§"/>
              <a:tabLst>
                <a:tab pos="193675" algn="l"/>
              </a:tabLst>
            </a:pPr>
            <a:r>
              <a:rPr lang="en-US" sz="1400" dirty="0" err="1">
                <a:solidFill>
                  <a:schemeClr val="tx1">
                    <a:lumMod val="75000"/>
                    <a:lumOff val="25000"/>
                  </a:schemeClr>
                </a:solidFill>
                <a:effectLst/>
                <a:latin typeface="Arial" pitchFamily="34" charset="0"/>
                <a:cs typeface="Arial" pitchFamily="34" charset="0"/>
              </a:rPr>
              <a:t>με</a:t>
            </a:r>
            <a:r>
              <a:rPr lang="en-US" sz="1400" dirty="0">
                <a:solidFill>
                  <a:schemeClr val="tx1">
                    <a:lumMod val="75000"/>
                    <a:lumOff val="25000"/>
                  </a:schemeClr>
                </a:solidFill>
                <a:effectLst/>
                <a:latin typeface="Arial" pitchFamily="34" charset="0"/>
                <a:cs typeface="Arial" pitchFamily="34" charset="0"/>
              </a:rPr>
              <a:t> χα</a:t>
            </a:r>
            <a:r>
              <a:rPr lang="en-US" sz="1400" dirty="0" err="1">
                <a:solidFill>
                  <a:schemeClr val="tx1">
                    <a:lumMod val="75000"/>
                    <a:lumOff val="25000"/>
                  </a:schemeClr>
                </a:solidFill>
                <a:effectLst/>
                <a:latin typeface="Arial" pitchFamily="34" charset="0"/>
                <a:cs typeface="Arial" pitchFamily="34" charset="0"/>
              </a:rPr>
              <a:t>μηλό</a:t>
            </a:r>
            <a:endParaRPr lang="en-US" sz="1400" dirty="0">
              <a:solidFill>
                <a:schemeClr val="tx1">
                  <a:lumMod val="75000"/>
                  <a:lumOff val="25000"/>
                </a:schemeClr>
              </a:solidFill>
              <a:effectLst/>
              <a:latin typeface="Arial" pitchFamily="34" charset="0"/>
              <a:cs typeface="Arial" pitchFamily="34" charset="0"/>
            </a:endParaRPr>
          </a:p>
          <a:p>
            <a:pPr marL="171450" marR="82550" lvl="0" indent="-171450" algn="just">
              <a:lnSpc>
                <a:spcPct val="90000"/>
              </a:lnSpc>
              <a:spcBef>
                <a:spcPts val="1000"/>
              </a:spcBef>
              <a:buClr>
                <a:schemeClr val="accent1"/>
              </a:buClr>
              <a:buSzPct val="80000"/>
              <a:buFont typeface="Wingdings" panose="05000000000000000000" pitchFamily="2" charset="2"/>
              <a:buChar char="§"/>
              <a:tabLst>
                <a:tab pos="193675" algn="l"/>
              </a:tabLst>
            </a:pPr>
            <a:r>
              <a:rPr lang="en-US" sz="1400" dirty="0">
                <a:solidFill>
                  <a:schemeClr val="tx1">
                    <a:lumMod val="75000"/>
                    <a:lumOff val="25000"/>
                  </a:schemeClr>
                </a:solidFill>
                <a:effectLst/>
                <a:latin typeface="Arial" pitchFamily="34" charset="0"/>
                <a:cs typeface="Arial" pitchFamily="34" charset="0"/>
              </a:rPr>
              <a:t>π</a:t>
            </a:r>
            <a:r>
              <a:rPr lang="en-US" sz="1400" dirty="0" err="1">
                <a:solidFill>
                  <a:schemeClr val="tx1">
                    <a:lumMod val="75000"/>
                    <a:lumOff val="25000"/>
                  </a:schemeClr>
                </a:solidFill>
                <a:effectLst/>
                <a:latin typeface="Arial" pitchFamily="34" charset="0"/>
                <a:cs typeface="Arial" pitchFamily="34" charset="0"/>
              </a:rPr>
              <a:t>ολύ</a:t>
            </a:r>
            <a:r>
              <a:rPr lang="en-US" sz="1400" dirty="0">
                <a:solidFill>
                  <a:schemeClr val="tx1">
                    <a:lumMod val="75000"/>
                    <a:lumOff val="25000"/>
                  </a:schemeClr>
                </a:solidFill>
                <a:effectLst/>
                <a:latin typeface="Arial" pitchFamily="34" charset="0"/>
                <a:cs typeface="Arial" pitchFamily="34" charset="0"/>
              </a:rPr>
              <a:t> χα</a:t>
            </a:r>
            <a:r>
              <a:rPr lang="en-US" sz="1400" dirty="0" err="1">
                <a:solidFill>
                  <a:schemeClr val="tx1">
                    <a:lumMod val="75000"/>
                    <a:lumOff val="25000"/>
                  </a:schemeClr>
                </a:solidFill>
                <a:effectLst/>
                <a:latin typeface="Arial" pitchFamily="34" charset="0"/>
                <a:cs typeface="Arial" pitchFamily="34" charset="0"/>
              </a:rPr>
              <a:t>μηλό</a:t>
            </a:r>
            <a:r>
              <a:rPr lang="en-US" sz="1400" spc="5"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βα</a:t>
            </a:r>
            <a:r>
              <a:rPr lang="en-US" sz="1400" dirty="0" err="1">
                <a:solidFill>
                  <a:schemeClr val="tx1">
                    <a:lumMod val="75000"/>
                    <a:lumOff val="25000"/>
                  </a:schemeClr>
                </a:solidFill>
                <a:effectLst/>
                <a:latin typeface="Arial" pitchFamily="34" charset="0"/>
                <a:cs typeface="Arial" pitchFamily="34" charset="0"/>
              </a:rPr>
              <a:t>θμό</a:t>
            </a:r>
            <a:r>
              <a:rPr lang="en-US" sz="1400" spc="20"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κατα</a:t>
            </a:r>
            <a:r>
              <a:rPr lang="en-US" sz="1400" dirty="0" err="1">
                <a:solidFill>
                  <a:schemeClr val="tx1">
                    <a:lumMod val="75000"/>
                    <a:lumOff val="25000"/>
                  </a:schemeClr>
                </a:solidFill>
                <a:effectLst/>
                <a:latin typeface="Arial" pitchFamily="34" charset="0"/>
                <a:cs typeface="Arial" pitchFamily="34" charset="0"/>
              </a:rPr>
              <a:t>κερμ</a:t>
            </a:r>
            <a:r>
              <a:rPr lang="en-US" sz="1400" dirty="0">
                <a:solidFill>
                  <a:schemeClr val="tx1">
                    <a:lumMod val="75000"/>
                    <a:lumOff val="25000"/>
                  </a:schemeClr>
                </a:solidFill>
                <a:effectLst/>
                <a:latin typeface="Arial" pitchFamily="34" charset="0"/>
                <a:cs typeface="Arial" pitchFamily="34" charset="0"/>
              </a:rPr>
              <a:t>ατισμού</a:t>
            </a:r>
            <a:r>
              <a:rPr lang="en-US" sz="1400" spc="-20"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ως</a:t>
            </a:r>
            <a:r>
              <a:rPr lang="en-US" sz="1400" spc="-15"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προς</a:t>
            </a:r>
            <a:r>
              <a:rPr lang="en-US" sz="1400" spc="5"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τον</a:t>
            </a:r>
            <a:r>
              <a:rPr lang="en-US" sz="1400" spc="-10"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Ευρωπαϊκό δείκτη LFI(πράσινη</a:t>
            </a:r>
            <a:r>
              <a:rPr lang="en-US" sz="1400" spc="-5" dirty="0">
                <a:solidFill>
                  <a:schemeClr val="tx1">
                    <a:lumMod val="75000"/>
                    <a:lumOff val="25000"/>
                  </a:schemeClr>
                </a:solidFill>
                <a:effectLst/>
                <a:latin typeface="Arial" pitchFamily="34" charset="0"/>
                <a:cs typeface="Arial" pitchFamily="34" charset="0"/>
              </a:rPr>
              <a:t> </a:t>
            </a:r>
            <a:r>
              <a:rPr lang="en-US" sz="1400" dirty="0">
                <a:solidFill>
                  <a:schemeClr val="tx1">
                    <a:lumMod val="75000"/>
                    <a:lumOff val="25000"/>
                  </a:schemeClr>
                </a:solidFill>
                <a:effectLst/>
                <a:latin typeface="Arial" pitchFamily="34" charset="0"/>
                <a:cs typeface="Arial" pitchFamily="34" charset="0"/>
              </a:rPr>
              <a:t>ζώνη)</a:t>
            </a:r>
          </a:p>
          <a:p>
            <a:pPr marL="285750" marR="82550" lvl="0" indent="-285750">
              <a:lnSpc>
                <a:spcPct val="90000"/>
              </a:lnSpc>
              <a:spcBef>
                <a:spcPts val="1000"/>
              </a:spcBef>
              <a:buClr>
                <a:schemeClr val="accent1"/>
              </a:buClr>
              <a:buSzPct val="80000"/>
              <a:buFont typeface="Wingdings 3" charset="2"/>
              <a:buChar char=""/>
              <a:tabLst>
                <a:tab pos="193675" algn="l"/>
              </a:tabLst>
            </a:pPr>
            <a:r>
              <a:rPr lang="en-US" sz="1400" b="1" dirty="0" smtClean="0">
                <a:solidFill>
                  <a:schemeClr val="tx1">
                    <a:lumMod val="75000"/>
                    <a:lumOff val="25000"/>
                  </a:schemeClr>
                </a:solidFill>
                <a:latin typeface="Arial" pitchFamily="34" charset="0"/>
                <a:cs typeface="Arial" pitchFamily="34" charset="0"/>
              </a:rPr>
              <a:t>Επ</a:t>
            </a:r>
            <a:r>
              <a:rPr lang="en-US" sz="1400" b="1" dirty="0" err="1" smtClean="0">
                <a:solidFill>
                  <a:schemeClr val="tx1">
                    <a:lumMod val="75000"/>
                    <a:lumOff val="25000"/>
                  </a:schemeClr>
                </a:solidFill>
                <a:latin typeface="Arial" pitchFamily="34" charset="0"/>
                <a:cs typeface="Arial" pitchFamily="34" charset="0"/>
              </a:rPr>
              <a:t>ι</a:t>
            </a:r>
            <a:r>
              <a:rPr lang="en-US" sz="1400" b="1" dirty="0" err="1" smtClean="0">
                <a:solidFill>
                  <a:schemeClr val="tx1">
                    <a:lumMod val="75000"/>
                    <a:lumOff val="25000"/>
                  </a:schemeClr>
                </a:solidFill>
                <a:effectLst/>
                <a:latin typeface="Arial" pitchFamily="34" charset="0"/>
                <a:cs typeface="Arial" pitchFamily="34" charset="0"/>
              </a:rPr>
              <a:t>τυγχάνοντ</a:t>
            </a:r>
            <a:r>
              <a:rPr lang="en-US" sz="1400" b="1" dirty="0" smtClean="0">
                <a:solidFill>
                  <a:schemeClr val="tx1">
                    <a:lumMod val="75000"/>
                    <a:lumOff val="25000"/>
                  </a:schemeClr>
                </a:solidFill>
                <a:effectLst/>
                <a:latin typeface="Arial" pitchFamily="34" charset="0"/>
                <a:cs typeface="Arial" pitchFamily="34" charset="0"/>
              </a:rPr>
              <a:t>ας</a:t>
            </a:r>
            <a:r>
              <a:rPr lang="en-US" sz="1400" b="1" spc="5" dirty="0" smtClean="0">
                <a:solidFill>
                  <a:schemeClr val="tx1">
                    <a:lumMod val="75000"/>
                    <a:lumOff val="25000"/>
                  </a:schemeClr>
                </a:solidFill>
                <a:effectLst/>
                <a:latin typeface="Arial" pitchFamily="34" charset="0"/>
                <a:cs typeface="Arial" pitchFamily="34" charset="0"/>
              </a:rPr>
              <a:t> </a:t>
            </a:r>
            <a:r>
              <a:rPr lang="en-US" sz="1400" b="1" dirty="0">
                <a:solidFill>
                  <a:schemeClr val="tx1">
                    <a:lumMod val="75000"/>
                    <a:lumOff val="25000"/>
                  </a:schemeClr>
                </a:solidFill>
                <a:effectLst/>
                <a:latin typeface="Arial" pitchFamily="34" charset="0"/>
                <a:cs typeface="Arial" pitchFamily="34" charset="0"/>
              </a:rPr>
              <a:t>τον</a:t>
            </a:r>
            <a:r>
              <a:rPr lang="en-US" sz="1400" b="1" spc="300" dirty="0">
                <a:solidFill>
                  <a:schemeClr val="tx1">
                    <a:lumMod val="75000"/>
                    <a:lumOff val="25000"/>
                  </a:schemeClr>
                </a:solidFill>
                <a:effectLst/>
                <a:latin typeface="Arial" pitchFamily="34" charset="0"/>
                <a:cs typeface="Arial" pitchFamily="34" charset="0"/>
              </a:rPr>
              <a:t> </a:t>
            </a:r>
            <a:r>
              <a:rPr lang="en-US" sz="1400" b="1" dirty="0">
                <a:solidFill>
                  <a:schemeClr val="tx1">
                    <a:lumMod val="75000"/>
                    <a:lumOff val="25000"/>
                  </a:schemeClr>
                </a:solidFill>
                <a:effectLst/>
                <a:latin typeface="Arial" pitchFamily="34" charset="0"/>
                <a:cs typeface="Arial" pitchFamily="34" charset="0"/>
              </a:rPr>
              <a:t>εθνικό</a:t>
            </a:r>
            <a:r>
              <a:rPr lang="en-US" sz="1400" b="1" spc="5" dirty="0">
                <a:solidFill>
                  <a:schemeClr val="tx1">
                    <a:lumMod val="75000"/>
                    <a:lumOff val="25000"/>
                  </a:schemeClr>
                </a:solidFill>
                <a:effectLst/>
                <a:latin typeface="Arial" pitchFamily="34" charset="0"/>
                <a:cs typeface="Arial" pitchFamily="34" charset="0"/>
              </a:rPr>
              <a:t> </a:t>
            </a:r>
            <a:r>
              <a:rPr lang="en-US" sz="1400" b="1" dirty="0">
                <a:solidFill>
                  <a:schemeClr val="tx1">
                    <a:lumMod val="75000"/>
                    <a:lumOff val="25000"/>
                  </a:schemeClr>
                </a:solidFill>
                <a:effectLst/>
                <a:latin typeface="Arial" pitchFamily="34" charset="0"/>
                <a:cs typeface="Arial" pitchFamily="34" charset="0"/>
              </a:rPr>
              <a:t>κλιματικό</a:t>
            </a:r>
            <a:r>
              <a:rPr lang="en-US" sz="1400" b="1" spc="5" dirty="0">
                <a:solidFill>
                  <a:schemeClr val="tx1">
                    <a:lumMod val="75000"/>
                    <a:lumOff val="25000"/>
                  </a:schemeClr>
                </a:solidFill>
                <a:effectLst/>
                <a:latin typeface="Arial" pitchFamily="34" charset="0"/>
                <a:cs typeface="Arial" pitchFamily="34" charset="0"/>
              </a:rPr>
              <a:t> </a:t>
            </a:r>
            <a:r>
              <a:rPr lang="en-US" sz="1400" b="1" dirty="0">
                <a:solidFill>
                  <a:schemeClr val="tx1">
                    <a:lumMod val="75000"/>
                    <a:lumOff val="25000"/>
                  </a:schemeClr>
                </a:solidFill>
                <a:effectLst/>
                <a:latin typeface="Arial" pitchFamily="34" charset="0"/>
                <a:cs typeface="Arial" pitchFamily="34" charset="0"/>
              </a:rPr>
              <a:t>στόχο</a:t>
            </a:r>
            <a:r>
              <a:rPr lang="en-US" sz="1400" b="1" spc="5" dirty="0">
                <a:solidFill>
                  <a:schemeClr val="tx1">
                    <a:lumMod val="75000"/>
                    <a:lumOff val="25000"/>
                  </a:schemeClr>
                </a:solidFill>
                <a:effectLst/>
                <a:latin typeface="Arial" pitchFamily="34" charset="0"/>
                <a:cs typeface="Arial" pitchFamily="34" charset="0"/>
              </a:rPr>
              <a:t> </a:t>
            </a:r>
            <a:r>
              <a:rPr lang="en-US" sz="1400" b="1" dirty="0">
                <a:solidFill>
                  <a:schemeClr val="tx1">
                    <a:lumMod val="75000"/>
                    <a:lumOff val="25000"/>
                  </a:schemeClr>
                </a:solidFill>
                <a:effectLst/>
                <a:latin typeface="Arial" pitchFamily="34" charset="0"/>
                <a:cs typeface="Arial" pitchFamily="34" charset="0"/>
              </a:rPr>
              <a:t>του 2030</a:t>
            </a:r>
          </a:p>
        </p:txBody>
      </p:sp>
      <p:pic>
        <p:nvPicPr>
          <p:cNvPr id="5" name="image14.jpeg">
            <a:extLst>
              <a:ext uri="{FF2B5EF4-FFF2-40B4-BE49-F238E27FC236}">
                <a16:creationId xmlns:a16="http://schemas.microsoft.com/office/drawing/2014/main" xmlns="" id="{60DDEEB4-D266-42F8-AD6A-DBFDD1422A6D}"/>
              </a:ext>
            </a:extLst>
          </p:cNvPr>
          <p:cNvPicPr/>
          <p:nvPr/>
        </p:nvPicPr>
        <p:blipFill>
          <a:blip r:embed="rId3" cstate="print"/>
          <a:stretch>
            <a:fillRect/>
          </a:stretch>
        </p:blipFill>
        <p:spPr>
          <a:xfrm>
            <a:off x="677334" y="3500100"/>
            <a:ext cx="5421162" cy="2480181"/>
          </a:xfrm>
          <a:prstGeom prst="rect">
            <a:avLst/>
          </a:prstGeom>
        </p:spPr>
      </p:pic>
    </p:spTree>
    <p:extLst>
      <p:ext uri="{BB962C8B-B14F-4D97-AF65-F5344CB8AC3E}">
        <p14:creationId xmlns:p14="http://schemas.microsoft.com/office/powerpoint/2010/main" val="3890589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5CD277B-EBCF-4041-9F6C-C4B028764B77}"/>
              </a:ext>
            </a:extLst>
          </p:cNvPr>
          <p:cNvSpPr>
            <a:spLocks noGrp="1"/>
          </p:cNvSpPr>
          <p:nvPr>
            <p:ph type="title"/>
          </p:nvPr>
        </p:nvSpPr>
        <p:spPr>
          <a:xfrm>
            <a:off x="891822" y="66271"/>
            <a:ext cx="8596668" cy="644165"/>
          </a:xfrm>
        </p:spPr>
        <p:txBody>
          <a:bodyPr>
            <a:noAutofit/>
          </a:bodyPr>
          <a:lstStyle/>
          <a:p>
            <a:pPr marL="88900" marR="83185" algn="ctr">
              <a:lnSpc>
                <a:spcPct val="150000"/>
              </a:lnSpc>
              <a:spcBef>
                <a:spcPts val="625"/>
              </a:spcBef>
              <a:spcAft>
                <a:spcPts val="0"/>
              </a:spcAft>
            </a:pPr>
            <a:r>
              <a:rPr lang="en-US" sz="2400" b="1" dirty="0">
                <a:solidFill>
                  <a:schemeClr val="accent2">
                    <a:lumMod val="50000"/>
                  </a:schemeClr>
                </a:solidFill>
                <a:effectLst/>
                <a:latin typeface="Arial" pitchFamily="34" charset="0"/>
                <a:ea typeface="Times New Roman" panose="02020603050405020304" pitchFamily="18" charset="0"/>
                <a:cs typeface="Arial" pitchFamily="34" charset="0"/>
              </a:rPr>
              <a:t>M</a:t>
            </a:r>
            <a:r>
              <a:rPr lang="el-GR" sz="2400" b="1" dirty="0" err="1">
                <a:solidFill>
                  <a:schemeClr val="accent2">
                    <a:lumMod val="50000"/>
                  </a:schemeClr>
                </a:solidFill>
                <a:effectLst/>
                <a:latin typeface="Arial" pitchFamily="34" charset="0"/>
                <a:ea typeface="Times New Roman" panose="02020603050405020304" pitchFamily="18" charset="0"/>
                <a:cs typeface="Arial" pitchFamily="34" charset="0"/>
              </a:rPr>
              <a:t>έτρα</a:t>
            </a:r>
            <a:r>
              <a:rPr lang="el-GR" sz="2400" b="1"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n-US" sz="2400" b="1" dirty="0" smtClean="0">
                <a:solidFill>
                  <a:schemeClr val="accent2">
                    <a:lumMod val="50000"/>
                  </a:schemeClr>
                </a:solidFill>
                <a:effectLst/>
                <a:latin typeface="Arial" pitchFamily="34" charset="0"/>
                <a:ea typeface="Times New Roman" panose="02020603050405020304" pitchFamily="18" charset="0"/>
                <a:cs typeface="Arial" pitchFamily="34" charset="0"/>
              </a:rPr>
              <a:t>-</a:t>
            </a:r>
            <a:r>
              <a:rPr lang="el-GR" sz="2400" b="1" dirty="0" smtClean="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2400" b="1" dirty="0">
                <a:solidFill>
                  <a:schemeClr val="accent2">
                    <a:lumMod val="50000"/>
                  </a:schemeClr>
                </a:solidFill>
                <a:effectLst/>
                <a:latin typeface="Arial" pitchFamily="34" charset="0"/>
                <a:ea typeface="Times New Roman" panose="02020603050405020304" pitchFamily="18" charset="0"/>
                <a:cs typeface="Arial" pitchFamily="34" charset="0"/>
              </a:rPr>
              <a:t>Προτάσεις</a:t>
            </a:r>
          </a:p>
        </p:txBody>
      </p:sp>
      <p:sp>
        <p:nvSpPr>
          <p:cNvPr id="10" name="TextBox 9">
            <a:extLst>
              <a:ext uri="{FF2B5EF4-FFF2-40B4-BE49-F238E27FC236}">
                <a16:creationId xmlns:a16="http://schemas.microsoft.com/office/drawing/2014/main" xmlns="" id="{FDB7B52A-9C07-4F9F-8365-721D6B5AD889}"/>
              </a:ext>
            </a:extLst>
          </p:cNvPr>
          <p:cNvSpPr txBox="1"/>
          <p:nvPr/>
        </p:nvSpPr>
        <p:spPr>
          <a:xfrm>
            <a:off x="234461" y="1366416"/>
            <a:ext cx="11160369" cy="4708981"/>
          </a:xfrm>
          <a:prstGeom prst="rect">
            <a:avLst/>
          </a:prstGeom>
          <a:noFill/>
        </p:spPr>
        <p:txBody>
          <a:bodyPr wrap="square">
            <a:spAutoFit/>
          </a:bodyPr>
          <a:lstStyle/>
          <a:p>
            <a:pPr marL="342900" indent="-342900" algn="just">
              <a:lnSpc>
                <a:spcPct val="150000"/>
              </a:lnSpc>
              <a:spcAft>
                <a:spcPts val="600"/>
              </a:spcAft>
              <a:buFont typeface="Symbol" panose="05050102010706020507" pitchFamily="18" charset="2"/>
              <a:buChar char=""/>
            </a:pPr>
            <a:r>
              <a:rPr lang="el-GR" dirty="0">
                <a:solidFill>
                  <a:schemeClr val="accent2">
                    <a:lumMod val="50000"/>
                  </a:schemeClr>
                </a:solidFill>
                <a:latin typeface="Arial" pitchFamily="34" charset="0"/>
                <a:ea typeface="Calibri" panose="020F0502020204030204" pitchFamily="34" charset="0"/>
                <a:cs typeface="Arial" pitchFamily="34" charset="0"/>
              </a:rPr>
              <a:t>Μελέτες και για τις άλλες ΑΠΕ όπως αυτή του Πανεπιστημίου Ιωαννίνων.</a:t>
            </a:r>
            <a:endParaRPr lang="en-US" dirty="0">
              <a:solidFill>
                <a:schemeClr val="accent2">
                  <a:lumMod val="50000"/>
                </a:schemeClr>
              </a:solidFill>
              <a:latin typeface="Arial" pitchFamily="34" charset="0"/>
              <a:ea typeface="Calibri" panose="020F0502020204030204" pitchFamily="34" charset="0"/>
              <a:cs typeface="Arial" pitchFamily="34" charset="0"/>
            </a:endParaRPr>
          </a:p>
          <a:p>
            <a:pPr marL="342900" lvl="0" indent="-342900" algn="just">
              <a:lnSpc>
                <a:spcPct val="150000"/>
              </a:lnSpc>
              <a:spcAft>
                <a:spcPts val="600"/>
              </a:spcAft>
              <a:buFont typeface="Symbol" panose="05050102010706020507" pitchFamily="18" charset="2"/>
              <a:buChar char=""/>
            </a:pPr>
            <a:r>
              <a:rPr lang="el-GR" dirty="0">
                <a:solidFill>
                  <a:schemeClr val="accent2">
                    <a:lumMod val="50000"/>
                  </a:schemeClr>
                </a:solidFill>
                <a:effectLst/>
                <a:latin typeface="Arial" pitchFamily="34" charset="0"/>
                <a:ea typeface="Calibri" panose="020F0502020204030204" pitchFamily="34" charset="0"/>
                <a:cs typeface="Arial" pitchFamily="34" charset="0"/>
              </a:rPr>
              <a:t>Το </a:t>
            </a:r>
            <a:r>
              <a:rPr lang="el-GR" dirty="0">
                <a:solidFill>
                  <a:schemeClr val="accent2">
                    <a:lumMod val="50000"/>
                  </a:schemeClr>
                </a:solidFill>
                <a:latin typeface="Arial" pitchFamily="34" charset="0"/>
                <a:ea typeface="Calibri" panose="020F0502020204030204" pitchFamily="34" charset="0"/>
                <a:cs typeface="Arial" pitchFamily="34" charset="0"/>
              </a:rPr>
              <a:t>πιο </a:t>
            </a:r>
            <a:r>
              <a:rPr lang="el-GR" dirty="0">
                <a:solidFill>
                  <a:schemeClr val="accent2">
                    <a:lumMod val="50000"/>
                  </a:schemeClr>
                </a:solidFill>
                <a:effectLst/>
                <a:latin typeface="Arial" pitchFamily="34" charset="0"/>
                <a:ea typeface="Calibri" panose="020F0502020204030204" pitchFamily="34" charset="0"/>
                <a:cs typeface="Arial" pitchFamily="34" charset="0"/>
              </a:rPr>
              <a:t>εμβληματικό μέτρο, είναι η εγκατάσταση σε περιοχές υψηλού κατακερματισμού και χαμηλής βιοποικιλότητας.</a:t>
            </a:r>
          </a:p>
          <a:p>
            <a:pPr marL="342900" lvl="0" indent="-342900" algn="just">
              <a:lnSpc>
                <a:spcPct val="150000"/>
              </a:lnSpc>
              <a:spcAft>
                <a:spcPts val="600"/>
              </a:spcAft>
              <a:buFont typeface="Symbol" panose="05050102010706020507" pitchFamily="18" charset="2"/>
              <a:buChar char=""/>
            </a:pPr>
            <a:r>
              <a:rPr lang="el-GR" dirty="0">
                <a:solidFill>
                  <a:schemeClr val="accent2">
                    <a:lumMod val="50000"/>
                  </a:schemeClr>
                </a:solidFill>
                <a:effectLst/>
                <a:latin typeface="Arial" pitchFamily="34" charset="0"/>
                <a:ea typeface="Calibri" panose="020F0502020204030204" pitchFamily="34" charset="0"/>
                <a:cs typeface="Arial" pitchFamily="34" charset="0"/>
              </a:rPr>
              <a:t>Επιλογή τεχνολογιών μικρότερης κλίμακας και μικρότερου αντίκτυπου, συμπεριλαμβάνοντας διαδικασίες για τη διατήρηση της βιοποικιλότητας (</a:t>
            </a:r>
            <a:r>
              <a:rPr lang="el-GR" dirty="0">
                <a:solidFill>
                  <a:schemeClr val="accent2">
                    <a:lumMod val="50000"/>
                  </a:schemeClr>
                </a:solidFill>
                <a:latin typeface="Arial" pitchFamily="34" charset="0"/>
                <a:cs typeface="Arial" pitchFamily="34" charset="0"/>
              </a:rPr>
              <a:t>άλλου τύπου ανεμογεννήτριες που δεν απαιτούν συνοδά έργα πχ για εξυπηρέτηση χωριών &amp; κοινοτήτων)</a:t>
            </a:r>
          </a:p>
          <a:p>
            <a:pPr marL="342900" lvl="0" indent="-342900" algn="just">
              <a:lnSpc>
                <a:spcPct val="150000"/>
              </a:lnSpc>
              <a:spcAft>
                <a:spcPts val="600"/>
              </a:spcAft>
              <a:buFont typeface="Symbol" panose="05050102010706020507" pitchFamily="18" charset="2"/>
              <a:buChar char=""/>
            </a:pPr>
            <a:r>
              <a:rPr lang="el-GR" dirty="0">
                <a:solidFill>
                  <a:schemeClr val="accent2">
                    <a:lumMod val="50000"/>
                  </a:schemeClr>
                </a:solidFill>
                <a:latin typeface="Arial" pitchFamily="34" charset="0"/>
                <a:ea typeface="Calibri" panose="020F0502020204030204" pitchFamily="34" charset="0"/>
                <a:cs typeface="Arial" pitchFamily="34" charset="0"/>
              </a:rPr>
              <a:t>Αυστηρή </a:t>
            </a:r>
            <a:r>
              <a:rPr lang="el-GR" dirty="0" err="1">
                <a:solidFill>
                  <a:schemeClr val="accent2">
                    <a:lumMod val="50000"/>
                  </a:schemeClr>
                </a:solidFill>
                <a:latin typeface="Arial" pitchFamily="34" charset="0"/>
                <a:ea typeface="Calibri" panose="020F0502020204030204" pitchFamily="34" charset="0"/>
                <a:cs typeface="Arial" pitchFamily="34" charset="0"/>
              </a:rPr>
              <a:t>αδειοδότηση</a:t>
            </a:r>
            <a:r>
              <a:rPr lang="el-GR" dirty="0">
                <a:solidFill>
                  <a:schemeClr val="accent2">
                    <a:lumMod val="50000"/>
                  </a:schemeClr>
                </a:solidFill>
                <a:latin typeface="Arial" pitchFamily="34" charset="0"/>
                <a:ea typeface="Calibri" panose="020F0502020204030204" pitchFamily="34" charset="0"/>
                <a:cs typeface="Arial" pitchFamily="34" charset="0"/>
              </a:rPr>
              <a:t> με συνεπείς περιβαλλοντικούς όρους.</a:t>
            </a:r>
          </a:p>
          <a:p>
            <a:pPr marL="342900" indent="-342900" algn="just">
              <a:lnSpc>
                <a:spcPct val="150000"/>
              </a:lnSpc>
              <a:spcAft>
                <a:spcPts val="600"/>
              </a:spcAft>
              <a:buFont typeface="Symbol" panose="05050102010706020507" pitchFamily="18" charset="2"/>
              <a:buChar char=""/>
            </a:pPr>
            <a:r>
              <a:rPr lang="el-GR" dirty="0">
                <a:solidFill>
                  <a:schemeClr val="accent2">
                    <a:lumMod val="50000"/>
                  </a:schemeClr>
                </a:solidFill>
                <a:latin typeface="Arial" pitchFamily="34" charset="0"/>
                <a:ea typeface="Calibri" panose="020F0502020204030204" pitchFamily="34" charset="0"/>
                <a:cs typeface="Arial" pitchFamily="34" charset="0"/>
              </a:rPr>
              <a:t>Έλεγχος τήρησης των όρων και παρακολούθηση επιπτώσεων</a:t>
            </a:r>
            <a:r>
              <a:rPr lang="el-GR" dirty="0" smtClean="0">
                <a:solidFill>
                  <a:schemeClr val="accent2">
                    <a:lumMod val="50000"/>
                  </a:schemeClr>
                </a:solidFill>
                <a:latin typeface="Arial" pitchFamily="34" charset="0"/>
                <a:ea typeface="Calibri" panose="020F0502020204030204" pitchFamily="34" charset="0"/>
                <a:cs typeface="Arial" pitchFamily="34" charset="0"/>
              </a:rPr>
              <a:t>.</a:t>
            </a:r>
            <a:endParaRPr lang="en-US" dirty="0" smtClean="0">
              <a:solidFill>
                <a:schemeClr val="accent2">
                  <a:lumMod val="50000"/>
                </a:schemeClr>
              </a:solidFill>
              <a:latin typeface="Arial" pitchFamily="34" charset="0"/>
              <a:ea typeface="Calibri" panose="020F0502020204030204" pitchFamily="34" charset="0"/>
              <a:cs typeface="Arial" pitchFamily="34" charset="0"/>
            </a:endParaRPr>
          </a:p>
          <a:p>
            <a:pPr marL="342900" indent="-342900" algn="just">
              <a:lnSpc>
                <a:spcPct val="150000"/>
              </a:lnSpc>
              <a:spcAft>
                <a:spcPts val="600"/>
              </a:spcAft>
              <a:buFont typeface="Symbol" panose="05050102010706020507" pitchFamily="18" charset="2"/>
              <a:buChar char=""/>
            </a:pPr>
            <a:r>
              <a:rPr lang="el-GR" dirty="0" smtClean="0">
                <a:solidFill>
                  <a:schemeClr val="accent2">
                    <a:lumMod val="50000"/>
                  </a:schemeClr>
                </a:solidFill>
                <a:latin typeface="Arial" pitchFamily="34" charset="0"/>
                <a:cs typeface="Arial" pitchFamily="34" charset="0"/>
              </a:rPr>
              <a:t> </a:t>
            </a:r>
            <a:r>
              <a:rPr lang="el-GR" dirty="0">
                <a:solidFill>
                  <a:schemeClr val="accent2">
                    <a:lumMod val="50000"/>
                  </a:schemeClr>
                </a:solidFill>
                <a:latin typeface="Arial" pitchFamily="34" charset="0"/>
                <a:cs typeface="Arial" pitchFamily="34" charset="0"/>
              </a:rPr>
              <a:t>Πρόγραμμα εξοικονομώ με Φ/Β στις ταράτσες για ουδετερότητα στις πόλεις.</a:t>
            </a:r>
          </a:p>
          <a:p>
            <a:pPr marL="342900" lvl="0" indent="-342900" algn="just">
              <a:lnSpc>
                <a:spcPct val="150000"/>
              </a:lnSpc>
              <a:spcAft>
                <a:spcPts val="600"/>
              </a:spcAft>
              <a:buFont typeface="Symbol" panose="05050102010706020507" pitchFamily="18" charset="2"/>
              <a:buChar char=""/>
            </a:pPr>
            <a:endParaRPr lang="el-GR" dirty="0">
              <a:solidFill>
                <a:schemeClr val="accent2">
                  <a:lumMod val="50000"/>
                </a:schemeClr>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63092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5CD277B-EBCF-4041-9F6C-C4B028764B77}"/>
              </a:ext>
            </a:extLst>
          </p:cNvPr>
          <p:cNvSpPr>
            <a:spLocks noGrp="1"/>
          </p:cNvSpPr>
          <p:nvPr>
            <p:ph type="title"/>
          </p:nvPr>
        </p:nvSpPr>
        <p:spPr>
          <a:xfrm>
            <a:off x="891822" y="66271"/>
            <a:ext cx="8596668" cy="644165"/>
          </a:xfrm>
        </p:spPr>
        <p:txBody>
          <a:bodyPr>
            <a:noAutofit/>
          </a:bodyPr>
          <a:lstStyle/>
          <a:p>
            <a:pPr marL="88900" marR="83185" algn="ctr">
              <a:lnSpc>
                <a:spcPct val="150000"/>
              </a:lnSpc>
              <a:spcBef>
                <a:spcPts val="625"/>
              </a:spcBef>
              <a:spcAft>
                <a:spcPts val="0"/>
              </a:spcAft>
            </a:pPr>
            <a:r>
              <a:rPr lang="en-US" sz="2400" b="1" dirty="0">
                <a:solidFill>
                  <a:schemeClr val="accent2">
                    <a:lumMod val="50000"/>
                  </a:schemeClr>
                </a:solidFill>
                <a:effectLst/>
                <a:latin typeface="Arial" pitchFamily="34" charset="0"/>
                <a:ea typeface="Times New Roman" panose="02020603050405020304" pitchFamily="18" charset="0"/>
                <a:cs typeface="Arial" pitchFamily="34" charset="0"/>
              </a:rPr>
              <a:t>M</a:t>
            </a:r>
            <a:r>
              <a:rPr lang="el-GR" sz="2400" b="1" dirty="0" err="1">
                <a:solidFill>
                  <a:schemeClr val="accent2">
                    <a:lumMod val="50000"/>
                  </a:schemeClr>
                </a:solidFill>
                <a:effectLst/>
                <a:latin typeface="Arial" pitchFamily="34" charset="0"/>
                <a:ea typeface="Times New Roman" panose="02020603050405020304" pitchFamily="18" charset="0"/>
                <a:cs typeface="Arial" pitchFamily="34" charset="0"/>
              </a:rPr>
              <a:t>έτρα</a:t>
            </a:r>
            <a:r>
              <a:rPr lang="el-GR" sz="2400" b="1"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n-US" sz="2400" b="1" dirty="0" smtClean="0">
                <a:solidFill>
                  <a:schemeClr val="accent2">
                    <a:lumMod val="50000"/>
                  </a:schemeClr>
                </a:solidFill>
                <a:effectLst/>
                <a:latin typeface="Arial" pitchFamily="34" charset="0"/>
                <a:ea typeface="Times New Roman" panose="02020603050405020304" pitchFamily="18" charset="0"/>
                <a:cs typeface="Arial" pitchFamily="34" charset="0"/>
              </a:rPr>
              <a:t>-</a:t>
            </a:r>
            <a:r>
              <a:rPr lang="el-GR" sz="2400" b="1" dirty="0" smtClean="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2400" b="1" dirty="0">
                <a:solidFill>
                  <a:schemeClr val="accent2">
                    <a:lumMod val="50000"/>
                  </a:schemeClr>
                </a:solidFill>
                <a:effectLst/>
                <a:latin typeface="Arial" pitchFamily="34" charset="0"/>
                <a:ea typeface="Times New Roman" panose="02020603050405020304" pitchFamily="18" charset="0"/>
                <a:cs typeface="Arial" pitchFamily="34" charset="0"/>
              </a:rPr>
              <a:t>Προτάσεις</a:t>
            </a:r>
          </a:p>
        </p:txBody>
      </p:sp>
      <p:sp>
        <p:nvSpPr>
          <p:cNvPr id="8" name="TextBox 7">
            <a:extLst>
              <a:ext uri="{FF2B5EF4-FFF2-40B4-BE49-F238E27FC236}">
                <a16:creationId xmlns:a16="http://schemas.microsoft.com/office/drawing/2014/main" xmlns="" id="{D00E409F-4F88-4EFC-B49B-0002C1BB69D1}"/>
              </a:ext>
            </a:extLst>
          </p:cNvPr>
          <p:cNvSpPr txBox="1"/>
          <p:nvPr/>
        </p:nvSpPr>
        <p:spPr>
          <a:xfrm>
            <a:off x="539261" y="1143278"/>
            <a:ext cx="10386646" cy="5493812"/>
          </a:xfrm>
          <a:prstGeom prst="rect">
            <a:avLst/>
          </a:prstGeom>
          <a:noFill/>
        </p:spPr>
        <p:txBody>
          <a:bodyPr wrap="square">
            <a:spAutoFit/>
          </a:bodyPr>
          <a:lstStyle/>
          <a:p>
            <a:pPr marL="342900" lvl="0" indent="-342900" algn="just">
              <a:lnSpc>
                <a:spcPct val="150000"/>
              </a:lnSpc>
              <a:spcAft>
                <a:spcPts val="600"/>
              </a:spcAft>
              <a:buFont typeface="Symbol" panose="05050102010706020507" pitchFamily="18" charset="2"/>
              <a:buChar char=""/>
            </a:pPr>
            <a:r>
              <a:rPr lang="el-GR" dirty="0">
                <a:solidFill>
                  <a:schemeClr val="accent2">
                    <a:lumMod val="50000"/>
                  </a:schemeClr>
                </a:solidFill>
                <a:latin typeface="Arial" pitchFamily="34" charset="0"/>
                <a:ea typeface="Calibri" panose="020F0502020204030204" pitchFamily="34" charset="0"/>
                <a:cs typeface="Arial" pitchFamily="34" charset="0"/>
              </a:rPr>
              <a:t>Εκμετάλλευση και άλλων ΑΠΕ, όπως για παράδειγμα η αξιοποίηση της κυματικής ενέργειας στο λιμάνι του </a:t>
            </a:r>
            <a:r>
              <a:rPr lang="el-GR" dirty="0">
                <a:solidFill>
                  <a:schemeClr val="accent2">
                    <a:lumMod val="50000"/>
                  </a:schemeClr>
                </a:solidFill>
                <a:latin typeface="Arial" pitchFamily="34" charset="0"/>
                <a:cs typeface="Arial" pitchFamily="34" charset="0"/>
              </a:rPr>
              <a:t>Ηρακλείου και η αξιοποίηση όλων των γεωθερμικών πεδίων (όπως πχ υψηλής ενθαλπίας της Μήλου, έχει βγει στην διαβούλευση το σχετικό θεσμικό πλαίσιο </a:t>
            </a:r>
            <a:r>
              <a:rPr lang="el-GR" dirty="0" smtClean="0">
                <a:solidFill>
                  <a:schemeClr val="accent2">
                    <a:lumMod val="50000"/>
                  </a:schemeClr>
                </a:solidFill>
                <a:latin typeface="Arial" pitchFamily="34" charset="0"/>
                <a:cs typeface="Arial" pitchFamily="34" charset="0"/>
              </a:rPr>
              <a:t>στις </a:t>
            </a:r>
            <a:r>
              <a:rPr lang="el-GR" dirty="0">
                <a:solidFill>
                  <a:schemeClr val="accent2">
                    <a:lumMod val="50000"/>
                  </a:schemeClr>
                </a:solidFill>
                <a:latin typeface="Arial" pitchFamily="34" charset="0"/>
                <a:cs typeface="Arial" pitchFamily="34" charset="0"/>
              </a:rPr>
              <a:t>28/2/22</a:t>
            </a:r>
            <a:r>
              <a:rPr lang="el-GR" dirty="0" smtClean="0">
                <a:solidFill>
                  <a:schemeClr val="accent2">
                    <a:lumMod val="50000"/>
                  </a:schemeClr>
                </a:solidFill>
                <a:latin typeface="Arial" pitchFamily="34" charset="0"/>
                <a:cs typeface="Arial" pitchFamily="34" charset="0"/>
              </a:rPr>
              <a:t>)</a:t>
            </a:r>
            <a:r>
              <a:rPr lang="en-US" dirty="0" smtClean="0">
                <a:solidFill>
                  <a:schemeClr val="accent2">
                    <a:lumMod val="50000"/>
                  </a:schemeClr>
                </a:solidFill>
                <a:latin typeface="Arial" pitchFamily="34" charset="0"/>
                <a:cs typeface="Arial" pitchFamily="34" charset="0"/>
              </a:rPr>
              <a:t>.</a:t>
            </a:r>
            <a:endParaRPr lang="el-GR" dirty="0">
              <a:solidFill>
                <a:schemeClr val="accent2">
                  <a:lumMod val="50000"/>
                </a:schemeClr>
              </a:solidFill>
              <a:latin typeface="Arial" pitchFamily="34" charset="0"/>
              <a:cs typeface="Arial" pitchFamily="34" charset="0"/>
            </a:endParaRPr>
          </a:p>
          <a:p>
            <a:pPr marL="342900" lvl="0" indent="-342900" algn="just">
              <a:lnSpc>
                <a:spcPct val="150000"/>
              </a:lnSpc>
              <a:spcAft>
                <a:spcPts val="600"/>
              </a:spcAft>
              <a:buFont typeface="Symbol" panose="05050102010706020507" pitchFamily="18" charset="2"/>
              <a:buChar char=""/>
            </a:pPr>
            <a:r>
              <a:rPr lang="el-GR" dirty="0" err="1" smtClean="0">
                <a:solidFill>
                  <a:schemeClr val="accent2">
                    <a:lumMod val="50000"/>
                  </a:schemeClr>
                </a:solidFill>
                <a:latin typeface="Arial" pitchFamily="34" charset="0"/>
                <a:cs typeface="Arial" pitchFamily="34" charset="0"/>
              </a:rPr>
              <a:t>Πολυχώροι</a:t>
            </a:r>
            <a:r>
              <a:rPr lang="el-GR" dirty="0" smtClean="0">
                <a:solidFill>
                  <a:schemeClr val="accent2">
                    <a:lumMod val="50000"/>
                  </a:schemeClr>
                </a:solidFill>
                <a:latin typeface="Arial" pitchFamily="34" charset="0"/>
                <a:cs typeface="Arial" pitchFamily="34" charset="0"/>
              </a:rPr>
              <a:t> </a:t>
            </a:r>
            <a:r>
              <a:rPr lang="el-GR" dirty="0">
                <a:solidFill>
                  <a:schemeClr val="accent2">
                    <a:lumMod val="50000"/>
                  </a:schemeClr>
                </a:solidFill>
                <a:latin typeface="Arial" pitchFamily="34" charset="0"/>
                <a:cs typeface="Arial" pitchFamily="34" charset="0"/>
              </a:rPr>
              <a:t>πράσινων χερσαίων τεχνολογιών (Α/Γ, Φ/Β, ΧΥΤΑ) και υπεράκτιων (Α/Γ, Φ/Β , </a:t>
            </a:r>
            <a:r>
              <a:rPr lang="el-GR" dirty="0" smtClean="0">
                <a:solidFill>
                  <a:schemeClr val="accent2">
                    <a:lumMod val="50000"/>
                  </a:schemeClr>
                </a:solidFill>
                <a:latin typeface="Arial" pitchFamily="34" charset="0"/>
                <a:cs typeface="Arial" pitchFamily="34" charset="0"/>
              </a:rPr>
              <a:t>ιχθυοκαλλιέργειες</a:t>
            </a:r>
            <a:r>
              <a:rPr lang="el-GR" dirty="0">
                <a:solidFill>
                  <a:schemeClr val="accent2">
                    <a:lumMod val="50000"/>
                  </a:schemeClr>
                </a:solidFill>
                <a:latin typeface="Arial" pitchFamily="34" charset="0"/>
                <a:cs typeface="Arial" pitchFamily="34" charset="0"/>
              </a:rPr>
              <a:t>). </a:t>
            </a:r>
          </a:p>
          <a:p>
            <a:pPr marL="342900" indent="-342900" algn="just">
              <a:lnSpc>
                <a:spcPct val="150000"/>
              </a:lnSpc>
              <a:spcAft>
                <a:spcPts val="600"/>
              </a:spcAft>
              <a:buFont typeface="Symbol" panose="05050102010706020507" pitchFamily="18" charset="2"/>
              <a:buChar char=""/>
            </a:pPr>
            <a:r>
              <a:rPr lang="el-GR" dirty="0" smtClean="0">
                <a:solidFill>
                  <a:schemeClr val="accent2">
                    <a:lumMod val="50000"/>
                  </a:schemeClr>
                </a:solidFill>
                <a:latin typeface="Arial" pitchFamily="34" charset="0"/>
                <a:cs typeface="Arial" pitchFamily="34" charset="0"/>
              </a:rPr>
              <a:t>Πράσινο </a:t>
            </a:r>
            <a:r>
              <a:rPr lang="el-GR" dirty="0">
                <a:solidFill>
                  <a:schemeClr val="accent2">
                    <a:lumMod val="50000"/>
                  </a:schemeClr>
                </a:solidFill>
                <a:latin typeface="Arial" pitchFamily="34" charset="0"/>
                <a:cs typeface="Arial" pitchFamily="34" charset="0"/>
              </a:rPr>
              <a:t>υδρογόνο μέσω  ηλεκτρόλυσης (υπεράκτια Α/Γ) ή μέσω πυρηνικής σύντηξης.</a:t>
            </a:r>
          </a:p>
          <a:p>
            <a:pPr marL="342900" lvl="0" indent="-342900" algn="just">
              <a:lnSpc>
                <a:spcPct val="150000"/>
              </a:lnSpc>
              <a:spcAft>
                <a:spcPts val="600"/>
              </a:spcAft>
              <a:buFont typeface="Symbol" panose="05050102010706020507" pitchFamily="18" charset="2"/>
              <a:buChar char=""/>
            </a:pPr>
            <a:r>
              <a:rPr lang="el-GR" dirty="0">
                <a:solidFill>
                  <a:schemeClr val="accent2">
                    <a:lumMod val="50000"/>
                  </a:schemeClr>
                </a:solidFill>
                <a:latin typeface="Arial" pitchFamily="34" charset="0"/>
                <a:ea typeface="Calibri" panose="020F0502020204030204" pitchFamily="34" charset="0"/>
                <a:cs typeface="Arial" pitchFamily="34" charset="0"/>
              </a:rPr>
              <a:t>Δημιουργία ενεργειακών κοινοτήτων με ανταποδοτικότητα για την τοπική κοινωνία και σκοπό την ενεργειακή ουδετερότητα του κάθε τόπου.</a:t>
            </a:r>
          </a:p>
          <a:p>
            <a:pPr marL="342900" indent="-342900" algn="just">
              <a:lnSpc>
                <a:spcPct val="150000"/>
              </a:lnSpc>
              <a:spcAft>
                <a:spcPts val="600"/>
              </a:spcAft>
              <a:buFont typeface="Symbol" panose="05050102010706020507" pitchFamily="18" charset="2"/>
              <a:buChar char=""/>
            </a:pPr>
            <a:r>
              <a:rPr lang="el-GR" dirty="0" smtClean="0">
                <a:solidFill>
                  <a:schemeClr val="accent2">
                    <a:lumMod val="50000"/>
                  </a:schemeClr>
                </a:solidFill>
                <a:latin typeface="Arial" pitchFamily="34" charset="0"/>
                <a:cs typeface="Arial" pitchFamily="34" charset="0"/>
              </a:rPr>
              <a:t>Διαβούλευση </a:t>
            </a:r>
            <a:r>
              <a:rPr lang="el-GR" dirty="0">
                <a:solidFill>
                  <a:schemeClr val="accent2">
                    <a:lumMod val="50000"/>
                  </a:schemeClr>
                </a:solidFill>
                <a:latin typeface="Arial" pitchFamily="34" charset="0"/>
                <a:cs typeface="Arial" pitchFamily="34" charset="0"/>
              </a:rPr>
              <a:t>με, και συναίνεση τοπικών κοινωνιών</a:t>
            </a:r>
          </a:p>
          <a:p>
            <a:pPr marL="342900" indent="-342900" algn="just">
              <a:lnSpc>
                <a:spcPct val="150000"/>
              </a:lnSpc>
              <a:spcAft>
                <a:spcPts val="600"/>
              </a:spcAft>
              <a:buFont typeface="Symbol" panose="05050102010706020507" pitchFamily="18" charset="2"/>
              <a:buChar char=""/>
            </a:pPr>
            <a:r>
              <a:rPr lang="el-GR" dirty="0">
                <a:solidFill>
                  <a:schemeClr val="accent2">
                    <a:lumMod val="50000"/>
                  </a:schemeClr>
                </a:solidFill>
                <a:latin typeface="Arial" pitchFamily="34" charset="0"/>
                <a:cs typeface="Arial" pitchFamily="34" charset="0"/>
              </a:rPr>
              <a:t>Πάγωμα των μεγάλων αιολικών πάρκων στα βουνά που η τοποθέτησή τους απαιτεί </a:t>
            </a:r>
            <a:r>
              <a:rPr lang="el-GR" dirty="0" err="1">
                <a:solidFill>
                  <a:schemeClr val="accent2">
                    <a:lumMod val="50000"/>
                  </a:schemeClr>
                </a:solidFill>
                <a:latin typeface="Arial" pitchFamily="34" charset="0"/>
                <a:cs typeface="Arial" pitchFamily="34" charset="0"/>
              </a:rPr>
              <a:t>συνοδά</a:t>
            </a:r>
            <a:r>
              <a:rPr lang="el-GR" dirty="0">
                <a:solidFill>
                  <a:schemeClr val="accent2">
                    <a:lumMod val="50000"/>
                  </a:schemeClr>
                </a:solidFill>
                <a:latin typeface="Arial" pitchFamily="34" charset="0"/>
                <a:cs typeface="Arial" pitchFamily="34" charset="0"/>
              </a:rPr>
              <a:t> έργα, δεν υπάρχει δίκτυο  σύνδεσης και δεν υπάρχει δυνατότητα αποθήκευσης της ενέργειας</a:t>
            </a:r>
            <a:endParaRPr lang="en-US" dirty="0">
              <a:solidFill>
                <a:schemeClr val="accent2">
                  <a:lumMod val="50000"/>
                </a:schemeClr>
              </a:solidFill>
              <a:latin typeface="Arial" pitchFamily="34" charset="0"/>
              <a:cs typeface="Arial" pitchFamily="34" charset="0"/>
            </a:endParaRPr>
          </a:p>
          <a:p>
            <a:pPr marL="342900" lvl="0" indent="-342900" algn="just">
              <a:lnSpc>
                <a:spcPct val="150000"/>
              </a:lnSpc>
              <a:spcAft>
                <a:spcPts val="600"/>
              </a:spcAft>
              <a:buFont typeface="Symbol" panose="05050102010706020507" pitchFamily="18" charset="2"/>
              <a:buChar char=""/>
            </a:pPr>
            <a:endParaRPr lang="el-GR" sz="1600" dirty="0">
              <a:solidFill>
                <a:schemeClr val="accent2">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38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xmlns="" id="{D18610E9-E649-4F31-A2B4-B25005298603}"/>
              </a:ext>
            </a:extLst>
          </p:cNvPr>
          <p:cNvSpPr>
            <a:spLocks noGrp="1"/>
          </p:cNvSpPr>
          <p:nvPr>
            <p:ph idx="1"/>
          </p:nvPr>
        </p:nvSpPr>
        <p:spPr>
          <a:xfrm>
            <a:off x="4624297" y="696690"/>
            <a:ext cx="4821484" cy="5278678"/>
          </a:xfrm>
        </p:spPr>
        <p:txBody>
          <a:bodyPr>
            <a:normAutofit fontScale="92500"/>
          </a:bodyPr>
          <a:lstStyle/>
          <a:p>
            <a:pPr marL="0" indent="0">
              <a:lnSpc>
                <a:spcPct val="150000"/>
              </a:lnSpc>
              <a:buNone/>
            </a:pPr>
            <a:r>
              <a:rPr lang="el-GR" sz="2400" b="0" i="0" dirty="0">
                <a:solidFill>
                  <a:srgbClr val="111111"/>
                </a:solidFill>
                <a:effectLst/>
                <a:latin typeface="CFAsty"/>
              </a:rPr>
              <a:t>  </a:t>
            </a:r>
            <a:r>
              <a:rPr lang="el-GR" sz="2400" b="1" i="0" dirty="0">
                <a:solidFill>
                  <a:srgbClr val="111111"/>
                </a:solidFill>
                <a:effectLst/>
                <a:latin typeface="Arial" pitchFamily="34" charset="0"/>
                <a:cs typeface="Arial" pitchFamily="34" charset="0"/>
              </a:rPr>
              <a:t>Παγκόσμιος στόχος </a:t>
            </a:r>
            <a:r>
              <a:rPr lang="el-GR" sz="2400" b="1" i="0" dirty="0" smtClean="0">
                <a:solidFill>
                  <a:srgbClr val="111111"/>
                </a:solidFill>
                <a:effectLst/>
                <a:latin typeface="Arial" pitchFamily="34" charset="0"/>
                <a:cs typeface="Arial" pitchFamily="34" charset="0"/>
              </a:rPr>
              <a:t>γιατί </a:t>
            </a:r>
            <a:r>
              <a:rPr lang="en-US" sz="2400" b="1" i="0" dirty="0" smtClean="0">
                <a:solidFill>
                  <a:srgbClr val="111111"/>
                </a:solidFill>
                <a:effectLst/>
                <a:latin typeface="Arial" pitchFamily="34" charset="0"/>
                <a:cs typeface="Arial" pitchFamily="34" charset="0"/>
              </a:rPr>
              <a:t>: </a:t>
            </a:r>
            <a:endParaRPr lang="el-GR" sz="2400" b="1" i="0" dirty="0">
              <a:solidFill>
                <a:srgbClr val="111111"/>
              </a:solidFill>
              <a:effectLst/>
              <a:latin typeface="Arial" pitchFamily="34" charset="0"/>
              <a:cs typeface="Arial" pitchFamily="34" charset="0"/>
            </a:endParaRPr>
          </a:p>
          <a:p>
            <a:pPr algn="just">
              <a:lnSpc>
                <a:spcPct val="150000"/>
              </a:lnSpc>
            </a:pPr>
            <a:r>
              <a:rPr lang="el-GR" sz="2400" b="1" dirty="0">
                <a:solidFill>
                  <a:schemeClr val="accent2">
                    <a:lumMod val="50000"/>
                  </a:schemeClr>
                </a:solidFill>
                <a:latin typeface="Arial" pitchFamily="34" charset="0"/>
                <a:cs typeface="Arial" pitchFamily="34" charset="0"/>
              </a:rPr>
              <a:t>Βιώνουμε μια νέα κανονικότητα με έντονα  γεωδυναμικά και </a:t>
            </a:r>
            <a:r>
              <a:rPr lang="el-GR" sz="2400" b="1" dirty="0" err="1">
                <a:solidFill>
                  <a:schemeClr val="accent2">
                    <a:lumMod val="50000"/>
                  </a:schemeClr>
                </a:solidFill>
                <a:latin typeface="Arial" pitchFamily="34" charset="0"/>
                <a:cs typeface="Arial" pitchFamily="34" charset="0"/>
              </a:rPr>
              <a:t>υδρομετεωρολογικά</a:t>
            </a:r>
            <a:r>
              <a:rPr lang="el-GR" sz="2400" b="1" dirty="0">
                <a:solidFill>
                  <a:schemeClr val="accent2">
                    <a:lumMod val="50000"/>
                  </a:schemeClr>
                </a:solidFill>
                <a:latin typeface="Arial" pitchFamily="34" charset="0"/>
                <a:cs typeface="Arial" pitchFamily="34" charset="0"/>
              </a:rPr>
              <a:t> φαινόμενα (Λέκκας)</a:t>
            </a:r>
            <a:r>
              <a:rPr lang="en-US" sz="2400" b="1" dirty="0">
                <a:solidFill>
                  <a:schemeClr val="accent2">
                    <a:lumMod val="50000"/>
                  </a:schemeClr>
                </a:solidFill>
                <a:latin typeface="Arial" pitchFamily="34" charset="0"/>
                <a:cs typeface="Arial" pitchFamily="34" charset="0"/>
              </a:rPr>
              <a:t>.</a:t>
            </a:r>
            <a:endParaRPr lang="el-GR" sz="2400" b="1" dirty="0">
              <a:solidFill>
                <a:schemeClr val="accent2">
                  <a:lumMod val="50000"/>
                </a:schemeClr>
              </a:solidFill>
              <a:latin typeface="Arial" pitchFamily="34" charset="0"/>
              <a:cs typeface="Arial" pitchFamily="34" charset="0"/>
            </a:endParaRPr>
          </a:p>
          <a:p>
            <a:pPr algn="just">
              <a:lnSpc>
                <a:spcPct val="150000"/>
              </a:lnSpc>
            </a:pPr>
            <a:r>
              <a:rPr lang="el-GR" sz="2400" b="1" dirty="0">
                <a:solidFill>
                  <a:schemeClr val="accent2">
                    <a:lumMod val="50000"/>
                  </a:schemeClr>
                </a:solidFill>
                <a:latin typeface="Arial" pitchFamily="34" charset="0"/>
                <a:cs typeface="Arial" pitchFamily="34" charset="0"/>
              </a:rPr>
              <a:t>Είναι πλέον επιστημονικά αποδεδειγμένο πως η κλιματική κρίση χρόνο με τον χρόνο επιδεινώνεται</a:t>
            </a:r>
            <a:r>
              <a:rPr lang="en-US" sz="2400" b="1" dirty="0">
                <a:solidFill>
                  <a:schemeClr val="accent2">
                    <a:lumMod val="50000"/>
                  </a:schemeClr>
                </a:solidFill>
                <a:latin typeface="Arial" pitchFamily="34" charset="0"/>
                <a:cs typeface="Arial" pitchFamily="34" charset="0"/>
              </a:rPr>
              <a:t> (IPCC)</a:t>
            </a:r>
            <a:r>
              <a:rPr lang="el-GR" sz="2400" b="1" dirty="0">
                <a:solidFill>
                  <a:schemeClr val="accent2">
                    <a:lumMod val="50000"/>
                  </a:schemeClr>
                </a:solidFill>
                <a:latin typeface="Arial" pitchFamily="34" charset="0"/>
                <a:cs typeface="Arial" pitchFamily="34" charset="0"/>
              </a:rPr>
              <a:t>.</a:t>
            </a:r>
          </a:p>
        </p:txBody>
      </p:sp>
      <p:pic>
        <p:nvPicPr>
          <p:cNvPr id="12" name="Picture 11" descr="Εικόνα που περιέχει ουρανός, αντικείμενο εξωτερικού χώρου&#10;&#10;Περιγραφή που δημιουργήθηκε αυτόματα">
            <a:extLst>
              <a:ext uri="{FF2B5EF4-FFF2-40B4-BE49-F238E27FC236}">
                <a16:creationId xmlns:a16="http://schemas.microsoft.com/office/drawing/2014/main" xmlns="" id="{8B8D0DD1-E3BF-4443-8045-4FEF548CC295}"/>
              </a:ext>
            </a:extLst>
          </p:cNvPr>
          <p:cNvPicPr>
            <a:picLocks noChangeAspect="1"/>
          </p:cNvPicPr>
          <p:nvPr/>
        </p:nvPicPr>
        <p:blipFill rotWithShape="1">
          <a:blip r:embed="rId2"/>
          <a:srcRect l="22086" r="34057" b="-1"/>
          <a:stretch/>
        </p:blipFill>
        <p:spPr>
          <a:xfrm>
            <a:off x="20" y="-1"/>
            <a:ext cx="4857666" cy="6175023"/>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6" name="Isosceles Triangle 17">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 name="Εικόνα 2">
            <a:extLst>
              <a:ext uri="{FF2B5EF4-FFF2-40B4-BE49-F238E27FC236}">
                <a16:creationId xmlns:a16="http://schemas.microsoft.com/office/drawing/2014/main" xmlns="" id="{FE2B3C2E-7DE2-4CE4-B28F-BA8BCC53D600}"/>
              </a:ext>
            </a:extLst>
          </p:cNvPr>
          <p:cNvPicPr>
            <a:picLocks noChangeAspect="1"/>
          </p:cNvPicPr>
          <p:nvPr/>
        </p:nvPicPr>
        <p:blipFill>
          <a:blip r:embed="rId3"/>
          <a:stretch>
            <a:fillRect/>
          </a:stretch>
        </p:blipFill>
        <p:spPr>
          <a:xfrm>
            <a:off x="9402538" y="3550078"/>
            <a:ext cx="2667000" cy="3136472"/>
          </a:xfrm>
          <a:prstGeom prst="rect">
            <a:avLst/>
          </a:prstGeom>
        </p:spPr>
      </p:pic>
      <p:sp>
        <p:nvSpPr>
          <p:cNvPr id="2" name="TextBox 1"/>
          <p:cNvSpPr txBox="1"/>
          <p:nvPr/>
        </p:nvSpPr>
        <p:spPr>
          <a:xfrm>
            <a:off x="9935935" y="3688342"/>
            <a:ext cx="1387930" cy="369332"/>
          </a:xfrm>
          <a:prstGeom prst="rect">
            <a:avLst/>
          </a:prstGeom>
          <a:noFill/>
        </p:spPr>
        <p:txBody>
          <a:bodyPr wrap="square" rtlCol="0">
            <a:spAutoFit/>
          </a:bodyPr>
          <a:lstStyle/>
          <a:p>
            <a:pPr algn="ctr"/>
            <a:r>
              <a:rPr lang="en-US" dirty="0" smtClean="0">
                <a:solidFill>
                  <a:srgbClr val="C00000"/>
                </a:solidFill>
              </a:rPr>
              <a:t>Heating</a:t>
            </a:r>
            <a:endParaRPr lang="el-GR" dirty="0">
              <a:solidFill>
                <a:srgbClr val="C00000"/>
              </a:solidFill>
            </a:endParaRPr>
          </a:p>
        </p:txBody>
      </p:sp>
      <p:sp>
        <p:nvSpPr>
          <p:cNvPr id="4" name="TextBox 3"/>
          <p:cNvSpPr txBox="1"/>
          <p:nvPr/>
        </p:nvSpPr>
        <p:spPr>
          <a:xfrm>
            <a:off x="10536012" y="3810491"/>
            <a:ext cx="400052" cy="646331"/>
          </a:xfrm>
          <a:prstGeom prst="rect">
            <a:avLst/>
          </a:prstGeom>
          <a:noFill/>
        </p:spPr>
        <p:txBody>
          <a:bodyPr wrap="square" rtlCol="0">
            <a:spAutoFit/>
          </a:bodyPr>
          <a:lstStyle/>
          <a:p>
            <a:r>
              <a:rPr lang="en-US" sz="3600" dirty="0" smtClean="0">
                <a:solidFill>
                  <a:srgbClr val="FF0000"/>
                </a:solidFill>
              </a:rPr>
              <a:t>x</a:t>
            </a:r>
            <a:endParaRPr lang="el-GR" sz="3600" dirty="0">
              <a:solidFill>
                <a:srgbClr val="FF0000"/>
              </a:solidFill>
            </a:endParaRPr>
          </a:p>
        </p:txBody>
      </p:sp>
    </p:spTree>
    <p:extLst>
      <p:ext uri="{BB962C8B-B14F-4D97-AF65-F5344CB8AC3E}">
        <p14:creationId xmlns:p14="http://schemas.microsoft.com/office/powerpoint/2010/main" val="933681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Isosceles Triangle 17">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Φυσαλίδα σκέψης: Σύννεφο 7">
            <a:extLst>
              <a:ext uri="{FF2B5EF4-FFF2-40B4-BE49-F238E27FC236}">
                <a16:creationId xmlns:a16="http://schemas.microsoft.com/office/drawing/2014/main" xmlns="" id="{C3611129-D8B6-47CB-9201-7C47F1D90868}"/>
              </a:ext>
            </a:extLst>
          </p:cNvPr>
          <p:cNvSpPr/>
          <p:nvPr/>
        </p:nvSpPr>
        <p:spPr>
          <a:xfrm>
            <a:off x="3117661" y="1816661"/>
            <a:ext cx="3826933" cy="2889956"/>
          </a:xfrm>
          <a:prstGeom prst="cloudCallout">
            <a:avLst>
              <a:gd name="adj1" fmla="val -13272"/>
              <a:gd name="adj2" fmla="val 4768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2400" dirty="0">
                <a:latin typeface="Arial" pitchFamily="34" charset="0"/>
                <a:cs typeface="Arial" pitchFamily="34" charset="0"/>
              </a:rPr>
              <a:t>Κλιματική κρίση</a:t>
            </a:r>
          </a:p>
        </p:txBody>
      </p:sp>
      <p:sp>
        <p:nvSpPr>
          <p:cNvPr id="10" name="Επεξήγηση: Γραμμή 9">
            <a:extLst>
              <a:ext uri="{FF2B5EF4-FFF2-40B4-BE49-F238E27FC236}">
                <a16:creationId xmlns:a16="http://schemas.microsoft.com/office/drawing/2014/main" xmlns="" id="{0C1199EC-83A8-4BDE-9B3C-C7EEE11207D0}"/>
              </a:ext>
            </a:extLst>
          </p:cNvPr>
          <p:cNvSpPr/>
          <p:nvPr/>
        </p:nvSpPr>
        <p:spPr>
          <a:xfrm>
            <a:off x="7011752" y="1080223"/>
            <a:ext cx="1382478" cy="812731"/>
          </a:xfrm>
          <a:prstGeom prst="borderCallout1">
            <a:avLst>
              <a:gd name="adj1" fmla="val 45633"/>
              <a:gd name="adj2" fmla="val 1032"/>
              <a:gd name="adj3" fmla="val 121461"/>
              <a:gd name="adj4" fmla="val -4184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a:solidFill>
                  <a:schemeClr val="accent1">
                    <a:lumMod val="50000"/>
                  </a:schemeClr>
                </a:solidFill>
                <a:latin typeface="Arial" pitchFamily="34" charset="0"/>
                <a:cs typeface="Arial" pitchFamily="34" charset="0"/>
              </a:rPr>
              <a:t>Τήξη πάγων</a:t>
            </a:r>
          </a:p>
        </p:txBody>
      </p:sp>
      <p:sp>
        <p:nvSpPr>
          <p:cNvPr id="14" name="Επεξήγηση: Γραμμή 13">
            <a:extLst>
              <a:ext uri="{FF2B5EF4-FFF2-40B4-BE49-F238E27FC236}">
                <a16:creationId xmlns:a16="http://schemas.microsoft.com/office/drawing/2014/main" xmlns="" id="{906B1379-4BE7-4BA2-A9CD-F3D2A882B6D4}"/>
              </a:ext>
            </a:extLst>
          </p:cNvPr>
          <p:cNvSpPr/>
          <p:nvPr/>
        </p:nvSpPr>
        <p:spPr>
          <a:xfrm>
            <a:off x="2223197" y="767486"/>
            <a:ext cx="1772355" cy="996245"/>
          </a:xfrm>
          <a:prstGeom prst="borderCallout1">
            <a:avLst>
              <a:gd name="adj1" fmla="val 78003"/>
              <a:gd name="adj2" fmla="val 45872"/>
              <a:gd name="adj3" fmla="val 165715"/>
              <a:gd name="adj4" fmla="val 7716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Arial" pitchFamily="34" charset="0"/>
                <a:cs typeface="Arial" pitchFamily="34" charset="0"/>
              </a:rPr>
              <a:t>Άνοδος θερμοκρασιών</a:t>
            </a:r>
          </a:p>
        </p:txBody>
      </p:sp>
      <p:sp>
        <p:nvSpPr>
          <p:cNvPr id="15" name="Επεξήγηση: Γραμμή 14">
            <a:extLst>
              <a:ext uri="{FF2B5EF4-FFF2-40B4-BE49-F238E27FC236}">
                <a16:creationId xmlns:a16="http://schemas.microsoft.com/office/drawing/2014/main" xmlns="" id="{502815A5-39AE-4144-AAB4-D069D9349034}"/>
              </a:ext>
            </a:extLst>
          </p:cNvPr>
          <p:cNvSpPr/>
          <p:nvPr/>
        </p:nvSpPr>
        <p:spPr>
          <a:xfrm>
            <a:off x="7533027" y="2839809"/>
            <a:ext cx="1489591" cy="996245"/>
          </a:xfrm>
          <a:prstGeom prst="borderCallout1">
            <a:avLst>
              <a:gd name="adj1" fmla="val 49616"/>
              <a:gd name="adj2" fmla="val -184"/>
              <a:gd name="adj3" fmla="val 4852"/>
              <a:gd name="adj4" fmla="val -5725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latin typeface="Arial" pitchFamily="34" charset="0"/>
                <a:cs typeface="Arial" pitchFamily="34" charset="0"/>
              </a:rPr>
              <a:t>Πυρκαγιές καύσωνες</a:t>
            </a:r>
          </a:p>
        </p:txBody>
      </p:sp>
      <p:sp>
        <p:nvSpPr>
          <p:cNvPr id="16" name="Επεξήγηση: Γραμμή 15">
            <a:extLst>
              <a:ext uri="{FF2B5EF4-FFF2-40B4-BE49-F238E27FC236}">
                <a16:creationId xmlns:a16="http://schemas.microsoft.com/office/drawing/2014/main" xmlns="" id="{ACF5C9B2-F485-4D55-AFA2-D5F08C397F92}"/>
              </a:ext>
            </a:extLst>
          </p:cNvPr>
          <p:cNvSpPr/>
          <p:nvPr/>
        </p:nvSpPr>
        <p:spPr>
          <a:xfrm>
            <a:off x="7257079" y="4450490"/>
            <a:ext cx="2041486" cy="996245"/>
          </a:xfrm>
          <a:prstGeom prst="borderCallout1">
            <a:avLst>
              <a:gd name="adj1" fmla="val 28497"/>
              <a:gd name="adj2" fmla="val -9"/>
              <a:gd name="adj3" fmla="val -31940"/>
              <a:gd name="adj4" fmla="val -4568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err="1">
                <a:solidFill>
                  <a:schemeClr val="accent2">
                    <a:lumMod val="50000"/>
                  </a:schemeClr>
                </a:solidFill>
                <a:latin typeface="Arial" pitchFamily="34" charset="0"/>
                <a:cs typeface="Arial" pitchFamily="34" charset="0"/>
              </a:rPr>
              <a:t>Πλημμυρικά</a:t>
            </a:r>
            <a:r>
              <a:rPr lang="el-GR" dirty="0">
                <a:solidFill>
                  <a:schemeClr val="accent2">
                    <a:lumMod val="50000"/>
                  </a:schemeClr>
                </a:solidFill>
                <a:latin typeface="Arial" pitchFamily="34" charset="0"/>
                <a:cs typeface="Arial" pitchFamily="34" charset="0"/>
              </a:rPr>
              <a:t> φαινόμενα</a:t>
            </a:r>
          </a:p>
        </p:txBody>
      </p:sp>
      <p:sp>
        <p:nvSpPr>
          <p:cNvPr id="19" name="Επεξήγηση: Γραμμή 18">
            <a:extLst>
              <a:ext uri="{FF2B5EF4-FFF2-40B4-BE49-F238E27FC236}">
                <a16:creationId xmlns:a16="http://schemas.microsoft.com/office/drawing/2014/main" xmlns="" id="{D69E7517-35C7-4723-B6D5-770B61EC6BB6}"/>
              </a:ext>
            </a:extLst>
          </p:cNvPr>
          <p:cNvSpPr/>
          <p:nvPr/>
        </p:nvSpPr>
        <p:spPr>
          <a:xfrm>
            <a:off x="4936142" y="5168029"/>
            <a:ext cx="1788339" cy="996245"/>
          </a:xfrm>
          <a:prstGeom prst="borderCallout1">
            <a:avLst>
              <a:gd name="adj1" fmla="val -1556"/>
              <a:gd name="adj2" fmla="val 3728"/>
              <a:gd name="adj3" fmla="val -51033"/>
              <a:gd name="adj4" fmla="val -848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latin typeface="Arial" pitchFamily="34" charset="0"/>
                <a:cs typeface="Arial" pitchFamily="34" charset="0"/>
              </a:rPr>
              <a:t>Άνοδος στάθμης της θάλασσας</a:t>
            </a:r>
          </a:p>
        </p:txBody>
      </p:sp>
      <p:sp>
        <p:nvSpPr>
          <p:cNvPr id="20" name="Επεξήγηση: Γραμμή 19">
            <a:extLst>
              <a:ext uri="{FF2B5EF4-FFF2-40B4-BE49-F238E27FC236}">
                <a16:creationId xmlns:a16="http://schemas.microsoft.com/office/drawing/2014/main" xmlns="" id="{F8010139-6052-4252-877E-39B1E8FB0F07}"/>
              </a:ext>
            </a:extLst>
          </p:cNvPr>
          <p:cNvSpPr/>
          <p:nvPr/>
        </p:nvSpPr>
        <p:spPr>
          <a:xfrm>
            <a:off x="2304118" y="5094268"/>
            <a:ext cx="1863281" cy="996245"/>
          </a:xfrm>
          <a:prstGeom prst="borderCallout1">
            <a:avLst>
              <a:gd name="adj1" fmla="val -3913"/>
              <a:gd name="adj2" fmla="val 48264"/>
              <a:gd name="adj3" fmla="val -75090"/>
              <a:gd name="adj4" fmla="val 8105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2">
                    <a:lumMod val="50000"/>
                  </a:schemeClr>
                </a:solidFill>
                <a:latin typeface="Arial" pitchFamily="34" charset="0"/>
                <a:cs typeface="Arial" pitchFamily="34" charset="0"/>
              </a:rPr>
              <a:t>Κλιματικοί μετανάστες</a:t>
            </a:r>
          </a:p>
        </p:txBody>
      </p:sp>
      <p:sp>
        <p:nvSpPr>
          <p:cNvPr id="21" name="Επεξήγηση: Γραμμή 20">
            <a:extLst>
              <a:ext uri="{FF2B5EF4-FFF2-40B4-BE49-F238E27FC236}">
                <a16:creationId xmlns:a16="http://schemas.microsoft.com/office/drawing/2014/main" xmlns="" id="{8050806B-8FB8-47EE-9FAC-E139DE82F185}"/>
              </a:ext>
            </a:extLst>
          </p:cNvPr>
          <p:cNvSpPr/>
          <p:nvPr/>
        </p:nvSpPr>
        <p:spPr>
          <a:xfrm>
            <a:off x="962952" y="2645933"/>
            <a:ext cx="1966364" cy="996245"/>
          </a:xfrm>
          <a:prstGeom prst="borderCallout1">
            <a:avLst>
              <a:gd name="adj1" fmla="val 67187"/>
              <a:gd name="adj2" fmla="val 98503"/>
              <a:gd name="adj3" fmla="val 100122"/>
              <a:gd name="adj4" fmla="val 15058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Arial" pitchFamily="34" charset="0"/>
                <a:cs typeface="Arial" pitchFamily="34" charset="0"/>
              </a:rPr>
              <a:t>Πανδημίες ασθένειες </a:t>
            </a:r>
            <a:r>
              <a:rPr lang="fr-FR" dirty="0" err="1">
                <a:latin typeface="Arial" pitchFamily="34" charset="0"/>
                <a:cs typeface="Arial" pitchFamily="34" charset="0"/>
              </a:rPr>
              <a:t>Covid</a:t>
            </a:r>
            <a:r>
              <a:rPr lang="en-US" dirty="0">
                <a:latin typeface="Arial" pitchFamily="34" charset="0"/>
                <a:cs typeface="Arial" pitchFamily="34" charset="0"/>
              </a:rPr>
              <a:t>19</a:t>
            </a:r>
            <a:endParaRPr lang="el-GR" dirty="0">
              <a:latin typeface="Arial" pitchFamily="34" charset="0"/>
              <a:cs typeface="Arial" pitchFamily="34" charset="0"/>
            </a:endParaRPr>
          </a:p>
        </p:txBody>
      </p:sp>
      <p:sp>
        <p:nvSpPr>
          <p:cNvPr id="22" name="Επεξήγηση: Γραμμή 21">
            <a:extLst>
              <a:ext uri="{FF2B5EF4-FFF2-40B4-BE49-F238E27FC236}">
                <a16:creationId xmlns:a16="http://schemas.microsoft.com/office/drawing/2014/main" xmlns="" id="{70E29602-8820-4418-A429-754FFD1167BD}"/>
              </a:ext>
            </a:extLst>
          </p:cNvPr>
          <p:cNvSpPr/>
          <p:nvPr/>
        </p:nvSpPr>
        <p:spPr>
          <a:xfrm>
            <a:off x="4676907" y="269363"/>
            <a:ext cx="1550278" cy="996245"/>
          </a:xfrm>
          <a:prstGeom prst="borderCallout1">
            <a:avLst>
              <a:gd name="adj1" fmla="val 101569"/>
              <a:gd name="adj2" fmla="val 35317"/>
              <a:gd name="adj3" fmla="val 174465"/>
              <a:gd name="adj4" fmla="val 4093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latin typeface="Arial" pitchFamily="34" charset="0"/>
                <a:cs typeface="Arial" pitchFamily="34" charset="0"/>
              </a:rPr>
              <a:t>Φαινόμενο του θερμοκηπίου</a:t>
            </a:r>
          </a:p>
        </p:txBody>
      </p:sp>
    </p:spTree>
    <p:extLst>
      <p:ext uri="{BB962C8B-B14F-4D97-AF65-F5344CB8AC3E}">
        <p14:creationId xmlns:p14="http://schemas.microsoft.com/office/powerpoint/2010/main" val="173597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xmlns="" id="{D18610E9-E649-4F31-A2B4-B25005298603}"/>
              </a:ext>
            </a:extLst>
          </p:cNvPr>
          <p:cNvSpPr>
            <a:spLocks noGrp="1"/>
          </p:cNvSpPr>
          <p:nvPr>
            <p:ph idx="1"/>
          </p:nvPr>
        </p:nvSpPr>
        <p:spPr>
          <a:xfrm>
            <a:off x="5394959" y="755160"/>
            <a:ext cx="5488034" cy="4700541"/>
          </a:xfrm>
        </p:spPr>
        <p:txBody>
          <a:bodyPr>
            <a:normAutofit fontScale="85000" lnSpcReduction="10000"/>
          </a:bodyPr>
          <a:lstStyle/>
          <a:p>
            <a:pPr marL="0" indent="0" algn="just">
              <a:lnSpc>
                <a:spcPct val="150000"/>
              </a:lnSpc>
              <a:buNone/>
            </a:pPr>
            <a:r>
              <a:rPr lang="el-GR" sz="2400" b="1" dirty="0">
                <a:solidFill>
                  <a:schemeClr val="accent2">
                    <a:lumMod val="50000"/>
                  </a:schemeClr>
                </a:solidFill>
                <a:latin typeface="Arial" pitchFamily="34" charset="0"/>
                <a:ea typeface="Calibri" panose="020F0502020204030204" pitchFamily="34" charset="0"/>
                <a:cs typeface="Arial" pitchFamily="34" charset="0"/>
              </a:rPr>
              <a:t>Ωστόσο, ο</a:t>
            </a:r>
            <a:r>
              <a:rPr lang="el-GR" sz="2400" b="1" dirty="0">
                <a:solidFill>
                  <a:schemeClr val="accent2">
                    <a:lumMod val="50000"/>
                  </a:schemeClr>
                </a:solidFill>
                <a:effectLst/>
                <a:latin typeface="Arial" pitchFamily="34" charset="0"/>
                <a:ea typeface="Calibri" panose="020F0502020204030204" pitchFamily="34" charset="0"/>
                <a:cs typeface="Arial" pitchFamily="34" charset="0"/>
              </a:rPr>
              <a:t>ι ΑΠΕ υπό το πλαίσιο της κλιματικής κρίσης, αποτελούν </a:t>
            </a:r>
          </a:p>
          <a:p>
            <a:pPr algn="just">
              <a:lnSpc>
                <a:spcPct val="150000"/>
              </a:lnSpc>
            </a:pPr>
            <a:r>
              <a:rPr lang="el-GR" sz="2400" b="1" dirty="0">
                <a:solidFill>
                  <a:schemeClr val="accent2">
                    <a:lumMod val="50000"/>
                  </a:schemeClr>
                </a:solidFill>
                <a:effectLst/>
                <a:latin typeface="Arial" pitchFamily="34" charset="0"/>
                <a:ea typeface="Calibri" panose="020F0502020204030204" pitchFamily="34" charset="0"/>
                <a:cs typeface="Arial" pitchFamily="34" charset="0"/>
              </a:rPr>
              <a:t>μια περιβαλλοντικού σκοπού τεχνολογία ως εκ τούτου είναι ανάγκη και όχι βιομηχανικό  προϊόν.</a:t>
            </a:r>
          </a:p>
          <a:p>
            <a:pPr marL="0" indent="0" algn="just">
              <a:lnSpc>
                <a:spcPct val="150000"/>
              </a:lnSpc>
              <a:buNone/>
            </a:pPr>
            <a:endParaRPr lang="el-GR" sz="2400" b="1" dirty="0" smtClean="0">
              <a:solidFill>
                <a:schemeClr val="accent2">
                  <a:lumMod val="50000"/>
                </a:schemeClr>
              </a:solidFill>
              <a:effectLst/>
              <a:latin typeface="Arial" pitchFamily="34" charset="0"/>
              <a:ea typeface="Calibri" panose="020F0502020204030204" pitchFamily="34" charset="0"/>
              <a:cs typeface="Arial" pitchFamily="34" charset="0"/>
            </a:endParaRPr>
          </a:p>
          <a:p>
            <a:pPr algn="just">
              <a:lnSpc>
                <a:spcPct val="150000"/>
              </a:lnSpc>
            </a:pPr>
            <a:r>
              <a:rPr lang="el-GR" sz="2400" b="1" dirty="0" smtClean="0">
                <a:solidFill>
                  <a:schemeClr val="accent2">
                    <a:lumMod val="50000"/>
                  </a:schemeClr>
                </a:solidFill>
                <a:effectLst/>
                <a:latin typeface="Arial" pitchFamily="34" charset="0"/>
                <a:ea typeface="Calibri" panose="020F0502020204030204" pitchFamily="34" charset="0"/>
                <a:cs typeface="Arial" pitchFamily="34" charset="0"/>
              </a:rPr>
              <a:t>Γι </a:t>
            </a:r>
            <a:r>
              <a:rPr lang="el-GR" sz="2400" b="1" dirty="0">
                <a:solidFill>
                  <a:schemeClr val="accent2">
                    <a:lumMod val="50000"/>
                  </a:schemeClr>
                </a:solidFill>
                <a:effectLst/>
                <a:latin typeface="Arial" pitchFamily="34" charset="0"/>
                <a:ea typeface="Calibri" panose="020F0502020204030204" pitchFamily="34" charset="0"/>
                <a:cs typeface="Arial" pitchFamily="34" charset="0"/>
              </a:rPr>
              <a:t>αυτό το λόγο οι εγκαταστάσεις τους θα πρέπει να παρουσιάζουν υπόδειγμα περιβαλλοντικής εφαρμογής.</a:t>
            </a:r>
          </a:p>
          <a:p>
            <a:pPr marL="0" indent="0">
              <a:buNone/>
            </a:pPr>
            <a:endParaRPr lang="el-GR" sz="2400" b="1" dirty="0">
              <a:solidFill>
                <a:schemeClr val="accent2">
                  <a:lumMod val="50000"/>
                </a:schemeClr>
              </a:solidFill>
            </a:endParaRPr>
          </a:p>
        </p:txBody>
      </p:sp>
      <p:pic>
        <p:nvPicPr>
          <p:cNvPr id="12" name="Picture 11">
            <a:extLst>
              <a:ext uri="{FF2B5EF4-FFF2-40B4-BE49-F238E27FC236}">
                <a16:creationId xmlns:a16="http://schemas.microsoft.com/office/drawing/2014/main" xmlns="" id="{8B8D0DD1-E3BF-4443-8045-4FEF548CC295}"/>
              </a:ext>
            </a:extLst>
          </p:cNvPr>
          <p:cNvPicPr>
            <a:picLocks noChangeAspect="1"/>
          </p:cNvPicPr>
          <p:nvPr/>
        </p:nvPicPr>
        <p:blipFill rotWithShape="1">
          <a:blip r:embed="rId2"/>
          <a:srcRect l="22086" r="34057"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6" name="Isosceles Triangle 17">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Εικόνα 4">
            <a:extLst>
              <a:ext uri="{FF2B5EF4-FFF2-40B4-BE49-F238E27FC236}">
                <a16:creationId xmlns:a16="http://schemas.microsoft.com/office/drawing/2014/main" xmlns="" id="{9DCD69E5-B06A-4700-BC10-19FFD55EBD25}"/>
              </a:ext>
            </a:extLst>
          </p:cNvPr>
          <p:cNvPicPr>
            <a:picLocks noChangeAspect="1"/>
          </p:cNvPicPr>
          <p:nvPr/>
        </p:nvPicPr>
        <p:blipFill>
          <a:blip r:embed="rId3"/>
          <a:stretch>
            <a:fillRect/>
          </a:stretch>
        </p:blipFill>
        <p:spPr>
          <a:xfrm>
            <a:off x="3661756" y="5455701"/>
            <a:ext cx="8012083" cy="1105610"/>
          </a:xfrm>
          <a:prstGeom prst="rect">
            <a:avLst/>
          </a:prstGeom>
          <a:ln w="12700">
            <a:solidFill>
              <a:schemeClr val="accent2">
                <a:lumMod val="60000"/>
                <a:lumOff val="40000"/>
              </a:schemeClr>
            </a:solidFill>
          </a:ln>
        </p:spPr>
      </p:pic>
    </p:spTree>
    <p:extLst>
      <p:ext uri="{BB962C8B-B14F-4D97-AF65-F5344CB8AC3E}">
        <p14:creationId xmlns:p14="http://schemas.microsoft.com/office/powerpoint/2010/main" val="318067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5CD277B-EBCF-4041-9F6C-C4B028764B77}"/>
              </a:ext>
            </a:extLst>
          </p:cNvPr>
          <p:cNvSpPr>
            <a:spLocks noGrp="1"/>
          </p:cNvSpPr>
          <p:nvPr>
            <p:ph type="title"/>
          </p:nvPr>
        </p:nvSpPr>
        <p:spPr>
          <a:xfrm>
            <a:off x="677334" y="270235"/>
            <a:ext cx="8596668" cy="644165"/>
          </a:xfrm>
        </p:spPr>
        <p:txBody>
          <a:bodyPr>
            <a:noAutofit/>
          </a:bodyPr>
          <a:lstStyle/>
          <a:p>
            <a:pPr algn="ctr">
              <a:lnSpc>
                <a:spcPct val="107000"/>
              </a:lnSpc>
              <a:spcAft>
                <a:spcPts val="800"/>
              </a:spcAft>
            </a:pPr>
            <a:r>
              <a:rPr lang="el-GR" sz="2400" b="1" dirty="0">
                <a:solidFill>
                  <a:schemeClr val="accent2">
                    <a:lumMod val="50000"/>
                  </a:schemeClr>
                </a:solidFill>
                <a:effectLst/>
                <a:latin typeface="Arial" pitchFamily="34" charset="0"/>
                <a:ea typeface="Calibri" panose="020F0502020204030204" pitchFamily="34" charset="0"/>
                <a:cs typeface="Arial" pitchFamily="34" charset="0"/>
              </a:rPr>
              <a:t>Υπάρχει διαφορά από έργο σε έργο</a:t>
            </a:r>
            <a:r>
              <a:rPr lang="en-US" sz="2400" b="1" dirty="0">
                <a:solidFill>
                  <a:schemeClr val="accent2">
                    <a:lumMod val="50000"/>
                  </a:schemeClr>
                </a:solidFill>
                <a:effectLst/>
                <a:latin typeface="Arial" pitchFamily="34" charset="0"/>
                <a:ea typeface="Calibri" panose="020F0502020204030204" pitchFamily="34" charset="0"/>
                <a:cs typeface="Arial" pitchFamily="34" charset="0"/>
              </a:rPr>
              <a:t>…</a:t>
            </a:r>
            <a:endParaRPr lang="el-GR" sz="2400" b="1" dirty="0">
              <a:solidFill>
                <a:schemeClr val="accent2">
                  <a:lumMod val="50000"/>
                </a:schemeClr>
              </a:solidFill>
              <a:effectLst/>
              <a:latin typeface="Arial" pitchFamily="34" charset="0"/>
              <a:ea typeface="Calibri" panose="020F0502020204030204" pitchFamily="34" charset="0"/>
              <a:cs typeface="Arial" pitchFamily="34" charset="0"/>
            </a:endParaRPr>
          </a:p>
        </p:txBody>
      </p:sp>
      <p:pic>
        <p:nvPicPr>
          <p:cNvPr id="8" name="image11.jpeg">
            <a:extLst>
              <a:ext uri="{FF2B5EF4-FFF2-40B4-BE49-F238E27FC236}">
                <a16:creationId xmlns:a16="http://schemas.microsoft.com/office/drawing/2014/main" xmlns="" id="{C82B2CDA-153F-4F53-AF56-BAA312ED4FC9}"/>
              </a:ext>
            </a:extLst>
          </p:cNvPr>
          <p:cNvPicPr/>
          <p:nvPr/>
        </p:nvPicPr>
        <p:blipFill>
          <a:blip r:embed="rId2" cstate="print"/>
          <a:stretch>
            <a:fillRect/>
          </a:stretch>
        </p:blipFill>
        <p:spPr>
          <a:xfrm>
            <a:off x="900748" y="914400"/>
            <a:ext cx="8945048" cy="251460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xmlns="" id="{FDB7B52A-9C07-4F9F-8365-721D6B5AD889}"/>
              </a:ext>
            </a:extLst>
          </p:cNvPr>
          <p:cNvSpPr txBox="1"/>
          <p:nvPr/>
        </p:nvSpPr>
        <p:spPr>
          <a:xfrm>
            <a:off x="343444" y="4028262"/>
            <a:ext cx="11384280" cy="2308324"/>
          </a:xfrm>
          <a:prstGeom prst="rect">
            <a:avLst/>
          </a:prstGeom>
          <a:noFill/>
        </p:spPr>
        <p:txBody>
          <a:bodyPr wrap="square">
            <a:spAutoFit/>
          </a:bodyPr>
          <a:lstStyle/>
          <a:p>
            <a:pPr algn="just"/>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Για παράδειγμα , ενώ το «τυπικό» γαλλικό αιολικό πάρκο [αριστερά] αποτελείται από</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7 ανεμογεννήτριες των 2 </a:t>
            </a:r>
            <a:r>
              <a:rPr lang="fr-FR" sz="1800" b="1" dirty="0">
                <a:solidFill>
                  <a:schemeClr val="accent2">
                    <a:lumMod val="50000"/>
                  </a:schemeClr>
                </a:solidFill>
                <a:effectLst/>
                <a:latin typeface="Arial" pitchFamily="34" charset="0"/>
                <a:ea typeface="Calibri" panose="020F0502020204030204" pitchFamily="34" charset="0"/>
                <a:cs typeface="Arial" pitchFamily="34" charset="0"/>
              </a:rPr>
              <a:t>MW</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 που βρίσκονται σε γεωργικές πεδιάδες και καταλήγουν</a:t>
            </a:r>
            <a:r>
              <a:rPr lang="el-GR" sz="1800" b="1" spc="-28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σε</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ύψος</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120 </a:t>
            </a:r>
            <a:r>
              <a:rPr lang="fr-FR" sz="1800" b="1" dirty="0">
                <a:solidFill>
                  <a:schemeClr val="accent2">
                    <a:lumMod val="50000"/>
                  </a:schemeClr>
                </a:solidFill>
                <a:effectLst/>
                <a:latin typeface="Arial" pitchFamily="34" charset="0"/>
                <a:ea typeface="Calibri" panose="020F0502020204030204" pitchFamily="34" charset="0"/>
                <a:cs typeface="Arial" pitchFamily="34" charset="0"/>
              </a:rPr>
              <a:t>m</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 (σωληνωτός</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ιστός 80</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fr-FR" sz="1800" b="1" dirty="0">
                <a:solidFill>
                  <a:schemeClr val="accent2">
                    <a:lumMod val="50000"/>
                  </a:schemeClr>
                </a:solidFill>
                <a:effectLst/>
                <a:latin typeface="Arial" pitchFamily="34" charset="0"/>
                <a:ea typeface="Calibri" panose="020F0502020204030204" pitchFamily="34" charset="0"/>
                <a:cs typeface="Arial" pitchFamily="34" charset="0"/>
              </a:rPr>
              <a:t>m</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 και πτερύγια 40</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fr-FR" sz="1800" b="1" dirty="0">
                <a:solidFill>
                  <a:schemeClr val="accent2">
                    <a:lumMod val="50000"/>
                  </a:schemeClr>
                </a:solidFill>
                <a:effectLst/>
                <a:latin typeface="Arial" pitchFamily="34" charset="0"/>
                <a:ea typeface="Calibri" panose="020F0502020204030204" pitchFamily="34" charset="0"/>
                <a:cs typeface="Arial" pitchFamily="34" charset="0"/>
              </a:rPr>
              <a:t>m</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το</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αιολικό</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πάρκο</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fr-FR" sz="1800" b="1" dirty="0">
                <a:solidFill>
                  <a:schemeClr val="accent2">
                    <a:lumMod val="50000"/>
                  </a:schemeClr>
                </a:solidFill>
                <a:effectLst/>
                <a:latin typeface="Arial" pitchFamily="34" charset="0"/>
                <a:ea typeface="Calibri" panose="020F0502020204030204" pitchFamily="34" charset="0"/>
                <a:cs typeface="Arial" pitchFamily="34" charset="0"/>
              </a:rPr>
              <a:t>Altamont</a:t>
            </a:r>
            <a:r>
              <a:rPr lang="fr-F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fr-FR" sz="1800" b="1" dirty="0" err="1">
                <a:solidFill>
                  <a:schemeClr val="accent2">
                    <a:lumMod val="50000"/>
                  </a:schemeClr>
                </a:solidFill>
                <a:effectLst/>
                <a:latin typeface="Arial" pitchFamily="34" charset="0"/>
                <a:ea typeface="Calibri" panose="020F0502020204030204" pitchFamily="34" charset="0"/>
                <a:cs typeface="Arial" pitchFamily="34" charset="0"/>
              </a:rPr>
              <a:t>Pass</a:t>
            </a:r>
            <a:r>
              <a:rPr lang="fr-F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στην</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Καλιφόρνια [δεξιά],</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το</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οποίο</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αναφέρεται</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συχνά</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στη</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βιβλιογραφία,</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συγκεντρώνει</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μόνο</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του,</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περίπου</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5.000</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ανεμογεννήτριες</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πύργους</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με</a:t>
            </a:r>
            <a:r>
              <a:rPr lang="el-GR" sz="1800" b="1" spc="300"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δικτυωτό</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πλέγμα</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ύψους</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24</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μέτρων</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και</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πτερύγια</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μήκους</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9</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μέτρων</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με</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υψηλές</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ταχύτητες</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περιστροφής - σε μια περιοχή λοφώδους λιβαδιού 165 </a:t>
            </a:r>
            <a:r>
              <a:rPr lang="fr-FR" sz="1800" b="1" dirty="0">
                <a:solidFill>
                  <a:schemeClr val="accent2">
                    <a:lumMod val="50000"/>
                  </a:schemeClr>
                </a:solidFill>
                <a:effectLst/>
                <a:latin typeface="Arial" pitchFamily="34" charset="0"/>
                <a:ea typeface="Calibri" panose="020F0502020204030204" pitchFamily="34" charset="0"/>
                <a:cs typeface="Arial" pitchFamily="34" charset="0"/>
              </a:rPr>
              <a:t>km</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² , δηλαδή πρακτικά τόσες</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ανεμογεννήτριες όσο ολόκληρη η Γαλλία σε μια περιοχή μικρότερη από αυτή μιας</a:t>
            </a:r>
            <a:r>
              <a:rPr lang="el-GR" sz="1800" b="1" spc="5" dirty="0">
                <a:solidFill>
                  <a:schemeClr val="accent2">
                    <a:lumMod val="50000"/>
                  </a:schemeClr>
                </a:solidFill>
                <a:effectLst/>
                <a:latin typeface="Arial" pitchFamily="34" charset="0"/>
                <a:ea typeface="Calibri" panose="020F0502020204030204" pitchFamily="34" charset="0"/>
                <a:cs typeface="Arial" pitchFamily="34" charset="0"/>
              </a:rPr>
              <a:t> </a:t>
            </a:r>
            <a:r>
              <a:rPr lang="el-GR" sz="1800" b="1" dirty="0">
                <a:solidFill>
                  <a:schemeClr val="accent2">
                    <a:lumMod val="50000"/>
                  </a:schemeClr>
                </a:solidFill>
                <a:effectLst/>
                <a:latin typeface="Arial" pitchFamily="34" charset="0"/>
                <a:ea typeface="Calibri" panose="020F0502020204030204" pitchFamily="34" charset="0"/>
                <a:cs typeface="Arial" pitchFamily="34" charset="0"/>
              </a:rPr>
              <a:t>μικρής πόλης της Γαλλίας</a:t>
            </a:r>
            <a:endParaRPr lang="el-GR" b="1" dirty="0">
              <a:solidFill>
                <a:schemeClr val="accent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08469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387ADDF3-96F2-4CFC-A961-14113FC2443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xmlns="" id="{B2195AFC-C4B1-4F21-9849-0E1B66F2BC7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B21AB1A5-6C23-425A-ACBF-0D08C378E1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3259683F-7E6E-4F2B-B111-63DBFBD4F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xmlns="" id="{54145D7C-848F-41FC-AF6F-961397D30F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49AA40C3-8FF8-4143-9FD4-40F05CB5CE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xmlns="" id="{F1EF6D83-6402-4744-921F-6A5D16D936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xmlns="" id="{E2BF1FF8-D859-496E-960A-4B09EDCC23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xmlns="" id="{4037913A-DA6D-4F85-9684-18087E270D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88B65EBE-E36D-4765-90B8-BB2A831487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xmlns="" id="{48D8D2E7-9C8B-4675-A753-93F92FE536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5" name="Rectangle 24">
            <a:extLst>
              <a:ext uri="{FF2B5EF4-FFF2-40B4-BE49-F238E27FC236}">
                <a16:creationId xmlns:a16="http://schemas.microsoft.com/office/drawing/2014/main" xmlns="" id="{B7DC91FD-5FB4-4F19-BBF0-A5792A2E6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12" descr="Εικόνα που περιέχει νερό, υπαίθριος&#10;&#10;Περιγραφή που δημιουργήθηκε αυτόματα">
            <a:extLst>
              <a:ext uri="{FF2B5EF4-FFF2-40B4-BE49-F238E27FC236}">
                <a16:creationId xmlns:a16="http://schemas.microsoft.com/office/drawing/2014/main" xmlns="" id="{68E52D27-2DC8-42A3-99D5-8E5713C61C58}"/>
              </a:ext>
            </a:extLst>
          </p:cNvPr>
          <p:cNvPicPr/>
          <p:nvPr/>
        </p:nvPicPr>
        <p:blipFill rotWithShape="1">
          <a:blip r:embed="rId2">
            <a:extLst>
              <a:ext uri="{28A0092B-C50C-407E-A947-70E740481C1C}">
                <a14:useLocalDpi xmlns:a14="http://schemas.microsoft.com/office/drawing/2010/main" val="0"/>
              </a:ext>
            </a:extLst>
          </a:blip>
          <a:srcRect t="3025" b="12360"/>
          <a:stretch/>
        </p:blipFill>
        <p:spPr bwMode="auto">
          <a:xfrm>
            <a:off x="20" y="1828800"/>
            <a:ext cx="12191980" cy="5029200"/>
          </a:xfrm>
          <a:custGeom>
            <a:avLst/>
            <a:gdLst/>
            <a:ahLst/>
            <a:cxnLst/>
            <a:rect l="l" t="t" r="r" b="b"/>
            <a:pathLst>
              <a:path w="7772400" h="5427213">
                <a:moveTo>
                  <a:pt x="7772400" y="0"/>
                </a:moveTo>
                <a:lnTo>
                  <a:pt x="7772400" y="5427213"/>
                </a:lnTo>
                <a:lnTo>
                  <a:pt x="0" y="5427213"/>
                </a:lnTo>
                <a:lnTo>
                  <a:pt x="0" y="3599641"/>
                </a:lnTo>
                <a:close/>
              </a:path>
            </a:pathLst>
          </a:custGeom>
          <a:noFill/>
        </p:spPr>
      </p:pic>
      <p:pic>
        <p:nvPicPr>
          <p:cNvPr id="7" name="Εικόνα 3" descr="A geyser spewing water into the air&#10;&#10;Description automatically generated with medium confidence">
            <a:extLst>
              <a:ext uri="{FF2B5EF4-FFF2-40B4-BE49-F238E27FC236}">
                <a16:creationId xmlns:a16="http://schemas.microsoft.com/office/drawing/2014/main" xmlns="" id="{A9A3B586-AB51-4D64-992E-24846199E319}"/>
              </a:ext>
            </a:extLst>
          </p:cNvPr>
          <p:cNvPicPr/>
          <p:nvPr/>
        </p:nvPicPr>
        <p:blipFill rotWithShape="1">
          <a:blip r:embed="rId3">
            <a:extLst>
              <a:ext uri="{28A0092B-C50C-407E-A947-70E740481C1C}">
                <a14:useLocalDpi xmlns:a14="http://schemas.microsoft.com/office/drawing/2010/main" val="0"/>
              </a:ext>
            </a:extLst>
          </a:blip>
          <a:srcRect l="22882" r="6246" b="-1"/>
          <a:stretch/>
        </p:blipFill>
        <p:spPr bwMode="auto">
          <a:xfrm>
            <a:off x="2" y="10"/>
            <a:ext cx="6015567" cy="5029190"/>
          </a:xfrm>
          <a:custGeom>
            <a:avLst/>
            <a:gdLst/>
            <a:ahLst/>
            <a:cxnLst/>
            <a:rect l="l" t="t" r="r" b="b"/>
            <a:pathLst>
              <a:path w="6015567" h="5029200">
                <a:moveTo>
                  <a:pt x="0" y="0"/>
                </a:moveTo>
                <a:lnTo>
                  <a:pt x="6015567" y="0"/>
                </a:lnTo>
                <a:lnTo>
                  <a:pt x="6015567" y="3383378"/>
                </a:lnTo>
                <a:lnTo>
                  <a:pt x="0" y="5029200"/>
                </a:lnTo>
                <a:close/>
              </a:path>
            </a:pathLst>
          </a:custGeom>
          <a:noFill/>
        </p:spPr>
      </p:pic>
      <p:sp>
        <p:nvSpPr>
          <p:cNvPr id="27" name="Freeform: Shape 26">
            <a:extLst>
              <a:ext uri="{FF2B5EF4-FFF2-40B4-BE49-F238E27FC236}">
                <a16:creationId xmlns:a16="http://schemas.microsoft.com/office/drawing/2014/main" xmlns="" id="{96E3985B-1D61-4D32-9CAA-B9C53E7C6E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6434" y="0"/>
            <a:ext cx="6015566" cy="3339366"/>
          </a:xfrm>
          <a:custGeom>
            <a:avLst/>
            <a:gdLst>
              <a:gd name="connsiteX0" fmla="*/ 0 w 6015566"/>
              <a:gd name="connsiteY0" fmla="*/ 0 h 3339366"/>
              <a:gd name="connsiteX1" fmla="*/ 6015566 w 6015566"/>
              <a:gd name="connsiteY1" fmla="*/ 0 h 3339366"/>
              <a:gd name="connsiteX2" fmla="*/ 6015566 w 6015566"/>
              <a:gd name="connsiteY2" fmla="*/ 1693544 h 3339366"/>
              <a:gd name="connsiteX3" fmla="*/ 0 w 6015566"/>
              <a:gd name="connsiteY3" fmla="*/ 3339366 h 3339366"/>
            </a:gdLst>
            <a:ahLst/>
            <a:cxnLst>
              <a:cxn ang="0">
                <a:pos x="connsiteX0" y="connsiteY0"/>
              </a:cxn>
              <a:cxn ang="0">
                <a:pos x="connsiteX1" y="connsiteY1"/>
              </a:cxn>
              <a:cxn ang="0">
                <a:pos x="connsiteX2" y="connsiteY2"/>
              </a:cxn>
              <a:cxn ang="0">
                <a:pos x="connsiteX3" y="connsiteY3"/>
              </a:cxn>
            </a:cxnLst>
            <a:rect l="l" t="t" r="r" b="b"/>
            <a:pathLst>
              <a:path w="6015566" h="3339366">
                <a:moveTo>
                  <a:pt x="0" y="0"/>
                </a:moveTo>
                <a:lnTo>
                  <a:pt x="6015566" y="0"/>
                </a:lnTo>
                <a:lnTo>
                  <a:pt x="6015566" y="1693544"/>
                </a:lnTo>
                <a:lnTo>
                  <a:pt x="0" y="333936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extLst>
              <a:ext uri="{FF2B5EF4-FFF2-40B4-BE49-F238E27FC236}">
                <a16:creationId xmlns:a16="http://schemas.microsoft.com/office/drawing/2014/main" xmlns="" id="{A1705779-C137-4FB3-BC6C-01A58128E1E3}"/>
              </a:ext>
            </a:extLst>
          </p:cNvPr>
          <p:cNvSpPr txBox="1"/>
          <p:nvPr/>
        </p:nvSpPr>
        <p:spPr>
          <a:xfrm>
            <a:off x="6382739" y="388329"/>
            <a:ext cx="4897506" cy="1289071"/>
          </a:xfrm>
          <a:prstGeom prst="rect">
            <a:avLst/>
          </a:prstGeom>
          <a:noFill/>
        </p:spPr>
        <p:txBody>
          <a:bodyPr wrap="square">
            <a:spAutoFit/>
          </a:bodyPr>
          <a:lstStyle/>
          <a:p>
            <a:pPr marL="374650" marR="83185" indent="-285750" algn="just">
              <a:lnSpc>
                <a:spcPct val="150000"/>
              </a:lnSpc>
              <a:spcBef>
                <a:spcPts val="625"/>
              </a:spcBef>
              <a:spcAft>
                <a:spcPts val="0"/>
              </a:spcAft>
              <a:buFont typeface="Wingdings" panose="05000000000000000000" pitchFamily="2" charset="2"/>
              <a:buChar char="q"/>
            </a:pPr>
            <a:r>
              <a:rPr lang="el-GR" sz="1800" b="1" dirty="0">
                <a:solidFill>
                  <a:schemeClr val="bg1"/>
                </a:solidFill>
                <a:effectLst/>
                <a:latin typeface="Arial" pitchFamily="34" charset="0"/>
                <a:ea typeface="Times New Roman" panose="02020603050405020304" pitchFamily="18" charset="0"/>
                <a:cs typeface="Arial" pitchFamily="34" charset="0"/>
              </a:rPr>
              <a:t>Αρκετές φορές οι μεγάλης κλίμακας εγκαταστάσεις δημιουργούν πιέσεις στο περιβάλλον </a:t>
            </a:r>
          </a:p>
        </p:txBody>
      </p:sp>
    </p:spTree>
    <p:extLst>
      <p:ext uri="{BB962C8B-B14F-4D97-AF65-F5344CB8AC3E}">
        <p14:creationId xmlns:p14="http://schemas.microsoft.com/office/powerpoint/2010/main" val="217731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Περιβαλλοντικές επιπτώσεις αιολικών πάρκων: &amp;quot;Μύθος και πραγματικότητα&amp;quot; –  Ένωση Αγρινίου">
            <a:extLst>
              <a:ext uri="{FF2B5EF4-FFF2-40B4-BE49-F238E27FC236}">
                <a16:creationId xmlns:a16="http://schemas.microsoft.com/office/drawing/2014/main" xmlns="" id="{C252C9C8-2807-4B70-B388-7D7723406B4F}"/>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9091" t="10997" b="10332"/>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6" name="Isosceles Triangle 134">
            <a:extLst>
              <a:ext uri="{FF2B5EF4-FFF2-40B4-BE49-F238E27FC236}">
                <a16:creationId xmlns:a16="http://schemas.microsoft.com/office/drawing/2014/main" xmlns="" id="{BBFBD429-C7AA-4D85-BEBF-26ECE2DBA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77" name="Parallelogram 136">
            <a:extLst>
              <a:ext uri="{FF2B5EF4-FFF2-40B4-BE49-F238E27FC236}">
                <a16:creationId xmlns:a16="http://schemas.microsoft.com/office/drawing/2014/main" xmlns="" id="{7A9CEEF0-7547-4FA2-93BD-0B8C799DD2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78" name="Straight Connector 138">
            <a:extLst>
              <a:ext uri="{FF2B5EF4-FFF2-40B4-BE49-F238E27FC236}">
                <a16:creationId xmlns:a16="http://schemas.microsoft.com/office/drawing/2014/main" xmlns="" id="{AA02E860-D290-48CF-9C38-BC8EB8854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79" name="Straight Connector 140">
            <a:extLst>
              <a:ext uri="{FF2B5EF4-FFF2-40B4-BE49-F238E27FC236}">
                <a16:creationId xmlns:a16="http://schemas.microsoft.com/office/drawing/2014/main" xmlns="" id="{CBF60179-3A15-468E-86D0-1C2FFD504BA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0" name="Rectangle 23">
            <a:extLst>
              <a:ext uri="{FF2B5EF4-FFF2-40B4-BE49-F238E27FC236}">
                <a16:creationId xmlns:a16="http://schemas.microsoft.com/office/drawing/2014/main" xmlns="" id="{87ED294B-4D40-44B4-86E7-F23C046882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xmlns="" id="{85CD277B-EBCF-4041-9F6C-C4B028764B77}"/>
              </a:ext>
            </a:extLst>
          </p:cNvPr>
          <p:cNvSpPr>
            <a:spLocks noGrp="1"/>
          </p:cNvSpPr>
          <p:nvPr>
            <p:ph type="title"/>
          </p:nvPr>
        </p:nvSpPr>
        <p:spPr>
          <a:xfrm>
            <a:off x="1953630" y="487136"/>
            <a:ext cx="7551338" cy="1320800"/>
          </a:xfrm>
        </p:spPr>
        <p:txBody>
          <a:bodyPr anchor="t">
            <a:normAutofit/>
          </a:bodyPr>
          <a:lstStyle/>
          <a:p>
            <a:pPr algn="just"/>
            <a:r>
              <a:rPr lang="el-GR" b="1" dirty="0">
                <a:solidFill>
                  <a:schemeClr val="accent2">
                    <a:lumMod val="50000"/>
                  </a:schemeClr>
                </a:solidFill>
                <a:latin typeface="Arial" pitchFamily="34" charset="0"/>
                <a:ea typeface="Times New Roman" panose="02020603050405020304" pitchFamily="18" charset="0"/>
                <a:cs typeface="Arial" pitchFamily="34" charset="0"/>
              </a:rPr>
              <a:t>Εγκαταστάσεις ΑΠΕ που έπληξαν τη βιοποικιλότητα</a:t>
            </a:r>
            <a:endParaRPr lang="el-GR" dirty="0">
              <a:solidFill>
                <a:schemeClr val="accent2">
                  <a:lumMod val="50000"/>
                </a:schemeClr>
              </a:solidFill>
              <a:latin typeface="Arial" pitchFamily="34" charset="0"/>
              <a:cs typeface="Arial" pitchFamily="34" charset="0"/>
            </a:endParaRPr>
          </a:p>
        </p:txBody>
      </p:sp>
      <p:sp>
        <p:nvSpPr>
          <p:cNvPr id="3081" name="Rectangle 25">
            <a:extLst>
              <a:ext uri="{FF2B5EF4-FFF2-40B4-BE49-F238E27FC236}">
                <a16:creationId xmlns:a16="http://schemas.microsoft.com/office/drawing/2014/main" xmlns="" id="{55D78701-1D8D-45A3-9B44-A94C334622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2" name="Isosceles Triangle 146">
            <a:extLst>
              <a:ext uri="{FF2B5EF4-FFF2-40B4-BE49-F238E27FC236}">
                <a16:creationId xmlns:a16="http://schemas.microsoft.com/office/drawing/2014/main" xmlns="" id="{B8C595DB-254F-4E8B-9C0D-648B3FF1B0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xmlns="" id="{3A7AFF91-1C29-4AE7-AA18-7F8A3BAF0DFE}"/>
              </a:ext>
            </a:extLst>
          </p:cNvPr>
          <p:cNvSpPr>
            <a:spLocks noGrp="1"/>
          </p:cNvSpPr>
          <p:nvPr>
            <p:ph idx="1"/>
          </p:nvPr>
        </p:nvSpPr>
        <p:spPr>
          <a:xfrm>
            <a:off x="1286267" y="2310104"/>
            <a:ext cx="8694345" cy="4547896"/>
          </a:xfrm>
        </p:spPr>
        <p:txBody>
          <a:bodyPr>
            <a:normAutofit/>
          </a:bodyPr>
          <a:lstStyle/>
          <a:p>
            <a:pPr marL="342900" marR="83185" lvl="0" indent="-342900" algn="just">
              <a:lnSpc>
                <a:spcPct val="150000"/>
              </a:lnSpc>
              <a:spcBef>
                <a:spcPts val="625"/>
              </a:spcBef>
              <a:spcAft>
                <a:spcPts val="0"/>
              </a:spcAft>
              <a:buFont typeface="Symbol" panose="05050102010706020507" pitchFamily="18" charset="2"/>
              <a:buChar char=""/>
            </a:pP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Τον</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Οκτώβριο του 2003, για παράδειγμα, οι κατασκευαστικές δραστηριότητες σε </a:t>
            </a:r>
            <a:r>
              <a:rPr lang="el-GR" sz="1600" b="1" dirty="0">
                <a:solidFill>
                  <a:schemeClr val="accent2">
                    <a:lumMod val="50000"/>
                  </a:schemeClr>
                </a:solidFill>
                <a:latin typeface="Arial" pitchFamily="34" charset="0"/>
                <a:cs typeface="Arial" pitchFamily="34" charset="0"/>
              </a:rPr>
              <a:t>μεγάλο αριθμό επίγειων αιολικών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πάρκων στο Derrybrien της Ιρλανδίας φαίνεται να ήταν το</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έναυσμα για κατολίσθηση που προκάλεσε «οικολογική καταστροφή»,</a:t>
            </a:r>
            <a:r>
              <a:rPr lang="el-GR" sz="1600" b="1" spc="300"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όταν η μάζα</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της</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τύρφης που</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εκτοπίστηκε,</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προκάλεσε</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ρύπανση</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στον</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ποταμό</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Owendalulleegh,</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προκαλώντας τον θάνατο περίπου 50.000 ψαριών και μόνιμη ζημιά στα ενδιαιτήματα</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ωοτοκίας</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των</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ψαριών</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(ECJ,</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2008a,</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παράγραφος</a:t>
            </a:r>
            <a:r>
              <a:rPr lang="el-GR" sz="1600" b="1" spc="5" dirty="0">
                <a:solidFill>
                  <a:schemeClr val="accent2">
                    <a:lumMod val="50000"/>
                  </a:schemeClr>
                </a:solidFill>
                <a:effectLst/>
                <a:latin typeface="Arial" pitchFamily="34" charset="0"/>
                <a:ea typeface="Times New Roman" panose="02020603050405020304" pitchFamily="18" charset="0"/>
                <a:cs typeface="Arial" pitchFamily="34" charset="0"/>
              </a:rPr>
              <a:t> </a:t>
            </a: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89).</a:t>
            </a:r>
          </a:p>
          <a:p>
            <a:pPr marL="342900" marR="83185" lvl="0" indent="-342900" algn="just">
              <a:lnSpc>
                <a:spcPct val="150000"/>
              </a:lnSpc>
              <a:spcBef>
                <a:spcPts val="625"/>
              </a:spcBef>
              <a:spcAft>
                <a:spcPts val="0"/>
              </a:spcAft>
              <a:buFont typeface="Symbol" panose="05050102010706020507" pitchFamily="18" charset="2"/>
              <a:buChar char=""/>
            </a:pPr>
            <a:endParaRPr lang="el-GR" sz="1600" b="1" dirty="0">
              <a:solidFill>
                <a:schemeClr val="accent2">
                  <a:lumMod val="50000"/>
                </a:schemeClr>
              </a:solidFill>
              <a:effectLst/>
              <a:latin typeface="Arial" pitchFamily="34" charset="0"/>
              <a:ea typeface="Times New Roman" panose="02020603050405020304" pitchFamily="18" charset="0"/>
              <a:cs typeface="Arial" pitchFamily="34" charset="0"/>
            </a:endParaRPr>
          </a:p>
          <a:p>
            <a:pPr marR="83185" algn="just">
              <a:lnSpc>
                <a:spcPct val="150000"/>
              </a:lnSpc>
              <a:spcBef>
                <a:spcPts val="625"/>
              </a:spcBef>
              <a:buFont typeface="Symbol" panose="05050102010706020507" pitchFamily="18" charset="2"/>
              <a:buChar char=""/>
            </a:pPr>
            <a:r>
              <a:rPr lang="el-GR" sz="1600" b="1" dirty="0">
                <a:solidFill>
                  <a:schemeClr val="accent2">
                    <a:lumMod val="50000"/>
                  </a:schemeClr>
                </a:solidFill>
                <a:effectLst/>
                <a:latin typeface="Arial" pitchFamily="34" charset="0"/>
                <a:ea typeface="Times New Roman" panose="02020603050405020304" pitchFamily="18" charset="0"/>
                <a:cs typeface="Arial" pitchFamily="34" charset="0"/>
              </a:rPr>
              <a:t>Spirit of </a:t>
            </a:r>
            <a:r>
              <a:rPr lang="el-GR" sz="1600" b="1" dirty="0" err="1">
                <a:solidFill>
                  <a:schemeClr val="accent2">
                    <a:lumMod val="50000"/>
                  </a:schemeClr>
                </a:solidFill>
                <a:latin typeface="Arial" pitchFamily="34" charset="0"/>
                <a:cs typeface="Arial" pitchFamily="34" charset="0"/>
              </a:rPr>
              <a:t>Ireland</a:t>
            </a:r>
            <a:r>
              <a:rPr lang="el-GR" sz="1600" b="1" dirty="0">
                <a:solidFill>
                  <a:schemeClr val="accent2">
                    <a:lumMod val="50000"/>
                  </a:schemeClr>
                </a:solidFill>
                <a:latin typeface="Arial" pitchFamily="34" charset="0"/>
                <a:cs typeface="Arial" pitchFamily="34" charset="0"/>
              </a:rPr>
              <a:t>,</a:t>
            </a:r>
            <a:r>
              <a:rPr lang="en-US" sz="1600" b="1" dirty="0">
                <a:solidFill>
                  <a:schemeClr val="accent2">
                    <a:lumMod val="50000"/>
                  </a:schemeClr>
                </a:solidFill>
                <a:latin typeface="Arial" pitchFamily="34" charset="0"/>
                <a:cs typeface="Arial" pitchFamily="34" charset="0"/>
              </a:rPr>
              <a:t> </a:t>
            </a:r>
            <a:r>
              <a:rPr lang="el-GR" sz="1600" b="1" dirty="0">
                <a:solidFill>
                  <a:schemeClr val="accent2">
                    <a:lumMod val="50000"/>
                  </a:schemeClr>
                </a:solidFill>
                <a:latin typeface="Arial" pitchFamily="34" charset="0"/>
                <a:cs typeface="Arial" pitchFamily="34" charset="0"/>
              </a:rPr>
              <a:t>ένα έργο μεγάλης κλίμακας το οποίο θα συνδύαζε πολλές υδροηλεκτρικές δεξαμενές αποθήκευσης σε συνδυασμό με μεγάλης κλίμακας αιολικά πάρκα στην ξηρά και στη θάλασσα στα δυτικά της Ιρλανδίας , το οποίο θα επέφερε καταστροφικές συνέπειες στη βιοποικιλότητα.</a:t>
            </a:r>
          </a:p>
        </p:txBody>
      </p:sp>
      <p:sp>
        <p:nvSpPr>
          <p:cNvPr id="3083" name="Rectangle 27">
            <a:extLst>
              <a:ext uri="{FF2B5EF4-FFF2-40B4-BE49-F238E27FC236}">
                <a16:creationId xmlns:a16="http://schemas.microsoft.com/office/drawing/2014/main" xmlns="" id="{2E000235-D5DF-4D2F-AECA-3814821B5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4" name="Rectangle 28">
            <a:extLst>
              <a:ext uri="{FF2B5EF4-FFF2-40B4-BE49-F238E27FC236}">
                <a16:creationId xmlns:a16="http://schemas.microsoft.com/office/drawing/2014/main" xmlns="" id="{D7CE0E87-2C2C-4907-BBE3-D24D86C42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5" name="Rectangle 29">
            <a:extLst>
              <a:ext uri="{FF2B5EF4-FFF2-40B4-BE49-F238E27FC236}">
                <a16:creationId xmlns:a16="http://schemas.microsoft.com/office/drawing/2014/main" xmlns="" id="{8FF0BC47-4F6D-4430-8C11-E1566CBF63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Isosceles Triangle 154">
            <a:extLst>
              <a:ext uri="{FF2B5EF4-FFF2-40B4-BE49-F238E27FC236}">
                <a16:creationId xmlns:a16="http://schemas.microsoft.com/office/drawing/2014/main" xmlns="" id="{5B73C5C4-3778-4E76-9467-8B46C9F91F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7465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6EB0917-3057-4162-BBE0-523B8AA194B9}"/>
              </a:ext>
            </a:extLst>
          </p:cNvPr>
          <p:cNvPicPr>
            <a:picLocks noChangeAspect="1"/>
          </p:cNvPicPr>
          <p:nvPr/>
        </p:nvPicPr>
        <p:blipFill rotWithShape="1">
          <a:blip r:embed="rId2"/>
          <a:srcRect t="40764"/>
          <a:stretch/>
        </p:blipFill>
        <p:spPr>
          <a:xfrm>
            <a:off x="372535" y="3286533"/>
            <a:ext cx="4824079" cy="3549821"/>
          </a:xfrm>
          <a:prstGeom prst="rect">
            <a:avLst/>
          </a:prstGeom>
          <a:ln>
            <a:noFill/>
          </a:ln>
          <a:effectLst>
            <a:outerShdw blurRad="292100" dist="139700" dir="2700000" algn="tl" rotWithShape="0">
              <a:srgbClr val="333333">
                <a:alpha val="65000"/>
              </a:srgbClr>
            </a:outerShdw>
          </a:effectLst>
        </p:spPr>
      </p:pic>
      <p:pic>
        <p:nvPicPr>
          <p:cNvPr id="8" name="image9.jpeg" descr="Εικόνα που περιέχει πουλί, υπαίθριος, βράχος&#10;&#10;Περιγραφή που δημιουργήθηκε αυτόματα">
            <a:extLst>
              <a:ext uri="{FF2B5EF4-FFF2-40B4-BE49-F238E27FC236}">
                <a16:creationId xmlns:a16="http://schemas.microsoft.com/office/drawing/2014/main" xmlns="" id="{0CE9A79A-23A9-48A0-B99A-2F9CB80B4F84}"/>
              </a:ext>
            </a:extLst>
          </p:cNvPr>
          <p:cNvPicPr/>
          <p:nvPr/>
        </p:nvPicPr>
        <p:blipFill>
          <a:blip r:embed="rId3" cstate="print"/>
          <a:stretch>
            <a:fillRect/>
          </a:stretch>
        </p:blipFill>
        <p:spPr>
          <a:xfrm>
            <a:off x="232209" y="157112"/>
            <a:ext cx="5291666" cy="2958332"/>
          </a:xfrm>
          <a:prstGeom prst="rect">
            <a:avLst/>
          </a:prstGeom>
          <a:ln>
            <a:noFill/>
          </a:ln>
          <a:effectLst>
            <a:outerShdw blurRad="292100" dist="139700" dir="2700000" algn="tl" rotWithShape="0">
              <a:srgbClr val="333333">
                <a:alpha val="65000"/>
              </a:srgbClr>
            </a:outerShdw>
          </a:effectLst>
        </p:spPr>
      </p:pic>
      <p:sp>
        <p:nvSpPr>
          <p:cNvPr id="29" name="TextBox 28">
            <a:extLst>
              <a:ext uri="{FF2B5EF4-FFF2-40B4-BE49-F238E27FC236}">
                <a16:creationId xmlns:a16="http://schemas.microsoft.com/office/drawing/2014/main" xmlns="" id="{07A4823F-711A-4E3E-A53F-A2D2D13054C0}"/>
              </a:ext>
            </a:extLst>
          </p:cNvPr>
          <p:cNvSpPr txBox="1"/>
          <p:nvPr/>
        </p:nvSpPr>
        <p:spPr>
          <a:xfrm>
            <a:off x="2633920" y="21646"/>
            <a:ext cx="2889955" cy="830997"/>
          </a:xfrm>
          <a:prstGeom prst="rect">
            <a:avLst/>
          </a:prstGeom>
          <a:solidFill>
            <a:schemeClr val="bg1"/>
          </a:solidFill>
        </p:spPr>
        <p:txBody>
          <a:bodyPr wrap="square">
            <a:spAutoFit/>
          </a:bodyPr>
          <a:lstStyle/>
          <a:p>
            <a:pPr algn="just"/>
            <a:r>
              <a:rPr lang="el-GR" sz="1200" b="1" dirty="0">
                <a:solidFill>
                  <a:schemeClr val="accent2">
                    <a:lumMod val="50000"/>
                  </a:schemeClr>
                </a:solidFill>
                <a:latin typeface="Arial" pitchFamily="34" charset="0"/>
                <a:cs typeface="Arial" pitchFamily="34" charset="0"/>
              </a:rPr>
              <a:t>Πτώμα ενός μαύρου γρήγορου </a:t>
            </a:r>
            <a:r>
              <a:rPr lang="el-GR" sz="1200" b="1" dirty="0" err="1">
                <a:solidFill>
                  <a:schemeClr val="accent2">
                    <a:lumMod val="50000"/>
                  </a:schemeClr>
                </a:solidFill>
                <a:latin typeface="Arial" pitchFamily="34" charset="0"/>
                <a:cs typeface="Arial" pitchFamily="34" charset="0"/>
              </a:rPr>
              <a:t>Apus-apus</a:t>
            </a:r>
            <a:r>
              <a:rPr lang="el-GR" sz="1200" b="1" dirty="0">
                <a:solidFill>
                  <a:schemeClr val="accent2">
                    <a:lumMod val="50000"/>
                  </a:schemeClr>
                </a:solidFill>
                <a:latin typeface="Arial" pitchFamily="34" charset="0"/>
                <a:cs typeface="Arial" pitchFamily="34" charset="0"/>
              </a:rPr>
              <a:t> (</a:t>
            </a:r>
            <a:r>
              <a:rPr lang="el-GR" sz="1200" b="1" dirty="0" err="1">
                <a:solidFill>
                  <a:schemeClr val="accent2">
                    <a:lumMod val="50000"/>
                  </a:schemeClr>
                </a:solidFill>
                <a:latin typeface="Arial" pitchFamily="34" charset="0"/>
                <a:cs typeface="Arial" pitchFamily="34" charset="0"/>
              </a:rPr>
              <a:t>μαυροσταχτούρα</a:t>
            </a:r>
            <a:r>
              <a:rPr lang="el-GR" sz="1200" b="1" dirty="0">
                <a:solidFill>
                  <a:schemeClr val="accent2">
                    <a:lumMod val="50000"/>
                  </a:schemeClr>
                </a:solidFill>
                <a:latin typeface="Arial" pitchFamily="34" charset="0"/>
                <a:cs typeface="Arial" pitchFamily="34" charset="0"/>
              </a:rPr>
              <a:t>) στους πρόποδες μιας ανεμογεννήτριας. </a:t>
            </a:r>
            <a:endParaRPr lang="en-US" sz="1200" b="1" dirty="0">
              <a:solidFill>
                <a:schemeClr val="accent2">
                  <a:lumMod val="50000"/>
                </a:schemeClr>
              </a:solidFill>
              <a:latin typeface="Arial" pitchFamily="34" charset="0"/>
              <a:cs typeface="Arial" pitchFamily="34" charset="0"/>
            </a:endParaRPr>
          </a:p>
          <a:p>
            <a:pPr algn="just"/>
            <a:r>
              <a:rPr lang="el-GR" sz="1200" b="1" dirty="0">
                <a:solidFill>
                  <a:schemeClr val="accent2">
                    <a:lumMod val="50000"/>
                  </a:schemeClr>
                </a:solidFill>
                <a:latin typeface="Arial" pitchFamily="34" charset="0"/>
                <a:cs typeface="Arial" pitchFamily="34" charset="0"/>
              </a:rPr>
              <a:t>Πιθανότατα πέθανε από σύγκρουση</a:t>
            </a:r>
          </a:p>
        </p:txBody>
      </p:sp>
      <p:sp>
        <p:nvSpPr>
          <p:cNvPr id="6" name="TextBox 5">
            <a:extLst>
              <a:ext uri="{FF2B5EF4-FFF2-40B4-BE49-F238E27FC236}">
                <a16:creationId xmlns:a16="http://schemas.microsoft.com/office/drawing/2014/main" xmlns="" id="{59EF7F30-6792-4A85-97C9-05767E773FCB}"/>
              </a:ext>
            </a:extLst>
          </p:cNvPr>
          <p:cNvSpPr txBox="1"/>
          <p:nvPr/>
        </p:nvSpPr>
        <p:spPr>
          <a:xfrm>
            <a:off x="6327339" y="325106"/>
            <a:ext cx="4603670" cy="461665"/>
          </a:xfrm>
          <a:prstGeom prst="rect">
            <a:avLst/>
          </a:prstGeom>
          <a:noFill/>
        </p:spPr>
        <p:txBody>
          <a:bodyPr wrap="square">
            <a:spAutoFit/>
          </a:bodyPr>
          <a:lstStyle/>
          <a:p>
            <a:r>
              <a:rPr lang="el-GR" sz="2400" b="1" dirty="0">
                <a:solidFill>
                  <a:schemeClr val="accent2">
                    <a:lumMod val="50000"/>
                  </a:schemeClr>
                </a:solidFill>
                <a:latin typeface="Arial" pitchFamily="34" charset="0"/>
                <a:ea typeface="Times New Roman" panose="02020603050405020304" pitchFamily="18" charset="0"/>
                <a:cs typeface="Arial" pitchFamily="34" charset="0"/>
              </a:rPr>
              <a:t>ΑΡΝΗΤΙΚΕΣ ΕΠΙΠΤΩΣΕΙΣ ΑΠΕ</a:t>
            </a:r>
            <a:endParaRPr lang="el-GR" sz="2400" dirty="0">
              <a:latin typeface="Arial" pitchFamily="34" charset="0"/>
              <a:cs typeface="Arial" pitchFamily="34" charset="0"/>
            </a:endParaRPr>
          </a:p>
        </p:txBody>
      </p:sp>
      <p:sp>
        <p:nvSpPr>
          <p:cNvPr id="9" name="TextBox 8">
            <a:extLst>
              <a:ext uri="{FF2B5EF4-FFF2-40B4-BE49-F238E27FC236}">
                <a16:creationId xmlns:a16="http://schemas.microsoft.com/office/drawing/2014/main" xmlns="" id="{AA47FEB5-8706-40D3-814C-7FB0D33016EF}"/>
              </a:ext>
            </a:extLst>
          </p:cNvPr>
          <p:cNvSpPr txBox="1"/>
          <p:nvPr/>
        </p:nvSpPr>
        <p:spPr>
          <a:xfrm>
            <a:off x="5717820" y="2591657"/>
            <a:ext cx="4995335" cy="3493264"/>
          </a:xfrm>
          <a:prstGeom prst="rect">
            <a:avLst/>
          </a:prstGeom>
          <a:noFill/>
        </p:spPr>
        <p:txBody>
          <a:bodyPr wrap="square">
            <a:spAutoFit/>
          </a:bodyPr>
          <a:lstStyle/>
          <a:p>
            <a:pPr marL="342900" lvl="0" indent="-342900" algn="just">
              <a:lnSpc>
                <a:spcPct val="150000"/>
              </a:lnSpc>
              <a:spcAft>
                <a:spcPts val="600"/>
              </a:spcAft>
              <a:buFont typeface="Symbol" panose="05050102010706020507" pitchFamily="18" charset="2"/>
              <a:buChar char=""/>
            </a:pPr>
            <a:r>
              <a:rPr lang="el-GR" dirty="0">
                <a:effectLst/>
                <a:latin typeface="Arial" pitchFamily="34" charset="0"/>
                <a:ea typeface="Times New Roman" panose="02020603050405020304" pitchFamily="18" charset="0"/>
                <a:cs typeface="Arial" pitchFamily="34" charset="0"/>
              </a:rPr>
              <a:t>Απώλεια ή υποβάθμιση ενδιαιτημάτων</a:t>
            </a:r>
            <a:r>
              <a:rPr lang="el-GR" dirty="0">
                <a:latin typeface="Arial" pitchFamily="34" charset="0"/>
                <a:ea typeface="Times New Roman" panose="02020603050405020304" pitchFamily="18" charset="0"/>
                <a:cs typeface="Arial" pitchFamily="34" charset="0"/>
              </a:rPr>
              <a:t> </a:t>
            </a:r>
            <a:endParaRPr lang="el-GR" dirty="0">
              <a:effectLst/>
              <a:latin typeface="Arial" pitchFamily="34" charset="0"/>
              <a:ea typeface="Times New Roman" panose="02020603050405020304" pitchFamily="18" charset="0"/>
              <a:cs typeface="Arial" pitchFamily="34" charset="0"/>
            </a:endParaRPr>
          </a:p>
          <a:p>
            <a:pPr marL="342900" lvl="0" indent="-342900" algn="just">
              <a:lnSpc>
                <a:spcPct val="150000"/>
              </a:lnSpc>
              <a:buFont typeface="Symbol" panose="05050102010706020507" pitchFamily="18" charset="2"/>
              <a:buChar char=""/>
            </a:pPr>
            <a:r>
              <a:rPr lang="el-GR" dirty="0">
                <a:effectLst/>
                <a:latin typeface="Arial" pitchFamily="34" charset="0"/>
                <a:ea typeface="Times New Roman" panose="02020603050405020304" pitchFamily="18" charset="0"/>
                <a:cs typeface="Arial" pitchFamily="34" charset="0"/>
              </a:rPr>
              <a:t>Θνησιμότητα και τραυματισμοί (από συγκρούσεις με εγκαταστάσεις</a:t>
            </a:r>
          </a:p>
          <a:p>
            <a:pPr marL="342900" lvl="0" indent="-342900" algn="just">
              <a:lnSpc>
                <a:spcPct val="150000"/>
              </a:lnSpc>
              <a:buFont typeface="Symbol" panose="05050102010706020507" pitchFamily="18" charset="2"/>
              <a:buChar char=""/>
            </a:pPr>
            <a:r>
              <a:rPr lang="el-GR" dirty="0">
                <a:effectLst/>
                <a:latin typeface="Arial" pitchFamily="34" charset="0"/>
                <a:ea typeface="Times New Roman" panose="02020603050405020304" pitchFamily="18" charset="0"/>
                <a:cs typeface="Arial" pitchFamily="34" charset="0"/>
              </a:rPr>
              <a:t>Όχληση</a:t>
            </a:r>
          </a:p>
          <a:p>
            <a:pPr marL="342900" lvl="0" indent="-342900" algn="just">
              <a:lnSpc>
                <a:spcPct val="150000"/>
              </a:lnSpc>
              <a:buFont typeface="Symbol" panose="05050102010706020507" pitchFamily="18" charset="2"/>
              <a:buChar char=""/>
            </a:pPr>
            <a:r>
              <a:rPr lang="el-GR" dirty="0">
                <a:latin typeface="Arial" pitchFamily="34" charset="0"/>
                <a:ea typeface="Times New Roman" panose="02020603050405020304" pitchFamily="18" charset="0"/>
                <a:cs typeface="Arial" pitchFamily="34" charset="0"/>
              </a:rPr>
              <a:t>Εκτοπισμός</a:t>
            </a:r>
          </a:p>
          <a:p>
            <a:pPr marL="342900" lvl="0" indent="-342900" algn="just">
              <a:lnSpc>
                <a:spcPct val="150000"/>
              </a:lnSpc>
              <a:buFont typeface="Symbol" panose="05050102010706020507" pitchFamily="18" charset="2"/>
              <a:buChar char=""/>
            </a:pPr>
            <a:r>
              <a:rPr lang="el-GR" dirty="0">
                <a:effectLst/>
                <a:latin typeface="Arial" pitchFamily="34" charset="0"/>
                <a:ea typeface="Times New Roman" panose="02020603050405020304" pitchFamily="18" charset="0"/>
                <a:cs typeface="Arial" pitchFamily="34" charset="0"/>
              </a:rPr>
              <a:t>Ρύπανση</a:t>
            </a:r>
          </a:p>
          <a:p>
            <a:pPr marL="342900" lvl="0" indent="-342900" algn="just">
              <a:lnSpc>
                <a:spcPct val="150000"/>
              </a:lnSpc>
              <a:buFont typeface="Symbol" panose="05050102010706020507" pitchFamily="18" charset="2"/>
              <a:buChar char=""/>
            </a:pPr>
            <a:r>
              <a:rPr lang="el-GR" dirty="0">
                <a:effectLst/>
                <a:latin typeface="Arial" pitchFamily="34" charset="0"/>
                <a:ea typeface="Times New Roman" panose="02020603050405020304" pitchFamily="18" charset="0"/>
                <a:cs typeface="Arial" pitchFamily="34" charset="0"/>
              </a:rPr>
              <a:t>Διατάραξη του τοπικού μικροκλίματος και βιολογικών συμπεριφορών</a:t>
            </a:r>
          </a:p>
        </p:txBody>
      </p:sp>
      <p:sp>
        <p:nvSpPr>
          <p:cNvPr id="7" name="Content Placeholder 10">
            <a:extLst>
              <a:ext uri="{FF2B5EF4-FFF2-40B4-BE49-F238E27FC236}">
                <a16:creationId xmlns:a16="http://schemas.microsoft.com/office/drawing/2014/main" xmlns="" id="{DCBB6CCB-7508-4DC4-A343-72670A237951}"/>
              </a:ext>
            </a:extLst>
          </p:cNvPr>
          <p:cNvSpPr txBox="1">
            <a:spLocks/>
          </p:cNvSpPr>
          <p:nvPr/>
        </p:nvSpPr>
        <p:spPr>
          <a:xfrm>
            <a:off x="5834138" y="852643"/>
            <a:ext cx="5590073" cy="1739013"/>
          </a:xfrm>
          <a:prstGeom prst="rect">
            <a:avLst/>
          </a:prstGeom>
        </p:spPr>
        <p:txBody>
          <a:bodyPr vert="horz" lIns="91440" tIns="45720" rIns="91440" bIns="45720" rtlCol="0" anchor="b">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nSpc>
                <a:spcPct val="150000"/>
              </a:lnSpc>
            </a:pPr>
            <a:endParaRPr lang="el-GR"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l-GR" b="1" dirty="0">
                <a:solidFill>
                  <a:schemeClr val="accent2">
                    <a:lumMod val="50000"/>
                  </a:schemeClr>
                </a:solidFill>
                <a:latin typeface="Arial" pitchFamily="34" charset="0"/>
                <a:ea typeface="Calibri" panose="020F0502020204030204" pitchFamily="34" charset="0"/>
                <a:cs typeface="Arial" pitchFamily="34" charset="0"/>
              </a:rPr>
              <a:t>Κάποιες εγκαταστάσεις ΑΠΕ έχουν πολύ άσχημες συνέπειες για την βιοποικιλότητα. </a:t>
            </a:r>
          </a:p>
          <a:p>
            <a:endParaRPr lang="el-GR" b="1" dirty="0">
              <a:solidFill>
                <a:schemeClr val="accent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30186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B1599-5953-4081-9BCC-CC35CA4104AF}"/>
              </a:ext>
            </a:extLst>
          </p:cNvPr>
          <p:cNvSpPr>
            <a:spLocks noGrp="1"/>
          </p:cNvSpPr>
          <p:nvPr>
            <p:ph type="title"/>
          </p:nvPr>
        </p:nvSpPr>
        <p:spPr>
          <a:xfrm>
            <a:off x="3465089" y="171450"/>
            <a:ext cx="7140753" cy="1320800"/>
          </a:xfrm>
        </p:spPr>
        <p:txBody>
          <a:bodyPr>
            <a:noAutofit/>
          </a:bodyPr>
          <a:lstStyle/>
          <a:p>
            <a:pPr algn="ctr"/>
            <a:r>
              <a:rPr lang="el-GR" sz="2400" b="1" dirty="0">
                <a:solidFill>
                  <a:schemeClr val="accent2">
                    <a:lumMod val="50000"/>
                  </a:schemeClr>
                </a:solidFill>
                <a:latin typeface="Calibri" pitchFamily="34" charset="0"/>
                <a:ea typeface="Times New Roman" panose="02020603050405020304" pitchFamily="18" charset="0"/>
                <a:cs typeface="Calibri" pitchFamily="34" charset="0"/>
              </a:rPr>
              <a:t>Χ</a:t>
            </a:r>
            <a:r>
              <a:rPr lang="el-GR" sz="2400" b="1" dirty="0">
                <a:solidFill>
                  <a:schemeClr val="accent2">
                    <a:lumMod val="50000"/>
                  </a:schemeClr>
                </a:solidFill>
                <a:effectLst/>
                <a:latin typeface="Calibri" pitchFamily="34" charset="0"/>
                <a:ea typeface="Times New Roman" panose="02020603050405020304" pitchFamily="18" charset="0"/>
                <a:cs typeface="Calibri" pitchFamily="34" charset="0"/>
              </a:rPr>
              <a:t>άραξη πολιτικής για την κλιματική κρίση και την ενεργειακή μετάβαση</a:t>
            </a:r>
            <a:endParaRPr lang="el-GR" sz="2400" dirty="0">
              <a:solidFill>
                <a:schemeClr val="accent2">
                  <a:lumMod val="50000"/>
                </a:schemeClr>
              </a:solidFill>
              <a:latin typeface="Calibri" pitchFamily="34" charset="0"/>
              <a:cs typeface="Calibri" pitchFamily="34" charset="0"/>
            </a:endParaRPr>
          </a:p>
        </p:txBody>
      </p:sp>
      <p:pic>
        <p:nvPicPr>
          <p:cNvPr id="6" name="Picture 5" descr="A blue flag with stars&#10;&#10;Description automatically generated with low confidence">
            <a:extLst>
              <a:ext uri="{FF2B5EF4-FFF2-40B4-BE49-F238E27FC236}">
                <a16:creationId xmlns:a16="http://schemas.microsoft.com/office/drawing/2014/main" xmlns="" id="{94ED636F-287A-4A93-B8BD-FD32C8C1C1E8}"/>
              </a:ext>
            </a:extLst>
          </p:cNvPr>
          <p:cNvPicPr>
            <a:picLocks noChangeAspect="1"/>
          </p:cNvPicPr>
          <p:nvPr/>
        </p:nvPicPr>
        <p:blipFill rotWithShape="1">
          <a:blip r:embed="rId2"/>
          <a:srcRect l="51323" t="6965" r="22288"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xmlns="" id="{EB6743CF-E74B-4A3C-A785-599069DB8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C991A14C-50CB-4F27-A5BA-E997A5018ECE}"/>
              </a:ext>
            </a:extLst>
          </p:cNvPr>
          <p:cNvSpPr>
            <a:spLocks noGrp="1"/>
          </p:cNvSpPr>
          <p:nvPr>
            <p:ph idx="1"/>
          </p:nvPr>
        </p:nvSpPr>
        <p:spPr>
          <a:xfrm>
            <a:off x="2582745" y="1381389"/>
            <a:ext cx="8814598" cy="4450941"/>
          </a:xfrm>
        </p:spPr>
        <p:txBody>
          <a:bodyPr anchor="ctr">
            <a:normAutofit fontScale="77500" lnSpcReduction="20000"/>
          </a:bodyPr>
          <a:lstStyle/>
          <a:p>
            <a:pPr algn="just">
              <a:lnSpc>
                <a:spcPct val="150000"/>
              </a:lnSpc>
              <a:spcAft>
                <a:spcPts val="600"/>
              </a:spcAft>
            </a:pPr>
            <a:r>
              <a:rPr lang="el-GR" sz="1900" b="1" spc="190" dirty="0" smtClean="0">
                <a:solidFill>
                  <a:schemeClr val="accent2">
                    <a:lumMod val="50000"/>
                  </a:schemeClr>
                </a:solidFill>
                <a:latin typeface="Arial" pitchFamily="34" charset="0"/>
                <a:ea typeface="Times New Roman" panose="02020603050405020304" pitchFamily="18" charset="0"/>
                <a:cs typeface="Arial" pitchFamily="34" charset="0"/>
              </a:rPr>
              <a:t>Λόγω </a:t>
            </a:r>
            <a:r>
              <a:rPr lang="el-GR" sz="1900" b="1" spc="190" dirty="0">
                <a:solidFill>
                  <a:schemeClr val="accent2">
                    <a:lumMod val="50000"/>
                  </a:schemeClr>
                </a:solidFill>
                <a:latin typeface="Arial" pitchFamily="34" charset="0"/>
                <a:ea typeface="Times New Roman" panose="02020603050405020304" pitchFamily="18" charset="0"/>
                <a:cs typeface="Arial" pitchFamily="34" charset="0"/>
              </a:rPr>
              <a:t>της επιτάχυνσης της ενεργειακής μετάβασης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είναι</a:t>
            </a:r>
            <a:r>
              <a:rPr lang="el-GR" sz="1900" b="1" spc="150"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απαραίτητο</a:t>
            </a:r>
            <a:r>
              <a:rPr lang="el-GR" sz="1900" b="1" spc="17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η</a:t>
            </a:r>
            <a:r>
              <a:rPr lang="el-GR" sz="1900" b="1" spc="18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πολιτική</a:t>
            </a:r>
            <a:r>
              <a:rPr lang="el-GR" sz="1900" b="1" spc="17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για</a:t>
            </a:r>
            <a:r>
              <a:rPr lang="el-GR" sz="1900" b="1" spc="17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την </a:t>
            </a:r>
            <a:r>
              <a:rPr lang="en-US" sz="1900" b="1"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κλιματική</a:t>
            </a:r>
            <a:r>
              <a:rPr lang="el-GR" sz="1900" b="1" spc="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αλλαγή</a:t>
            </a:r>
            <a:r>
              <a:rPr lang="el-GR" sz="1900" b="1" spc="5" dirty="0">
                <a:solidFill>
                  <a:schemeClr val="accent2">
                    <a:lumMod val="50000"/>
                  </a:schemeClr>
                </a:solidFill>
                <a:latin typeface="Arial" pitchFamily="34" charset="0"/>
                <a:ea typeface="Times New Roman" panose="02020603050405020304" pitchFamily="18" charset="0"/>
                <a:cs typeface="Arial" pitchFamily="34" charset="0"/>
              </a:rPr>
              <a:t> να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είναι</a:t>
            </a:r>
            <a:r>
              <a:rPr lang="el-GR" sz="1900" b="1" spc="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πλήρως</a:t>
            </a:r>
            <a:r>
              <a:rPr lang="el-GR" sz="1900" b="1" spc="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συμπληρωματική</a:t>
            </a:r>
            <a:r>
              <a:rPr lang="el-GR" sz="1900" b="1" spc="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με</a:t>
            </a:r>
            <a:r>
              <a:rPr lang="el-GR" sz="1900" b="1" spc="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τη</a:t>
            </a:r>
            <a:r>
              <a:rPr lang="el-GR" sz="1900" b="1" spc="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πολιτική</a:t>
            </a:r>
            <a:r>
              <a:rPr lang="el-GR" sz="1900" b="1" spc="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της</a:t>
            </a:r>
            <a:r>
              <a:rPr lang="el-GR" sz="1900" b="1" spc="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βιοποικιλότητας»</a:t>
            </a:r>
            <a:r>
              <a:rPr lang="el-GR" sz="1900" b="1" spc="-20"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(Μήνυμα</a:t>
            </a:r>
            <a:r>
              <a:rPr lang="el-GR" sz="1900" b="1" spc="1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της</a:t>
            </a:r>
            <a:r>
              <a:rPr lang="el-GR" sz="1900" b="1" spc="10"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Αθήνας,</a:t>
            </a:r>
            <a:r>
              <a:rPr lang="el-GR" sz="1900" b="1" spc="15" dirty="0">
                <a:solidFill>
                  <a:schemeClr val="accent2">
                    <a:lumMod val="50000"/>
                  </a:schemeClr>
                </a:solidFill>
                <a:latin typeface="Arial" pitchFamily="34" charset="0"/>
                <a:ea typeface="Times New Roman" panose="02020603050405020304" pitchFamily="18" charset="0"/>
                <a:cs typeface="Arial" pitchFamily="34" charset="0"/>
              </a:rPr>
              <a:t> </a:t>
            </a:r>
            <a:r>
              <a:rPr lang="el-GR" sz="1900" b="1" dirty="0">
                <a:solidFill>
                  <a:schemeClr val="accent2">
                    <a:lumMod val="50000"/>
                  </a:schemeClr>
                </a:solidFill>
                <a:latin typeface="Arial" pitchFamily="34" charset="0"/>
                <a:ea typeface="Times New Roman" panose="02020603050405020304" pitchFamily="18" charset="0"/>
                <a:cs typeface="Arial" pitchFamily="34" charset="0"/>
              </a:rPr>
              <a:t>2009).</a:t>
            </a:r>
            <a:r>
              <a:rPr lang="el-GR" sz="1900" dirty="0">
                <a:latin typeface="Arial" pitchFamily="34" charset="0"/>
                <a:ea typeface="Times New Roman" panose="02020603050405020304" pitchFamily="18" charset="0"/>
                <a:cs typeface="Arial" pitchFamily="34" charset="0"/>
              </a:rPr>
              <a:t> </a:t>
            </a:r>
            <a:endParaRPr lang="en-US" sz="1900" b="1" dirty="0">
              <a:solidFill>
                <a:schemeClr val="accent2">
                  <a:lumMod val="50000"/>
                </a:schemeClr>
              </a:solidFill>
              <a:latin typeface="Arial" pitchFamily="34" charset="0"/>
              <a:ea typeface="Times New Roman" panose="02020603050405020304" pitchFamily="18" charset="0"/>
              <a:cs typeface="Arial" pitchFamily="34" charset="0"/>
            </a:endParaRPr>
          </a:p>
          <a:p>
            <a:pPr algn="just">
              <a:lnSpc>
                <a:spcPct val="150000"/>
              </a:lnSpc>
              <a:spcAft>
                <a:spcPts val="600"/>
              </a:spcAft>
            </a:pPr>
            <a:r>
              <a:rPr lang="el-GR" sz="1900" b="1" dirty="0" smtClean="0">
                <a:solidFill>
                  <a:schemeClr val="accent2">
                    <a:lumMod val="50000"/>
                  </a:schemeClr>
                </a:solidFill>
                <a:latin typeface="Arial" pitchFamily="34" charset="0"/>
                <a:cs typeface="Arial" pitchFamily="34" charset="0"/>
              </a:rPr>
              <a:t>Στην </a:t>
            </a:r>
            <a:r>
              <a:rPr lang="el-GR" sz="1900" b="1" dirty="0">
                <a:solidFill>
                  <a:schemeClr val="accent2">
                    <a:lumMod val="50000"/>
                  </a:schemeClr>
                </a:solidFill>
                <a:latin typeface="Arial" pitchFamily="34" charset="0"/>
                <a:cs typeface="Arial" pitchFamily="34" charset="0"/>
              </a:rPr>
              <a:t>παρούσα φάση ζούμε την κλιματική κρίση με  έντονα καιρικά φαινόμενα πλημμυρών και δασικών πυρκαγιών, άρα τώρα πρέπει να αντιμετωπιστούν οι μεγάλες προκλήσεις για την αποτελεσματική διαχείριση των φαινομένων με ανθρώπινη ασφάλεια και ασφάλεια της βιοποικιλότητας. (Λέκκας, 2021)</a:t>
            </a:r>
          </a:p>
          <a:p>
            <a:pPr algn="just">
              <a:lnSpc>
                <a:spcPct val="150000"/>
              </a:lnSpc>
              <a:spcAft>
                <a:spcPts val="600"/>
              </a:spcAft>
            </a:pPr>
            <a:r>
              <a:rPr lang="el-GR" sz="1900" b="1" dirty="0">
                <a:solidFill>
                  <a:schemeClr val="accent2">
                    <a:lumMod val="50000"/>
                  </a:schemeClr>
                </a:solidFill>
                <a:latin typeface="Arial" pitchFamily="34" charset="0"/>
                <a:cs typeface="Arial" pitchFamily="34" charset="0"/>
              </a:rPr>
              <a:t>Η διατήρηση της βιοποικιλότητας δεν είναι απλά μια επιθυμία των οικολόγων αλλά πραγματικά πηγάζει από την </a:t>
            </a:r>
            <a:r>
              <a:rPr lang="el-GR" sz="1900" b="1" dirty="0" err="1">
                <a:solidFill>
                  <a:schemeClr val="accent2">
                    <a:lumMod val="50000"/>
                  </a:schemeClr>
                </a:solidFill>
                <a:latin typeface="Arial" pitchFamily="34" charset="0"/>
                <a:cs typeface="Arial" pitchFamily="34" charset="0"/>
              </a:rPr>
              <a:t>αυταξία</a:t>
            </a:r>
            <a:r>
              <a:rPr lang="el-GR" sz="1900" b="1" dirty="0">
                <a:solidFill>
                  <a:schemeClr val="accent2">
                    <a:lumMod val="50000"/>
                  </a:schemeClr>
                </a:solidFill>
                <a:latin typeface="Arial" pitchFamily="34" charset="0"/>
                <a:cs typeface="Arial" pitchFamily="34" charset="0"/>
              </a:rPr>
              <a:t> της, και από τον πλούτο που προσφέρουν οι υπηρεσίες της στον άνθρωπο. (</a:t>
            </a:r>
            <a:r>
              <a:rPr lang="el-GR" sz="1900" b="1" dirty="0" err="1">
                <a:solidFill>
                  <a:schemeClr val="accent2">
                    <a:lumMod val="50000"/>
                  </a:schemeClr>
                </a:solidFill>
                <a:latin typeface="Arial" pitchFamily="34" charset="0"/>
                <a:cs typeface="Arial" pitchFamily="34" charset="0"/>
              </a:rPr>
              <a:t>Αριανούτσου-Φαραγγιτάκη</a:t>
            </a:r>
            <a:r>
              <a:rPr lang="el-GR" sz="1900" b="1" dirty="0">
                <a:solidFill>
                  <a:schemeClr val="accent2">
                    <a:lumMod val="50000"/>
                  </a:schemeClr>
                </a:solidFill>
                <a:latin typeface="Arial" pitchFamily="34" charset="0"/>
                <a:cs typeface="Arial" pitchFamily="34" charset="0"/>
              </a:rPr>
              <a:t>, 2021)</a:t>
            </a:r>
          </a:p>
          <a:p>
            <a:pPr algn="just">
              <a:lnSpc>
                <a:spcPct val="150000"/>
              </a:lnSpc>
              <a:spcAft>
                <a:spcPts val="600"/>
              </a:spcAft>
            </a:pPr>
            <a:r>
              <a:rPr lang="el-GR" sz="1900" b="1" dirty="0">
                <a:solidFill>
                  <a:schemeClr val="accent2">
                    <a:lumMod val="50000"/>
                  </a:schemeClr>
                </a:solidFill>
                <a:latin typeface="Arial" pitchFamily="34" charset="0"/>
                <a:cs typeface="Arial" pitchFamily="34" charset="0"/>
              </a:rPr>
              <a:t>Έργα σωστής κλίμακας σύμφωνα με τη φέρουσα ικανότητα κάθε περιοχής (Αντωνιάδης, 2020)</a:t>
            </a:r>
            <a:endParaRPr lang="el-GR" sz="1900" b="1" dirty="0">
              <a:solidFill>
                <a:schemeClr val="accent2">
                  <a:lumMod val="50000"/>
                </a:schemeClr>
              </a:solidFill>
              <a:effectLst/>
              <a:latin typeface="Arial" pitchFamily="34" charset="0"/>
              <a:ea typeface="Times New Roman" panose="02020603050405020304" pitchFamily="18" charset="0"/>
              <a:cs typeface="Arial" pitchFamily="34" charset="0"/>
            </a:endParaRPr>
          </a:p>
          <a:p>
            <a:pPr>
              <a:lnSpc>
                <a:spcPct val="90000"/>
              </a:lnSpc>
            </a:pPr>
            <a:endParaRPr lang="el-GR" sz="1700" b="1" dirty="0">
              <a:solidFill>
                <a:schemeClr val="accent2">
                  <a:lumMod val="50000"/>
                </a:schemeClr>
              </a:solidFill>
            </a:endParaRPr>
          </a:p>
        </p:txBody>
      </p:sp>
    </p:spTree>
    <p:extLst>
      <p:ext uri="{BB962C8B-B14F-4D97-AF65-F5344CB8AC3E}">
        <p14:creationId xmlns:p14="http://schemas.microsoft.com/office/powerpoint/2010/main" val="35930792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2103</TotalTime>
  <Words>941</Words>
  <Application>Microsoft Office PowerPoint</Application>
  <PresentationFormat>Προσαρμογή</PresentationFormat>
  <Paragraphs>93</Paragraphs>
  <Slides>16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Facet</vt:lpstr>
      <vt:lpstr>  Τίτλος:  Ήπιες μορφές ενέργειας και διατήρηση των οικοσυστημάτων Πρωταρχικός παγκόσμιος στόχος ως απάντηση στην κλιματική κρίση</vt:lpstr>
      <vt:lpstr>Παρουσίαση του PowerPoint</vt:lpstr>
      <vt:lpstr>Παρουσίαση του PowerPoint</vt:lpstr>
      <vt:lpstr>Παρουσίαση του PowerPoint</vt:lpstr>
      <vt:lpstr>Υπάρχει διαφορά από έργο σε έργο…</vt:lpstr>
      <vt:lpstr>Παρουσίαση του PowerPoint</vt:lpstr>
      <vt:lpstr>Εγκαταστάσεις ΑΠΕ που έπληξαν τη βιοποικιλότητα</vt:lpstr>
      <vt:lpstr>Παρουσίαση του PowerPoint</vt:lpstr>
      <vt:lpstr>Χάραξη πολιτικής για την κλιματική κρίση και την ενεργειακή μετάβαση</vt:lpstr>
      <vt:lpstr>Μελλοντικές εγκαταστάσεις σε 14 μικρά νησιά της Ελλάδας</vt:lpstr>
      <vt:lpstr>ΚΑΛΕΣ ΠΡΑΚΤΙΚΕΣ</vt:lpstr>
      <vt:lpstr>ΚΑΛΕΣ ΠΡΑΚΤΙΚΕΣ</vt:lpstr>
      <vt:lpstr>Παρουσίαση του PowerPoint</vt:lpstr>
      <vt:lpstr>Βιώσιμη μελέτη χωροθέτησης  ΑΣΠΗΕ</vt:lpstr>
      <vt:lpstr>Mέτρα  -  Προτάσεις</vt:lpstr>
      <vt:lpstr>Mέτρα  -  Προτάσεις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Tranoudis, Ioannis [CONGR]</dc:creator>
  <cp:lastModifiedBy>DIMITRIS</cp:lastModifiedBy>
  <cp:revision>515</cp:revision>
  <dcterms:created xsi:type="dcterms:W3CDTF">2022-02-22T17:14:03Z</dcterms:created>
  <dcterms:modified xsi:type="dcterms:W3CDTF">2023-04-21T20:17:23Z</dcterms:modified>
</cp:coreProperties>
</file>