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5" r:id="rId8"/>
    <p:sldId id="266" r:id="rId9"/>
    <p:sldId id="264" r:id="rId10"/>
    <p:sldId id="263" r:id="rId1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6851A1-E820-421D-B59A-2EFEBCD19E35}"/>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D5A51BB5-2FB9-4C1C-A2E6-667D76F65512}"/>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F5BD6565-D74B-41FB-AE23-657ADD4D6E2A}"/>
              </a:ext>
            </a:extLst>
          </p:cNvPr>
          <p:cNvSpPr txBox="1">
            <a:spLocks noGrp="1"/>
          </p:cNvSpPr>
          <p:nvPr>
            <p:ph type="dt" sz="half" idx="7"/>
          </p:nvPr>
        </p:nvSpPr>
        <p:spPr/>
        <p:txBody>
          <a:bodyPr/>
          <a:lstStyle>
            <a:lvl1pPr>
              <a:defRPr/>
            </a:lvl1pPr>
          </a:lstStyle>
          <a:p>
            <a:pPr lvl="0"/>
            <a:fld id="{D0323DB8-A55B-486E-8758-3070C19CEEE2}" type="datetime1">
              <a:rPr lang="el-GR"/>
              <a:pPr lvl="0"/>
              <a:t>27/4/2020</a:t>
            </a:fld>
            <a:endParaRPr lang="el-GR"/>
          </a:p>
        </p:txBody>
      </p:sp>
      <p:sp>
        <p:nvSpPr>
          <p:cNvPr id="5" name="Θέση υποσέλιδου 4">
            <a:extLst>
              <a:ext uri="{FF2B5EF4-FFF2-40B4-BE49-F238E27FC236}">
                <a16:creationId xmlns:a16="http://schemas.microsoft.com/office/drawing/2014/main" id="{7748D66B-B77A-4F38-B0F2-45310D36F40B}"/>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0EF6201F-5834-4108-B524-9C1570D6CED0}"/>
              </a:ext>
            </a:extLst>
          </p:cNvPr>
          <p:cNvSpPr txBox="1">
            <a:spLocks noGrp="1"/>
          </p:cNvSpPr>
          <p:nvPr>
            <p:ph type="sldNum" sz="quarter" idx="8"/>
          </p:nvPr>
        </p:nvSpPr>
        <p:spPr/>
        <p:txBody>
          <a:bodyPr/>
          <a:lstStyle>
            <a:lvl1pPr>
              <a:defRPr/>
            </a:lvl1pPr>
          </a:lstStyle>
          <a:p>
            <a:pPr lvl="0"/>
            <a:fld id="{2D73F7FC-1946-400F-95A5-1B8B9704180C}" type="slidenum">
              <a:t>‹#›</a:t>
            </a:fld>
            <a:endParaRPr lang="el-GR"/>
          </a:p>
        </p:txBody>
      </p:sp>
    </p:spTree>
    <p:extLst>
      <p:ext uri="{BB962C8B-B14F-4D97-AF65-F5344CB8AC3E}">
        <p14:creationId xmlns:p14="http://schemas.microsoft.com/office/powerpoint/2010/main" val="704470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02F698-D5B3-4771-A6F2-E2C8EEB220F4}"/>
              </a:ext>
            </a:extLst>
          </p:cNvPr>
          <p:cNvSpPr txBox="1">
            <a:spLocks noGrp="1"/>
          </p:cNvSpPr>
          <p:nvPr>
            <p:ph type="title"/>
          </p:nvPr>
        </p:nvSpPr>
        <p:spPr/>
        <p:txBody>
          <a:bodyPr/>
          <a:lstStyle>
            <a:lvl1pPr>
              <a:defRPr/>
            </a:lvl1pPr>
          </a:lstStyle>
          <a:p>
            <a:pPr lvl="0"/>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6C4E855-CDDD-41AA-9AF4-CB87BB1984C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2E9D1C4-1131-46C8-884F-D5C06CAE03AC}"/>
              </a:ext>
            </a:extLst>
          </p:cNvPr>
          <p:cNvSpPr txBox="1">
            <a:spLocks noGrp="1"/>
          </p:cNvSpPr>
          <p:nvPr>
            <p:ph type="dt" sz="half" idx="7"/>
          </p:nvPr>
        </p:nvSpPr>
        <p:spPr/>
        <p:txBody>
          <a:bodyPr/>
          <a:lstStyle>
            <a:lvl1pPr>
              <a:defRPr/>
            </a:lvl1pPr>
          </a:lstStyle>
          <a:p>
            <a:pPr lvl="0"/>
            <a:fld id="{8D64DA71-DEBC-4104-A978-5F0C9FBC1D67}" type="datetime1">
              <a:rPr lang="el-GR"/>
              <a:pPr lvl="0"/>
              <a:t>27/4/2020</a:t>
            </a:fld>
            <a:endParaRPr lang="el-GR"/>
          </a:p>
        </p:txBody>
      </p:sp>
      <p:sp>
        <p:nvSpPr>
          <p:cNvPr id="5" name="Θέση υποσέλιδου 4">
            <a:extLst>
              <a:ext uri="{FF2B5EF4-FFF2-40B4-BE49-F238E27FC236}">
                <a16:creationId xmlns:a16="http://schemas.microsoft.com/office/drawing/2014/main" id="{727C0119-B2E7-4E15-965D-5E0FDEB1085F}"/>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E0A3C5D5-3E7A-4EFE-93E9-829909B7A1E1}"/>
              </a:ext>
            </a:extLst>
          </p:cNvPr>
          <p:cNvSpPr txBox="1">
            <a:spLocks noGrp="1"/>
          </p:cNvSpPr>
          <p:nvPr>
            <p:ph type="sldNum" sz="quarter" idx="8"/>
          </p:nvPr>
        </p:nvSpPr>
        <p:spPr/>
        <p:txBody>
          <a:bodyPr/>
          <a:lstStyle>
            <a:lvl1pPr>
              <a:defRPr/>
            </a:lvl1pPr>
          </a:lstStyle>
          <a:p>
            <a:pPr lvl="0"/>
            <a:fld id="{165D6603-72FC-4885-99CE-82908ECA5042}" type="slidenum">
              <a:t>‹#›</a:t>
            </a:fld>
            <a:endParaRPr lang="el-GR"/>
          </a:p>
        </p:txBody>
      </p:sp>
    </p:spTree>
    <p:extLst>
      <p:ext uri="{BB962C8B-B14F-4D97-AF65-F5344CB8AC3E}">
        <p14:creationId xmlns:p14="http://schemas.microsoft.com/office/powerpoint/2010/main" val="3696483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C223F51-FACD-4F6D-A928-EBBCFAA1C3CB}"/>
              </a:ext>
            </a:extLst>
          </p:cNvPr>
          <p:cNvSpPr txBox="1">
            <a:spLocks noGrp="1"/>
          </p:cNvSpPr>
          <p:nvPr>
            <p:ph type="title" orient="vert"/>
          </p:nvPr>
        </p:nvSpPr>
        <p:spPr>
          <a:xfrm>
            <a:off x="8724903" y="365129"/>
            <a:ext cx="2628899" cy="5811834"/>
          </a:xfrm>
        </p:spPr>
        <p:txBody>
          <a:bodyPr vert="eaVert"/>
          <a:lstStyle>
            <a:lvl1pPr>
              <a:defRPr/>
            </a:lvl1pPr>
          </a:lstStyle>
          <a:p>
            <a:pPr lvl="0"/>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C4087E0-A3B2-49F7-822D-A9D630876F1F}"/>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12EFCD44-12D3-4BE9-8556-96F165D764E5}"/>
              </a:ext>
            </a:extLst>
          </p:cNvPr>
          <p:cNvSpPr txBox="1">
            <a:spLocks noGrp="1"/>
          </p:cNvSpPr>
          <p:nvPr>
            <p:ph type="dt" sz="half" idx="7"/>
          </p:nvPr>
        </p:nvSpPr>
        <p:spPr/>
        <p:txBody>
          <a:bodyPr/>
          <a:lstStyle>
            <a:lvl1pPr>
              <a:defRPr/>
            </a:lvl1pPr>
          </a:lstStyle>
          <a:p>
            <a:pPr lvl="0"/>
            <a:fld id="{8AEC6C0C-A993-4727-A12E-FFD50618A48C}" type="datetime1">
              <a:rPr lang="el-GR"/>
              <a:pPr lvl="0"/>
              <a:t>27/4/2020</a:t>
            </a:fld>
            <a:endParaRPr lang="el-GR"/>
          </a:p>
        </p:txBody>
      </p:sp>
      <p:sp>
        <p:nvSpPr>
          <p:cNvPr id="5" name="Θέση υποσέλιδου 4">
            <a:extLst>
              <a:ext uri="{FF2B5EF4-FFF2-40B4-BE49-F238E27FC236}">
                <a16:creationId xmlns:a16="http://schemas.microsoft.com/office/drawing/2014/main" id="{D9DDFC34-AF09-4191-9CD4-A1AE20A3E819}"/>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99459C13-8A61-4112-B85D-B4EB704C7DE9}"/>
              </a:ext>
            </a:extLst>
          </p:cNvPr>
          <p:cNvSpPr txBox="1">
            <a:spLocks noGrp="1"/>
          </p:cNvSpPr>
          <p:nvPr>
            <p:ph type="sldNum" sz="quarter" idx="8"/>
          </p:nvPr>
        </p:nvSpPr>
        <p:spPr/>
        <p:txBody>
          <a:bodyPr/>
          <a:lstStyle>
            <a:lvl1pPr>
              <a:defRPr/>
            </a:lvl1pPr>
          </a:lstStyle>
          <a:p>
            <a:pPr lvl="0"/>
            <a:fld id="{8C6D7C97-4B0C-42BA-8EA7-E401B50D32D8}" type="slidenum">
              <a:t>‹#›</a:t>
            </a:fld>
            <a:endParaRPr lang="el-GR"/>
          </a:p>
        </p:txBody>
      </p:sp>
    </p:spTree>
    <p:extLst>
      <p:ext uri="{BB962C8B-B14F-4D97-AF65-F5344CB8AC3E}">
        <p14:creationId xmlns:p14="http://schemas.microsoft.com/office/powerpoint/2010/main" val="134457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69105E-90AA-47B8-B05B-987417A2C345}"/>
              </a:ext>
            </a:extLst>
          </p:cNvPr>
          <p:cNvSpPr txBox="1">
            <a:spLocks noGrp="1"/>
          </p:cNvSpPr>
          <p:nvPr>
            <p:ph type="title"/>
          </p:nvPr>
        </p:nvSpPr>
        <p:spPr/>
        <p:txBody>
          <a:bodyPr/>
          <a:lstStyle>
            <a:lvl1pPr>
              <a:defRPr/>
            </a:lvl1pPr>
          </a:lstStyle>
          <a:p>
            <a:pPr lvl="0"/>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60C6F03-A26B-4599-A007-C768975897F8}"/>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D4054E65-34A1-41BC-BFD6-BC351695ACDC}"/>
              </a:ext>
            </a:extLst>
          </p:cNvPr>
          <p:cNvSpPr txBox="1">
            <a:spLocks noGrp="1"/>
          </p:cNvSpPr>
          <p:nvPr>
            <p:ph type="dt" sz="half" idx="7"/>
          </p:nvPr>
        </p:nvSpPr>
        <p:spPr/>
        <p:txBody>
          <a:bodyPr/>
          <a:lstStyle>
            <a:lvl1pPr>
              <a:defRPr/>
            </a:lvl1pPr>
          </a:lstStyle>
          <a:p>
            <a:pPr lvl="0"/>
            <a:fld id="{AC024F1C-5436-4C10-9147-288F62AE7A48}" type="datetime1">
              <a:rPr lang="el-GR"/>
              <a:pPr lvl="0"/>
              <a:t>27/4/2020</a:t>
            </a:fld>
            <a:endParaRPr lang="el-GR"/>
          </a:p>
        </p:txBody>
      </p:sp>
      <p:sp>
        <p:nvSpPr>
          <p:cNvPr id="5" name="Θέση υποσέλιδου 4">
            <a:extLst>
              <a:ext uri="{FF2B5EF4-FFF2-40B4-BE49-F238E27FC236}">
                <a16:creationId xmlns:a16="http://schemas.microsoft.com/office/drawing/2014/main" id="{EC38D409-A13C-4CBC-AA5C-4589A5CD9DFB}"/>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75298B76-22C9-4AF0-92E1-937D060A08B1}"/>
              </a:ext>
            </a:extLst>
          </p:cNvPr>
          <p:cNvSpPr txBox="1">
            <a:spLocks noGrp="1"/>
          </p:cNvSpPr>
          <p:nvPr>
            <p:ph type="sldNum" sz="quarter" idx="8"/>
          </p:nvPr>
        </p:nvSpPr>
        <p:spPr/>
        <p:txBody>
          <a:bodyPr/>
          <a:lstStyle>
            <a:lvl1pPr>
              <a:defRPr/>
            </a:lvl1pPr>
          </a:lstStyle>
          <a:p>
            <a:pPr lvl="0"/>
            <a:fld id="{24A8496A-5E21-4684-A618-D4E41042AAA9}" type="slidenum">
              <a:t>‹#›</a:t>
            </a:fld>
            <a:endParaRPr lang="el-GR"/>
          </a:p>
        </p:txBody>
      </p:sp>
    </p:spTree>
    <p:extLst>
      <p:ext uri="{BB962C8B-B14F-4D97-AF65-F5344CB8AC3E}">
        <p14:creationId xmlns:p14="http://schemas.microsoft.com/office/powerpoint/2010/main" val="15635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A2CA9F-6CA4-4635-BB77-D8E34E36FED7}"/>
              </a:ext>
            </a:extLst>
          </p:cNvPr>
          <p:cNvSpPr txBox="1">
            <a:spLocks noGrp="1"/>
          </p:cNvSpPr>
          <p:nvPr>
            <p:ph type="title"/>
          </p:nvPr>
        </p:nvSpPr>
        <p:spPr>
          <a:xfrm>
            <a:off x="831847" y="1709735"/>
            <a:ext cx="10515600" cy="2852735"/>
          </a:xfrm>
        </p:spPr>
        <p:txBody>
          <a:bodyPr anchor="b"/>
          <a:lstStyle>
            <a:lvl1pPr>
              <a:defRPr sz="6000"/>
            </a:lvl1pPr>
          </a:lstStyle>
          <a:p>
            <a:pPr lvl="0"/>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28D3127-9FAF-4585-99B1-B2F821C52AB6}"/>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BAF2F125-E12C-4E70-A7E9-18C31F88A2A0}"/>
              </a:ext>
            </a:extLst>
          </p:cNvPr>
          <p:cNvSpPr txBox="1">
            <a:spLocks noGrp="1"/>
          </p:cNvSpPr>
          <p:nvPr>
            <p:ph type="dt" sz="half" idx="7"/>
          </p:nvPr>
        </p:nvSpPr>
        <p:spPr/>
        <p:txBody>
          <a:bodyPr/>
          <a:lstStyle>
            <a:lvl1pPr>
              <a:defRPr/>
            </a:lvl1pPr>
          </a:lstStyle>
          <a:p>
            <a:pPr lvl="0"/>
            <a:fld id="{8D9C24A3-D694-477C-AA0B-BB303B7AA4DD}" type="datetime1">
              <a:rPr lang="el-GR"/>
              <a:pPr lvl="0"/>
              <a:t>27/4/2020</a:t>
            </a:fld>
            <a:endParaRPr lang="el-GR"/>
          </a:p>
        </p:txBody>
      </p:sp>
      <p:sp>
        <p:nvSpPr>
          <p:cNvPr id="5" name="Θέση υποσέλιδου 4">
            <a:extLst>
              <a:ext uri="{FF2B5EF4-FFF2-40B4-BE49-F238E27FC236}">
                <a16:creationId xmlns:a16="http://schemas.microsoft.com/office/drawing/2014/main" id="{92879035-78FB-4DE9-AB5D-4738607DABFC}"/>
              </a:ext>
            </a:extLst>
          </p:cNvPr>
          <p:cNvSpPr txBox="1">
            <a:spLocks noGrp="1"/>
          </p:cNvSpPr>
          <p:nvPr>
            <p:ph type="ftr" sz="quarter" idx="9"/>
          </p:nvPr>
        </p:nvSpPr>
        <p:spPr/>
        <p:txBody>
          <a:bodyPr/>
          <a:lstStyle>
            <a:lvl1pPr>
              <a:defRPr/>
            </a:lvl1pPr>
          </a:lstStyle>
          <a:p>
            <a:pPr lvl="0"/>
            <a:endParaRPr lang="el-GR"/>
          </a:p>
        </p:txBody>
      </p:sp>
      <p:sp>
        <p:nvSpPr>
          <p:cNvPr id="6" name="Θέση αριθμού διαφάνειας 5">
            <a:extLst>
              <a:ext uri="{FF2B5EF4-FFF2-40B4-BE49-F238E27FC236}">
                <a16:creationId xmlns:a16="http://schemas.microsoft.com/office/drawing/2014/main" id="{FBB05F9A-74D7-482D-B699-1900021C4EA7}"/>
              </a:ext>
            </a:extLst>
          </p:cNvPr>
          <p:cNvSpPr txBox="1">
            <a:spLocks noGrp="1"/>
          </p:cNvSpPr>
          <p:nvPr>
            <p:ph type="sldNum" sz="quarter" idx="8"/>
          </p:nvPr>
        </p:nvSpPr>
        <p:spPr/>
        <p:txBody>
          <a:bodyPr/>
          <a:lstStyle>
            <a:lvl1pPr>
              <a:defRPr/>
            </a:lvl1pPr>
          </a:lstStyle>
          <a:p>
            <a:pPr lvl="0"/>
            <a:fld id="{86D42FDB-4821-45D7-BE36-9359A5EF54B3}" type="slidenum">
              <a:t>‹#›</a:t>
            </a:fld>
            <a:endParaRPr lang="el-GR"/>
          </a:p>
        </p:txBody>
      </p:sp>
    </p:spTree>
    <p:extLst>
      <p:ext uri="{BB962C8B-B14F-4D97-AF65-F5344CB8AC3E}">
        <p14:creationId xmlns:p14="http://schemas.microsoft.com/office/powerpoint/2010/main" val="3642093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C319AF-A781-4FFE-836C-B3DB78F02BE5}"/>
              </a:ext>
            </a:extLst>
          </p:cNvPr>
          <p:cNvSpPr txBox="1">
            <a:spLocks noGrp="1"/>
          </p:cNvSpPr>
          <p:nvPr>
            <p:ph type="title"/>
          </p:nvPr>
        </p:nvSpPr>
        <p:spPr/>
        <p:txBody>
          <a:bodyPr/>
          <a:lstStyle>
            <a:lvl1pPr>
              <a:defRPr/>
            </a:lvl1pPr>
          </a:lstStyle>
          <a:p>
            <a:pPr lvl="0"/>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BB1467E-1415-4D87-A289-3EA43D06FF1F}"/>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6D5D2489-A46E-403C-9FFC-C33C7F0C7B3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7074C6E-BB15-445C-861B-15EE5B4E487E}"/>
              </a:ext>
            </a:extLst>
          </p:cNvPr>
          <p:cNvSpPr txBox="1">
            <a:spLocks noGrp="1"/>
          </p:cNvSpPr>
          <p:nvPr>
            <p:ph type="dt" sz="half" idx="7"/>
          </p:nvPr>
        </p:nvSpPr>
        <p:spPr/>
        <p:txBody>
          <a:bodyPr/>
          <a:lstStyle>
            <a:lvl1pPr>
              <a:defRPr/>
            </a:lvl1pPr>
          </a:lstStyle>
          <a:p>
            <a:pPr lvl="0"/>
            <a:fld id="{70E40B01-F504-48CA-8DF5-ACAA432781D0}" type="datetime1">
              <a:rPr lang="el-GR"/>
              <a:pPr lvl="0"/>
              <a:t>27/4/2020</a:t>
            </a:fld>
            <a:endParaRPr lang="el-GR"/>
          </a:p>
        </p:txBody>
      </p:sp>
      <p:sp>
        <p:nvSpPr>
          <p:cNvPr id="6" name="Θέση υποσέλιδου 5">
            <a:extLst>
              <a:ext uri="{FF2B5EF4-FFF2-40B4-BE49-F238E27FC236}">
                <a16:creationId xmlns:a16="http://schemas.microsoft.com/office/drawing/2014/main" id="{FEDBD47C-9512-4DE2-BB0E-112D42A1B4F5}"/>
              </a:ext>
            </a:extLst>
          </p:cNvPr>
          <p:cNvSpPr txBox="1">
            <a:spLocks noGrp="1"/>
          </p:cNvSpPr>
          <p:nvPr>
            <p:ph type="ftr" sz="quarter" idx="9"/>
          </p:nvPr>
        </p:nvSpPr>
        <p:spPr/>
        <p:txBody>
          <a:bodyPr/>
          <a:lstStyle>
            <a:lvl1pPr>
              <a:defRPr/>
            </a:lvl1pPr>
          </a:lstStyle>
          <a:p>
            <a:pPr lvl="0"/>
            <a:endParaRPr lang="el-GR"/>
          </a:p>
        </p:txBody>
      </p:sp>
      <p:sp>
        <p:nvSpPr>
          <p:cNvPr id="7" name="Θέση αριθμού διαφάνειας 6">
            <a:extLst>
              <a:ext uri="{FF2B5EF4-FFF2-40B4-BE49-F238E27FC236}">
                <a16:creationId xmlns:a16="http://schemas.microsoft.com/office/drawing/2014/main" id="{967D3064-D818-4A8E-B0DE-946EBDA7CE12}"/>
              </a:ext>
            </a:extLst>
          </p:cNvPr>
          <p:cNvSpPr txBox="1">
            <a:spLocks noGrp="1"/>
          </p:cNvSpPr>
          <p:nvPr>
            <p:ph type="sldNum" sz="quarter" idx="8"/>
          </p:nvPr>
        </p:nvSpPr>
        <p:spPr/>
        <p:txBody>
          <a:bodyPr/>
          <a:lstStyle>
            <a:lvl1pPr>
              <a:defRPr/>
            </a:lvl1pPr>
          </a:lstStyle>
          <a:p>
            <a:pPr lvl="0"/>
            <a:fld id="{BC3E7A9D-297E-49F7-8D06-84822A505186}" type="slidenum">
              <a:t>‹#›</a:t>
            </a:fld>
            <a:endParaRPr lang="el-GR"/>
          </a:p>
        </p:txBody>
      </p:sp>
    </p:spTree>
    <p:extLst>
      <p:ext uri="{BB962C8B-B14F-4D97-AF65-F5344CB8AC3E}">
        <p14:creationId xmlns:p14="http://schemas.microsoft.com/office/powerpoint/2010/main" val="2135617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4B6B72-8C33-4991-86B0-57DAD6F2EBF3}"/>
              </a:ext>
            </a:extLst>
          </p:cNvPr>
          <p:cNvSpPr txBox="1">
            <a:spLocks noGrp="1"/>
          </p:cNvSpPr>
          <p:nvPr>
            <p:ph type="title"/>
          </p:nvPr>
        </p:nvSpPr>
        <p:spPr>
          <a:xfrm>
            <a:off x="839784" y="365129"/>
            <a:ext cx="10515600" cy="1325559"/>
          </a:xfrm>
        </p:spPr>
        <p:txBody>
          <a:bodyPr/>
          <a:lstStyle>
            <a:lvl1pPr>
              <a:defRPr/>
            </a:lvl1pPr>
          </a:lstStyle>
          <a:p>
            <a:pPr lvl="0"/>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5358762-68B6-49BC-BF1B-A7219767A0C1}"/>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8BA53B2C-7C2B-48C7-87A3-FF882B7081FA}"/>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F97B23FE-39C4-4001-B506-00FA8036B7D5}"/>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884F79DC-8900-4BD0-BC35-9AD919C47A8A}"/>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27287BE4-EF79-4534-82B8-6A5ACD7A7442}"/>
              </a:ext>
            </a:extLst>
          </p:cNvPr>
          <p:cNvSpPr txBox="1">
            <a:spLocks noGrp="1"/>
          </p:cNvSpPr>
          <p:nvPr>
            <p:ph type="dt" sz="half" idx="7"/>
          </p:nvPr>
        </p:nvSpPr>
        <p:spPr/>
        <p:txBody>
          <a:bodyPr/>
          <a:lstStyle>
            <a:lvl1pPr>
              <a:defRPr/>
            </a:lvl1pPr>
          </a:lstStyle>
          <a:p>
            <a:pPr lvl="0"/>
            <a:fld id="{FC817B13-F8E6-4426-BB82-B44667754E5A}" type="datetime1">
              <a:rPr lang="el-GR"/>
              <a:pPr lvl="0"/>
              <a:t>27/4/2020</a:t>
            </a:fld>
            <a:endParaRPr lang="el-GR"/>
          </a:p>
        </p:txBody>
      </p:sp>
      <p:sp>
        <p:nvSpPr>
          <p:cNvPr id="8" name="Θέση υποσέλιδου 7">
            <a:extLst>
              <a:ext uri="{FF2B5EF4-FFF2-40B4-BE49-F238E27FC236}">
                <a16:creationId xmlns:a16="http://schemas.microsoft.com/office/drawing/2014/main" id="{3486C099-4F9D-46AD-8A63-D54404E04949}"/>
              </a:ext>
            </a:extLst>
          </p:cNvPr>
          <p:cNvSpPr txBox="1">
            <a:spLocks noGrp="1"/>
          </p:cNvSpPr>
          <p:nvPr>
            <p:ph type="ftr" sz="quarter" idx="9"/>
          </p:nvPr>
        </p:nvSpPr>
        <p:spPr/>
        <p:txBody>
          <a:bodyPr/>
          <a:lstStyle>
            <a:lvl1pPr>
              <a:defRPr/>
            </a:lvl1pPr>
          </a:lstStyle>
          <a:p>
            <a:pPr lvl="0"/>
            <a:endParaRPr lang="el-GR"/>
          </a:p>
        </p:txBody>
      </p:sp>
      <p:sp>
        <p:nvSpPr>
          <p:cNvPr id="9" name="Θέση αριθμού διαφάνειας 8">
            <a:extLst>
              <a:ext uri="{FF2B5EF4-FFF2-40B4-BE49-F238E27FC236}">
                <a16:creationId xmlns:a16="http://schemas.microsoft.com/office/drawing/2014/main" id="{C2F539D8-3972-49EF-A667-C8D6C9D8D14F}"/>
              </a:ext>
            </a:extLst>
          </p:cNvPr>
          <p:cNvSpPr txBox="1">
            <a:spLocks noGrp="1"/>
          </p:cNvSpPr>
          <p:nvPr>
            <p:ph type="sldNum" sz="quarter" idx="8"/>
          </p:nvPr>
        </p:nvSpPr>
        <p:spPr/>
        <p:txBody>
          <a:bodyPr/>
          <a:lstStyle>
            <a:lvl1pPr>
              <a:defRPr/>
            </a:lvl1pPr>
          </a:lstStyle>
          <a:p>
            <a:pPr lvl="0"/>
            <a:fld id="{9B4AF7F2-2157-45E7-B2AB-5C29E1A37EB5}" type="slidenum">
              <a:t>‹#›</a:t>
            </a:fld>
            <a:endParaRPr lang="el-GR"/>
          </a:p>
        </p:txBody>
      </p:sp>
    </p:spTree>
    <p:extLst>
      <p:ext uri="{BB962C8B-B14F-4D97-AF65-F5344CB8AC3E}">
        <p14:creationId xmlns:p14="http://schemas.microsoft.com/office/powerpoint/2010/main" val="2817764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DF8AAB-BC37-496E-81B7-191EBF9F67E3}"/>
              </a:ext>
            </a:extLst>
          </p:cNvPr>
          <p:cNvSpPr txBox="1">
            <a:spLocks noGrp="1"/>
          </p:cNvSpPr>
          <p:nvPr>
            <p:ph type="title"/>
          </p:nvPr>
        </p:nvSpPr>
        <p:spPr/>
        <p:txBody>
          <a:bodyPr/>
          <a:lstStyle>
            <a:lvl1pPr>
              <a:defRPr/>
            </a:lvl1pPr>
          </a:lstStyle>
          <a:p>
            <a:pPr lvl="0"/>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FB2B09D-B0C5-40CF-B842-AD9E0BDBF9B6}"/>
              </a:ext>
            </a:extLst>
          </p:cNvPr>
          <p:cNvSpPr txBox="1">
            <a:spLocks noGrp="1"/>
          </p:cNvSpPr>
          <p:nvPr>
            <p:ph type="dt" sz="half" idx="7"/>
          </p:nvPr>
        </p:nvSpPr>
        <p:spPr/>
        <p:txBody>
          <a:bodyPr/>
          <a:lstStyle>
            <a:lvl1pPr>
              <a:defRPr/>
            </a:lvl1pPr>
          </a:lstStyle>
          <a:p>
            <a:pPr lvl="0"/>
            <a:fld id="{B53860F4-B5BE-4ABC-966B-81368C8C4263}" type="datetime1">
              <a:rPr lang="el-GR"/>
              <a:pPr lvl="0"/>
              <a:t>27/4/2020</a:t>
            </a:fld>
            <a:endParaRPr lang="el-GR"/>
          </a:p>
        </p:txBody>
      </p:sp>
      <p:sp>
        <p:nvSpPr>
          <p:cNvPr id="4" name="Θέση υποσέλιδου 3">
            <a:extLst>
              <a:ext uri="{FF2B5EF4-FFF2-40B4-BE49-F238E27FC236}">
                <a16:creationId xmlns:a16="http://schemas.microsoft.com/office/drawing/2014/main" id="{1BC5D56F-4DDC-4A3E-AD23-A7F668A842CF}"/>
              </a:ext>
            </a:extLst>
          </p:cNvPr>
          <p:cNvSpPr txBox="1">
            <a:spLocks noGrp="1"/>
          </p:cNvSpPr>
          <p:nvPr>
            <p:ph type="ftr" sz="quarter" idx="9"/>
          </p:nvPr>
        </p:nvSpPr>
        <p:spPr/>
        <p:txBody>
          <a:bodyPr/>
          <a:lstStyle>
            <a:lvl1pPr>
              <a:defRPr/>
            </a:lvl1pPr>
          </a:lstStyle>
          <a:p>
            <a:pPr lvl="0"/>
            <a:endParaRPr lang="el-GR"/>
          </a:p>
        </p:txBody>
      </p:sp>
      <p:sp>
        <p:nvSpPr>
          <p:cNvPr id="5" name="Θέση αριθμού διαφάνειας 4">
            <a:extLst>
              <a:ext uri="{FF2B5EF4-FFF2-40B4-BE49-F238E27FC236}">
                <a16:creationId xmlns:a16="http://schemas.microsoft.com/office/drawing/2014/main" id="{ECEDD3A0-B035-45CE-8A1B-661CA5266951}"/>
              </a:ext>
            </a:extLst>
          </p:cNvPr>
          <p:cNvSpPr txBox="1">
            <a:spLocks noGrp="1"/>
          </p:cNvSpPr>
          <p:nvPr>
            <p:ph type="sldNum" sz="quarter" idx="8"/>
          </p:nvPr>
        </p:nvSpPr>
        <p:spPr/>
        <p:txBody>
          <a:bodyPr/>
          <a:lstStyle>
            <a:lvl1pPr>
              <a:defRPr/>
            </a:lvl1pPr>
          </a:lstStyle>
          <a:p>
            <a:pPr lvl="0"/>
            <a:fld id="{68F3E407-A130-428F-BF5D-88F1AF00E5E3}" type="slidenum">
              <a:t>‹#›</a:t>
            </a:fld>
            <a:endParaRPr lang="el-GR"/>
          </a:p>
        </p:txBody>
      </p:sp>
    </p:spTree>
    <p:extLst>
      <p:ext uri="{BB962C8B-B14F-4D97-AF65-F5344CB8AC3E}">
        <p14:creationId xmlns:p14="http://schemas.microsoft.com/office/powerpoint/2010/main" val="2526936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8F2F77C-5C6C-43FD-A1E3-A21810DDC0AF}"/>
              </a:ext>
            </a:extLst>
          </p:cNvPr>
          <p:cNvSpPr txBox="1">
            <a:spLocks noGrp="1"/>
          </p:cNvSpPr>
          <p:nvPr>
            <p:ph type="dt" sz="half" idx="7"/>
          </p:nvPr>
        </p:nvSpPr>
        <p:spPr/>
        <p:txBody>
          <a:bodyPr/>
          <a:lstStyle>
            <a:lvl1pPr>
              <a:defRPr/>
            </a:lvl1pPr>
          </a:lstStyle>
          <a:p>
            <a:pPr lvl="0"/>
            <a:fld id="{98403403-B257-427B-9449-B2D4870FB001}" type="datetime1">
              <a:rPr lang="el-GR"/>
              <a:pPr lvl="0"/>
              <a:t>27/4/2020</a:t>
            </a:fld>
            <a:endParaRPr lang="el-GR"/>
          </a:p>
        </p:txBody>
      </p:sp>
      <p:sp>
        <p:nvSpPr>
          <p:cNvPr id="3" name="Θέση υποσέλιδου 2">
            <a:extLst>
              <a:ext uri="{FF2B5EF4-FFF2-40B4-BE49-F238E27FC236}">
                <a16:creationId xmlns:a16="http://schemas.microsoft.com/office/drawing/2014/main" id="{4A2345E4-1DE5-4CE4-B92A-3BD842C5845C}"/>
              </a:ext>
            </a:extLst>
          </p:cNvPr>
          <p:cNvSpPr txBox="1">
            <a:spLocks noGrp="1"/>
          </p:cNvSpPr>
          <p:nvPr>
            <p:ph type="ftr" sz="quarter" idx="9"/>
          </p:nvPr>
        </p:nvSpPr>
        <p:spPr/>
        <p:txBody>
          <a:bodyPr/>
          <a:lstStyle>
            <a:lvl1pPr>
              <a:defRPr/>
            </a:lvl1pPr>
          </a:lstStyle>
          <a:p>
            <a:pPr lvl="0"/>
            <a:endParaRPr lang="el-GR"/>
          </a:p>
        </p:txBody>
      </p:sp>
      <p:sp>
        <p:nvSpPr>
          <p:cNvPr id="4" name="Θέση αριθμού διαφάνειας 3">
            <a:extLst>
              <a:ext uri="{FF2B5EF4-FFF2-40B4-BE49-F238E27FC236}">
                <a16:creationId xmlns:a16="http://schemas.microsoft.com/office/drawing/2014/main" id="{2A9C0BB5-EF65-407A-9625-462F0F1BE81F}"/>
              </a:ext>
            </a:extLst>
          </p:cNvPr>
          <p:cNvSpPr txBox="1">
            <a:spLocks noGrp="1"/>
          </p:cNvSpPr>
          <p:nvPr>
            <p:ph type="sldNum" sz="quarter" idx="8"/>
          </p:nvPr>
        </p:nvSpPr>
        <p:spPr/>
        <p:txBody>
          <a:bodyPr/>
          <a:lstStyle>
            <a:lvl1pPr>
              <a:defRPr/>
            </a:lvl1pPr>
          </a:lstStyle>
          <a:p>
            <a:pPr lvl="0"/>
            <a:fld id="{F68E802C-C4A2-4642-A4F6-92921FC2A6C5}" type="slidenum">
              <a:t>‹#›</a:t>
            </a:fld>
            <a:endParaRPr lang="el-GR"/>
          </a:p>
        </p:txBody>
      </p:sp>
    </p:spTree>
    <p:extLst>
      <p:ext uri="{BB962C8B-B14F-4D97-AF65-F5344CB8AC3E}">
        <p14:creationId xmlns:p14="http://schemas.microsoft.com/office/powerpoint/2010/main" val="180901113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5307E6-835B-4F51-8F54-BD871C0CF2F0}"/>
              </a:ext>
            </a:extLst>
          </p:cNvPr>
          <p:cNvSpPr txBox="1">
            <a:spLocks noGrp="1"/>
          </p:cNvSpPr>
          <p:nvPr>
            <p:ph type="title"/>
          </p:nvPr>
        </p:nvSpPr>
        <p:spPr>
          <a:xfrm>
            <a:off x="839784" y="457200"/>
            <a:ext cx="3932240" cy="1600200"/>
          </a:xfrm>
        </p:spPr>
        <p:txBody>
          <a:bodyPr anchor="b"/>
          <a:lstStyle>
            <a:lvl1pPr>
              <a:defRPr sz="3200"/>
            </a:lvl1pPr>
          </a:lstStyle>
          <a:p>
            <a:pPr lvl="0"/>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DA9F4EA-C885-4D89-80E3-DDE744EC550D}"/>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8D4CB150-724A-47E3-BCEF-F791B1E8275A}"/>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F22BFBD-4CF5-4FA4-9CF9-2D2672BB737F}"/>
              </a:ext>
            </a:extLst>
          </p:cNvPr>
          <p:cNvSpPr txBox="1">
            <a:spLocks noGrp="1"/>
          </p:cNvSpPr>
          <p:nvPr>
            <p:ph type="dt" sz="half" idx="7"/>
          </p:nvPr>
        </p:nvSpPr>
        <p:spPr/>
        <p:txBody>
          <a:bodyPr/>
          <a:lstStyle>
            <a:lvl1pPr>
              <a:defRPr/>
            </a:lvl1pPr>
          </a:lstStyle>
          <a:p>
            <a:pPr lvl="0"/>
            <a:fld id="{0FF79F14-6C81-4032-B632-E835AC0B29FA}" type="datetime1">
              <a:rPr lang="el-GR"/>
              <a:pPr lvl="0"/>
              <a:t>27/4/2020</a:t>
            </a:fld>
            <a:endParaRPr lang="el-GR"/>
          </a:p>
        </p:txBody>
      </p:sp>
      <p:sp>
        <p:nvSpPr>
          <p:cNvPr id="6" name="Θέση υποσέλιδου 5">
            <a:extLst>
              <a:ext uri="{FF2B5EF4-FFF2-40B4-BE49-F238E27FC236}">
                <a16:creationId xmlns:a16="http://schemas.microsoft.com/office/drawing/2014/main" id="{CD6B67CB-884E-46FD-8C04-7230518A1A21}"/>
              </a:ext>
            </a:extLst>
          </p:cNvPr>
          <p:cNvSpPr txBox="1">
            <a:spLocks noGrp="1"/>
          </p:cNvSpPr>
          <p:nvPr>
            <p:ph type="ftr" sz="quarter" idx="9"/>
          </p:nvPr>
        </p:nvSpPr>
        <p:spPr/>
        <p:txBody>
          <a:bodyPr/>
          <a:lstStyle>
            <a:lvl1pPr>
              <a:defRPr/>
            </a:lvl1pPr>
          </a:lstStyle>
          <a:p>
            <a:pPr lvl="0"/>
            <a:endParaRPr lang="el-GR"/>
          </a:p>
        </p:txBody>
      </p:sp>
      <p:sp>
        <p:nvSpPr>
          <p:cNvPr id="7" name="Θέση αριθμού διαφάνειας 6">
            <a:extLst>
              <a:ext uri="{FF2B5EF4-FFF2-40B4-BE49-F238E27FC236}">
                <a16:creationId xmlns:a16="http://schemas.microsoft.com/office/drawing/2014/main" id="{5885AF0A-2FB3-40B4-AE9A-60DD2C13CBC5}"/>
              </a:ext>
            </a:extLst>
          </p:cNvPr>
          <p:cNvSpPr txBox="1">
            <a:spLocks noGrp="1"/>
          </p:cNvSpPr>
          <p:nvPr>
            <p:ph type="sldNum" sz="quarter" idx="8"/>
          </p:nvPr>
        </p:nvSpPr>
        <p:spPr/>
        <p:txBody>
          <a:bodyPr/>
          <a:lstStyle>
            <a:lvl1pPr>
              <a:defRPr/>
            </a:lvl1pPr>
          </a:lstStyle>
          <a:p>
            <a:pPr lvl="0"/>
            <a:fld id="{75D744B1-D946-42B9-BBC8-2599B2E4AD5D}" type="slidenum">
              <a:t>‹#›</a:t>
            </a:fld>
            <a:endParaRPr lang="el-GR"/>
          </a:p>
        </p:txBody>
      </p:sp>
    </p:spTree>
    <p:extLst>
      <p:ext uri="{BB962C8B-B14F-4D97-AF65-F5344CB8AC3E}">
        <p14:creationId xmlns:p14="http://schemas.microsoft.com/office/powerpoint/2010/main" val="4248854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FD61F9-41BE-4D86-8A37-8D06E584646C}"/>
              </a:ext>
            </a:extLst>
          </p:cNvPr>
          <p:cNvSpPr txBox="1">
            <a:spLocks noGrp="1"/>
          </p:cNvSpPr>
          <p:nvPr>
            <p:ph type="title"/>
          </p:nvPr>
        </p:nvSpPr>
        <p:spPr>
          <a:xfrm>
            <a:off x="839784" y="457200"/>
            <a:ext cx="3932240" cy="1600200"/>
          </a:xfrm>
        </p:spPr>
        <p:txBody>
          <a:bodyPr anchor="b"/>
          <a:lstStyle>
            <a:lvl1pPr>
              <a:defRPr sz="3200"/>
            </a:lvl1pPr>
          </a:lstStyle>
          <a:p>
            <a:pPr lvl="0"/>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420FE21-8F49-4F9E-A7EE-3714116E3572}"/>
              </a:ext>
            </a:extLst>
          </p:cNvPr>
          <p:cNvSpPr txBox="1">
            <a:spLocks noGrp="1"/>
          </p:cNvSpPr>
          <p:nvPr>
            <p:ph type="pic" idx="1"/>
          </p:nvPr>
        </p:nvSpPr>
        <p:spPr>
          <a:xfrm>
            <a:off x="5183184" y="987423"/>
            <a:ext cx="6172200" cy="4873623"/>
          </a:xfrm>
        </p:spPr>
        <p:txBody>
          <a:bodyPr/>
          <a:lstStyle>
            <a:lvl1pPr marL="0" indent="0">
              <a:buNone/>
              <a:defRPr sz="3200"/>
            </a:lvl1pPr>
          </a:lstStyle>
          <a:p>
            <a:pPr lvl="0"/>
            <a:r>
              <a:rPr lang="el-GR"/>
              <a:t>Κάντε κλικ στο εικονίδιο για να προσθέσετε εικόνα</a:t>
            </a:r>
          </a:p>
        </p:txBody>
      </p:sp>
      <p:sp>
        <p:nvSpPr>
          <p:cNvPr id="4" name="Θέση κειμένου 3">
            <a:extLst>
              <a:ext uri="{FF2B5EF4-FFF2-40B4-BE49-F238E27FC236}">
                <a16:creationId xmlns:a16="http://schemas.microsoft.com/office/drawing/2014/main" id="{F4ABA64B-95BC-4BB9-AF1D-D05996FA4FFE}"/>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EE845684-9102-45ED-A9E1-C706CFC17696}"/>
              </a:ext>
            </a:extLst>
          </p:cNvPr>
          <p:cNvSpPr txBox="1">
            <a:spLocks noGrp="1"/>
          </p:cNvSpPr>
          <p:nvPr>
            <p:ph type="dt" sz="half" idx="7"/>
          </p:nvPr>
        </p:nvSpPr>
        <p:spPr/>
        <p:txBody>
          <a:bodyPr/>
          <a:lstStyle>
            <a:lvl1pPr>
              <a:defRPr/>
            </a:lvl1pPr>
          </a:lstStyle>
          <a:p>
            <a:pPr lvl="0"/>
            <a:fld id="{D095BFED-01DA-429B-A09D-21581B82677D}" type="datetime1">
              <a:rPr lang="el-GR"/>
              <a:pPr lvl="0"/>
              <a:t>27/4/2020</a:t>
            </a:fld>
            <a:endParaRPr lang="el-GR"/>
          </a:p>
        </p:txBody>
      </p:sp>
      <p:sp>
        <p:nvSpPr>
          <p:cNvPr id="6" name="Θέση υποσέλιδου 5">
            <a:extLst>
              <a:ext uri="{FF2B5EF4-FFF2-40B4-BE49-F238E27FC236}">
                <a16:creationId xmlns:a16="http://schemas.microsoft.com/office/drawing/2014/main" id="{53B88BDE-EB3F-40C2-9710-33F56BCCA3CD}"/>
              </a:ext>
            </a:extLst>
          </p:cNvPr>
          <p:cNvSpPr txBox="1">
            <a:spLocks noGrp="1"/>
          </p:cNvSpPr>
          <p:nvPr>
            <p:ph type="ftr" sz="quarter" idx="9"/>
          </p:nvPr>
        </p:nvSpPr>
        <p:spPr/>
        <p:txBody>
          <a:bodyPr/>
          <a:lstStyle>
            <a:lvl1pPr>
              <a:defRPr/>
            </a:lvl1pPr>
          </a:lstStyle>
          <a:p>
            <a:pPr lvl="0"/>
            <a:endParaRPr lang="el-GR"/>
          </a:p>
        </p:txBody>
      </p:sp>
      <p:sp>
        <p:nvSpPr>
          <p:cNvPr id="7" name="Θέση αριθμού διαφάνειας 6">
            <a:extLst>
              <a:ext uri="{FF2B5EF4-FFF2-40B4-BE49-F238E27FC236}">
                <a16:creationId xmlns:a16="http://schemas.microsoft.com/office/drawing/2014/main" id="{8C2F96AF-B1A2-43B0-9E1B-1C11E9E539AB}"/>
              </a:ext>
            </a:extLst>
          </p:cNvPr>
          <p:cNvSpPr txBox="1">
            <a:spLocks noGrp="1"/>
          </p:cNvSpPr>
          <p:nvPr>
            <p:ph type="sldNum" sz="quarter" idx="8"/>
          </p:nvPr>
        </p:nvSpPr>
        <p:spPr/>
        <p:txBody>
          <a:bodyPr/>
          <a:lstStyle>
            <a:lvl1pPr>
              <a:defRPr/>
            </a:lvl1pPr>
          </a:lstStyle>
          <a:p>
            <a:pPr lvl="0"/>
            <a:fld id="{41B1531E-ADFB-424A-8FC2-2A6F12F60D2F}" type="slidenum">
              <a:t>‹#›</a:t>
            </a:fld>
            <a:endParaRPr lang="el-GR"/>
          </a:p>
        </p:txBody>
      </p:sp>
    </p:spTree>
    <p:extLst>
      <p:ext uri="{BB962C8B-B14F-4D97-AF65-F5344CB8AC3E}">
        <p14:creationId xmlns:p14="http://schemas.microsoft.com/office/powerpoint/2010/main" val="2526019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460B00E-FE2F-45B0-BC8C-5941DCED027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CE956A1-7409-426D-8537-9CC69CB051AE}"/>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5FCCC65-1360-429B-9519-08AF578694B4}"/>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l-GR" sz="1200" b="0" i="0" u="none" strike="noStrike" kern="1200" cap="none" spc="0" baseline="0">
                <a:solidFill>
                  <a:srgbClr val="898989"/>
                </a:solidFill>
                <a:uFillTx/>
                <a:latin typeface="Calibri"/>
              </a:defRPr>
            </a:lvl1pPr>
          </a:lstStyle>
          <a:p>
            <a:pPr lvl="0"/>
            <a:fld id="{8B98F548-BE90-4601-8D83-F3379F8A883B}" type="datetime1">
              <a:rPr lang="el-GR"/>
              <a:pPr lvl="0"/>
              <a:t>27/4/2020</a:t>
            </a:fld>
            <a:endParaRPr lang="el-GR"/>
          </a:p>
        </p:txBody>
      </p:sp>
      <p:sp>
        <p:nvSpPr>
          <p:cNvPr id="5" name="Θέση υποσέλιδου 4">
            <a:extLst>
              <a:ext uri="{FF2B5EF4-FFF2-40B4-BE49-F238E27FC236}">
                <a16:creationId xmlns:a16="http://schemas.microsoft.com/office/drawing/2014/main" id="{6C4D734C-54D3-48DC-B0EE-F33B2FB3EE47}"/>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l-GR" sz="1200" b="0" i="0" u="none" strike="noStrike" kern="1200" cap="none" spc="0" baseline="0">
                <a:solidFill>
                  <a:srgbClr val="898989"/>
                </a:solidFill>
                <a:uFillTx/>
                <a:latin typeface="Calibri"/>
              </a:defRPr>
            </a:lvl1pPr>
          </a:lstStyle>
          <a:p>
            <a:pPr lvl="0"/>
            <a:endParaRPr lang="el-GR"/>
          </a:p>
        </p:txBody>
      </p:sp>
      <p:sp>
        <p:nvSpPr>
          <p:cNvPr id="6" name="Θέση αριθμού διαφάνειας 5">
            <a:extLst>
              <a:ext uri="{FF2B5EF4-FFF2-40B4-BE49-F238E27FC236}">
                <a16:creationId xmlns:a16="http://schemas.microsoft.com/office/drawing/2014/main" id="{44BC3F8B-6E99-4CEC-B5A3-06C9F36DE3A2}"/>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l-GR" sz="1200" b="0" i="0" u="none" strike="noStrike" kern="1200" cap="none" spc="0" baseline="0">
                <a:solidFill>
                  <a:srgbClr val="898989"/>
                </a:solidFill>
                <a:uFillTx/>
                <a:latin typeface="Calibri"/>
              </a:defRPr>
            </a:lvl1pPr>
          </a:lstStyle>
          <a:p>
            <a:pPr lvl="0"/>
            <a:fld id="{1E33D54D-50E7-4E37-A649-B5E817DCDE3F}" type="slidenum">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l-G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l-G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l-G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l-G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l-G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l-G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31.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oleObject" Target="../embeddings/oleObject1.bin"/><Relationship Id="rId3" Type="http://schemas.openxmlformats.org/officeDocument/2006/relationships/image" Target="../media/image1.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image" Target="../media/image3.emf"/><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9.png"/><Relationship Id="rId5" Type="http://schemas.openxmlformats.org/officeDocument/2006/relationships/image" Target="../media/image3.e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30.em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3.e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name="Slide2">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5F0DDA1-B559-4E33-881A-EFD745EC3B0C}"/>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sp>
        <p:nvSpPr>
          <p:cNvPr id="3" name="Θέση υποσέλιδου 1">
            <a:extLst>
              <a:ext uri="{FF2B5EF4-FFF2-40B4-BE49-F238E27FC236}">
                <a16:creationId xmlns:a16="http://schemas.microsoft.com/office/drawing/2014/main" id="{0C14080B-510F-41E4-B0BA-FCAB15FF1585}"/>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graphicFrame>
        <p:nvGraphicFramePr>
          <p:cNvPr id="4" name="Πίνακας 7">
            <a:extLst>
              <a:ext uri="{FF2B5EF4-FFF2-40B4-BE49-F238E27FC236}">
                <a16:creationId xmlns:a16="http://schemas.microsoft.com/office/drawing/2014/main" id="{DF632350-DE49-4CA6-A281-4F0F86B419B2}"/>
              </a:ext>
            </a:extLst>
          </p:cNvPr>
          <p:cNvGraphicFramePr>
            <a:graphicFrameLocks noGrp="1"/>
          </p:cNvGraphicFramePr>
          <p:nvPr/>
        </p:nvGraphicFramePr>
        <p:xfrm>
          <a:off x="2119460" y="2150897"/>
          <a:ext cx="8128001" cy="1036179"/>
        </p:xfrm>
        <a:graphic>
          <a:graphicData uri="http://schemas.openxmlformats.org/drawingml/2006/table">
            <a:tbl>
              <a:tblPr firstRow="1" bandRow="1">
                <a:effectLst/>
                <a:tableStyleId>{5C22544A-7EE6-4342-B048-85BDC9FD1C3A}</a:tableStyleId>
              </a:tblPr>
              <a:tblGrid>
                <a:gridCol w="8128001">
                  <a:extLst>
                    <a:ext uri="{9D8B030D-6E8A-4147-A177-3AD203B41FA5}">
                      <a16:colId xmlns:a16="http://schemas.microsoft.com/office/drawing/2014/main" val="314082058"/>
                    </a:ext>
                  </a:extLst>
                </a:gridCol>
              </a:tblGrid>
              <a:tr h="1036179">
                <a:tc>
                  <a:txBody>
                    <a:bodyPr/>
                    <a:lstStyle/>
                    <a:p>
                      <a:pPr lvl="0" algn="ctr"/>
                      <a:r>
                        <a:rPr lang="el-GR" sz="2400" b="1" i="1" kern="1200">
                          <a:solidFill>
                            <a:srgbClr val="FFFFFF"/>
                          </a:solidFill>
                          <a:latin typeface="Calibri"/>
                        </a:rPr>
                        <a:t>Το πέρασμα του πλαισίου από το πεδίο</a:t>
                      </a:r>
                      <a:endParaRPr lang="el-GR" sz="2400" i="1"/>
                    </a:p>
                  </a:txBody>
                  <a:tcPr anchor="ctr"/>
                </a:tc>
                <a:extLst>
                  <a:ext uri="{0D108BD9-81ED-4DB2-BD59-A6C34878D82A}">
                    <a16:rowId xmlns:a16="http://schemas.microsoft.com/office/drawing/2014/main" val="29844804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8">
    <p:bg>
      <p:bgPr>
        <a:solidFill>
          <a:srgbClr val="E2F0D9"/>
        </a:solidFill>
        <a:effectLst/>
      </p:bgPr>
    </p:bg>
    <p:spTree>
      <p:nvGrpSpPr>
        <p:cNvPr id="1" name=""/>
        <p:cNvGrpSpPr/>
        <p:nvPr/>
      </p:nvGrpSpPr>
      <p:grpSpPr>
        <a:xfrm>
          <a:off x="0" y="0"/>
          <a:ext cx="0" cy="0"/>
          <a:chOff x="0" y="0"/>
          <a:chExt cx="0" cy="0"/>
        </a:xfrm>
      </p:grpSpPr>
      <p:sp>
        <p:nvSpPr>
          <p:cNvPr id="2" name="Θέση υποσέλιδου 1">
            <a:extLst>
              <a:ext uri="{FF2B5EF4-FFF2-40B4-BE49-F238E27FC236}">
                <a16:creationId xmlns:a16="http://schemas.microsoft.com/office/drawing/2014/main" id="{17AE829A-E5DB-4F7D-9B16-B8757BCF132E}"/>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graphicFrame>
        <p:nvGraphicFramePr>
          <p:cNvPr id="3" name="Αντικείμενο 2">
            <a:extLst>
              <a:ext uri="{FF2B5EF4-FFF2-40B4-BE49-F238E27FC236}">
                <a16:creationId xmlns:a16="http://schemas.microsoft.com/office/drawing/2014/main" id="{CC01B9C2-5C42-4DB2-B6AC-D457C19A189C}"/>
              </a:ext>
            </a:extLst>
          </p:cNvPr>
          <p:cNvGraphicFramePr/>
          <p:nvPr/>
        </p:nvGraphicFramePr>
        <p:xfrm>
          <a:off x="7244178" y="929542"/>
          <a:ext cx="4124300" cy="1862724"/>
        </p:xfrm>
        <a:graphic>
          <a:graphicData uri="http://schemas.openxmlformats.org/presentationml/2006/ole">
            <mc:AlternateContent xmlns:mc="http://schemas.openxmlformats.org/markup-compatibility/2006">
              <mc:Choice xmlns:v="urn:schemas-microsoft-com:vml" Requires="v">
                <p:oleObj spid="_x0000_s6146" name="Visio" r:id="rId3" imgW="3931920" imgH="1767840" progId="">
                  <p:embed/>
                </p:oleObj>
              </mc:Choice>
              <mc:Fallback>
                <p:oleObj name="Visio" r:id="rId3" imgW="3931920" imgH="1767840" progId="">
                  <p:embed/>
                  <p:pic>
                    <p:nvPicPr>
                      <p:cNvPr id="0" name=""/>
                      <p:cNvPicPr/>
                      <p:nvPr/>
                    </p:nvPicPr>
                    <p:blipFill>
                      <a:blip r:embed="rId4"/>
                      <a:stretch>
                        <a:fillRect/>
                      </a:stretch>
                    </p:blipFill>
                    <p:spPr>
                      <a:xfrm>
                        <a:off x="7244178" y="929542"/>
                        <a:ext cx="4124300" cy="1862724"/>
                      </a:xfrm>
                      <a:prstGeom prst="rect">
                        <a:avLst/>
                      </a:prstGeom>
                      <a:solidFill>
                        <a:srgbClr val="B6DDE8"/>
                      </a:solidFill>
                      <a:ln cap="flat">
                        <a:noFill/>
                      </a:ln>
                    </p:spPr>
                  </p:pic>
                </p:oleObj>
              </mc:Fallback>
            </mc:AlternateContent>
          </a:graphicData>
        </a:graphic>
      </p:graphicFrame>
      <p:sp>
        <p:nvSpPr>
          <p:cNvPr id="4" name="TextBox 3">
            <a:extLst>
              <a:ext uri="{FF2B5EF4-FFF2-40B4-BE49-F238E27FC236}">
                <a16:creationId xmlns:a16="http://schemas.microsoft.com/office/drawing/2014/main" id="{E70372D6-A7A5-4132-BD4C-8D63D569F16A}"/>
              </a:ext>
            </a:extLst>
          </p:cNvPr>
          <p:cNvSpPr txBox="1"/>
          <p:nvPr/>
        </p:nvSpPr>
        <p:spPr>
          <a:xfrm>
            <a:off x="1355323" y="177311"/>
            <a:ext cx="2112885"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2000" b="1" i="1" u="none" strike="noStrike" kern="1200" cap="none" spc="0" baseline="0">
                <a:solidFill>
                  <a:srgbClr val="FF0000"/>
                </a:solidFill>
                <a:uFillTx/>
                <a:latin typeface="Calibri"/>
              </a:rPr>
              <a:t>Σχόλια</a:t>
            </a:r>
          </a:p>
        </p:txBody>
      </p:sp>
      <p:sp>
        <p:nvSpPr>
          <p:cNvPr id="5" name="Ορθογώνιο 7">
            <a:extLst>
              <a:ext uri="{FF2B5EF4-FFF2-40B4-BE49-F238E27FC236}">
                <a16:creationId xmlns:a16="http://schemas.microsoft.com/office/drawing/2014/main" id="{5293CAFD-1C84-40C2-82E2-B4F340B6CF48}"/>
              </a:ext>
            </a:extLst>
          </p:cNvPr>
          <p:cNvSpPr/>
          <p:nvPr/>
        </p:nvSpPr>
        <p:spPr>
          <a:xfrm>
            <a:off x="1355323" y="3765407"/>
            <a:ext cx="10013155" cy="2120063"/>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600"/>
              </a:spcBef>
              <a:spcAft>
                <a:spcPts val="0"/>
              </a:spcAft>
              <a:buNone/>
              <a:tabLst>
                <a:tab pos="228600" algn="l"/>
                <a:tab pos="269876" algn="l"/>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ea typeface="Times New Roman" pitchFamily="18"/>
              </a:rPr>
              <a:t>Έχουμε πάρει την κάθετη στο πλαίσιο να έχει φορά προς τα έξω. Μπορούμε να διαπιστώσουμε ότι κατά την είσοδο η ένταση του ρεύματος (και η ΗΕΔ…) έχει αρνητική τιμή, αφού προκαλεί μαγνητικό πεδίο αντίθετης φοράς από την φορά της κάθετης. Αντίθετα κατά την έξοδο η ένταση του επαγωγικού ρεύματος προκαλεί ένταση μαγνητικού πεδίου με φορά προς τα έξω, ίδιας κατεύθυνσης με την κάθετη, με αποτέλεσμα να υπολογίζεται ως θετική.</a:t>
            </a:r>
          </a:p>
        </p:txBody>
      </p:sp>
      <p:sp>
        <p:nvSpPr>
          <p:cNvPr id="6" name="TextBox 8">
            <a:extLst>
              <a:ext uri="{FF2B5EF4-FFF2-40B4-BE49-F238E27FC236}">
                <a16:creationId xmlns:a16="http://schemas.microsoft.com/office/drawing/2014/main" id="{9549931A-1F3A-4C1A-BE45-F65000E72FF9}"/>
              </a:ext>
            </a:extLst>
          </p:cNvPr>
          <p:cNvSpPr txBox="1"/>
          <p:nvPr/>
        </p:nvSpPr>
        <p:spPr>
          <a:xfrm>
            <a:off x="1355323" y="816732"/>
            <a:ext cx="5888854" cy="29578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ea typeface="Times New Roman" pitchFamily="18"/>
              </a:rPr>
              <a:t>Δυνάμεις </a:t>
            </a:r>
            <a:r>
              <a:rPr lang="en-US" sz="1800" b="0" i="0" u="none" strike="noStrike" kern="1200" cap="none" spc="0" baseline="0">
                <a:solidFill>
                  <a:srgbClr val="000000"/>
                </a:solidFill>
                <a:uFillTx/>
                <a:latin typeface="Calibri"/>
                <a:ea typeface="Times New Roman" pitchFamily="18"/>
              </a:rPr>
              <a:t>Laplace </a:t>
            </a:r>
            <a:r>
              <a:rPr lang="el-GR" sz="1800" b="0" i="0" u="none" strike="noStrike" kern="1200" cap="none" spc="0" baseline="0">
                <a:solidFill>
                  <a:srgbClr val="000000"/>
                </a:solidFill>
                <a:uFillTx/>
                <a:latin typeface="Calibri"/>
                <a:ea typeface="Times New Roman" pitchFamily="18"/>
              </a:rPr>
              <a:t>ασκούνται και στα τμήματα των πλευρών ΔΑ και ΓΒ που βρίσκονται μέσα στο πεδίο, στη διάρκεια της εισόδου και της εξόδου, όπως στο διπλανό σχήμα. Αλλά η συνισταμένη τους είναι μηδενική, με αποτέλεσμα να συζητάμε μόνο για τη δύναμη που ασκείται είτε στην ΑΒ (κατά την είσοδο), είτε στην ΔΓ (κατά την διάρκεια της εξόδου). </a:t>
            </a:r>
          </a:p>
        </p:txBody>
      </p:sp>
      <p:sp>
        <p:nvSpPr>
          <p:cNvPr id="7" name="TextBox 10">
            <a:extLst>
              <a:ext uri="{FF2B5EF4-FFF2-40B4-BE49-F238E27FC236}">
                <a16:creationId xmlns:a16="http://schemas.microsoft.com/office/drawing/2014/main" id="{E582A78A-F46B-45F2-8603-CFE6CB202C0F}"/>
              </a:ext>
            </a:extLst>
          </p:cNvPr>
          <p:cNvSpPr txBox="1"/>
          <p:nvPr/>
        </p:nvSpPr>
        <p:spPr>
          <a:xfrm>
            <a:off x="982458" y="3815699"/>
            <a:ext cx="37286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2)</a:t>
            </a:r>
          </a:p>
        </p:txBody>
      </p:sp>
      <p:sp>
        <p:nvSpPr>
          <p:cNvPr id="8" name="TextBox 11">
            <a:extLst>
              <a:ext uri="{FF2B5EF4-FFF2-40B4-BE49-F238E27FC236}">
                <a16:creationId xmlns:a16="http://schemas.microsoft.com/office/drawing/2014/main" id="{9EB50BFA-2F4C-445F-BBB9-451A6F083476}"/>
              </a:ext>
            </a:extLst>
          </p:cNvPr>
          <p:cNvSpPr txBox="1"/>
          <p:nvPr/>
        </p:nvSpPr>
        <p:spPr>
          <a:xfrm>
            <a:off x="958784" y="929542"/>
            <a:ext cx="37286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1)</a:t>
            </a:r>
          </a:p>
        </p:txBody>
      </p:sp>
      <p:sp>
        <p:nvSpPr>
          <p:cNvPr id="9" name="Θέση υποσέλιδου 1">
            <a:extLst>
              <a:ext uri="{FF2B5EF4-FFF2-40B4-BE49-F238E27FC236}">
                <a16:creationId xmlns:a16="http://schemas.microsoft.com/office/drawing/2014/main" id="{37F5FBF6-6887-49A6-9B3C-E6D219028802}"/>
              </a:ext>
            </a:extLst>
          </p:cNvPr>
          <p:cNvSpPr txBox="1"/>
          <p:nvPr/>
        </p:nvSpPr>
        <p:spPr>
          <a:xfrm>
            <a:off x="7769931" y="6124788"/>
            <a:ext cx="26346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1" u="none" strike="noStrike" kern="1200" cap="none" spc="0" baseline="0">
                <a:solidFill>
                  <a:srgbClr val="0070C0"/>
                </a:solidFill>
                <a:uFillTx/>
                <a:latin typeface="Calibri"/>
              </a:rPr>
              <a:t>dmargaris@gmail.com</a:t>
            </a:r>
            <a:endParaRPr lang="el-GR" sz="1600" b="1" i="1" u="none" strike="noStrike" kern="1200" cap="none" spc="0" baseline="0">
              <a:solidFill>
                <a:srgbClr val="0070C0"/>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name="Slide3">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AA46613-0A33-4B90-9CB7-E6AD87FEFEA0}"/>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54F7DF78-A2E7-40A3-94DB-32C06ED97817}"/>
              </a:ext>
            </a:extLst>
          </p:cNvPr>
          <p:cNvPicPr>
            <a:picLocks noChangeAspect="1"/>
          </p:cNvPicPr>
          <p:nvPr/>
        </p:nvPicPr>
        <p:blipFill>
          <a:blip r:embed="rId2"/>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FA87E4E4-4044-4D08-B296-F42411967B30}"/>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6C95BC0F-4388-4661-A009-370413BB226F}"/>
              </a:ext>
            </a:extLst>
          </p:cNvPr>
          <p:cNvSpPr txBox="1"/>
          <p:nvPr/>
        </p:nvSpPr>
        <p:spPr>
          <a:xfrm>
            <a:off x="1638668" y="205072"/>
            <a:ext cx="6560746" cy="235295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2000" b="1" i="0" u="none" strike="noStrike" kern="1200" cap="none" spc="0" baseline="0">
                <a:solidFill>
                  <a:srgbClr val="000000"/>
                </a:solidFill>
                <a:uFillTx/>
                <a:latin typeface="Calibri"/>
              </a:rPr>
              <a:t>Το τετράγωνο άκαμπτο μεταλλικό πλαίσιο πλευράς α=0,8m και αντίστασης R=0,4Ω κινείται οριζόντια με σταθερή ταχύτητα υ=1m/s και τη στιγμή t=0, φτάνει στα όρια ενός κατακόρυφου ομογενούς μαγνητικού πεδίου με ένταση Β=0,5Τ, όπως στο σχήμα (κάτοψη), πλάτους d=1,2m. Αν σε</a:t>
            </a:r>
          </a:p>
        </p:txBody>
      </p:sp>
      <p:pic>
        <p:nvPicPr>
          <p:cNvPr id="6" name="Picture 1">
            <a:extLst>
              <a:ext uri="{FF2B5EF4-FFF2-40B4-BE49-F238E27FC236}">
                <a16:creationId xmlns:a16="http://schemas.microsoft.com/office/drawing/2014/main" id="{7407368B-58ED-4A27-B8D3-4F93FF816099}"/>
              </a:ext>
            </a:extLst>
          </p:cNvPr>
          <p:cNvPicPr>
            <a:picLocks noChangeAspect="1"/>
          </p:cNvPicPr>
          <p:nvPr/>
        </p:nvPicPr>
        <p:blipFill>
          <a:blip r:embed="rId3"/>
          <a:srcRect/>
          <a:stretch>
            <a:fillRect/>
          </a:stretch>
        </p:blipFill>
        <p:spPr>
          <a:xfrm>
            <a:off x="8637971" y="430398"/>
            <a:ext cx="3210577" cy="2176207"/>
          </a:xfrm>
          <a:prstGeom prst="rect">
            <a:avLst/>
          </a:prstGeom>
          <a:noFill/>
          <a:ln cap="flat">
            <a:noFill/>
          </a:ln>
        </p:spPr>
      </p:pic>
      <p:sp>
        <p:nvSpPr>
          <p:cNvPr id="7" name="TextBox 1">
            <a:extLst>
              <a:ext uri="{FF2B5EF4-FFF2-40B4-BE49-F238E27FC236}">
                <a16:creationId xmlns:a16="http://schemas.microsoft.com/office/drawing/2014/main" id="{74E132A4-2C1E-4315-BE99-EA38E7F4DE51}"/>
              </a:ext>
            </a:extLst>
          </p:cNvPr>
          <p:cNvSpPr txBox="1"/>
          <p:nvPr/>
        </p:nvSpPr>
        <p:spPr>
          <a:xfrm>
            <a:off x="1638668" y="2681231"/>
            <a:ext cx="10142561" cy="70788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2000" b="1" i="0" u="none" strike="noStrike" kern="1200" cap="none" spc="0" baseline="0">
                <a:solidFill>
                  <a:srgbClr val="000000"/>
                </a:solidFill>
                <a:uFillTx/>
                <a:latin typeface="Calibri"/>
              </a:rPr>
              <a:t>όλη τη διάρκεια της κίνησης, μέχρι να ολοκληρωθεί το πέρασμα του πλαισίου από το μαγνητικό πεδίο, η ταχύτητά του παραμένει σταθερή:</a:t>
            </a:r>
            <a:endParaRPr lang="el-GR" sz="2000" b="0" i="0" u="none" strike="noStrike" kern="1200" cap="none" spc="0" baseline="0">
              <a:solidFill>
                <a:srgbClr val="000000"/>
              </a:solidFill>
              <a:uFillTx/>
              <a:latin typeface="Calibri"/>
            </a:endParaRPr>
          </a:p>
        </p:txBody>
      </p:sp>
      <p:sp>
        <p:nvSpPr>
          <p:cNvPr id="8" name="TextBox 7">
            <a:extLst>
              <a:ext uri="{FF2B5EF4-FFF2-40B4-BE49-F238E27FC236}">
                <a16:creationId xmlns:a16="http://schemas.microsoft.com/office/drawing/2014/main" id="{262D51D5-D4A7-4DD2-BE37-4BE58ACD3510}"/>
              </a:ext>
            </a:extLst>
          </p:cNvPr>
          <p:cNvSpPr txBox="1"/>
          <p:nvPr/>
        </p:nvSpPr>
        <p:spPr>
          <a:xfrm>
            <a:off x="1571350" y="3217846"/>
            <a:ext cx="6897950"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α) Να γίνουν οι γραφικές παραστάσεις σε συνάρτηση με το χρόνο: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   i) της μαγνητικής ροής που διέρχεται από το πλαίσιο.</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   ii) της ηλεκτρεγερτικής δύναμης που αναπτύσσεται στο πλαίσιο</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   iii) της έντασης του ρεύματος που διαρρέει το πλαίσιο.</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   iv) της δύναμης </a:t>
            </a:r>
            <a:r>
              <a:rPr lang="en-US" sz="1800" b="0" i="0" u="none" strike="noStrike" kern="1200" cap="none" spc="0" baseline="0">
                <a:solidFill>
                  <a:srgbClr val="000000"/>
                </a:solidFill>
                <a:uFillTx/>
                <a:latin typeface="Calibri"/>
              </a:rPr>
              <a:t>Laplace </a:t>
            </a:r>
            <a:r>
              <a:rPr lang="el-GR" sz="1800" b="0" i="0" u="none" strike="noStrike" kern="1200" cap="none" spc="0" baseline="0">
                <a:solidFill>
                  <a:srgbClr val="000000"/>
                </a:solidFill>
                <a:uFillTx/>
                <a:latin typeface="Calibri"/>
              </a:rPr>
              <a:t>η οποία ασκείται στο πλαίσιο.</a:t>
            </a:r>
          </a:p>
        </p:txBody>
      </p:sp>
      <p:sp>
        <p:nvSpPr>
          <p:cNvPr id="9" name="TextBox 8">
            <a:extLst>
              <a:ext uri="{FF2B5EF4-FFF2-40B4-BE49-F238E27FC236}">
                <a16:creationId xmlns:a16="http://schemas.microsoft.com/office/drawing/2014/main" id="{3F0F4D1F-E215-4829-A430-39D367F3B8A5}"/>
              </a:ext>
            </a:extLst>
          </p:cNvPr>
          <p:cNvSpPr txBox="1"/>
          <p:nvPr/>
        </p:nvSpPr>
        <p:spPr>
          <a:xfrm>
            <a:off x="1638668" y="5270537"/>
            <a:ext cx="10310673"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β) Να υπολογιστεί το συνολικό έργο της ασκούμενης εξωτερικής δύναμης F, η οποία είναι απαραίτητη να ασκείται στο πλαίσιο, για να μπορεί να κινείται με σταθερή ταχύτητα και να συγκριθεί με την ηλεκτρική ενέργεια που εμφανίστηκε στο πλαίσιο, κατά το πέρασμα του πλαισίου από το πεδίο.</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A6E6B8B-2BFA-453B-862A-AC4F17E3E158}"/>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E79A3FD3-E884-492A-90A7-F682237430DE}"/>
              </a:ext>
            </a:extLst>
          </p:cNvPr>
          <p:cNvPicPr>
            <a:picLocks noChangeAspect="1"/>
          </p:cNvPicPr>
          <p:nvPr/>
        </p:nvPicPr>
        <p:blipFill>
          <a:blip r:embed="rId3"/>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BD7F8775-C59D-4E92-A85E-E2D51EB1D058}"/>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7">
            <a:extLst>
              <a:ext uri="{FF2B5EF4-FFF2-40B4-BE49-F238E27FC236}">
                <a16:creationId xmlns:a16="http://schemas.microsoft.com/office/drawing/2014/main" id="{BC90DC6A-FAE3-42F8-AE95-A35F11A73501}"/>
              </a:ext>
            </a:extLst>
          </p:cNvPr>
          <p:cNvSpPr txBox="1"/>
          <p:nvPr/>
        </p:nvSpPr>
        <p:spPr>
          <a:xfrm>
            <a:off x="1668999" y="0"/>
            <a:ext cx="6897950"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α) Να γίνουν οι γραφικές παραστάσεις σε συνάρτηση με το χρόνο: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   i) της μαγνητικής ροής που διέρχεται από το πλαίσιο.</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   ii) της ηλεκτρεγερτικής δύναμης που αναπτύσσεται στο πλαίσιο</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   iii) της έντασης του ρεύματος που διαρρέει το πλαίσιο.</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   iv) της δύναμης </a:t>
            </a:r>
            <a:r>
              <a:rPr lang="en-US" sz="1800" b="1" i="0" u="none" strike="noStrike" kern="1200" cap="none" spc="0" baseline="0">
                <a:solidFill>
                  <a:srgbClr val="000000"/>
                </a:solidFill>
                <a:uFillTx/>
                <a:latin typeface="Calibri"/>
              </a:rPr>
              <a:t>Laplace </a:t>
            </a:r>
            <a:r>
              <a:rPr lang="el-GR" sz="1800" b="1" i="0" u="none" strike="noStrike" kern="1200" cap="none" spc="0" baseline="0">
                <a:solidFill>
                  <a:srgbClr val="000000"/>
                </a:solidFill>
                <a:uFillTx/>
                <a:latin typeface="Calibri"/>
              </a:rPr>
              <a:t>η οποία ασκείται στο πλαίσιο.</a:t>
            </a:r>
          </a:p>
        </p:txBody>
      </p:sp>
      <p:sp>
        <p:nvSpPr>
          <p:cNvPr id="6" name="TextBox 8">
            <a:extLst>
              <a:ext uri="{FF2B5EF4-FFF2-40B4-BE49-F238E27FC236}">
                <a16:creationId xmlns:a16="http://schemas.microsoft.com/office/drawing/2014/main" id="{91E92FDB-C616-4BEA-B46B-944453177A49}"/>
              </a:ext>
            </a:extLst>
          </p:cNvPr>
          <p:cNvSpPr txBox="1"/>
          <p:nvPr/>
        </p:nvSpPr>
        <p:spPr>
          <a:xfrm>
            <a:off x="1261890" y="2031321"/>
            <a:ext cx="4756955" cy="227010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600" b="0" i="0" u="none" strike="noStrike" kern="1200" cap="none" spc="0" baseline="0">
                <a:solidFill>
                  <a:srgbClr val="000000"/>
                </a:solidFill>
                <a:uFillTx/>
                <a:latin typeface="Calibri"/>
              </a:rPr>
              <a:t>Ας θεωρήσουμε την προς τα δεξιά κατεύθυνση ως θετική (φορά της ταχύτητας) και x=0 την θέση της πλευράς ΑΒ τη στιγμή t=0 (που αρχίζει η είσοδος) και επίσης την κάθετη στο πλαίσιο να έχει φορά προς τα έξω, ίδια με την φορά της έντασης του μαγνητικού πεδίου Β.</a:t>
            </a:r>
          </a:p>
        </p:txBody>
      </p:sp>
      <p:sp>
        <p:nvSpPr>
          <p:cNvPr id="7" name="TextBox 10">
            <a:extLst>
              <a:ext uri="{FF2B5EF4-FFF2-40B4-BE49-F238E27FC236}">
                <a16:creationId xmlns:a16="http://schemas.microsoft.com/office/drawing/2014/main" id="{B5C4A1F1-046D-40A8-A743-03D4A9525DE4}"/>
              </a:ext>
            </a:extLst>
          </p:cNvPr>
          <p:cNvSpPr txBox="1"/>
          <p:nvPr/>
        </p:nvSpPr>
        <p:spPr>
          <a:xfrm>
            <a:off x="1361495" y="4236918"/>
            <a:ext cx="5009220" cy="17113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Βρίσκουμε τις χρονικές στιγμές, t</a:t>
            </a:r>
            <a:r>
              <a:rPr lang="el-GR" sz="1800" b="0" i="0" u="none" strike="noStrike" kern="1200" cap="none" spc="0" baseline="-25000">
                <a:solidFill>
                  <a:srgbClr val="000000"/>
                </a:solidFill>
                <a:uFillTx/>
                <a:latin typeface="Calibri"/>
              </a:rPr>
              <a:t>1</a:t>
            </a:r>
            <a:r>
              <a:rPr lang="el-GR" sz="1800" b="0" i="0" u="none" strike="noStrike" kern="1200" cap="none" spc="0" baseline="0">
                <a:solidFill>
                  <a:srgbClr val="000000"/>
                </a:solidFill>
                <a:uFillTx/>
                <a:latin typeface="Calibri"/>
              </a:rPr>
              <a:t> όπου ολοκληρώνεται η είσοδος, t</a:t>
            </a:r>
            <a:r>
              <a:rPr lang="el-GR" sz="1800" b="0" i="0" u="none" strike="noStrike" kern="1200" cap="none" spc="0" baseline="-25000">
                <a:solidFill>
                  <a:srgbClr val="000000"/>
                </a:solidFill>
                <a:uFillTx/>
                <a:latin typeface="Calibri"/>
              </a:rPr>
              <a:t>2</a:t>
            </a:r>
            <a:r>
              <a:rPr lang="el-GR" sz="1800" b="0" i="0" u="none" strike="noStrike" kern="1200" cap="none" spc="0" baseline="0">
                <a:solidFill>
                  <a:srgbClr val="000000"/>
                </a:solidFill>
                <a:uFillTx/>
                <a:latin typeface="Calibri"/>
              </a:rPr>
              <a:t> η στιγμή που αρχίζει η έξοδος και t</a:t>
            </a:r>
            <a:r>
              <a:rPr lang="el-GR" sz="1800" b="0" i="0" u="none" strike="noStrike" kern="1200" cap="none" spc="0" baseline="-25000">
                <a:solidFill>
                  <a:srgbClr val="000000"/>
                </a:solidFill>
                <a:uFillTx/>
                <a:latin typeface="Calibri"/>
              </a:rPr>
              <a:t>3</a:t>
            </a:r>
            <a:r>
              <a:rPr lang="el-GR" sz="1800" b="0" i="0" u="none" strike="noStrike" kern="1200" cap="none" spc="0" baseline="0">
                <a:solidFill>
                  <a:srgbClr val="000000"/>
                </a:solidFill>
                <a:uFillTx/>
                <a:latin typeface="Calibri"/>
              </a:rPr>
              <a:t> η στιγμή που ολοκληρώνεται η έξοδος. </a:t>
            </a:r>
          </a:p>
        </p:txBody>
      </p:sp>
      <mc:AlternateContent xmlns:mc="http://schemas.openxmlformats.org/markup-compatibility/2006">
        <mc:Choice xmlns:a14="http://schemas.microsoft.com/office/drawing/2010/main" Requires="a14">
          <p:sp>
            <p:nvSpPr>
              <p:cNvPr id="8" name="Ορθογώνιο 1">
                <a:extLst>
                  <a:ext uri="{FF2B5EF4-FFF2-40B4-BE49-F238E27FC236}">
                    <a16:creationId xmlns:a16="http://schemas.microsoft.com/office/drawing/2014/main" id="{4F53E7D5-EFAB-4DEC-A068-8635344B2AEF}"/>
                  </a:ext>
                </a:extLst>
              </p:cNvPr>
              <p:cNvSpPr/>
              <p:nvPr/>
            </p:nvSpPr>
            <p:spPr>
              <a:xfrm>
                <a:off x="8911202" y="5183468"/>
                <a:ext cx="1903277" cy="919676"/>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a:latin typeface="Cambria Math" panose="02040503050406030204" pitchFamily="18" charset="0"/>
                            </a:rPr>
                          </m:ctrlPr>
                        </m:fPr>
                        <m:num>
                          <m:r>
                            <a:rPr lang="el-GR">
                              <a:latin typeface="Cambria Math" panose="02040503050406030204" pitchFamily="18" charset="0"/>
                            </a:rPr>
                            <m:t>0</m:t>
                          </m:r>
                          <m:r>
                            <a:rPr lang="el-GR" i="0">
                              <a:latin typeface="Cambria Math" panose="02040503050406030204" pitchFamily="18" charset="0"/>
                            </a:rPr>
                            <m:t>,8+1,2</m:t>
                          </m:r>
                        </m:num>
                        <m:den>
                          <m:r>
                            <a:rPr lang="el-GR" i="0">
                              <a:latin typeface="Cambria Math" panose="02040503050406030204" pitchFamily="18" charset="0"/>
                            </a:rPr>
                            <m:t>1</m:t>
                          </m:r>
                        </m:den>
                      </m:f>
                      <m:r>
                        <a:rPr lang="el-GR" i="1">
                          <a:latin typeface="Cambria Math" panose="02040503050406030204" pitchFamily="18" charset="0"/>
                        </a:rPr>
                        <m:t>𝑠</m:t>
                      </m:r>
                      <m:r>
                        <a:rPr lang="el-GR" i="0">
                          <a:latin typeface="Cambria Math" panose="02040503050406030204" pitchFamily="18" charset="0"/>
                        </a:rPr>
                        <m:t>=2</m:t>
                      </m:r>
                      <m:r>
                        <a:rPr lang="el-GR" i="1">
                          <a:latin typeface="Cambria Math" panose="02040503050406030204" pitchFamily="18" charset="0"/>
                        </a:rPr>
                        <m:t>𝑠</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8" name="Ορθογώνιο 1">
                <a:extLst>
                  <a:ext uri="{FF2B5EF4-FFF2-40B4-BE49-F238E27FC236}">
                    <a16:creationId xmlns:a16="http://schemas.microsoft.com/office/drawing/2014/main" id="{4F53E7D5-EFAB-4DEC-A068-8635344B2AEF}"/>
                  </a:ext>
                </a:extLst>
              </p:cNvPr>
              <p:cNvSpPr>
                <a:spLocks noRot="1" noChangeAspect="1" noMove="1" noResize="1" noEditPoints="1" noAdjustHandles="1" noChangeArrowheads="1" noChangeShapeType="1" noTextEdit="1"/>
              </p:cNvSpPr>
              <p:nvPr/>
            </p:nvSpPr>
            <p:spPr>
              <a:xfrm>
                <a:off x="8911202" y="5183468"/>
                <a:ext cx="1903277" cy="919676"/>
              </a:xfrm>
              <a:prstGeom prst="rect">
                <a:avLst/>
              </a:prstGeom>
              <a:blipFill>
                <a:blip r:embed="rId4"/>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9" name="Ορθογώνιο 12">
                <a:extLst>
                  <a:ext uri="{FF2B5EF4-FFF2-40B4-BE49-F238E27FC236}">
                    <a16:creationId xmlns:a16="http://schemas.microsoft.com/office/drawing/2014/main" id="{963B1283-234A-4918-A93E-16B7FDB86239}"/>
                  </a:ext>
                </a:extLst>
              </p:cNvPr>
              <p:cNvSpPr/>
              <p:nvPr/>
            </p:nvSpPr>
            <p:spPr>
              <a:xfrm>
                <a:off x="6732242" y="3722851"/>
                <a:ext cx="1571350" cy="842345"/>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sSub>
                        <m:sSubPr>
                          <m:ctrlPr>
                            <a:rPr lang="el-GR">
                              <a:latin typeface="Cambria Math" panose="02040503050406030204" pitchFamily="18" charset="0"/>
                            </a:rPr>
                          </m:ctrlPr>
                        </m:sSubPr>
                        <m:e>
                          <m:r>
                            <a:rPr lang="el-GR" i="1">
                              <a:latin typeface="Cambria Math" panose="02040503050406030204" pitchFamily="18" charset="0"/>
                            </a:rPr>
                            <m:t>𝑡</m:t>
                          </m:r>
                        </m:e>
                        <m:sub>
                          <m:r>
                            <a:rPr lang="el-GR" i="0">
                              <a:latin typeface="Cambria Math" panose="02040503050406030204" pitchFamily="18" charset="0"/>
                            </a:rPr>
                            <m:t>1</m:t>
                          </m:r>
                        </m:sub>
                      </m:sSub>
                      <m:r>
                        <a:rPr lang="el-GR" i="0">
                          <a:latin typeface="Cambria Math" panose="02040503050406030204" pitchFamily="18" charset="0"/>
                        </a:rPr>
                        <m:t>=</m:t>
                      </m:r>
                      <m:f>
                        <m:fPr>
                          <m:ctrlPr>
                            <a:rPr lang="el-GR" i="1">
                              <a:latin typeface="Cambria Math" panose="02040503050406030204" pitchFamily="18" charset="0"/>
                            </a:rPr>
                          </m:ctrlPr>
                        </m:fPr>
                        <m:num>
                          <m:sSub>
                            <m:sSubPr>
                              <m:ctrlPr>
                                <a:rPr lang="el-GR" i="1">
                                  <a:latin typeface="Cambria Math" panose="02040503050406030204" pitchFamily="18" charset="0"/>
                                </a:rPr>
                              </m:ctrlPr>
                            </m:sSubPr>
                            <m:e>
                              <m:r>
                                <a:rPr lang="el-GR" i="1">
                                  <a:latin typeface="Cambria Math" panose="02040503050406030204" pitchFamily="18" charset="0"/>
                                </a:rPr>
                                <m:t>𝑥</m:t>
                              </m:r>
                            </m:e>
                            <m:sub>
                              <m:r>
                                <a:rPr lang="el-GR" i="0">
                                  <a:latin typeface="Cambria Math" panose="02040503050406030204" pitchFamily="18" charset="0"/>
                                </a:rPr>
                                <m:t>1</m:t>
                              </m:r>
                            </m:sub>
                          </m:sSub>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9" name="Ορθογώνιο 12">
                <a:extLst>
                  <a:ext uri="{FF2B5EF4-FFF2-40B4-BE49-F238E27FC236}">
                    <a16:creationId xmlns:a16="http://schemas.microsoft.com/office/drawing/2014/main" id="{963B1283-234A-4918-A93E-16B7FDB86239}"/>
                  </a:ext>
                </a:extLst>
              </p:cNvPr>
              <p:cNvSpPr>
                <a:spLocks noRot="1" noChangeAspect="1" noMove="1" noResize="1" noEditPoints="1" noAdjustHandles="1" noChangeArrowheads="1" noChangeShapeType="1" noTextEdit="1"/>
              </p:cNvSpPr>
              <p:nvPr/>
            </p:nvSpPr>
            <p:spPr>
              <a:xfrm>
                <a:off x="6732242" y="3722851"/>
                <a:ext cx="1571350" cy="842345"/>
              </a:xfrm>
              <a:prstGeom prst="rect">
                <a:avLst/>
              </a:prstGeom>
              <a:blipFill>
                <a:blip r:embed="rId5"/>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0" name="Ορθογώνιο 13">
                <a:extLst>
                  <a:ext uri="{FF2B5EF4-FFF2-40B4-BE49-F238E27FC236}">
                    <a16:creationId xmlns:a16="http://schemas.microsoft.com/office/drawing/2014/main" id="{B0AD298C-EB92-4381-A210-3310910B9C5C}"/>
                  </a:ext>
                </a:extLst>
              </p:cNvPr>
              <p:cNvSpPr/>
              <p:nvPr/>
            </p:nvSpPr>
            <p:spPr>
              <a:xfrm>
                <a:off x="8331198" y="3633158"/>
                <a:ext cx="1607844" cy="911400"/>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a:latin typeface="Cambria Math" panose="02040503050406030204" pitchFamily="18" charset="0"/>
                            </a:rPr>
                          </m:ctrlPr>
                        </m:fPr>
                        <m:num>
                          <m:r>
                            <a:rPr lang="el-GR">
                              <a:latin typeface="Cambria Math" panose="02040503050406030204" pitchFamily="18" charset="0"/>
                            </a:rPr>
                            <m:t>0</m:t>
                          </m:r>
                          <m:r>
                            <a:rPr lang="el-GR" i="0">
                              <a:latin typeface="Cambria Math" panose="02040503050406030204" pitchFamily="18" charset="0"/>
                            </a:rPr>
                            <m:t>,8</m:t>
                          </m:r>
                        </m:num>
                        <m:den>
                          <m:r>
                            <a:rPr lang="el-GR" i="0">
                              <a:latin typeface="Cambria Math" panose="02040503050406030204" pitchFamily="18" charset="0"/>
                            </a:rPr>
                            <m:t>1</m:t>
                          </m:r>
                        </m:den>
                      </m:f>
                      <m:r>
                        <a:rPr lang="el-GR" i="1">
                          <a:latin typeface="Cambria Math" panose="02040503050406030204" pitchFamily="18" charset="0"/>
                        </a:rPr>
                        <m:t>𝑠</m:t>
                      </m:r>
                      <m:r>
                        <a:rPr lang="el-GR" i="0">
                          <a:latin typeface="Cambria Math" panose="02040503050406030204" pitchFamily="18" charset="0"/>
                        </a:rPr>
                        <m:t>=0,8</m:t>
                      </m:r>
                      <m:r>
                        <a:rPr lang="el-GR" i="1">
                          <a:latin typeface="Cambria Math" panose="02040503050406030204" pitchFamily="18" charset="0"/>
                        </a:rPr>
                        <m:t>𝑠</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0" name="Ορθογώνιο 13">
                <a:extLst>
                  <a:ext uri="{FF2B5EF4-FFF2-40B4-BE49-F238E27FC236}">
                    <a16:creationId xmlns:a16="http://schemas.microsoft.com/office/drawing/2014/main" id="{B0AD298C-EB92-4381-A210-3310910B9C5C}"/>
                  </a:ext>
                </a:extLst>
              </p:cNvPr>
              <p:cNvSpPr>
                <a:spLocks noRot="1" noChangeAspect="1" noMove="1" noResize="1" noEditPoints="1" noAdjustHandles="1" noChangeArrowheads="1" noChangeShapeType="1" noTextEdit="1"/>
              </p:cNvSpPr>
              <p:nvPr/>
            </p:nvSpPr>
            <p:spPr>
              <a:xfrm>
                <a:off x="8331198" y="3633158"/>
                <a:ext cx="1607844" cy="911400"/>
              </a:xfrm>
              <a:prstGeom prst="rect">
                <a:avLst/>
              </a:prstGeom>
              <a:blipFill>
                <a:blip r:embed="rId6"/>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1" name="Ορθογώνιο 15">
                <a:extLst>
                  <a:ext uri="{FF2B5EF4-FFF2-40B4-BE49-F238E27FC236}">
                    <a16:creationId xmlns:a16="http://schemas.microsoft.com/office/drawing/2014/main" id="{909BADA7-EEFF-4B68-BA34-090B18010B96}"/>
                  </a:ext>
                </a:extLst>
              </p:cNvPr>
              <p:cNvSpPr/>
              <p:nvPr/>
            </p:nvSpPr>
            <p:spPr>
              <a:xfrm>
                <a:off x="7749229" y="3701683"/>
                <a:ext cx="1108719" cy="842281"/>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a:latin typeface="Cambria Math" panose="02040503050406030204" pitchFamily="18" charset="0"/>
                            </a:rPr>
                          </m:ctrlPr>
                        </m:fPr>
                        <m:num>
                          <m:r>
                            <a:rPr lang="el-GR" i="1">
                              <a:latin typeface="Cambria Math" panose="02040503050406030204" pitchFamily="18" charset="0"/>
                            </a:rPr>
                            <m:t>𝛼</m:t>
                          </m:r>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1" name="Ορθογώνιο 15">
                <a:extLst>
                  <a:ext uri="{FF2B5EF4-FFF2-40B4-BE49-F238E27FC236}">
                    <a16:creationId xmlns:a16="http://schemas.microsoft.com/office/drawing/2014/main" id="{909BADA7-EEFF-4B68-BA34-090B18010B96}"/>
                  </a:ext>
                </a:extLst>
              </p:cNvPr>
              <p:cNvSpPr>
                <a:spLocks noRot="1" noChangeAspect="1" noMove="1" noResize="1" noEditPoints="1" noAdjustHandles="1" noChangeArrowheads="1" noChangeShapeType="1" noTextEdit="1"/>
              </p:cNvSpPr>
              <p:nvPr/>
            </p:nvSpPr>
            <p:spPr>
              <a:xfrm>
                <a:off x="7749229" y="3701683"/>
                <a:ext cx="1108719" cy="842281"/>
              </a:xfrm>
              <a:prstGeom prst="rect">
                <a:avLst/>
              </a:prstGeom>
              <a:blipFill>
                <a:blip r:embed="rId7"/>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2" name="Ορθογώνιο 16">
                <a:extLst>
                  <a:ext uri="{FF2B5EF4-FFF2-40B4-BE49-F238E27FC236}">
                    <a16:creationId xmlns:a16="http://schemas.microsoft.com/office/drawing/2014/main" id="{649B072A-0254-4536-8B08-A0A3791B564D}"/>
                  </a:ext>
                </a:extLst>
              </p:cNvPr>
              <p:cNvSpPr/>
              <p:nvPr/>
            </p:nvSpPr>
            <p:spPr>
              <a:xfrm>
                <a:off x="6799304" y="4432398"/>
                <a:ext cx="1571350" cy="842345"/>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sSub>
                        <m:sSubPr>
                          <m:ctrlPr>
                            <a:rPr lang="el-GR">
                              <a:latin typeface="Cambria Math" panose="02040503050406030204" pitchFamily="18" charset="0"/>
                            </a:rPr>
                          </m:ctrlPr>
                        </m:sSubPr>
                        <m:e>
                          <m:r>
                            <a:rPr lang="el-GR" i="1">
                              <a:latin typeface="Cambria Math" panose="02040503050406030204" pitchFamily="18" charset="0"/>
                            </a:rPr>
                            <m:t>𝑡</m:t>
                          </m:r>
                        </m:e>
                        <m:sub>
                          <m:r>
                            <a:rPr lang="el-GR" i="0">
                              <a:latin typeface="Cambria Math" panose="02040503050406030204" pitchFamily="18" charset="0"/>
                            </a:rPr>
                            <m:t>2</m:t>
                          </m:r>
                        </m:sub>
                      </m:sSub>
                      <m:r>
                        <a:rPr lang="el-GR" i="0">
                          <a:latin typeface="Cambria Math" panose="02040503050406030204" pitchFamily="18" charset="0"/>
                        </a:rPr>
                        <m:t>=</m:t>
                      </m:r>
                      <m:f>
                        <m:fPr>
                          <m:ctrlPr>
                            <a:rPr lang="el-GR" i="1">
                              <a:latin typeface="Cambria Math" panose="02040503050406030204" pitchFamily="18" charset="0"/>
                            </a:rPr>
                          </m:ctrlPr>
                        </m:fPr>
                        <m:num>
                          <m:sSub>
                            <m:sSubPr>
                              <m:ctrlPr>
                                <a:rPr lang="el-GR" i="1">
                                  <a:latin typeface="Cambria Math" panose="02040503050406030204" pitchFamily="18" charset="0"/>
                                </a:rPr>
                              </m:ctrlPr>
                            </m:sSubPr>
                            <m:e>
                              <m:r>
                                <a:rPr lang="el-GR" i="1">
                                  <a:latin typeface="Cambria Math" panose="02040503050406030204" pitchFamily="18" charset="0"/>
                                </a:rPr>
                                <m:t>𝑥</m:t>
                              </m:r>
                            </m:e>
                            <m:sub>
                              <m:r>
                                <a:rPr lang="el-GR" i="0">
                                  <a:latin typeface="Cambria Math" panose="02040503050406030204" pitchFamily="18" charset="0"/>
                                </a:rPr>
                                <m:t>2</m:t>
                              </m:r>
                            </m:sub>
                          </m:sSub>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2" name="Ορθογώνιο 16">
                <a:extLst>
                  <a:ext uri="{FF2B5EF4-FFF2-40B4-BE49-F238E27FC236}">
                    <a16:creationId xmlns:a16="http://schemas.microsoft.com/office/drawing/2014/main" id="{649B072A-0254-4536-8B08-A0A3791B564D}"/>
                  </a:ext>
                </a:extLst>
              </p:cNvPr>
              <p:cNvSpPr>
                <a:spLocks noRot="1" noChangeAspect="1" noMove="1" noResize="1" noEditPoints="1" noAdjustHandles="1" noChangeArrowheads="1" noChangeShapeType="1" noTextEdit="1"/>
              </p:cNvSpPr>
              <p:nvPr/>
            </p:nvSpPr>
            <p:spPr>
              <a:xfrm>
                <a:off x="6799304" y="4432398"/>
                <a:ext cx="1571350" cy="842345"/>
              </a:xfrm>
              <a:prstGeom prst="rect">
                <a:avLst/>
              </a:prstGeom>
              <a:blipFill>
                <a:blip r:embed="rId8"/>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3" name="Ορθογώνιο 17">
                <a:extLst>
                  <a:ext uri="{FF2B5EF4-FFF2-40B4-BE49-F238E27FC236}">
                    <a16:creationId xmlns:a16="http://schemas.microsoft.com/office/drawing/2014/main" id="{06FA9FE5-7EB6-4BF9-886B-C90B3BE08D0E}"/>
                  </a:ext>
                </a:extLst>
              </p:cNvPr>
              <p:cNvSpPr/>
              <p:nvPr/>
            </p:nvSpPr>
            <p:spPr>
              <a:xfrm>
                <a:off x="8510485" y="4384227"/>
                <a:ext cx="1862833" cy="919676"/>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a:latin typeface="Cambria Math" panose="02040503050406030204" pitchFamily="18" charset="0"/>
                            </a:rPr>
                          </m:ctrlPr>
                        </m:fPr>
                        <m:num>
                          <m:r>
                            <a:rPr lang="el-GR">
                              <a:latin typeface="Cambria Math" panose="02040503050406030204" pitchFamily="18" charset="0"/>
                            </a:rPr>
                            <m:t>1</m:t>
                          </m:r>
                          <m:r>
                            <a:rPr lang="el-GR" i="0">
                              <a:latin typeface="Cambria Math" panose="02040503050406030204" pitchFamily="18" charset="0"/>
                            </a:rPr>
                            <m:t>,2</m:t>
                          </m:r>
                        </m:num>
                        <m:den>
                          <m:r>
                            <a:rPr lang="el-GR" i="0">
                              <a:latin typeface="Cambria Math" panose="02040503050406030204" pitchFamily="18" charset="0"/>
                            </a:rPr>
                            <m:t>1</m:t>
                          </m:r>
                        </m:den>
                      </m:f>
                      <m:r>
                        <a:rPr lang="el-GR" i="1">
                          <a:latin typeface="Cambria Math" panose="02040503050406030204" pitchFamily="18" charset="0"/>
                        </a:rPr>
                        <m:t>𝑠</m:t>
                      </m:r>
                      <m:r>
                        <a:rPr lang="el-GR" i="0">
                          <a:latin typeface="Cambria Math" panose="02040503050406030204" pitchFamily="18" charset="0"/>
                        </a:rPr>
                        <m:t>=1,2</m:t>
                      </m:r>
                      <m:r>
                        <a:rPr lang="el-GR" i="1">
                          <a:latin typeface="Cambria Math" panose="02040503050406030204" pitchFamily="18" charset="0"/>
                        </a:rPr>
                        <m:t>𝑠</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3" name="Ορθογώνιο 17">
                <a:extLst>
                  <a:ext uri="{FF2B5EF4-FFF2-40B4-BE49-F238E27FC236}">
                    <a16:creationId xmlns:a16="http://schemas.microsoft.com/office/drawing/2014/main" id="{06FA9FE5-7EB6-4BF9-886B-C90B3BE08D0E}"/>
                  </a:ext>
                </a:extLst>
              </p:cNvPr>
              <p:cNvSpPr>
                <a:spLocks noRot="1" noChangeAspect="1" noMove="1" noResize="1" noEditPoints="1" noAdjustHandles="1" noChangeArrowheads="1" noChangeShapeType="1" noTextEdit="1"/>
              </p:cNvSpPr>
              <p:nvPr/>
            </p:nvSpPr>
            <p:spPr>
              <a:xfrm>
                <a:off x="8510485" y="4384227"/>
                <a:ext cx="1862833" cy="919676"/>
              </a:xfrm>
              <a:prstGeom prst="rect">
                <a:avLst/>
              </a:prstGeom>
              <a:blipFill>
                <a:blip r:embed="rId9"/>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4" name="Ορθογώνιο 18">
                <a:extLst>
                  <a:ext uri="{FF2B5EF4-FFF2-40B4-BE49-F238E27FC236}">
                    <a16:creationId xmlns:a16="http://schemas.microsoft.com/office/drawing/2014/main" id="{09557A9E-B712-4424-BA7E-DF4106D623F3}"/>
                  </a:ext>
                </a:extLst>
              </p:cNvPr>
              <p:cNvSpPr/>
              <p:nvPr/>
            </p:nvSpPr>
            <p:spPr>
              <a:xfrm>
                <a:off x="8125285" y="4382554"/>
                <a:ext cx="664604" cy="919676"/>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a:latin typeface="Cambria Math" panose="02040503050406030204" pitchFamily="18" charset="0"/>
                            </a:rPr>
                          </m:ctrlPr>
                        </m:fPr>
                        <m:num>
                          <m:r>
                            <a:rPr lang="el-GR" i="1">
                              <a:latin typeface="Cambria Math" panose="02040503050406030204" pitchFamily="18" charset="0"/>
                            </a:rPr>
                            <m:t>𝑑</m:t>
                          </m:r>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4" name="Ορθογώνιο 18">
                <a:extLst>
                  <a:ext uri="{FF2B5EF4-FFF2-40B4-BE49-F238E27FC236}">
                    <a16:creationId xmlns:a16="http://schemas.microsoft.com/office/drawing/2014/main" id="{09557A9E-B712-4424-BA7E-DF4106D623F3}"/>
                  </a:ext>
                </a:extLst>
              </p:cNvPr>
              <p:cNvSpPr>
                <a:spLocks noRot="1" noChangeAspect="1" noMove="1" noResize="1" noEditPoints="1" noAdjustHandles="1" noChangeArrowheads="1" noChangeShapeType="1" noTextEdit="1"/>
              </p:cNvSpPr>
              <p:nvPr/>
            </p:nvSpPr>
            <p:spPr>
              <a:xfrm>
                <a:off x="8125285" y="4382554"/>
                <a:ext cx="664604" cy="919676"/>
              </a:xfrm>
              <a:prstGeom prst="rect">
                <a:avLst/>
              </a:prstGeom>
              <a:blipFill>
                <a:blip r:embed="rId10"/>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5" name="Ορθογώνιο 19">
                <a:extLst>
                  <a:ext uri="{FF2B5EF4-FFF2-40B4-BE49-F238E27FC236}">
                    <a16:creationId xmlns:a16="http://schemas.microsoft.com/office/drawing/2014/main" id="{6EF0870B-E6F8-40EE-8032-6256DECD3A89}"/>
                  </a:ext>
                </a:extLst>
              </p:cNvPr>
              <p:cNvSpPr/>
              <p:nvPr/>
            </p:nvSpPr>
            <p:spPr>
              <a:xfrm>
                <a:off x="6601529" y="5274679"/>
                <a:ext cx="1973558" cy="842345"/>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sSub>
                        <m:sSubPr>
                          <m:ctrlPr>
                            <a:rPr lang="el-GR">
                              <a:latin typeface="Cambria Math" panose="02040503050406030204" pitchFamily="18" charset="0"/>
                            </a:rPr>
                          </m:ctrlPr>
                        </m:sSubPr>
                        <m:e>
                          <m:r>
                            <a:rPr lang="el-GR" i="1">
                              <a:latin typeface="Cambria Math" panose="02040503050406030204" pitchFamily="18" charset="0"/>
                            </a:rPr>
                            <m:t>𝑡</m:t>
                          </m:r>
                        </m:e>
                        <m:sub>
                          <m:r>
                            <a:rPr lang="el-GR" i="0">
                              <a:latin typeface="Cambria Math" panose="02040503050406030204" pitchFamily="18" charset="0"/>
                            </a:rPr>
                            <m:t>3</m:t>
                          </m:r>
                        </m:sub>
                      </m:sSub>
                      <m:r>
                        <a:rPr lang="el-GR" i="0">
                          <a:latin typeface="Cambria Math" panose="02040503050406030204" pitchFamily="18" charset="0"/>
                        </a:rPr>
                        <m:t>=</m:t>
                      </m:r>
                      <m:f>
                        <m:fPr>
                          <m:ctrlPr>
                            <a:rPr lang="el-GR" i="1">
                              <a:latin typeface="Cambria Math" panose="02040503050406030204" pitchFamily="18" charset="0"/>
                            </a:rPr>
                          </m:ctrlPr>
                        </m:fPr>
                        <m:num>
                          <m:sSub>
                            <m:sSubPr>
                              <m:ctrlPr>
                                <a:rPr lang="el-GR" i="1">
                                  <a:latin typeface="Cambria Math" panose="02040503050406030204" pitchFamily="18" charset="0"/>
                                </a:rPr>
                              </m:ctrlPr>
                            </m:sSubPr>
                            <m:e>
                              <m:r>
                                <a:rPr lang="el-GR" i="1">
                                  <a:latin typeface="Cambria Math" panose="02040503050406030204" pitchFamily="18" charset="0"/>
                                </a:rPr>
                                <m:t>𝑥</m:t>
                              </m:r>
                            </m:e>
                            <m:sub>
                              <m:r>
                                <a:rPr lang="el-GR" i="0">
                                  <a:latin typeface="Cambria Math" panose="02040503050406030204" pitchFamily="18" charset="0"/>
                                </a:rPr>
                                <m:t>3</m:t>
                              </m:r>
                            </m:sub>
                          </m:sSub>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5" name="Ορθογώνιο 19">
                <a:extLst>
                  <a:ext uri="{FF2B5EF4-FFF2-40B4-BE49-F238E27FC236}">
                    <a16:creationId xmlns:a16="http://schemas.microsoft.com/office/drawing/2014/main" id="{6EF0870B-E6F8-40EE-8032-6256DECD3A89}"/>
                  </a:ext>
                </a:extLst>
              </p:cNvPr>
              <p:cNvSpPr>
                <a:spLocks noRot="1" noChangeAspect="1" noMove="1" noResize="1" noEditPoints="1" noAdjustHandles="1" noChangeArrowheads="1" noChangeShapeType="1" noTextEdit="1"/>
              </p:cNvSpPr>
              <p:nvPr/>
            </p:nvSpPr>
            <p:spPr>
              <a:xfrm>
                <a:off x="6601529" y="5274679"/>
                <a:ext cx="1973558" cy="842345"/>
              </a:xfrm>
              <a:prstGeom prst="rect">
                <a:avLst/>
              </a:prstGeom>
              <a:blipFill>
                <a:blip r:embed="rId11"/>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6" name="Ορθογώνιο 20">
                <a:extLst>
                  <a:ext uri="{FF2B5EF4-FFF2-40B4-BE49-F238E27FC236}">
                    <a16:creationId xmlns:a16="http://schemas.microsoft.com/office/drawing/2014/main" id="{F878493C-4629-4ADA-987C-1EC5FF9ABD60}"/>
                  </a:ext>
                </a:extLst>
              </p:cNvPr>
              <p:cNvSpPr/>
              <p:nvPr/>
            </p:nvSpPr>
            <p:spPr>
              <a:xfrm>
                <a:off x="8048841" y="5190408"/>
                <a:ext cx="1106753" cy="919676"/>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a:latin typeface="Cambria Math" panose="02040503050406030204" pitchFamily="18" charset="0"/>
                            </a:rPr>
                          </m:ctrlPr>
                        </m:fPr>
                        <m:num>
                          <m:r>
                            <a:rPr lang="el-GR" i="1">
                              <a:latin typeface="Cambria Math" panose="02040503050406030204" pitchFamily="18" charset="0"/>
                            </a:rPr>
                            <m:t>𝛼</m:t>
                          </m:r>
                          <m:r>
                            <a:rPr lang="el-GR" i="0">
                              <a:latin typeface="Cambria Math" panose="02040503050406030204" pitchFamily="18" charset="0"/>
                            </a:rPr>
                            <m:t>+</m:t>
                          </m:r>
                          <m:r>
                            <a:rPr lang="el-GR" i="1">
                              <a:latin typeface="Cambria Math" panose="02040503050406030204" pitchFamily="18" charset="0"/>
                            </a:rPr>
                            <m:t>𝑑</m:t>
                          </m:r>
                        </m:num>
                        <m:den>
                          <m:r>
                            <a:rPr lang="el-GR" i="1">
                              <a:latin typeface="Cambria Math" panose="02040503050406030204" pitchFamily="18" charset="0"/>
                            </a:rPr>
                            <m:t>𝜐</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Times New Roman" pitchFamily="18"/>
                  <a:ea typeface="Calibri" pitchFamily="34"/>
                </a:endParaRPr>
              </a:p>
            </p:txBody>
          </p:sp>
        </mc:Choice>
        <mc:Fallback>
          <p:sp>
            <p:nvSpPr>
              <p:cNvPr id="16" name="Ορθογώνιο 20">
                <a:extLst>
                  <a:ext uri="{FF2B5EF4-FFF2-40B4-BE49-F238E27FC236}">
                    <a16:creationId xmlns:a16="http://schemas.microsoft.com/office/drawing/2014/main" id="{F878493C-4629-4ADA-987C-1EC5FF9ABD60}"/>
                  </a:ext>
                </a:extLst>
              </p:cNvPr>
              <p:cNvSpPr>
                <a:spLocks noRot="1" noChangeAspect="1" noMove="1" noResize="1" noEditPoints="1" noAdjustHandles="1" noChangeArrowheads="1" noChangeShapeType="1" noTextEdit="1"/>
              </p:cNvSpPr>
              <p:nvPr/>
            </p:nvSpPr>
            <p:spPr>
              <a:xfrm>
                <a:off x="8048841" y="5190408"/>
                <a:ext cx="1106753" cy="919676"/>
              </a:xfrm>
              <a:prstGeom prst="rect">
                <a:avLst/>
              </a:prstGeom>
              <a:blipFill>
                <a:blip r:embed="rId12"/>
                <a:stretch>
                  <a:fillRect/>
                </a:stretch>
              </a:blipFill>
              <a:ln cap="flat">
                <a:noFill/>
                <a:prstDash val="solid"/>
              </a:ln>
            </p:spPr>
            <p:txBody>
              <a:bodyPr/>
              <a:lstStyle/>
              <a:p>
                <a:r>
                  <a:rPr lang="el-GR">
                    <a:noFill/>
                  </a:rPr>
                  <a:t> </a:t>
                </a:r>
              </a:p>
            </p:txBody>
          </p:sp>
        </mc:Fallback>
      </mc:AlternateContent>
      <p:graphicFrame>
        <p:nvGraphicFramePr>
          <p:cNvPr id="17" name="Αντικείμενο 21">
            <a:extLst>
              <a:ext uri="{FF2B5EF4-FFF2-40B4-BE49-F238E27FC236}">
                <a16:creationId xmlns:a16="http://schemas.microsoft.com/office/drawing/2014/main" id="{3226FB63-0444-4689-9D65-DCCE82C17E54}"/>
              </a:ext>
            </a:extLst>
          </p:cNvPr>
          <p:cNvGraphicFramePr/>
          <p:nvPr/>
        </p:nvGraphicFramePr>
        <p:xfrm>
          <a:off x="6543318" y="2163461"/>
          <a:ext cx="5183596" cy="1320064"/>
        </p:xfrm>
        <a:graphic>
          <a:graphicData uri="http://schemas.openxmlformats.org/presentationml/2006/ole">
            <mc:AlternateContent xmlns:mc="http://schemas.openxmlformats.org/markup-compatibility/2006">
              <mc:Choice xmlns:v="urn:schemas-microsoft-com:vml" Requires="v">
                <p:oleObj spid="_x0000_s1026" name="Visio" r:id="rId13" imgW="7033260" imgH="1805940" progId="">
                  <p:embed/>
                </p:oleObj>
              </mc:Choice>
              <mc:Fallback>
                <p:oleObj name="Visio" r:id="rId13" imgW="7033260" imgH="1805940" progId="">
                  <p:embed/>
                  <p:pic>
                    <p:nvPicPr>
                      <p:cNvPr id="0" name=""/>
                      <p:cNvPicPr/>
                      <p:nvPr/>
                    </p:nvPicPr>
                    <p:blipFill>
                      <a:blip r:embed="rId14"/>
                      <a:stretch>
                        <a:fillRect/>
                      </a:stretch>
                    </p:blipFill>
                    <p:spPr>
                      <a:xfrm>
                        <a:off x="6543318" y="2163461"/>
                        <a:ext cx="5183596" cy="1320064"/>
                      </a:xfrm>
                      <a:prstGeom prst="rect">
                        <a:avLst/>
                      </a:prstGeom>
                      <a:solidFill>
                        <a:srgbClr val="B6DDE8"/>
                      </a:solidFill>
                      <a:ln cap="flat">
                        <a:noFill/>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name="Slide5">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14A40D3-E337-4EFC-957A-ABFA5708570B}"/>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E1F62B01-08D9-474B-9B98-27F5F240FA66}"/>
              </a:ext>
            </a:extLst>
          </p:cNvPr>
          <p:cNvPicPr>
            <a:picLocks noChangeAspect="1"/>
          </p:cNvPicPr>
          <p:nvPr/>
        </p:nvPicPr>
        <p:blipFill>
          <a:blip r:embed="rId3"/>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4EC7D7A6-56A6-4D50-B454-6ADFBEF48848}"/>
              </a:ext>
            </a:extLst>
          </p:cNvPr>
          <p:cNvSpPr txBox="1"/>
          <p:nvPr/>
        </p:nvSpPr>
        <p:spPr>
          <a:xfrm>
            <a:off x="4165604" y="633028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AFB31046-44EA-4F5D-AFC9-4C61DE8A8A7A}"/>
              </a:ext>
            </a:extLst>
          </p:cNvPr>
          <p:cNvSpPr txBox="1"/>
          <p:nvPr/>
        </p:nvSpPr>
        <p:spPr>
          <a:xfrm>
            <a:off x="4191737" y="2635822"/>
            <a:ext cx="98394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1" u="none" strike="noStrike" kern="1200" cap="none" spc="0" baseline="0">
                <a:solidFill>
                  <a:srgbClr val="000000"/>
                </a:solidFill>
                <a:uFillTx/>
                <a:latin typeface="Calibri"/>
              </a:rPr>
              <a:t>Φ=Β∙S=</a:t>
            </a:r>
            <a:endParaRPr lang="el-GR" sz="1800" b="1" i="0" u="none" strike="noStrike" kern="1200" cap="none" spc="0" baseline="0">
              <a:solidFill>
                <a:srgbClr val="000000"/>
              </a:solidFill>
              <a:uFillTx/>
              <a:latin typeface="Calibri"/>
            </a:endParaRPr>
          </a:p>
        </p:txBody>
      </p:sp>
      <p:sp>
        <p:nvSpPr>
          <p:cNvPr id="6" name="Rectangle 2">
            <a:extLst>
              <a:ext uri="{FF2B5EF4-FFF2-40B4-BE49-F238E27FC236}">
                <a16:creationId xmlns:a16="http://schemas.microsoft.com/office/drawing/2014/main" id="{C184E042-544B-479E-9C3B-B1E93BA02037}"/>
              </a:ext>
            </a:extLst>
          </p:cNvPr>
          <p:cNvSpPr/>
          <p:nvPr/>
        </p:nvSpPr>
        <p:spPr>
          <a:xfrm>
            <a:off x="2920749" y="633596"/>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graphicFrame>
        <p:nvGraphicFramePr>
          <p:cNvPr id="7" name="Αντικείμενο 2">
            <a:extLst>
              <a:ext uri="{FF2B5EF4-FFF2-40B4-BE49-F238E27FC236}">
                <a16:creationId xmlns:a16="http://schemas.microsoft.com/office/drawing/2014/main" id="{9E7BC9EB-9F7A-4725-B2EC-F3E7041869B3}"/>
              </a:ext>
            </a:extLst>
          </p:cNvPr>
          <p:cNvGraphicFramePr/>
          <p:nvPr/>
        </p:nvGraphicFramePr>
        <p:xfrm>
          <a:off x="1954045" y="198360"/>
          <a:ext cx="8283906" cy="2109593"/>
        </p:xfrm>
        <a:graphic>
          <a:graphicData uri="http://schemas.openxmlformats.org/presentationml/2006/ole">
            <mc:AlternateContent xmlns:mc="http://schemas.openxmlformats.org/markup-compatibility/2006">
              <mc:Choice xmlns:v="urn:schemas-microsoft-com:vml" Requires="v">
                <p:oleObj spid="_x0000_s2050" name="Visio" r:id="rId4" imgW="7033260" imgH="1805940" progId="">
                  <p:embed/>
                </p:oleObj>
              </mc:Choice>
              <mc:Fallback>
                <p:oleObj name="Visio" r:id="rId4" imgW="7033260" imgH="1805940" progId="">
                  <p:embed/>
                  <p:pic>
                    <p:nvPicPr>
                      <p:cNvPr id="0" name=""/>
                      <p:cNvPicPr/>
                      <p:nvPr/>
                    </p:nvPicPr>
                    <p:blipFill>
                      <a:blip r:embed="rId5"/>
                      <a:stretch>
                        <a:fillRect/>
                      </a:stretch>
                    </p:blipFill>
                    <p:spPr>
                      <a:xfrm>
                        <a:off x="1954045" y="198360"/>
                        <a:ext cx="8283906" cy="2109593"/>
                      </a:xfrm>
                      <a:prstGeom prst="rect">
                        <a:avLst/>
                      </a:prstGeom>
                      <a:solidFill>
                        <a:srgbClr val="B6DDE8"/>
                      </a:solidFill>
                      <a:ln cap="flat">
                        <a:noFill/>
                      </a:ln>
                    </p:spPr>
                  </p:pic>
                </p:oleObj>
              </mc:Fallback>
            </mc:AlternateContent>
          </a:graphicData>
        </a:graphic>
      </p:graphicFrame>
      <p:sp>
        <p:nvSpPr>
          <p:cNvPr id="8" name="TextBox 10">
            <a:extLst>
              <a:ext uri="{FF2B5EF4-FFF2-40B4-BE49-F238E27FC236}">
                <a16:creationId xmlns:a16="http://schemas.microsoft.com/office/drawing/2014/main" id="{F059F8FD-9193-4863-86D1-ADF0FDE8787A}"/>
              </a:ext>
            </a:extLst>
          </p:cNvPr>
          <p:cNvSpPr txBox="1"/>
          <p:nvPr/>
        </p:nvSpPr>
        <p:spPr>
          <a:xfrm>
            <a:off x="514167" y="2707392"/>
            <a:ext cx="245023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Είσοδος:0 – 0,8</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a:t>
            </a:r>
          </a:p>
        </p:txBody>
      </p:sp>
      <p:sp>
        <p:nvSpPr>
          <p:cNvPr id="9" name="Βέλος: Δεξιό 3">
            <a:extLst>
              <a:ext uri="{FF2B5EF4-FFF2-40B4-BE49-F238E27FC236}">
                <a16:creationId xmlns:a16="http://schemas.microsoft.com/office/drawing/2014/main" id="{1EE37BAD-334B-453B-AFE7-E142A2600B9B}"/>
              </a:ext>
            </a:extLst>
          </p:cNvPr>
          <p:cNvSpPr/>
          <p:nvPr/>
        </p:nvSpPr>
        <p:spPr>
          <a:xfrm>
            <a:off x="3266977" y="2701247"/>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0" name="Βέλος: Δεξιό 12">
            <a:extLst>
              <a:ext uri="{FF2B5EF4-FFF2-40B4-BE49-F238E27FC236}">
                <a16:creationId xmlns:a16="http://schemas.microsoft.com/office/drawing/2014/main" id="{7028DE10-1DF4-42FF-9D53-3E434CBA6749}"/>
              </a:ext>
            </a:extLst>
          </p:cNvPr>
          <p:cNvSpPr/>
          <p:nvPr/>
        </p:nvSpPr>
        <p:spPr>
          <a:xfrm>
            <a:off x="3321722" y="3402857"/>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1" name="TextBox 14">
            <a:extLst>
              <a:ext uri="{FF2B5EF4-FFF2-40B4-BE49-F238E27FC236}">
                <a16:creationId xmlns:a16="http://schemas.microsoft.com/office/drawing/2014/main" id="{51CA0276-6434-46C5-BC09-563ED8E5F939}"/>
              </a:ext>
            </a:extLst>
          </p:cNvPr>
          <p:cNvSpPr txBox="1"/>
          <p:nvPr/>
        </p:nvSpPr>
        <p:spPr>
          <a:xfrm>
            <a:off x="6645182" y="2621164"/>
            <a:ext cx="224498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1" u="none" strike="noStrike" kern="1200" cap="none" spc="0" baseline="0">
                <a:solidFill>
                  <a:srgbClr val="000000"/>
                </a:solidFill>
                <a:uFillTx/>
                <a:latin typeface="Calibri"/>
              </a:rPr>
              <a:t>0,5∙0,8∙1t =0,4t</a:t>
            </a:r>
            <a:r>
              <a:rPr lang="el-GR" sz="1800" b="1" i="0" u="none" strike="noStrike" kern="1200" cap="none" spc="0" baseline="0">
                <a:solidFill>
                  <a:srgbClr val="000000"/>
                </a:solidFill>
                <a:uFillTx/>
                <a:latin typeface="Calibri"/>
              </a:rPr>
              <a:t>  ( S.Ι.)</a:t>
            </a:r>
          </a:p>
        </p:txBody>
      </p:sp>
      <p:sp>
        <p:nvSpPr>
          <p:cNvPr id="12" name="TextBox 15">
            <a:extLst>
              <a:ext uri="{FF2B5EF4-FFF2-40B4-BE49-F238E27FC236}">
                <a16:creationId xmlns:a16="http://schemas.microsoft.com/office/drawing/2014/main" id="{5836128B-34E6-4D0C-8B03-486073ACD0FD}"/>
              </a:ext>
            </a:extLst>
          </p:cNvPr>
          <p:cNvSpPr txBox="1"/>
          <p:nvPr/>
        </p:nvSpPr>
        <p:spPr>
          <a:xfrm>
            <a:off x="4933023" y="2621164"/>
            <a:ext cx="116297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1" u="none" strike="noStrike" kern="1200" cap="none" spc="0" baseline="0">
                <a:solidFill>
                  <a:srgbClr val="000000"/>
                </a:solidFill>
                <a:uFillTx/>
                <a:latin typeface="Calibri"/>
              </a:rPr>
              <a:t>Β∙α∙x =</a:t>
            </a:r>
            <a:endParaRPr lang="el-GR" sz="1800" b="1" i="0" u="none" strike="noStrike" kern="1200" cap="none" spc="0" baseline="0">
              <a:solidFill>
                <a:srgbClr val="000000"/>
              </a:solidFill>
              <a:uFillTx/>
              <a:latin typeface="Calibri"/>
            </a:endParaRPr>
          </a:p>
        </p:txBody>
      </p:sp>
      <p:sp>
        <p:nvSpPr>
          <p:cNvPr id="13" name="TextBox 16">
            <a:extLst>
              <a:ext uri="{FF2B5EF4-FFF2-40B4-BE49-F238E27FC236}">
                <a16:creationId xmlns:a16="http://schemas.microsoft.com/office/drawing/2014/main" id="{6D274989-C756-470D-B005-38D9C40AD171}"/>
              </a:ext>
            </a:extLst>
          </p:cNvPr>
          <p:cNvSpPr txBox="1"/>
          <p:nvPr/>
        </p:nvSpPr>
        <p:spPr>
          <a:xfrm>
            <a:off x="5724866" y="2600983"/>
            <a:ext cx="116297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1" u="none" strike="noStrike" kern="1200" cap="none" spc="0" baseline="0">
                <a:solidFill>
                  <a:srgbClr val="000000"/>
                </a:solidFill>
                <a:uFillTx/>
                <a:latin typeface="Calibri"/>
              </a:rPr>
              <a:t>Β∙α∙υt =</a:t>
            </a:r>
            <a:endParaRPr lang="el-GR" sz="1800" b="1" i="0" u="none" strike="noStrike" kern="1200" cap="none" spc="0" baseline="0">
              <a:solidFill>
                <a:srgbClr val="000000"/>
              </a:solidFill>
              <a:uFillTx/>
              <a:latin typeface="Calibri"/>
            </a:endParaRPr>
          </a:p>
        </p:txBody>
      </p:sp>
      <p:sp>
        <p:nvSpPr>
          <p:cNvPr id="14" name="Ορθογώνιο 17">
            <a:extLst>
              <a:ext uri="{FF2B5EF4-FFF2-40B4-BE49-F238E27FC236}">
                <a16:creationId xmlns:a16="http://schemas.microsoft.com/office/drawing/2014/main" id="{92C5B6BA-18D3-458B-820E-2F5BA1E8D356}"/>
              </a:ext>
            </a:extLst>
          </p:cNvPr>
          <p:cNvSpPr/>
          <p:nvPr/>
        </p:nvSpPr>
        <p:spPr>
          <a:xfrm>
            <a:off x="4324627" y="3221467"/>
            <a:ext cx="954103" cy="464871"/>
          </a:xfrm>
          <a:prstGeom prst="rect">
            <a:avLst/>
          </a:prstGeom>
          <a:noFill/>
          <a:ln cap="flat">
            <a:noFill/>
            <a:prstDash val="solid"/>
          </a:ln>
        </p:spPr>
        <p:txBody>
          <a:bodyPr vert="horz" wrap="none" lIns="91440" tIns="45720" rIns="91440" bIns="45720" anchor="t" anchorCtr="1" compatLnSpc="1">
            <a:spAutoFit/>
          </a:bodyPr>
          <a:lstStyle/>
          <a:p>
            <a:pPr marL="0" marR="0" lvl="0" indent="0" algn="ctr"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 Φ=Β∙S=</a:t>
            </a:r>
            <a:endParaRPr lang="el-GR" sz="1600" b="1" i="0" u="none" strike="noStrike" kern="1200" cap="none" spc="0" baseline="0">
              <a:solidFill>
                <a:srgbClr val="000000"/>
              </a:solidFill>
              <a:uFillTx/>
              <a:latin typeface="Calibri"/>
              <a:ea typeface="Calibri" pitchFamily="34"/>
            </a:endParaRPr>
          </a:p>
        </p:txBody>
      </p:sp>
      <p:sp>
        <p:nvSpPr>
          <p:cNvPr id="15" name="Ορθογώνιο 18">
            <a:extLst>
              <a:ext uri="{FF2B5EF4-FFF2-40B4-BE49-F238E27FC236}">
                <a16:creationId xmlns:a16="http://schemas.microsoft.com/office/drawing/2014/main" id="{F75DBA87-942B-43E7-949A-53FE493076DA}"/>
              </a:ext>
            </a:extLst>
          </p:cNvPr>
          <p:cNvSpPr/>
          <p:nvPr/>
        </p:nvSpPr>
        <p:spPr>
          <a:xfrm>
            <a:off x="5939430" y="3230712"/>
            <a:ext cx="2165975" cy="464871"/>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0,5∙0,8</a:t>
            </a:r>
            <a:r>
              <a:rPr lang="el-GR" sz="1800" b="1" i="0" u="none" strike="noStrike" kern="1200" cap="none" spc="0" baseline="30000">
                <a:solidFill>
                  <a:srgbClr val="000000"/>
                </a:solidFill>
                <a:uFillTx/>
                <a:latin typeface="Calibri"/>
                <a:ea typeface="Calibri" pitchFamily="34"/>
              </a:rPr>
              <a:t>2</a:t>
            </a:r>
            <a:r>
              <a:rPr lang="el-GR" sz="1800" b="1" i="0" u="none" strike="noStrike" kern="1200" cap="none" spc="0" baseline="0">
                <a:solidFill>
                  <a:srgbClr val="000000"/>
                </a:solidFill>
                <a:uFillTx/>
                <a:latin typeface="Calibri"/>
                <a:ea typeface="Calibri" pitchFamily="34"/>
              </a:rPr>
              <a:t>Wb=0,32Wb.</a:t>
            </a:r>
            <a:endParaRPr lang="el-GR" sz="1600" b="1" i="0" u="none" strike="noStrike" kern="1200" cap="none" spc="0" baseline="0">
              <a:solidFill>
                <a:srgbClr val="000000"/>
              </a:solidFill>
              <a:uFillTx/>
              <a:latin typeface="Calibri"/>
              <a:ea typeface="Calibri" pitchFamily="34"/>
            </a:endParaRPr>
          </a:p>
        </p:txBody>
      </p:sp>
      <p:sp>
        <p:nvSpPr>
          <p:cNvPr id="16" name="Ορθογώνιο 19">
            <a:extLst>
              <a:ext uri="{FF2B5EF4-FFF2-40B4-BE49-F238E27FC236}">
                <a16:creationId xmlns:a16="http://schemas.microsoft.com/office/drawing/2014/main" id="{D91EF31B-2360-4EA7-8FF3-7E837A7CFF6D}"/>
              </a:ext>
            </a:extLst>
          </p:cNvPr>
          <p:cNvSpPr/>
          <p:nvPr/>
        </p:nvSpPr>
        <p:spPr>
          <a:xfrm>
            <a:off x="5278730" y="3221467"/>
            <a:ext cx="707242" cy="464871"/>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Β∙α</a:t>
            </a:r>
            <a:r>
              <a:rPr lang="el-GR" sz="1800" b="1" i="0" u="none" strike="noStrike" kern="1200" cap="none" spc="0" baseline="30000">
                <a:solidFill>
                  <a:srgbClr val="000000"/>
                </a:solidFill>
                <a:uFillTx/>
                <a:latin typeface="Calibri"/>
                <a:ea typeface="Calibri" pitchFamily="34"/>
              </a:rPr>
              <a:t>2</a:t>
            </a:r>
            <a:r>
              <a:rPr lang="el-GR" sz="1800" b="1" i="0" u="none" strike="noStrike" kern="1200" cap="none" spc="0" baseline="0">
                <a:solidFill>
                  <a:srgbClr val="000000"/>
                </a:solidFill>
                <a:uFillTx/>
                <a:latin typeface="Calibri"/>
                <a:ea typeface="Calibri" pitchFamily="34"/>
              </a:rPr>
              <a:t>=</a:t>
            </a:r>
            <a:endParaRPr lang="el-GR" sz="1600" b="1" i="0" u="none" strike="noStrike" kern="1200" cap="none" spc="0" baseline="0">
              <a:solidFill>
                <a:srgbClr val="000000"/>
              </a:solidFill>
              <a:uFillTx/>
              <a:latin typeface="Calibri"/>
              <a:ea typeface="Calibri" pitchFamily="34"/>
            </a:endParaRPr>
          </a:p>
        </p:txBody>
      </p:sp>
      <p:sp>
        <p:nvSpPr>
          <p:cNvPr id="17" name="TextBox 20">
            <a:extLst>
              <a:ext uri="{FF2B5EF4-FFF2-40B4-BE49-F238E27FC236}">
                <a16:creationId xmlns:a16="http://schemas.microsoft.com/office/drawing/2014/main" id="{3C4CAE41-43FB-4EF5-8307-59EF025D5E75}"/>
              </a:ext>
            </a:extLst>
          </p:cNvPr>
          <p:cNvSpPr txBox="1"/>
          <p:nvPr/>
        </p:nvSpPr>
        <p:spPr>
          <a:xfrm>
            <a:off x="528120" y="4091821"/>
            <a:ext cx="230942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Έξοδος από 1,2</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 -2s</a:t>
            </a:r>
            <a:endParaRPr lang="el-GR" sz="2400" b="1" i="0" u="none" strike="noStrike" kern="1200" cap="none" spc="0" baseline="0">
              <a:solidFill>
                <a:srgbClr val="000000"/>
              </a:solidFill>
              <a:uFillTx/>
              <a:latin typeface="Calibri"/>
            </a:endParaRPr>
          </a:p>
        </p:txBody>
      </p:sp>
      <p:sp>
        <p:nvSpPr>
          <p:cNvPr id="18" name="Βέλος: Δεξιό 21">
            <a:extLst>
              <a:ext uri="{FF2B5EF4-FFF2-40B4-BE49-F238E27FC236}">
                <a16:creationId xmlns:a16="http://schemas.microsoft.com/office/drawing/2014/main" id="{CDA096E4-B986-44E9-8217-999BF424EAD3}"/>
              </a:ext>
            </a:extLst>
          </p:cNvPr>
          <p:cNvSpPr/>
          <p:nvPr/>
        </p:nvSpPr>
        <p:spPr>
          <a:xfrm>
            <a:off x="3230730" y="4230416"/>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9" name="Ορθογώνιο 22">
            <a:extLst>
              <a:ext uri="{FF2B5EF4-FFF2-40B4-BE49-F238E27FC236}">
                <a16:creationId xmlns:a16="http://schemas.microsoft.com/office/drawing/2014/main" id="{AF414789-FA43-44DC-BC84-715FBCACA182}"/>
              </a:ext>
            </a:extLst>
          </p:cNvPr>
          <p:cNvSpPr/>
          <p:nvPr/>
        </p:nvSpPr>
        <p:spPr>
          <a:xfrm>
            <a:off x="4253880" y="3843973"/>
            <a:ext cx="954103"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Φ=Β∙S=</a:t>
            </a:r>
          </a:p>
        </p:txBody>
      </p:sp>
      <p:sp>
        <p:nvSpPr>
          <p:cNvPr id="20" name="Ορθογώνιο 23">
            <a:extLst>
              <a:ext uri="{FF2B5EF4-FFF2-40B4-BE49-F238E27FC236}">
                <a16:creationId xmlns:a16="http://schemas.microsoft.com/office/drawing/2014/main" id="{1C6CFFF5-EC01-4586-AE0E-4DDC5CD221DB}"/>
              </a:ext>
            </a:extLst>
          </p:cNvPr>
          <p:cNvSpPr/>
          <p:nvPr/>
        </p:nvSpPr>
        <p:spPr>
          <a:xfrm>
            <a:off x="7473702" y="4374160"/>
            <a:ext cx="1718386"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0,8-0,4t  (S.Ι.)</a:t>
            </a:r>
          </a:p>
        </p:txBody>
      </p:sp>
      <p:sp>
        <p:nvSpPr>
          <p:cNvPr id="21" name="Ορθογώνιο 24">
            <a:extLst>
              <a:ext uri="{FF2B5EF4-FFF2-40B4-BE49-F238E27FC236}">
                <a16:creationId xmlns:a16="http://schemas.microsoft.com/office/drawing/2014/main" id="{61B35D5B-D4F2-4892-96D6-2978E75EA533}"/>
              </a:ext>
            </a:extLst>
          </p:cNvPr>
          <p:cNvSpPr/>
          <p:nvPr/>
        </p:nvSpPr>
        <p:spPr>
          <a:xfrm>
            <a:off x="5035637" y="3836072"/>
            <a:ext cx="903792"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Β∙α∙β=</a:t>
            </a:r>
          </a:p>
        </p:txBody>
      </p:sp>
      <p:sp>
        <p:nvSpPr>
          <p:cNvPr id="22" name="Ορθογώνιο 25">
            <a:extLst>
              <a:ext uri="{FF2B5EF4-FFF2-40B4-BE49-F238E27FC236}">
                <a16:creationId xmlns:a16="http://schemas.microsoft.com/office/drawing/2014/main" id="{5FFD827A-5526-4BA9-B868-B42456D2F5E0}"/>
              </a:ext>
            </a:extLst>
          </p:cNvPr>
          <p:cNvSpPr/>
          <p:nvPr/>
        </p:nvSpPr>
        <p:spPr>
          <a:xfrm>
            <a:off x="5709294" y="3828181"/>
            <a:ext cx="1496662"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Β∙α∙(α-υt+d)=</a:t>
            </a:r>
          </a:p>
        </p:txBody>
      </p:sp>
      <p:sp>
        <p:nvSpPr>
          <p:cNvPr id="23" name="Ορθογώνιο 26">
            <a:extLst>
              <a:ext uri="{FF2B5EF4-FFF2-40B4-BE49-F238E27FC236}">
                <a16:creationId xmlns:a16="http://schemas.microsoft.com/office/drawing/2014/main" id="{8D646667-C910-4664-97ED-51486C0A1C21}"/>
              </a:ext>
            </a:extLst>
          </p:cNvPr>
          <p:cNvSpPr/>
          <p:nvPr/>
        </p:nvSpPr>
        <p:spPr>
          <a:xfrm>
            <a:off x="7176366" y="3809070"/>
            <a:ext cx="2170657"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Β∙α∙(α+d) –Β∙α∙υt  ή</a:t>
            </a:r>
          </a:p>
        </p:txBody>
      </p:sp>
      <p:sp>
        <p:nvSpPr>
          <p:cNvPr id="24" name="Ορθογώνιο 27">
            <a:extLst>
              <a:ext uri="{FF2B5EF4-FFF2-40B4-BE49-F238E27FC236}">
                <a16:creationId xmlns:a16="http://schemas.microsoft.com/office/drawing/2014/main" id="{D1C8B661-9436-4137-8F5A-52C97793188F}"/>
              </a:ext>
            </a:extLst>
          </p:cNvPr>
          <p:cNvSpPr/>
          <p:nvPr/>
        </p:nvSpPr>
        <p:spPr>
          <a:xfrm>
            <a:off x="4275606" y="4372724"/>
            <a:ext cx="3327647" cy="46487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ea typeface="Calibri" pitchFamily="34"/>
              </a:rPr>
              <a:t>Φ=0,5∙0,8(0,8+1,2) – 0,5∙0,8∙1t =</a:t>
            </a:r>
          </a:p>
        </p:txBody>
      </p:sp>
      <p:sp>
        <p:nvSpPr>
          <p:cNvPr id="25" name="Αριστερό άγκιστρο 28">
            <a:extLst>
              <a:ext uri="{FF2B5EF4-FFF2-40B4-BE49-F238E27FC236}">
                <a16:creationId xmlns:a16="http://schemas.microsoft.com/office/drawing/2014/main" id="{56DC58B6-AB06-4AFC-9572-B2CFE49771AA}"/>
              </a:ext>
            </a:extLst>
          </p:cNvPr>
          <p:cNvSpPr/>
          <p:nvPr/>
        </p:nvSpPr>
        <p:spPr>
          <a:xfrm>
            <a:off x="4136992" y="3836072"/>
            <a:ext cx="240898" cy="1064379"/>
          </a:xfrm>
          <a:custGeom>
            <a:avLst/>
            <a:gdLst>
              <a:gd name="f0" fmla="val 10800000"/>
              <a:gd name="f1" fmla="val 5400000"/>
              <a:gd name="f2" fmla="val 180"/>
              <a:gd name="f3" fmla="val w"/>
              <a:gd name="f4" fmla="val h"/>
              <a:gd name="f5" fmla="val ss"/>
              <a:gd name="f6" fmla="val 0"/>
              <a:gd name="f7" fmla="*/ 5419351 1 1725033"/>
              <a:gd name="f8" fmla="+- 0 0 5400000"/>
              <a:gd name="f9" fmla="val 8333"/>
              <a:gd name="f10" fmla="val 50000"/>
              <a:gd name="f11" fmla="+- 0 0 -180"/>
              <a:gd name="f12" fmla="+- 0 0 -270"/>
              <a:gd name="f13" fmla="+- 0 0 -360"/>
              <a:gd name="f14" fmla="abs f3"/>
              <a:gd name="f15" fmla="abs f4"/>
              <a:gd name="f16" fmla="abs f5"/>
              <a:gd name="f17" fmla="+- 2700000 f1 0"/>
              <a:gd name="f18" fmla="*/ f11 f0 1"/>
              <a:gd name="f19" fmla="*/ f12 f0 1"/>
              <a:gd name="f20" fmla="*/ f13 f0 1"/>
              <a:gd name="f21" fmla="?: f14 f3 1"/>
              <a:gd name="f22" fmla="?: f15 f4 1"/>
              <a:gd name="f23" fmla="?: f16 f5 1"/>
              <a:gd name="f24" fmla="+- f17 0 f1"/>
              <a:gd name="f25" fmla="*/ f18 1 f2"/>
              <a:gd name="f26" fmla="*/ f19 1 f2"/>
              <a:gd name="f27" fmla="*/ f20 1 f2"/>
              <a:gd name="f28" fmla="*/ f21 1 21600"/>
              <a:gd name="f29" fmla="*/ f22 1 21600"/>
              <a:gd name="f30" fmla="*/ 21600 f21 1"/>
              <a:gd name="f31" fmla="*/ 21600 f22 1"/>
              <a:gd name="f32" fmla="+- f24 f1 0"/>
              <a:gd name="f33" fmla="+- f25 0 f1"/>
              <a:gd name="f34" fmla="+- f26 0 f1"/>
              <a:gd name="f35" fmla="+- f27 0 f1"/>
              <a:gd name="f36" fmla="min f29 f28"/>
              <a:gd name="f37" fmla="*/ f30 1 f23"/>
              <a:gd name="f38" fmla="*/ f31 1 f23"/>
              <a:gd name="f39" fmla="*/ f32 f7 1"/>
              <a:gd name="f40" fmla="val f37"/>
              <a:gd name="f41" fmla="val f38"/>
              <a:gd name="f42" fmla="*/ f39 1 f0"/>
              <a:gd name="f43" fmla="*/ f6 f36 1"/>
              <a:gd name="f44" fmla="+- f41 0 f6"/>
              <a:gd name="f45" fmla="+- f40 0 f6"/>
              <a:gd name="f46" fmla="+- 0 0 f42"/>
              <a:gd name="f47" fmla="*/ f40 f36 1"/>
              <a:gd name="f48" fmla="*/ f41 f36 1"/>
              <a:gd name="f49" fmla="*/ f45 1 2"/>
              <a:gd name="f50" fmla="min f45 f44"/>
              <a:gd name="f51" fmla="*/ f44 f10 1"/>
              <a:gd name="f52" fmla="+- 0 0 f46"/>
              <a:gd name="f53" fmla="+- f6 f49 0"/>
              <a:gd name="f54" fmla="*/ f50 f9 1"/>
              <a:gd name="f55" fmla="*/ f51 1 100000"/>
              <a:gd name="f56" fmla="*/ f52 f0 1"/>
              <a:gd name="f57" fmla="*/ f49 f36 1"/>
              <a:gd name="f58" fmla="*/ f54 1 100000"/>
              <a:gd name="f59" fmla="*/ f56 1 f7"/>
              <a:gd name="f60" fmla="*/ f53 f36 1"/>
              <a:gd name="f61" fmla="*/ f55 f36 1"/>
              <a:gd name="f62" fmla="+- f59 0 f1"/>
              <a:gd name="f63" fmla="+- f55 f58 0"/>
              <a:gd name="f64" fmla="*/ f58 f36 1"/>
              <a:gd name="f65" fmla="cos 1 f62"/>
              <a:gd name="f66" fmla="sin 1 f62"/>
              <a:gd name="f67" fmla="*/ f63 f36 1"/>
              <a:gd name="f68" fmla="+- 0 0 f65"/>
              <a:gd name="f69" fmla="+- 0 0 f66"/>
              <a:gd name="f70" fmla="+- 0 0 f68"/>
              <a:gd name="f71" fmla="+- 0 0 f69"/>
              <a:gd name="f72" fmla="val f70"/>
              <a:gd name="f73" fmla="val f71"/>
              <a:gd name="f74" fmla="*/ f72 f49 1"/>
              <a:gd name="f75" fmla="*/ f73 f58 1"/>
              <a:gd name="f76" fmla="+- f40 0 f74"/>
              <a:gd name="f77" fmla="+- f58 0 f75"/>
              <a:gd name="f78" fmla="+- f41 f75 0"/>
              <a:gd name="f79" fmla="+- f78 0 f58"/>
              <a:gd name="f80" fmla="*/ f76 f36 1"/>
              <a:gd name="f81" fmla="*/ f77 f36 1"/>
              <a:gd name="f82" fmla="*/ f79 f36 1"/>
            </a:gdLst>
            <a:ahLst/>
            <a:cxnLst>
              <a:cxn ang="3cd4">
                <a:pos x="hc" y="t"/>
              </a:cxn>
              <a:cxn ang="0">
                <a:pos x="r" y="vc"/>
              </a:cxn>
              <a:cxn ang="cd4">
                <a:pos x="hc" y="b"/>
              </a:cxn>
              <a:cxn ang="cd2">
                <a:pos x="l" y="vc"/>
              </a:cxn>
              <a:cxn ang="f33">
                <a:pos x="f47" y="f43"/>
              </a:cxn>
              <a:cxn ang="f34">
                <a:pos x="f43" y="f61"/>
              </a:cxn>
              <a:cxn ang="f35">
                <a:pos x="f47" y="f48"/>
              </a:cxn>
            </a:cxnLst>
            <a:rect l="f80" t="f81" r="f47" b="f82"/>
            <a:pathLst>
              <a:path stroke="0">
                <a:moveTo>
                  <a:pt x="f47" y="f48"/>
                </a:moveTo>
                <a:arcTo wR="f57" hR="f64" stAng="f1" swAng="f1"/>
                <a:lnTo>
                  <a:pt x="f60" y="f67"/>
                </a:lnTo>
                <a:arcTo wR="f57" hR="f64" stAng="f6" swAng="f8"/>
                <a:arcTo wR="f57" hR="f64" stAng="f1" swAng="f8"/>
                <a:lnTo>
                  <a:pt x="f60" y="f64"/>
                </a:lnTo>
                <a:arcTo wR="f57" hR="f64" stAng="f0" swAng="f1"/>
                <a:close/>
              </a:path>
              <a:path fill="none">
                <a:moveTo>
                  <a:pt x="f47" y="f48"/>
                </a:moveTo>
                <a:arcTo wR="f57" hR="f64" stAng="f1" swAng="f1"/>
                <a:lnTo>
                  <a:pt x="f60" y="f67"/>
                </a:lnTo>
                <a:arcTo wR="f57" hR="f64" stAng="f6" swAng="f8"/>
                <a:arcTo wR="f57" hR="f64" stAng="f1" swAng="f8"/>
                <a:lnTo>
                  <a:pt x="f60" y="f64"/>
                </a:lnTo>
                <a:arcTo wR="f57" hR="f64" stAng="f0" swAng="f1"/>
              </a:path>
            </a:pathLst>
          </a:custGeom>
          <a:noFill/>
          <a:ln w="19046" cap="flat">
            <a:solidFill>
              <a:srgbClr val="4472C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26" name="Εικόνα 29">
            <a:extLst>
              <a:ext uri="{FF2B5EF4-FFF2-40B4-BE49-F238E27FC236}">
                <a16:creationId xmlns:a16="http://schemas.microsoft.com/office/drawing/2014/main" id="{08BBACD4-D21A-4BEA-B34E-12E1A1ED54AB}"/>
              </a:ext>
            </a:extLst>
          </p:cNvPr>
          <p:cNvPicPr>
            <a:picLocks noChangeAspect="1"/>
          </p:cNvPicPr>
          <p:nvPr/>
        </p:nvPicPr>
        <p:blipFill>
          <a:blip r:embed="rId6"/>
          <a:stretch>
            <a:fillRect/>
          </a:stretch>
        </p:blipFill>
        <p:spPr>
          <a:xfrm>
            <a:off x="8105406" y="4897590"/>
            <a:ext cx="3381378" cy="1504946"/>
          </a:xfrm>
          <a:prstGeom prst="rect">
            <a:avLst/>
          </a:prstGeom>
          <a:noFill/>
          <a:ln cap="flat">
            <a:noFill/>
          </a:ln>
        </p:spPr>
      </p:pic>
      <p:sp>
        <p:nvSpPr>
          <p:cNvPr id="27" name="Βέλος: Δεξιό 30">
            <a:extLst>
              <a:ext uri="{FF2B5EF4-FFF2-40B4-BE49-F238E27FC236}">
                <a16:creationId xmlns:a16="http://schemas.microsoft.com/office/drawing/2014/main" id="{64052DCB-EAA0-4662-A817-CE930ADF12B3}"/>
              </a:ext>
            </a:extLst>
          </p:cNvPr>
          <p:cNvSpPr/>
          <p:nvPr/>
        </p:nvSpPr>
        <p:spPr>
          <a:xfrm>
            <a:off x="6940085" y="5328931"/>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28" name="TextBox 31">
            <a:extLst>
              <a:ext uri="{FF2B5EF4-FFF2-40B4-BE49-F238E27FC236}">
                <a16:creationId xmlns:a16="http://schemas.microsoft.com/office/drawing/2014/main" id="{9C985A52-7FB4-483E-B31C-ED07649A9B27}"/>
              </a:ext>
            </a:extLst>
          </p:cNvPr>
          <p:cNvSpPr txBox="1"/>
          <p:nvPr/>
        </p:nvSpPr>
        <p:spPr>
          <a:xfrm>
            <a:off x="514167" y="3344143"/>
            <a:ext cx="275281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Μέσα στο πεδίο: 0,8s -1,2s</a:t>
            </a:r>
            <a:endParaRPr lang="el-GR" sz="2400" b="1" i="0" u="none" strike="noStrike" kern="1200" cap="none" spc="0" baseline="0">
              <a:solidFill>
                <a:srgbClr val="000000"/>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23"/>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24"/>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20"/>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27"/>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nodeType="clickEffect">
                                  <p:stCondLst>
                                    <p:cond delay="0"/>
                                  </p:stCondLst>
                                  <p:childTnLst>
                                    <p:set>
                                      <p:cBhvr>
                                        <p:cTn id="95"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animBg="1"/>
      <p:bldP spid="10" grpId="0" animBg="1"/>
      <p:bldP spid="11" grpId="0"/>
      <p:bldP spid="12" grpId="0"/>
      <p:bldP spid="13" grpId="0"/>
      <p:bldP spid="14" grpId="0"/>
      <p:bldP spid="15" grpId="0"/>
      <p:bldP spid="16" grpId="0"/>
      <p:bldP spid="17" grpId="0"/>
      <p:bldP spid="18" grpId="0" animBg="1"/>
      <p:bldP spid="19" grpId="0"/>
      <p:bldP spid="20" grpId="0"/>
      <p:bldP spid="21" grpId="0"/>
      <p:bldP spid="22" grpId="0"/>
      <p:bldP spid="23" grpId="0"/>
      <p:bldP spid="24" grpId="0"/>
      <p:bldP spid="25" grpId="0" animBg="1"/>
      <p:bldP spid="27" grpId="0" animBg="1"/>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name="Slide6">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9121779-AA17-4F62-885F-638A3B7FFF3C}"/>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35E05541-64E6-482A-B55F-D2E70BF38787}"/>
              </a:ext>
            </a:extLst>
          </p:cNvPr>
          <p:cNvPicPr>
            <a:picLocks noChangeAspect="1"/>
          </p:cNvPicPr>
          <p:nvPr/>
        </p:nvPicPr>
        <p:blipFill>
          <a:blip r:embed="rId2"/>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3D54CE5D-EEDB-422A-849C-304F8DDA0069}"/>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709B66B6-B06E-4A24-A76A-744AEE40E222}"/>
              </a:ext>
            </a:extLst>
          </p:cNvPr>
          <p:cNvSpPr txBox="1"/>
          <p:nvPr/>
        </p:nvSpPr>
        <p:spPr>
          <a:xfrm>
            <a:off x="1705986" y="430398"/>
            <a:ext cx="5547061" cy="369335"/>
          </a:xfrm>
          <a:prstGeom prst="rect">
            <a:avLst/>
          </a:prstGeom>
          <a:noFill/>
          <a:ln cap="flat">
            <a:noFill/>
          </a:ln>
        </p:spPr>
        <p:txBody>
          <a:bodyPr vert="horz" wrap="square" lIns="91440" tIns="45720" rIns="91440" bIns="45720" anchor="t" anchorCtr="0" compatLnSpc="1">
            <a:spAutoFit/>
          </a:bodyPr>
          <a:lstStyle/>
          <a:p>
            <a:pPr marL="457200" marR="0" lvl="1"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Για την ΗΕΔ που εμφανίζεται στο πλαίσιο, έχουμε:</a:t>
            </a:r>
          </a:p>
        </p:txBody>
      </p:sp>
      <p:sp>
        <p:nvSpPr>
          <p:cNvPr id="6" name="TextBox 1">
            <a:extLst>
              <a:ext uri="{FF2B5EF4-FFF2-40B4-BE49-F238E27FC236}">
                <a16:creationId xmlns:a16="http://schemas.microsoft.com/office/drawing/2014/main" id="{7C35F42A-86DE-42C1-BA8E-51249F939C21}"/>
              </a:ext>
            </a:extLst>
          </p:cNvPr>
          <p:cNvSpPr txBox="1"/>
          <p:nvPr/>
        </p:nvSpPr>
        <p:spPr>
          <a:xfrm>
            <a:off x="1430213" y="1242642"/>
            <a:ext cx="1041833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(Εξαιτίας σταθερών κλίσεων στο διάγραμμα Φ-t, η στιγμιαία ΗΕΔ είναι ίση με την μέση, για κάθε διάστημα):</a:t>
            </a:r>
          </a:p>
        </p:txBody>
      </p:sp>
      <p:sp>
        <p:nvSpPr>
          <p:cNvPr id="7" name="TextBox 8">
            <a:extLst>
              <a:ext uri="{FF2B5EF4-FFF2-40B4-BE49-F238E27FC236}">
                <a16:creationId xmlns:a16="http://schemas.microsoft.com/office/drawing/2014/main" id="{395D9529-682A-477F-B55E-A3307791E81E}"/>
              </a:ext>
            </a:extLst>
          </p:cNvPr>
          <p:cNvSpPr txBox="1"/>
          <p:nvPr/>
        </p:nvSpPr>
        <p:spPr>
          <a:xfrm>
            <a:off x="872337" y="2327486"/>
            <a:ext cx="245023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Είσοδος:0 – 0,8</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a:t>
            </a:r>
          </a:p>
        </p:txBody>
      </p:sp>
      <p:sp>
        <p:nvSpPr>
          <p:cNvPr id="8" name="Βέλος: Δεξιό 10">
            <a:extLst>
              <a:ext uri="{FF2B5EF4-FFF2-40B4-BE49-F238E27FC236}">
                <a16:creationId xmlns:a16="http://schemas.microsoft.com/office/drawing/2014/main" id="{4261A6CA-983C-41E8-82FE-A3C026682C70}"/>
              </a:ext>
            </a:extLst>
          </p:cNvPr>
          <p:cNvSpPr/>
          <p:nvPr/>
        </p:nvSpPr>
        <p:spPr>
          <a:xfrm>
            <a:off x="3704645" y="2333420"/>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9" name="TextBox 11">
            <a:extLst>
              <a:ext uri="{FF2B5EF4-FFF2-40B4-BE49-F238E27FC236}">
                <a16:creationId xmlns:a16="http://schemas.microsoft.com/office/drawing/2014/main" id="{79B95F7D-5E0C-4E62-A12D-8E87E366C209}"/>
              </a:ext>
            </a:extLst>
          </p:cNvPr>
          <p:cNvSpPr txBox="1"/>
          <p:nvPr/>
        </p:nvSpPr>
        <p:spPr>
          <a:xfrm>
            <a:off x="897904" y="3005998"/>
            <a:ext cx="275281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Μέσα στο πεδίο: 0,8s -1,2s</a:t>
            </a:r>
            <a:endParaRPr lang="el-GR" sz="2400" b="1" i="0" u="none" strike="noStrike" kern="1200" cap="none" spc="0" baseline="0">
              <a:solidFill>
                <a:srgbClr val="000000"/>
              </a:solidFill>
              <a:uFillTx/>
              <a:latin typeface="Calibri"/>
            </a:endParaRPr>
          </a:p>
        </p:txBody>
      </p:sp>
      <p:sp>
        <p:nvSpPr>
          <p:cNvPr id="10" name="Βέλος: Δεξιό 12">
            <a:extLst>
              <a:ext uri="{FF2B5EF4-FFF2-40B4-BE49-F238E27FC236}">
                <a16:creationId xmlns:a16="http://schemas.microsoft.com/office/drawing/2014/main" id="{B3841784-951D-43C3-A714-A26C22CF540D}"/>
              </a:ext>
            </a:extLst>
          </p:cNvPr>
          <p:cNvSpPr/>
          <p:nvPr/>
        </p:nvSpPr>
        <p:spPr>
          <a:xfrm>
            <a:off x="3759381" y="3105366"/>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1" name="TextBox 13">
            <a:extLst>
              <a:ext uri="{FF2B5EF4-FFF2-40B4-BE49-F238E27FC236}">
                <a16:creationId xmlns:a16="http://schemas.microsoft.com/office/drawing/2014/main" id="{EA08D432-6920-4932-AA45-1AA57BB32FCB}"/>
              </a:ext>
            </a:extLst>
          </p:cNvPr>
          <p:cNvSpPr txBox="1"/>
          <p:nvPr/>
        </p:nvSpPr>
        <p:spPr>
          <a:xfrm>
            <a:off x="960046" y="3839254"/>
            <a:ext cx="230942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Έξοδος από 1,2</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 -2s</a:t>
            </a:r>
            <a:endParaRPr lang="el-GR" sz="2400" b="1" i="0" u="none" strike="noStrike" kern="1200" cap="none" spc="0" baseline="0">
              <a:solidFill>
                <a:srgbClr val="000000"/>
              </a:solidFill>
              <a:uFillTx/>
              <a:latin typeface="Calibri"/>
            </a:endParaRPr>
          </a:p>
        </p:txBody>
      </p:sp>
      <p:sp>
        <p:nvSpPr>
          <p:cNvPr id="12" name="Βέλος: Δεξιό 14">
            <a:extLst>
              <a:ext uri="{FF2B5EF4-FFF2-40B4-BE49-F238E27FC236}">
                <a16:creationId xmlns:a16="http://schemas.microsoft.com/office/drawing/2014/main" id="{7A1D4CF7-9560-4DCD-97BE-F5C26F495D63}"/>
              </a:ext>
            </a:extLst>
          </p:cNvPr>
          <p:cNvSpPr/>
          <p:nvPr/>
        </p:nvSpPr>
        <p:spPr>
          <a:xfrm>
            <a:off x="3668399" y="3888531"/>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mc:AlternateContent xmlns:mc="http://schemas.openxmlformats.org/markup-compatibility/2006">
        <mc:Choice xmlns:a14="http://schemas.microsoft.com/office/drawing/2010/main" Requires="a14">
          <p:sp>
            <p:nvSpPr>
              <p:cNvPr id="13" name="Ορθογώνιο 2">
                <a:extLst>
                  <a:ext uri="{FF2B5EF4-FFF2-40B4-BE49-F238E27FC236}">
                    <a16:creationId xmlns:a16="http://schemas.microsoft.com/office/drawing/2014/main" id="{5A8015A1-FE22-47F8-9030-BA7C2FB19134}"/>
                  </a:ext>
                </a:extLst>
              </p:cNvPr>
              <p:cNvSpPr/>
              <p:nvPr/>
            </p:nvSpPr>
            <p:spPr>
              <a:xfrm>
                <a:off x="4645014" y="2140208"/>
                <a:ext cx="1449433" cy="61824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𝛦</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𝑑</m:t>
                          </m:r>
                          <m:r>
                            <a:rPr lang="el-GR" i="1">
                              <a:latin typeface="Cambria Math" panose="02040503050406030204" pitchFamily="18" charset="0"/>
                            </a:rPr>
                            <m:t>𝛷</m:t>
                          </m:r>
                        </m:num>
                        <m:den>
                          <m:r>
                            <a:rPr lang="el-GR" i="1">
                              <a:latin typeface="Cambria Math" panose="02040503050406030204" pitchFamily="18" charset="0"/>
                            </a:rPr>
                            <m:t>𝑑𝑡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p:sp>
            <p:nvSpPr>
              <p:cNvPr id="13" name="Ορθογώνιο 2">
                <a:extLst>
                  <a:ext uri="{FF2B5EF4-FFF2-40B4-BE49-F238E27FC236}">
                    <a16:creationId xmlns:a16="http://schemas.microsoft.com/office/drawing/2014/main" id="{5A8015A1-FE22-47F8-9030-BA7C2FB19134}"/>
                  </a:ext>
                </a:extLst>
              </p:cNvPr>
              <p:cNvSpPr>
                <a:spLocks noRot="1" noChangeAspect="1" noMove="1" noResize="1" noEditPoints="1" noAdjustHandles="1" noChangeArrowheads="1" noChangeShapeType="1" noTextEdit="1"/>
              </p:cNvSpPr>
              <p:nvPr/>
            </p:nvSpPr>
            <p:spPr>
              <a:xfrm>
                <a:off x="4645014" y="2140208"/>
                <a:ext cx="1449433" cy="618244"/>
              </a:xfrm>
              <a:prstGeom prst="rect">
                <a:avLst/>
              </a:prstGeom>
              <a:blipFill>
                <a:blip r:embed="rId3"/>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4" name="Ορθογώνιο 15">
                <a:extLst>
                  <a:ext uri="{FF2B5EF4-FFF2-40B4-BE49-F238E27FC236}">
                    <a16:creationId xmlns:a16="http://schemas.microsoft.com/office/drawing/2014/main" id="{8562217D-C9FB-4AF0-9FE9-34657FB29458}"/>
                  </a:ext>
                </a:extLst>
              </p:cNvPr>
              <p:cNvSpPr/>
              <p:nvPr/>
            </p:nvSpPr>
            <p:spPr>
              <a:xfrm>
                <a:off x="6762984" y="2152790"/>
                <a:ext cx="2406618" cy="642036"/>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0">
                              <a:latin typeface="Cambria Math" panose="02040503050406030204" pitchFamily="18" charset="0"/>
                            </a:rPr>
                            <m:t>0,32−0</m:t>
                          </m:r>
                        </m:num>
                        <m:den>
                          <m:r>
                            <a:rPr lang="el-GR" i="0">
                              <a:latin typeface="Cambria Math" panose="02040503050406030204" pitchFamily="18" charset="0"/>
                            </a:rPr>
                            <m:t>0,8</m:t>
                          </m:r>
                        </m:den>
                      </m:f>
                      <m:r>
                        <a:rPr lang="el-GR" i="1">
                          <a:latin typeface="Cambria Math" panose="02040503050406030204" pitchFamily="18" charset="0"/>
                        </a:rPr>
                        <m:t>𝑉</m:t>
                      </m:r>
                      <m:r>
                        <a:rPr lang="el-GR" i="0">
                          <a:latin typeface="Cambria Math" panose="02040503050406030204" pitchFamily="18" charset="0"/>
                        </a:rPr>
                        <m:t>=−0,4</m:t>
                      </m:r>
                      <m:r>
                        <a:rPr lang="el-GR" i="1">
                          <a:latin typeface="Cambria Math" panose="02040503050406030204" pitchFamily="18" charset="0"/>
                        </a:rPr>
                        <m:t>𝑉</m:t>
                      </m:r>
                    </m:oMath>
                  </m:oMathPara>
                </a14:m>
                <a:endParaRPr lang="el-GR" sz="1800" b="0" i="0" u="none" strike="noStrike" kern="1200" cap="none" spc="0" baseline="0">
                  <a:solidFill>
                    <a:srgbClr val="000000"/>
                  </a:solidFill>
                  <a:uFillTx/>
                  <a:latin typeface="Calibri"/>
                </a:endParaRPr>
              </a:p>
            </p:txBody>
          </p:sp>
        </mc:Choice>
        <mc:Fallback>
          <p:sp>
            <p:nvSpPr>
              <p:cNvPr id="14" name="Ορθογώνιο 15">
                <a:extLst>
                  <a:ext uri="{FF2B5EF4-FFF2-40B4-BE49-F238E27FC236}">
                    <a16:creationId xmlns:a16="http://schemas.microsoft.com/office/drawing/2014/main" id="{8562217D-C9FB-4AF0-9FE9-34657FB29458}"/>
                  </a:ext>
                </a:extLst>
              </p:cNvPr>
              <p:cNvSpPr>
                <a:spLocks noRot="1" noChangeAspect="1" noMove="1" noResize="1" noEditPoints="1" noAdjustHandles="1" noChangeArrowheads="1" noChangeShapeType="1" noTextEdit="1"/>
              </p:cNvSpPr>
              <p:nvPr/>
            </p:nvSpPr>
            <p:spPr>
              <a:xfrm>
                <a:off x="6762984" y="2152790"/>
                <a:ext cx="2406618" cy="642036"/>
              </a:xfrm>
              <a:prstGeom prst="rect">
                <a:avLst/>
              </a:prstGeom>
              <a:blipFill>
                <a:blip r:embed="rId4"/>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5" name="Ορθογώνιο 16">
                <a:extLst>
                  <a:ext uri="{FF2B5EF4-FFF2-40B4-BE49-F238E27FC236}">
                    <a16:creationId xmlns:a16="http://schemas.microsoft.com/office/drawing/2014/main" id="{F9B5CF12-342B-4246-940F-9455BAB006D1}"/>
                  </a:ext>
                </a:extLst>
              </p:cNvPr>
              <p:cNvSpPr/>
              <p:nvPr/>
            </p:nvSpPr>
            <p:spPr>
              <a:xfrm>
                <a:off x="5958001" y="2142969"/>
                <a:ext cx="1002776" cy="61273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𝛥𝛷</m:t>
                          </m:r>
                        </m:num>
                        <m:den>
                          <m:r>
                            <a:rPr lang="el-GR" i="1">
                              <a:latin typeface="Cambria Math" panose="02040503050406030204" pitchFamily="18" charset="0"/>
                            </a:rPr>
                            <m:t>𝛥</m:t>
                          </m:r>
                          <m:r>
                            <a:rPr lang="el-GR" i="1">
                              <a:latin typeface="Cambria Math" panose="02040503050406030204" pitchFamily="18" charset="0"/>
                            </a:rPr>
                            <m:t>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p:sp>
            <p:nvSpPr>
              <p:cNvPr id="15" name="Ορθογώνιο 16">
                <a:extLst>
                  <a:ext uri="{FF2B5EF4-FFF2-40B4-BE49-F238E27FC236}">
                    <a16:creationId xmlns:a16="http://schemas.microsoft.com/office/drawing/2014/main" id="{F9B5CF12-342B-4246-940F-9455BAB006D1}"/>
                  </a:ext>
                </a:extLst>
              </p:cNvPr>
              <p:cNvSpPr>
                <a:spLocks noRot="1" noChangeAspect="1" noMove="1" noResize="1" noEditPoints="1" noAdjustHandles="1" noChangeArrowheads="1" noChangeShapeType="1" noTextEdit="1"/>
              </p:cNvSpPr>
              <p:nvPr/>
            </p:nvSpPr>
            <p:spPr>
              <a:xfrm>
                <a:off x="5958001" y="2142969"/>
                <a:ext cx="1002776" cy="612730"/>
              </a:xfrm>
              <a:prstGeom prst="rect">
                <a:avLst/>
              </a:prstGeom>
              <a:blipFill>
                <a:blip r:embed="rId5"/>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6" name="Ορθογώνιο 3">
                <a:extLst>
                  <a:ext uri="{FF2B5EF4-FFF2-40B4-BE49-F238E27FC236}">
                    <a16:creationId xmlns:a16="http://schemas.microsoft.com/office/drawing/2014/main" id="{D72FE860-2B5C-4C4A-AC05-3B0EDC1AC82A}"/>
                  </a:ext>
                </a:extLst>
              </p:cNvPr>
              <p:cNvSpPr/>
              <p:nvPr/>
            </p:nvSpPr>
            <p:spPr>
              <a:xfrm>
                <a:off x="4722437" y="2874809"/>
                <a:ext cx="1449433" cy="61824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𝛦</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𝑑</m:t>
                          </m:r>
                          <m:r>
                            <a:rPr lang="el-GR" i="1">
                              <a:latin typeface="Cambria Math" panose="02040503050406030204" pitchFamily="18" charset="0"/>
                            </a:rPr>
                            <m:t>𝛷</m:t>
                          </m:r>
                        </m:num>
                        <m:den>
                          <m:r>
                            <a:rPr lang="el-GR" i="1">
                              <a:latin typeface="Cambria Math" panose="02040503050406030204" pitchFamily="18" charset="0"/>
                            </a:rPr>
                            <m:t>𝑑𝑡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p:sp>
            <p:nvSpPr>
              <p:cNvPr id="16" name="Ορθογώνιο 3">
                <a:extLst>
                  <a:ext uri="{FF2B5EF4-FFF2-40B4-BE49-F238E27FC236}">
                    <a16:creationId xmlns:a16="http://schemas.microsoft.com/office/drawing/2014/main" id="{D72FE860-2B5C-4C4A-AC05-3B0EDC1AC82A}"/>
                  </a:ext>
                </a:extLst>
              </p:cNvPr>
              <p:cNvSpPr>
                <a:spLocks noRot="1" noChangeAspect="1" noMove="1" noResize="1" noEditPoints="1" noAdjustHandles="1" noChangeArrowheads="1" noChangeShapeType="1" noTextEdit="1"/>
              </p:cNvSpPr>
              <p:nvPr/>
            </p:nvSpPr>
            <p:spPr>
              <a:xfrm>
                <a:off x="4722437" y="2874809"/>
                <a:ext cx="1449433" cy="618244"/>
              </a:xfrm>
              <a:prstGeom prst="rect">
                <a:avLst/>
              </a:prstGeom>
              <a:blipFill>
                <a:blip r:embed="rId6"/>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7" name="Ορθογώνιο 17">
                <a:extLst>
                  <a:ext uri="{FF2B5EF4-FFF2-40B4-BE49-F238E27FC236}">
                    <a16:creationId xmlns:a16="http://schemas.microsoft.com/office/drawing/2014/main" id="{5D967F35-4576-498A-9755-46DB7643AA59}"/>
                  </a:ext>
                </a:extLst>
              </p:cNvPr>
              <p:cNvSpPr/>
              <p:nvPr/>
            </p:nvSpPr>
            <p:spPr>
              <a:xfrm>
                <a:off x="6960769" y="3023408"/>
                <a:ext cx="365805" cy="369335"/>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0</m:t>
                      </m:r>
                    </m:oMath>
                  </m:oMathPara>
                </a14:m>
                <a:endParaRPr lang="el-GR" sz="1800" b="0" i="0" u="none" strike="noStrike" kern="1200" cap="none" spc="0" baseline="0">
                  <a:solidFill>
                    <a:srgbClr val="000000"/>
                  </a:solidFill>
                  <a:uFillTx/>
                  <a:latin typeface="Calibri"/>
                </a:endParaRPr>
              </a:p>
            </p:txBody>
          </p:sp>
        </mc:Choice>
        <mc:Fallback>
          <p:sp>
            <p:nvSpPr>
              <p:cNvPr id="17" name="Ορθογώνιο 17">
                <a:extLst>
                  <a:ext uri="{FF2B5EF4-FFF2-40B4-BE49-F238E27FC236}">
                    <a16:creationId xmlns:a16="http://schemas.microsoft.com/office/drawing/2014/main" id="{5D967F35-4576-498A-9755-46DB7643AA59}"/>
                  </a:ext>
                </a:extLst>
              </p:cNvPr>
              <p:cNvSpPr>
                <a:spLocks noRot="1" noChangeAspect="1" noMove="1" noResize="1" noEditPoints="1" noAdjustHandles="1" noChangeArrowheads="1" noChangeShapeType="1" noTextEdit="1"/>
              </p:cNvSpPr>
              <p:nvPr/>
            </p:nvSpPr>
            <p:spPr>
              <a:xfrm>
                <a:off x="6960769" y="3023408"/>
                <a:ext cx="365805" cy="369335"/>
              </a:xfrm>
              <a:prstGeom prst="rect">
                <a:avLst/>
              </a:prstGeom>
              <a:blipFill>
                <a:blip r:embed="rId7"/>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8" name="Ορθογώνιο 18">
                <a:extLst>
                  <a:ext uri="{FF2B5EF4-FFF2-40B4-BE49-F238E27FC236}">
                    <a16:creationId xmlns:a16="http://schemas.microsoft.com/office/drawing/2014/main" id="{EF0E16D7-2816-4123-909A-CCAF58084C35}"/>
                  </a:ext>
                </a:extLst>
              </p:cNvPr>
              <p:cNvSpPr/>
              <p:nvPr/>
            </p:nvSpPr>
            <p:spPr>
              <a:xfrm>
                <a:off x="6084353" y="2884301"/>
                <a:ext cx="1002776" cy="61273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𝛥𝛷</m:t>
                          </m:r>
                        </m:num>
                        <m:den>
                          <m:r>
                            <a:rPr lang="el-GR" i="1">
                              <a:latin typeface="Cambria Math" panose="02040503050406030204" pitchFamily="18" charset="0"/>
                            </a:rPr>
                            <m:t>𝛥</m:t>
                          </m:r>
                          <m:r>
                            <a:rPr lang="el-GR" i="1">
                              <a:latin typeface="Cambria Math" panose="02040503050406030204" pitchFamily="18" charset="0"/>
                            </a:rPr>
                            <m:t>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p:sp>
            <p:nvSpPr>
              <p:cNvPr id="18" name="Ορθογώνιο 18">
                <a:extLst>
                  <a:ext uri="{FF2B5EF4-FFF2-40B4-BE49-F238E27FC236}">
                    <a16:creationId xmlns:a16="http://schemas.microsoft.com/office/drawing/2014/main" id="{EF0E16D7-2816-4123-909A-CCAF58084C35}"/>
                  </a:ext>
                </a:extLst>
              </p:cNvPr>
              <p:cNvSpPr>
                <a:spLocks noRot="1" noChangeAspect="1" noMove="1" noResize="1" noEditPoints="1" noAdjustHandles="1" noChangeArrowheads="1" noChangeShapeType="1" noTextEdit="1"/>
              </p:cNvSpPr>
              <p:nvPr/>
            </p:nvSpPr>
            <p:spPr>
              <a:xfrm>
                <a:off x="6084353" y="2884301"/>
                <a:ext cx="1002776" cy="612730"/>
              </a:xfrm>
              <a:prstGeom prst="rect">
                <a:avLst/>
              </a:prstGeom>
              <a:blipFill>
                <a:blip r:embed="rId8"/>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9" name="Ορθογώνιο 19">
                <a:extLst>
                  <a:ext uri="{FF2B5EF4-FFF2-40B4-BE49-F238E27FC236}">
                    <a16:creationId xmlns:a16="http://schemas.microsoft.com/office/drawing/2014/main" id="{600F0776-596D-49CB-928C-C57064618959}"/>
                  </a:ext>
                </a:extLst>
              </p:cNvPr>
              <p:cNvSpPr/>
              <p:nvPr/>
            </p:nvSpPr>
            <p:spPr>
              <a:xfrm>
                <a:off x="4704807" y="3609420"/>
                <a:ext cx="1449433" cy="61824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𝛦</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𝑑</m:t>
                          </m:r>
                          <m:r>
                            <a:rPr lang="el-GR" i="1">
                              <a:latin typeface="Cambria Math" panose="02040503050406030204" pitchFamily="18" charset="0"/>
                            </a:rPr>
                            <m:t>𝛷</m:t>
                          </m:r>
                        </m:num>
                        <m:den>
                          <m:r>
                            <a:rPr lang="el-GR" i="1">
                              <a:latin typeface="Cambria Math" panose="02040503050406030204" pitchFamily="18" charset="0"/>
                            </a:rPr>
                            <m:t>𝑑𝑡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p:sp>
            <p:nvSpPr>
              <p:cNvPr id="19" name="Ορθογώνιο 19">
                <a:extLst>
                  <a:ext uri="{FF2B5EF4-FFF2-40B4-BE49-F238E27FC236}">
                    <a16:creationId xmlns:a16="http://schemas.microsoft.com/office/drawing/2014/main" id="{600F0776-596D-49CB-928C-C57064618959}"/>
                  </a:ext>
                </a:extLst>
              </p:cNvPr>
              <p:cNvSpPr>
                <a:spLocks noRot="1" noChangeAspect="1" noMove="1" noResize="1" noEditPoints="1" noAdjustHandles="1" noChangeArrowheads="1" noChangeShapeType="1" noTextEdit="1"/>
              </p:cNvSpPr>
              <p:nvPr/>
            </p:nvSpPr>
            <p:spPr>
              <a:xfrm>
                <a:off x="4704807" y="3609420"/>
                <a:ext cx="1449433" cy="618244"/>
              </a:xfrm>
              <a:prstGeom prst="rect">
                <a:avLst/>
              </a:prstGeom>
              <a:blipFill>
                <a:blip r:embed="rId9"/>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20" name="Ορθογώνιο 20">
                <a:extLst>
                  <a:ext uri="{FF2B5EF4-FFF2-40B4-BE49-F238E27FC236}">
                    <a16:creationId xmlns:a16="http://schemas.microsoft.com/office/drawing/2014/main" id="{D916101C-BC38-4AA1-B4AD-735CAED1EBAE}"/>
                  </a:ext>
                </a:extLst>
              </p:cNvPr>
              <p:cNvSpPr/>
              <p:nvPr/>
            </p:nvSpPr>
            <p:spPr>
              <a:xfrm>
                <a:off x="6823088" y="3619881"/>
                <a:ext cx="2406618" cy="642036"/>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0">
                              <a:latin typeface="Cambria Math" panose="02040503050406030204" pitchFamily="18" charset="0"/>
                            </a:rPr>
                            <m:t>0−0,32</m:t>
                          </m:r>
                        </m:num>
                        <m:den>
                          <m:r>
                            <a:rPr lang="el-GR" i="0">
                              <a:latin typeface="Cambria Math" panose="02040503050406030204" pitchFamily="18" charset="0"/>
                            </a:rPr>
                            <m:t>0,8</m:t>
                          </m:r>
                        </m:den>
                      </m:f>
                      <m:r>
                        <a:rPr lang="el-GR" i="1">
                          <a:latin typeface="Cambria Math" panose="02040503050406030204" pitchFamily="18" charset="0"/>
                        </a:rPr>
                        <m:t>𝑉</m:t>
                      </m:r>
                      <m:r>
                        <a:rPr lang="el-GR" i="0">
                          <a:latin typeface="Cambria Math" panose="02040503050406030204" pitchFamily="18" charset="0"/>
                        </a:rPr>
                        <m:t>=+0,4</m:t>
                      </m:r>
                      <m:r>
                        <a:rPr lang="el-GR" i="1">
                          <a:latin typeface="Cambria Math" panose="02040503050406030204" pitchFamily="18" charset="0"/>
                        </a:rPr>
                        <m:t>𝑉</m:t>
                      </m:r>
                    </m:oMath>
                  </m:oMathPara>
                </a14:m>
                <a:endParaRPr lang="el-GR" sz="1800" b="0" i="0" u="none" strike="noStrike" kern="1200" cap="none" spc="0" baseline="0">
                  <a:solidFill>
                    <a:srgbClr val="000000"/>
                  </a:solidFill>
                  <a:uFillTx/>
                  <a:latin typeface="Calibri"/>
                </a:endParaRPr>
              </a:p>
            </p:txBody>
          </p:sp>
        </mc:Choice>
        <mc:Fallback>
          <p:sp>
            <p:nvSpPr>
              <p:cNvPr id="20" name="Ορθογώνιο 20">
                <a:extLst>
                  <a:ext uri="{FF2B5EF4-FFF2-40B4-BE49-F238E27FC236}">
                    <a16:creationId xmlns:a16="http://schemas.microsoft.com/office/drawing/2014/main" id="{D916101C-BC38-4AA1-B4AD-735CAED1EBAE}"/>
                  </a:ext>
                </a:extLst>
              </p:cNvPr>
              <p:cNvSpPr>
                <a:spLocks noRot="1" noChangeAspect="1" noMove="1" noResize="1" noEditPoints="1" noAdjustHandles="1" noChangeArrowheads="1" noChangeShapeType="1" noTextEdit="1"/>
              </p:cNvSpPr>
              <p:nvPr/>
            </p:nvSpPr>
            <p:spPr>
              <a:xfrm>
                <a:off x="6823088" y="3619881"/>
                <a:ext cx="2406618" cy="642036"/>
              </a:xfrm>
              <a:prstGeom prst="rect">
                <a:avLst/>
              </a:prstGeom>
              <a:blipFill>
                <a:blip r:embed="rId10"/>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21" name="Ορθογώνιο 21">
                <a:extLst>
                  <a:ext uri="{FF2B5EF4-FFF2-40B4-BE49-F238E27FC236}">
                    <a16:creationId xmlns:a16="http://schemas.microsoft.com/office/drawing/2014/main" id="{636BFDE9-BF97-4FB0-A8C8-7170C19C7464}"/>
                  </a:ext>
                </a:extLst>
              </p:cNvPr>
              <p:cNvSpPr/>
              <p:nvPr/>
            </p:nvSpPr>
            <p:spPr>
              <a:xfrm>
                <a:off x="5958001" y="3612538"/>
                <a:ext cx="1002776" cy="61273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𝛥𝛷</m:t>
                          </m:r>
                        </m:num>
                        <m:den>
                          <m:r>
                            <a:rPr lang="el-GR" i="1">
                              <a:latin typeface="Cambria Math" panose="02040503050406030204" pitchFamily="18" charset="0"/>
                            </a:rPr>
                            <m:t>𝛥</m:t>
                          </m:r>
                          <m:r>
                            <a:rPr lang="el-GR" i="1">
                              <a:latin typeface="Cambria Math" panose="02040503050406030204" pitchFamily="18" charset="0"/>
                            </a:rPr>
                            <m:t>𝑡</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p:sp>
            <p:nvSpPr>
              <p:cNvPr id="21" name="Ορθογώνιο 21">
                <a:extLst>
                  <a:ext uri="{FF2B5EF4-FFF2-40B4-BE49-F238E27FC236}">
                    <a16:creationId xmlns:a16="http://schemas.microsoft.com/office/drawing/2014/main" id="{636BFDE9-BF97-4FB0-A8C8-7170C19C7464}"/>
                  </a:ext>
                </a:extLst>
              </p:cNvPr>
              <p:cNvSpPr>
                <a:spLocks noRot="1" noChangeAspect="1" noMove="1" noResize="1" noEditPoints="1" noAdjustHandles="1" noChangeArrowheads="1" noChangeShapeType="1" noTextEdit="1"/>
              </p:cNvSpPr>
              <p:nvPr/>
            </p:nvSpPr>
            <p:spPr>
              <a:xfrm>
                <a:off x="5958001" y="3612538"/>
                <a:ext cx="1002776" cy="612730"/>
              </a:xfrm>
              <a:prstGeom prst="rect">
                <a:avLst/>
              </a:prstGeom>
              <a:blipFill>
                <a:blip r:embed="rId11"/>
                <a:stretch>
                  <a:fillRect/>
                </a:stretch>
              </a:blipFill>
              <a:ln cap="flat">
                <a:noFill/>
                <a:prstDash val="solid"/>
              </a:ln>
            </p:spPr>
            <p:txBody>
              <a:bodyPr/>
              <a:lstStyle/>
              <a:p>
                <a:r>
                  <a:rPr lang="el-GR">
                    <a:noFill/>
                  </a:rPr>
                  <a:t> </a:t>
                </a:r>
              </a:p>
            </p:txBody>
          </p:sp>
        </mc:Fallback>
      </mc:AlternateContent>
      <p:sp>
        <p:nvSpPr>
          <p:cNvPr id="22" name="Βέλος: Δεξιό 22">
            <a:extLst>
              <a:ext uri="{FF2B5EF4-FFF2-40B4-BE49-F238E27FC236}">
                <a16:creationId xmlns:a16="http://schemas.microsoft.com/office/drawing/2014/main" id="{16FAF1D8-1F5E-4505-9DF6-E5960A68B2C1}"/>
              </a:ext>
            </a:extLst>
          </p:cNvPr>
          <p:cNvSpPr/>
          <p:nvPr/>
        </p:nvSpPr>
        <p:spPr>
          <a:xfrm>
            <a:off x="5645688" y="5071006"/>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pic>
        <p:nvPicPr>
          <p:cNvPr id="23" name="Εικόνα 23">
            <a:extLst>
              <a:ext uri="{FF2B5EF4-FFF2-40B4-BE49-F238E27FC236}">
                <a16:creationId xmlns:a16="http://schemas.microsoft.com/office/drawing/2014/main" id="{EB94162F-5991-4317-8C77-482BF57133FA}"/>
              </a:ext>
            </a:extLst>
          </p:cNvPr>
          <p:cNvPicPr>
            <a:picLocks noChangeAspect="1"/>
          </p:cNvPicPr>
          <p:nvPr/>
        </p:nvPicPr>
        <p:blipFill>
          <a:blip r:embed="rId12"/>
          <a:stretch>
            <a:fillRect/>
          </a:stretch>
        </p:blipFill>
        <p:spPr>
          <a:xfrm>
            <a:off x="6823088" y="4357381"/>
            <a:ext cx="3400425" cy="1704971"/>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1"/>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p:bldP spid="10" grpId="0" animBg="1"/>
      <p:bldP spid="11" grpId="0"/>
      <p:bldP spid="12" grpId="0" animBg="1"/>
      <p:bldP spid="13" grpId="0"/>
      <p:bldP spid="14" grpId="0"/>
      <p:bldP spid="15" grpId="0"/>
      <p:bldP spid="16" grpId="0"/>
      <p:bldP spid="17" grpId="0"/>
      <p:bldP spid="18" grpId="0"/>
      <p:bldP spid="19" grpId="0"/>
      <p:bldP spid="20" grpId="0"/>
      <p:bldP spid="21" grpId="0"/>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7">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80DBCEE-5753-47B8-8C75-F2679998417E}"/>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CA7A24FC-5AB0-4E65-8545-3B4AF61FE356}"/>
              </a:ext>
            </a:extLst>
          </p:cNvPr>
          <p:cNvPicPr>
            <a:picLocks noChangeAspect="1"/>
          </p:cNvPicPr>
          <p:nvPr/>
        </p:nvPicPr>
        <p:blipFill>
          <a:blip r:embed="rId2"/>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1614B570-6E66-4675-866F-CD8109E13769}"/>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ED930250-9C5F-4C86-BAC5-5280378078E2}"/>
              </a:ext>
            </a:extLst>
          </p:cNvPr>
          <p:cNvSpPr txBox="1"/>
          <p:nvPr/>
        </p:nvSpPr>
        <p:spPr>
          <a:xfrm>
            <a:off x="1705996" y="430398"/>
            <a:ext cx="5369512" cy="369335"/>
          </a:xfrm>
          <a:prstGeom prst="rect">
            <a:avLst/>
          </a:prstGeom>
          <a:noFill/>
          <a:ln cap="flat">
            <a:noFill/>
          </a:ln>
        </p:spPr>
        <p:txBody>
          <a:bodyPr vert="horz" wrap="square" lIns="91440" tIns="45720" rIns="91440" bIns="45720" anchor="t" anchorCtr="0" compatLnSpc="1">
            <a:spAutoFit/>
          </a:bodyPr>
          <a:lstStyle/>
          <a:p>
            <a:pPr marL="457200" marR="0" lvl="1"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Όμοια για την ένταση του ρεύματος έχουμε:</a:t>
            </a:r>
          </a:p>
        </p:txBody>
      </p:sp>
      <p:sp>
        <p:nvSpPr>
          <p:cNvPr id="6" name="TextBox 7">
            <a:extLst>
              <a:ext uri="{FF2B5EF4-FFF2-40B4-BE49-F238E27FC236}">
                <a16:creationId xmlns:a16="http://schemas.microsoft.com/office/drawing/2014/main" id="{60AD1B60-9FCB-4A5D-BC03-6860EE7A8A62}"/>
              </a:ext>
            </a:extLst>
          </p:cNvPr>
          <p:cNvSpPr txBox="1"/>
          <p:nvPr/>
        </p:nvSpPr>
        <p:spPr>
          <a:xfrm>
            <a:off x="1564437" y="1635998"/>
            <a:ext cx="245023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Είσοδος:0 – 0,8</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a:t>
            </a:r>
          </a:p>
        </p:txBody>
      </p:sp>
      <p:sp>
        <p:nvSpPr>
          <p:cNvPr id="7" name="Βέλος: Δεξιό 8">
            <a:extLst>
              <a:ext uri="{FF2B5EF4-FFF2-40B4-BE49-F238E27FC236}">
                <a16:creationId xmlns:a16="http://schemas.microsoft.com/office/drawing/2014/main" id="{05EF9942-022F-41E6-A1F5-B187866F17C9}"/>
              </a:ext>
            </a:extLst>
          </p:cNvPr>
          <p:cNvSpPr/>
          <p:nvPr/>
        </p:nvSpPr>
        <p:spPr>
          <a:xfrm>
            <a:off x="4396746" y="1641933"/>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8" name="TextBox 10">
            <a:extLst>
              <a:ext uri="{FF2B5EF4-FFF2-40B4-BE49-F238E27FC236}">
                <a16:creationId xmlns:a16="http://schemas.microsoft.com/office/drawing/2014/main" id="{056A6D0E-91A0-4C4B-BB74-D655AD8282B6}"/>
              </a:ext>
            </a:extLst>
          </p:cNvPr>
          <p:cNvSpPr txBox="1"/>
          <p:nvPr/>
        </p:nvSpPr>
        <p:spPr>
          <a:xfrm>
            <a:off x="1590013" y="2314520"/>
            <a:ext cx="275281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Μέσα στο πεδίο: 0,8s -1,2s</a:t>
            </a:r>
            <a:endParaRPr lang="el-GR" sz="2400" b="1" i="0" u="none" strike="noStrike" kern="1200" cap="none" spc="0" baseline="0">
              <a:solidFill>
                <a:srgbClr val="000000"/>
              </a:solidFill>
              <a:uFillTx/>
              <a:latin typeface="Calibri"/>
            </a:endParaRPr>
          </a:p>
        </p:txBody>
      </p:sp>
      <p:sp>
        <p:nvSpPr>
          <p:cNvPr id="9" name="Βέλος: Δεξιό 11">
            <a:extLst>
              <a:ext uri="{FF2B5EF4-FFF2-40B4-BE49-F238E27FC236}">
                <a16:creationId xmlns:a16="http://schemas.microsoft.com/office/drawing/2014/main" id="{32AE3F9D-4BE9-4808-AD6B-8255EB1B7330}"/>
              </a:ext>
            </a:extLst>
          </p:cNvPr>
          <p:cNvSpPr/>
          <p:nvPr/>
        </p:nvSpPr>
        <p:spPr>
          <a:xfrm>
            <a:off x="4451491" y="2413878"/>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0" name="TextBox 12">
            <a:extLst>
              <a:ext uri="{FF2B5EF4-FFF2-40B4-BE49-F238E27FC236}">
                <a16:creationId xmlns:a16="http://schemas.microsoft.com/office/drawing/2014/main" id="{C9BAAD83-51C0-4A76-B7F4-087FAD262217}"/>
              </a:ext>
            </a:extLst>
          </p:cNvPr>
          <p:cNvSpPr txBox="1"/>
          <p:nvPr/>
        </p:nvSpPr>
        <p:spPr>
          <a:xfrm>
            <a:off x="1652156" y="3147776"/>
            <a:ext cx="230942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Έξοδος από 1,2</a:t>
            </a:r>
            <a:r>
              <a:rPr lang="en-US" sz="1800" b="1" i="0" u="none" strike="noStrike" kern="1200" cap="none" spc="0" baseline="0">
                <a:solidFill>
                  <a:srgbClr val="000000"/>
                </a:solidFill>
                <a:uFillTx/>
                <a:latin typeface="Calibri"/>
              </a:rPr>
              <a:t>s</a:t>
            </a:r>
            <a:r>
              <a:rPr lang="el-GR" sz="1800" b="1" i="0" u="none" strike="noStrike" kern="1200" cap="none" spc="0" baseline="0">
                <a:solidFill>
                  <a:srgbClr val="000000"/>
                </a:solidFill>
                <a:uFillTx/>
                <a:latin typeface="Calibri"/>
              </a:rPr>
              <a:t> -2s</a:t>
            </a:r>
            <a:endParaRPr lang="el-GR" sz="2400" b="1" i="0" u="none" strike="noStrike" kern="1200" cap="none" spc="0" baseline="0">
              <a:solidFill>
                <a:srgbClr val="000000"/>
              </a:solidFill>
              <a:uFillTx/>
              <a:latin typeface="Calibri"/>
            </a:endParaRPr>
          </a:p>
        </p:txBody>
      </p:sp>
      <p:sp>
        <p:nvSpPr>
          <p:cNvPr id="11" name="Βέλος: Δεξιό 13">
            <a:extLst>
              <a:ext uri="{FF2B5EF4-FFF2-40B4-BE49-F238E27FC236}">
                <a16:creationId xmlns:a16="http://schemas.microsoft.com/office/drawing/2014/main" id="{61917FA2-7553-4B08-B5F9-413A0D8FE036}"/>
              </a:ext>
            </a:extLst>
          </p:cNvPr>
          <p:cNvSpPr/>
          <p:nvPr/>
        </p:nvSpPr>
        <p:spPr>
          <a:xfrm>
            <a:off x="4360499" y="3197044"/>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sp>
        <p:nvSpPr>
          <p:cNvPr id="12" name="Ορθογώνιο 15">
            <a:extLst>
              <a:ext uri="{FF2B5EF4-FFF2-40B4-BE49-F238E27FC236}">
                <a16:creationId xmlns:a16="http://schemas.microsoft.com/office/drawing/2014/main" id="{848DC8B1-FE67-4757-900E-16B972E9B0D5}"/>
              </a:ext>
            </a:extLst>
          </p:cNvPr>
          <p:cNvSpPr/>
          <p:nvPr/>
        </p:nvSpPr>
        <p:spPr>
          <a:xfrm>
            <a:off x="5366805" y="2341878"/>
            <a:ext cx="590226" cy="369335"/>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1" u="none" strike="noStrike" kern="1200" cap="none" spc="0" baseline="0">
                <a:solidFill>
                  <a:srgbClr val="000000"/>
                </a:solidFill>
                <a:uFillTx/>
                <a:latin typeface="Times New Roman" pitchFamily="18"/>
                <a:cs typeface="Times New Roman" pitchFamily="18"/>
              </a:rPr>
              <a:t> Ι=0</a:t>
            </a:r>
            <a:endParaRPr lang="el-GR" sz="1800" b="1" i="1" u="none" strike="noStrike" kern="1200" cap="none" spc="0" baseline="0">
              <a:solidFill>
                <a:srgbClr val="000000"/>
              </a:solidFill>
              <a:uFillTx/>
              <a:latin typeface="Times New Roman" pitchFamily="18"/>
              <a:cs typeface="Times New Roman" pitchFamily="18"/>
            </a:endParaRPr>
          </a:p>
        </p:txBody>
      </p:sp>
      <mc:AlternateContent xmlns:mc="http://schemas.openxmlformats.org/markup-compatibility/2006">
        <mc:Choice xmlns:a14="http://schemas.microsoft.com/office/drawing/2010/main" Requires="a14">
          <p:sp>
            <p:nvSpPr>
              <p:cNvPr id="13" name="Ορθογώνιο 2">
                <a:extLst>
                  <a:ext uri="{FF2B5EF4-FFF2-40B4-BE49-F238E27FC236}">
                    <a16:creationId xmlns:a16="http://schemas.microsoft.com/office/drawing/2014/main" id="{BF898F68-4293-4A22-BFF0-8512D5E75F7A}"/>
                  </a:ext>
                </a:extLst>
              </p:cNvPr>
              <p:cNvSpPr/>
              <p:nvPr/>
            </p:nvSpPr>
            <p:spPr>
              <a:xfrm>
                <a:off x="5317784" y="1429353"/>
                <a:ext cx="1025856" cy="609072"/>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𝛪</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𝛦</m:t>
                          </m:r>
                        </m:num>
                        <m:den>
                          <m:r>
                            <a:rPr lang="el-GR" i="1">
                              <a:latin typeface="Cambria Math" panose="02040503050406030204" pitchFamily="18" charset="0"/>
                            </a:rPr>
                            <m:t>𝑅</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p:sp>
            <p:nvSpPr>
              <p:cNvPr id="13" name="Ορθογώνιο 2">
                <a:extLst>
                  <a:ext uri="{FF2B5EF4-FFF2-40B4-BE49-F238E27FC236}">
                    <a16:creationId xmlns:a16="http://schemas.microsoft.com/office/drawing/2014/main" id="{BF898F68-4293-4A22-BFF0-8512D5E75F7A}"/>
                  </a:ext>
                </a:extLst>
              </p:cNvPr>
              <p:cNvSpPr>
                <a:spLocks noRot="1" noChangeAspect="1" noMove="1" noResize="1" noEditPoints="1" noAdjustHandles="1" noChangeArrowheads="1" noChangeShapeType="1" noTextEdit="1"/>
              </p:cNvSpPr>
              <p:nvPr/>
            </p:nvSpPr>
            <p:spPr>
              <a:xfrm>
                <a:off x="5317784" y="1429353"/>
                <a:ext cx="1025856" cy="609072"/>
              </a:xfrm>
              <a:prstGeom prst="rect">
                <a:avLst/>
              </a:prstGeom>
              <a:blipFill>
                <a:blip r:embed="rId3"/>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4" name="Ορθογώνιο 16">
                <a:extLst>
                  <a:ext uri="{FF2B5EF4-FFF2-40B4-BE49-F238E27FC236}">
                    <a16:creationId xmlns:a16="http://schemas.microsoft.com/office/drawing/2014/main" id="{1F1DFC1B-A0E2-4BEC-AABC-BD8007B67D75}"/>
                  </a:ext>
                </a:extLst>
              </p:cNvPr>
              <p:cNvSpPr/>
              <p:nvPr/>
            </p:nvSpPr>
            <p:spPr>
              <a:xfrm>
                <a:off x="6259799" y="1491514"/>
                <a:ext cx="1766593" cy="50687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 xmlns:m="http://schemas.openxmlformats.org/officeDocument/2006/math">
                    <m:f>
                      <m:fPr>
                        <m:ctrlPr>
                          <a:rPr lang="el-GR">
                            <a:latin typeface="Cambria Math" panose="02040503050406030204" pitchFamily="18" charset="0"/>
                          </a:rPr>
                        </m:ctrlPr>
                      </m:fPr>
                      <m:num>
                        <m:r>
                          <a:rPr lang="el-GR">
                            <a:latin typeface="Cambria Math" panose="02040503050406030204" pitchFamily="18" charset="0"/>
                          </a:rPr>
                          <m:t>−</m:t>
                        </m:r>
                        <m:r>
                          <a:rPr lang="el-GR" i="0">
                            <a:latin typeface="Cambria Math" panose="02040503050406030204" pitchFamily="18" charset="0"/>
                          </a:rPr>
                          <m:t>0,4</m:t>
                        </m:r>
                        <m:r>
                          <a:rPr lang="el-GR" i="1">
                            <a:latin typeface="Cambria Math" panose="02040503050406030204" pitchFamily="18" charset="0"/>
                          </a:rPr>
                          <m:t>𝑉</m:t>
                        </m:r>
                      </m:num>
                      <m:den>
                        <m:r>
                          <a:rPr lang="el-GR" i="0">
                            <a:latin typeface="Cambria Math" panose="02040503050406030204" pitchFamily="18" charset="0"/>
                          </a:rPr>
                          <m:t>0,4</m:t>
                        </m:r>
                        <m:r>
                          <a:rPr lang="el-GR" i="1">
                            <a:latin typeface="Cambria Math" panose="02040503050406030204" pitchFamily="18" charset="0"/>
                          </a:rPr>
                          <m:t>𝛺</m:t>
                        </m:r>
                      </m:den>
                    </m:f>
                    <m:r>
                      <a:rPr lang="el-GR" i="0">
                        <a:latin typeface="Cambria Math" panose="02040503050406030204" pitchFamily="18" charset="0"/>
                      </a:rPr>
                      <m:t>=−1</m:t>
                    </m:r>
                    <m:r>
                      <a:rPr lang="el-GR" i="1">
                        <a:latin typeface="Cambria Math" panose="02040503050406030204" pitchFamily="18" charset="0"/>
                      </a:rPr>
                      <m:t>𝛢</m:t>
                    </m:r>
                  </m:oMath>
                </a14:m>
                <a:r>
                  <a:rPr lang="el-GR" sz="1800" b="0" i="0" u="none" strike="noStrike" kern="1200" cap="none" spc="0" baseline="0">
                    <a:solidFill>
                      <a:srgbClr val="000000"/>
                    </a:solidFill>
                    <a:uFillTx/>
                    <a:latin typeface="Calibri"/>
                  </a:rPr>
                  <a:t> </a:t>
                </a:r>
              </a:p>
            </p:txBody>
          </p:sp>
        </mc:Choice>
        <mc:Fallback>
          <p:sp>
            <p:nvSpPr>
              <p:cNvPr id="14" name="Ορθογώνιο 16">
                <a:extLst>
                  <a:ext uri="{FF2B5EF4-FFF2-40B4-BE49-F238E27FC236}">
                    <a16:creationId xmlns:a16="http://schemas.microsoft.com/office/drawing/2014/main" id="{1F1DFC1B-A0E2-4BEC-AABC-BD8007B67D75}"/>
                  </a:ext>
                </a:extLst>
              </p:cNvPr>
              <p:cNvSpPr>
                <a:spLocks noRot="1" noChangeAspect="1" noMove="1" noResize="1" noEditPoints="1" noAdjustHandles="1" noChangeArrowheads="1" noChangeShapeType="1" noTextEdit="1"/>
              </p:cNvSpPr>
              <p:nvPr/>
            </p:nvSpPr>
            <p:spPr>
              <a:xfrm>
                <a:off x="6259799" y="1491514"/>
                <a:ext cx="1766593" cy="506870"/>
              </a:xfrm>
              <a:prstGeom prst="rect">
                <a:avLst/>
              </a:prstGeom>
              <a:blipFill>
                <a:blip r:embed="rId4"/>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5" name="Ορθογώνιο 3">
                <a:extLst>
                  <a:ext uri="{FF2B5EF4-FFF2-40B4-BE49-F238E27FC236}">
                    <a16:creationId xmlns:a16="http://schemas.microsoft.com/office/drawing/2014/main" id="{EA02EDAF-574C-43A2-BE7A-67EAE10560D4}"/>
                  </a:ext>
                </a:extLst>
              </p:cNvPr>
              <p:cNvSpPr/>
              <p:nvPr/>
            </p:nvSpPr>
            <p:spPr>
              <a:xfrm>
                <a:off x="5317784" y="2936001"/>
                <a:ext cx="1025856" cy="609072"/>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r>
                        <a:rPr lang="el-GR" i="1">
                          <a:latin typeface="Cambria Math" panose="02040503050406030204" pitchFamily="18" charset="0"/>
                        </a:rPr>
                        <m:t>𝛪</m:t>
                      </m:r>
                      <m:r>
                        <a:rPr lang="el-GR" i="0">
                          <a:latin typeface="Cambria Math" panose="02040503050406030204" pitchFamily="18" charset="0"/>
                        </a:rPr>
                        <m:t>=</m:t>
                      </m:r>
                      <m:f>
                        <m:fPr>
                          <m:ctrlPr>
                            <a:rPr lang="el-GR" i="1">
                              <a:latin typeface="Cambria Math" panose="02040503050406030204" pitchFamily="18" charset="0"/>
                            </a:rPr>
                          </m:ctrlPr>
                        </m:fPr>
                        <m:num>
                          <m:r>
                            <a:rPr lang="el-GR" i="1">
                              <a:latin typeface="Cambria Math" panose="02040503050406030204" pitchFamily="18" charset="0"/>
                            </a:rPr>
                            <m:t>𝛦</m:t>
                          </m:r>
                        </m:num>
                        <m:den>
                          <m:r>
                            <a:rPr lang="el-GR" i="1">
                              <a:latin typeface="Cambria Math" panose="02040503050406030204" pitchFamily="18" charset="0"/>
                            </a:rPr>
                            <m:t>𝑅</m:t>
                          </m:r>
                        </m:den>
                      </m:f>
                      <m:r>
                        <a:rPr lang="el-GR" i="0">
                          <a:latin typeface="Cambria Math" panose="02040503050406030204" pitchFamily="18" charset="0"/>
                        </a:rPr>
                        <m:t>=</m:t>
                      </m:r>
                    </m:oMath>
                  </m:oMathPara>
                </a14:m>
                <a:endParaRPr lang="el-GR" sz="1800" b="0" i="0" u="none" strike="noStrike" kern="1200" cap="none" spc="0" baseline="0">
                  <a:solidFill>
                    <a:srgbClr val="000000"/>
                  </a:solidFill>
                  <a:uFillTx/>
                  <a:latin typeface="Calibri"/>
                </a:endParaRPr>
              </a:p>
            </p:txBody>
          </p:sp>
        </mc:Choice>
        <mc:Fallback>
          <p:sp>
            <p:nvSpPr>
              <p:cNvPr id="15" name="Ορθογώνιο 3">
                <a:extLst>
                  <a:ext uri="{FF2B5EF4-FFF2-40B4-BE49-F238E27FC236}">
                    <a16:creationId xmlns:a16="http://schemas.microsoft.com/office/drawing/2014/main" id="{EA02EDAF-574C-43A2-BE7A-67EAE10560D4}"/>
                  </a:ext>
                </a:extLst>
              </p:cNvPr>
              <p:cNvSpPr>
                <a:spLocks noRot="1" noChangeAspect="1" noMove="1" noResize="1" noEditPoints="1" noAdjustHandles="1" noChangeArrowheads="1" noChangeShapeType="1" noTextEdit="1"/>
              </p:cNvSpPr>
              <p:nvPr/>
            </p:nvSpPr>
            <p:spPr>
              <a:xfrm>
                <a:off x="5317784" y="2936001"/>
                <a:ext cx="1025856" cy="609072"/>
              </a:xfrm>
              <a:prstGeom prst="rect">
                <a:avLst/>
              </a:prstGeom>
              <a:blipFill>
                <a:blip r:embed="rId5"/>
                <a:stretch>
                  <a:fillRect/>
                </a:stretch>
              </a:blipFill>
              <a:ln cap="flat">
                <a:noFill/>
                <a:prstDash val="solid"/>
              </a:ln>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16" name="Ορθογώνιο 17">
                <a:extLst>
                  <a:ext uri="{FF2B5EF4-FFF2-40B4-BE49-F238E27FC236}">
                    <a16:creationId xmlns:a16="http://schemas.microsoft.com/office/drawing/2014/main" id="{2400B89C-1C77-4AFE-8B94-4E63E66093EC}"/>
                  </a:ext>
                </a:extLst>
              </p:cNvPr>
              <p:cNvSpPr/>
              <p:nvPr/>
            </p:nvSpPr>
            <p:spPr>
              <a:xfrm>
                <a:off x="6259799" y="2918472"/>
                <a:ext cx="1283168" cy="642036"/>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14:m>
                  <m:oMathPara xmlns:m="http://schemas.openxmlformats.org/officeDocument/2006/math">
                    <m:oMathParaPr>
                      <m:jc m:val="centerGroup"/>
                    </m:oMathParaPr>
                    <m:oMath xmlns:m="http://schemas.openxmlformats.org/officeDocument/2006/math">
                      <m:f>
                        <m:fPr>
                          <m:ctrlPr>
                            <a:rPr lang="el-GR">
                              <a:latin typeface="Cambria Math" panose="02040503050406030204" pitchFamily="18" charset="0"/>
                            </a:rPr>
                          </m:ctrlPr>
                        </m:fPr>
                        <m:num>
                          <m:r>
                            <a:rPr lang="el-GR">
                              <a:latin typeface="Cambria Math" panose="02040503050406030204" pitchFamily="18" charset="0"/>
                            </a:rPr>
                            <m:t>0</m:t>
                          </m:r>
                          <m:r>
                            <a:rPr lang="el-GR" i="0">
                              <a:latin typeface="Cambria Math" panose="02040503050406030204" pitchFamily="18" charset="0"/>
                            </a:rPr>
                            <m:t>,4</m:t>
                          </m:r>
                          <m:r>
                            <a:rPr lang="el-GR" i="1">
                              <a:latin typeface="Cambria Math" panose="02040503050406030204" pitchFamily="18" charset="0"/>
                            </a:rPr>
                            <m:t>𝑉</m:t>
                          </m:r>
                        </m:num>
                        <m:den>
                          <m:r>
                            <a:rPr lang="el-GR" i="0">
                              <a:latin typeface="Cambria Math" panose="02040503050406030204" pitchFamily="18" charset="0"/>
                            </a:rPr>
                            <m:t>0,4</m:t>
                          </m:r>
                          <m:r>
                            <a:rPr lang="el-GR" i="1">
                              <a:latin typeface="Cambria Math" panose="02040503050406030204" pitchFamily="18" charset="0"/>
                            </a:rPr>
                            <m:t>𝛺</m:t>
                          </m:r>
                        </m:den>
                      </m:f>
                      <m:r>
                        <a:rPr lang="el-GR" i="0">
                          <a:latin typeface="Cambria Math" panose="02040503050406030204" pitchFamily="18" charset="0"/>
                        </a:rPr>
                        <m:t>=1</m:t>
                      </m:r>
                      <m:r>
                        <a:rPr lang="el-GR" i="1">
                          <a:latin typeface="Cambria Math" panose="02040503050406030204" pitchFamily="18" charset="0"/>
                        </a:rPr>
                        <m:t>𝛢</m:t>
                      </m:r>
                    </m:oMath>
                  </m:oMathPara>
                </a14:m>
                <a:endParaRPr lang="el-GR" sz="1800" b="0" i="0" u="none" strike="noStrike" kern="1200" cap="none" spc="0" baseline="0">
                  <a:solidFill>
                    <a:srgbClr val="000000"/>
                  </a:solidFill>
                  <a:uFillTx/>
                  <a:latin typeface="Calibri"/>
                </a:endParaRPr>
              </a:p>
            </p:txBody>
          </p:sp>
        </mc:Choice>
        <mc:Fallback>
          <p:sp>
            <p:nvSpPr>
              <p:cNvPr id="16" name="Ορθογώνιο 17">
                <a:extLst>
                  <a:ext uri="{FF2B5EF4-FFF2-40B4-BE49-F238E27FC236}">
                    <a16:creationId xmlns:a16="http://schemas.microsoft.com/office/drawing/2014/main" id="{2400B89C-1C77-4AFE-8B94-4E63E66093EC}"/>
                  </a:ext>
                </a:extLst>
              </p:cNvPr>
              <p:cNvSpPr>
                <a:spLocks noRot="1" noChangeAspect="1" noMove="1" noResize="1" noEditPoints="1" noAdjustHandles="1" noChangeArrowheads="1" noChangeShapeType="1" noTextEdit="1"/>
              </p:cNvSpPr>
              <p:nvPr/>
            </p:nvSpPr>
            <p:spPr>
              <a:xfrm>
                <a:off x="6259799" y="2918472"/>
                <a:ext cx="1283168" cy="642036"/>
              </a:xfrm>
              <a:prstGeom prst="rect">
                <a:avLst/>
              </a:prstGeom>
              <a:blipFill>
                <a:blip r:embed="rId6"/>
                <a:stretch>
                  <a:fillRect/>
                </a:stretch>
              </a:blipFill>
              <a:ln cap="flat">
                <a:noFill/>
                <a:prstDash val="solid"/>
              </a:ln>
            </p:spPr>
            <p:txBody>
              <a:bodyPr/>
              <a:lstStyle/>
              <a:p>
                <a:r>
                  <a:rPr lang="el-GR">
                    <a:noFill/>
                  </a:rPr>
                  <a:t> </a:t>
                </a:r>
              </a:p>
            </p:txBody>
          </p:sp>
        </mc:Fallback>
      </mc:AlternateContent>
      <p:sp>
        <p:nvSpPr>
          <p:cNvPr id="17" name="Βέλος: Δεξιό 18">
            <a:extLst>
              <a:ext uri="{FF2B5EF4-FFF2-40B4-BE49-F238E27FC236}">
                <a16:creationId xmlns:a16="http://schemas.microsoft.com/office/drawing/2014/main" id="{E082D782-27C1-4FDC-B23F-CFB7EF615B16}"/>
              </a:ext>
            </a:extLst>
          </p:cNvPr>
          <p:cNvSpPr/>
          <p:nvPr/>
        </p:nvSpPr>
        <p:spPr>
          <a:xfrm>
            <a:off x="4817040" y="4638440"/>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pic>
        <p:nvPicPr>
          <p:cNvPr id="18" name="Εικόνα 19">
            <a:extLst>
              <a:ext uri="{FF2B5EF4-FFF2-40B4-BE49-F238E27FC236}">
                <a16:creationId xmlns:a16="http://schemas.microsoft.com/office/drawing/2014/main" id="{8EAECF90-86FD-4227-852C-27C3208A4EB3}"/>
              </a:ext>
            </a:extLst>
          </p:cNvPr>
          <p:cNvPicPr>
            <a:picLocks noChangeAspect="1"/>
          </p:cNvPicPr>
          <p:nvPr/>
        </p:nvPicPr>
        <p:blipFill>
          <a:blip r:embed="rId7"/>
          <a:stretch>
            <a:fillRect/>
          </a:stretch>
        </p:blipFill>
        <p:spPr>
          <a:xfrm>
            <a:off x="6096003" y="3959827"/>
            <a:ext cx="3381378" cy="1485900"/>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P spid="10" grpId="0"/>
      <p:bldP spid="11" grpId="0" animBg="1"/>
      <p:bldP spid="12" grpId="0"/>
      <p:bldP spid="13" grpId="0"/>
      <p:bldP spid="14" grpId="0"/>
      <p:bldP spid="15" grpId="0"/>
      <p:bldP spid="16" grpId="0"/>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10">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8A0169A-6D98-4261-9603-24D122782C3C}"/>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A25DDFEF-5215-42DE-A5B7-4FE5D101E20B}"/>
              </a:ext>
            </a:extLst>
          </p:cNvPr>
          <p:cNvPicPr>
            <a:picLocks noChangeAspect="1"/>
          </p:cNvPicPr>
          <p:nvPr/>
        </p:nvPicPr>
        <p:blipFill>
          <a:blip r:embed="rId3"/>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905DBA11-BB79-41CF-95C9-B0C4F7CECBD2}"/>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10335F8F-08FE-479E-9816-1BDB69DF5FCC}"/>
              </a:ext>
            </a:extLst>
          </p:cNvPr>
          <p:cNvSpPr txBox="1"/>
          <p:nvPr/>
        </p:nvSpPr>
        <p:spPr>
          <a:xfrm>
            <a:off x="1705996" y="430398"/>
            <a:ext cx="8780013" cy="88036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Η δύναμη L</a:t>
            </a:r>
            <a:r>
              <a:rPr lang="en-US" sz="1800" b="1" i="0" u="none" strike="noStrike" kern="1200" cap="none" spc="0" baseline="0">
                <a:solidFill>
                  <a:srgbClr val="000000"/>
                </a:solidFill>
                <a:uFillTx/>
                <a:latin typeface="Calibri"/>
              </a:rPr>
              <a:t>aplace</a:t>
            </a:r>
            <a:r>
              <a:rPr lang="el-GR" sz="1800" b="1" i="0" u="none" strike="noStrike" kern="1200" cap="none" spc="0" baseline="0">
                <a:solidFill>
                  <a:srgbClr val="000000"/>
                </a:solidFill>
                <a:uFillTx/>
                <a:latin typeface="Calibri"/>
              </a:rPr>
              <a:t> που ασκείται στο πλαίσιο, αντίθετης  φοράς από την ταχύτητα, αφού αντιτίθεται στην κίνηση του πλαισίου</a:t>
            </a:r>
            <a:endParaRPr lang="el-GR" sz="2400" b="1" i="0" u="none" strike="noStrike" kern="1200" cap="none" spc="0" baseline="0">
              <a:solidFill>
                <a:srgbClr val="000000"/>
              </a:solidFill>
              <a:uFillTx/>
              <a:latin typeface="Calibri"/>
            </a:endParaRPr>
          </a:p>
        </p:txBody>
      </p:sp>
      <p:graphicFrame>
        <p:nvGraphicFramePr>
          <p:cNvPr id="6" name="Αντικείμενο 7">
            <a:extLst>
              <a:ext uri="{FF2B5EF4-FFF2-40B4-BE49-F238E27FC236}">
                <a16:creationId xmlns:a16="http://schemas.microsoft.com/office/drawing/2014/main" id="{8C7283AE-4E02-4C3A-9FC4-2C5C99E22938}"/>
              </a:ext>
            </a:extLst>
          </p:cNvPr>
          <p:cNvGraphicFramePr/>
          <p:nvPr/>
        </p:nvGraphicFramePr>
        <p:xfrm>
          <a:off x="1838638" y="1435900"/>
          <a:ext cx="8283906" cy="2109593"/>
        </p:xfrm>
        <a:graphic>
          <a:graphicData uri="http://schemas.openxmlformats.org/presentationml/2006/ole">
            <mc:AlternateContent xmlns:mc="http://schemas.openxmlformats.org/markup-compatibility/2006">
              <mc:Choice xmlns:v="urn:schemas-microsoft-com:vml" Requires="v">
                <p:oleObj spid="_x0000_s3074" name="Visio" r:id="rId4" imgW="7033260" imgH="1805940" progId="">
                  <p:embed/>
                </p:oleObj>
              </mc:Choice>
              <mc:Fallback>
                <p:oleObj name="Visio" r:id="rId4" imgW="7033260" imgH="1805940" progId="">
                  <p:embed/>
                  <p:pic>
                    <p:nvPicPr>
                      <p:cNvPr id="0" name=""/>
                      <p:cNvPicPr/>
                      <p:nvPr/>
                    </p:nvPicPr>
                    <p:blipFill>
                      <a:blip r:embed="rId5"/>
                      <a:stretch>
                        <a:fillRect/>
                      </a:stretch>
                    </p:blipFill>
                    <p:spPr>
                      <a:xfrm>
                        <a:off x="1838638" y="1435900"/>
                        <a:ext cx="8283906" cy="2109593"/>
                      </a:xfrm>
                      <a:prstGeom prst="rect">
                        <a:avLst/>
                      </a:prstGeom>
                      <a:solidFill>
                        <a:srgbClr val="B6DDE8"/>
                      </a:solidFill>
                      <a:ln cap="flat">
                        <a:noFill/>
                      </a:ln>
                    </p:spPr>
                  </p:pic>
                </p:oleObj>
              </mc:Fallback>
            </mc:AlternateContent>
          </a:graphicData>
        </a:graphic>
      </p:graphicFrame>
      <p:sp>
        <p:nvSpPr>
          <p:cNvPr id="7" name="Ορθογώνιο 1">
            <a:extLst>
              <a:ext uri="{FF2B5EF4-FFF2-40B4-BE49-F238E27FC236}">
                <a16:creationId xmlns:a16="http://schemas.microsoft.com/office/drawing/2014/main" id="{0F1A62EA-2045-488A-92AA-A460E8BF2D92}"/>
              </a:ext>
            </a:extLst>
          </p:cNvPr>
          <p:cNvSpPr/>
          <p:nvPr/>
        </p:nvSpPr>
        <p:spPr>
          <a:xfrm>
            <a:off x="2524219" y="3656173"/>
            <a:ext cx="6096003" cy="498338"/>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2000" b="0" i="1" u="none" strike="noStrike" kern="1200" cap="none" spc="0" baseline="0">
                <a:solidFill>
                  <a:srgbClr val="000000"/>
                </a:solidFill>
                <a:uFillTx/>
                <a:latin typeface="Cambria Math" pitchFamily="18"/>
                <a:ea typeface="Calibri" pitchFamily="34"/>
              </a:rPr>
              <a:t>F</a:t>
            </a:r>
            <a:r>
              <a:rPr lang="el-GR" sz="2000" b="0" i="1" u="none" strike="noStrike" kern="1200" cap="none" spc="0" baseline="-25000">
                <a:solidFill>
                  <a:srgbClr val="000000"/>
                </a:solidFill>
                <a:uFillTx/>
                <a:latin typeface="Cambria Math" pitchFamily="18"/>
                <a:ea typeface="Calibri" pitchFamily="34"/>
              </a:rPr>
              <a:t>L</a:t>
            </a:r>
            <a:r>
              <a:rPr lang="el-GR" sz="2000" b="0" i="1" u="none" strike="noStrike" kern="1200" cap="none" spc="0" baseline="0">
                <a:solidFill>
                  <a:srgbClr val="000000"/>
                </a:solidFill>
                <a:uFillTx/>
                <a:latin typeface="Times New Roman" pitchFamily="18"/>
                <a:ea typeface="Calibri" pitchFamily="34"/>
              </a:rPr>
              <a:t>=Β∙Ι∙ℓ=0,5∙1∙0,8Ν=0,4Ν</a:t>
            </a:r>
            <a:endParaRPr lang="el-GR" sz="1800" b="0" i="0" u="none" strike="noStrike" kern="1200" cap="none" spc="0" baseline="0">
              <a:solidFill>
                <a:srgbClr val="000000"/>
              </a:solidFill>
              <a:uFillTx/>
              <a:latin typeface="Times New Roman" pitchFamily="18"/>
              <a:ea typeface="Calibri" pitchFamily="34"/>
            </a:endParaRPr>
          </a:p>
        </p:txBody>
      </p:sp>
      <p:sp>
        <p:nvSpPr>
          <p:cNvPr id="8" name="Ορθογώνιο 8">
            <a:extLst>
              <a:ext uri="{FF2B5EF4-FFF2-40B4-BE49-F238E27FC236}">
                <a16:creationId xmlns:a16="http://schemas.microsoft.com/office/drawing/2014/main" id="{AD1A0FE2-4241-4C50-8A6E-516E8A15908D}"/>
              </a:ext>
            </a:extLst>
          </p:cNvPr>
          <p:cNvSpPr/>
          <p:nvPr/>
        </p:nvSpPr>
        <p:spPr>
          <a:xfrm>
            <a:off x="1769610" y="4351721"/>
            <a:ext cx="3556988" cy="120033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rPr>
              <a:t>Θεωρώντας την προς τα δεξιά κατεύθυνση ως θετική η τιμή της δύναμης αυτής είναι αρνητική, δηλαδή F</a:t>
            </a:r>
            <a:r>
              <a:rPr lang="el-GR" sz="1800" b="0" i="0" u="none" strike="noStrike" kern="1200" cap="none" spc="0" baseline="-25000">
                <a:solidFill>
                  <a:srgbClr val="000000"/>
                </a:solidFill>
                <a:uFillTx/>
                <a:latin typeface="Calibri"/>
              </a:rPr>
              <a:t>L</a:t>
            </a:r>
            <a:r>
              <a:rPr lang="el-GR" sz="1800" b="0" i="0" u="none" strike="noStrike" kern="1200" cap="none" spc="0" baseline="0">
                <a:solidFill>
                  <a:srgbClr val="000000"/>
                </a:solidFill>
                <a:uFillTx/>
                <a:latin typeface="Calibri"/>
              </a:rPr>
              <a:t>=-0</a:t>
            </a:r>
            <a:r>
              <a:rPr lang="en-US" sz="1800" b="0" i="0" u="none" strike="noStrike" kern="1200" cap="none" spc="0" baseline="0">
                <a:solidFill>
                  <a:srgbClr val="000000"/>
                </a:solidFill>
                <a:uFillTx/>
                <a:latin typeface="Calibri"/>
              </a:rPr>
              <a:t>,</a:t>
            </a:r>
            <a:r>
              <a:rPr lang="el-GR" sz="1800" b="0" i="0" u="none" strike="noStrike" kern="1200" cap="none" spc="0" baseline="0">
                <a:solidFill>
                  <a:srgbClr val="000000"/>
                </a:solidFill>
                <a:uFillTx/>
                <a:latin typeface="Calibri"/>
              </a:rPr>
              <a:t>4Ν</a:t>
            </a:r>
          </a:p>
        </p:txBody>
      </p:sp>
      <p:sp>
        <p:nvSpPr>
          <p:cNvPr id="9" name="Βέλος: Δεξιό 10">
            <a:extLst>
              <a:ext uri="{FF2B5EF4-FFF2-40B4-BE49-F238E27FC236}">
                <a16:creationId xmlns:a16="http://schemas.microsoft.com/office/drawing/2014/main" id="{F7DA69A9-1702-4B47-8EBB-1951EB1BDBCB}"/>
              </a:ext>
            </a:extLst>
          </p:cNvPr>
          <p:cNvSpPr/>
          <p:nvPr/>
        </p:nvSpPr>
        <p:spPr>
          <a:xfrm>
            <a:off x="5308841" y="4808381"/>
            <a:ext cx="745720" cy="261134"/>
          </a:xfrm>
          <a:custGeom>
            <a:avLst>
              <a:gd name="f0" fmla="val 1781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FFFFFF"/>
              </a:solidFill>
              <a:uFillTx/>
              <a:latin typeface="Calibri"/>
            </a:endParaRPr>
          </a:p>
        </p:txBody>
      </p:sp>
      <p:pic>
        <p:nvPicPr>
          <p:cNvPr id="10" name="Εικόνα 2">
            <a:extLst>
              <a:ext uri="{FF2B5EF4-FFF2-40B4-BE49-F238E27FC236}">
                <a16:creationId xmlns:a16="http://schemas.microsoft.com/office/drawing/2014/main" id="{C5CBAF11-A9E0-4ADE-AAF8-F533158D1B41}"/>
              </a:ext>
            </a:extLst>
          </p:cNvPr>
          <p:cNvPicPr>
            <a:picLocks noChangeAspect="1"/>
          </p:cNvPicPr>
          <p:nvPr/>
        </p:nvPicPr>
        <p:blipFill>
          <a:blip r:embed="rId6"/>
          <a:stretch>
            <a:fillRect/>
          </a:stretch>
        </p:blipFill>
        <p:spPr>
          <a:xfrm>
            <a:off x="6557820" y="4349800"/>
            <a:ext cx="3390896" cy="1562096"/>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11">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533E2C5-901F-49F3-8972-685241BC6287}"/>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8921FEA2-E6A3-4BA9-BC7C-CCAF0098104E}"/>
              </a:ext>
            </a:extLst>
          </p:cNvPr>
          <p:cNvPicPr>
            <a:picLocks noChangeAspect="1"/>
          </p:cNvPicPr>
          <p:nvPr/>
        </p:nvPicPr>
        <p:blipFill>
          <a:blip r:embed="rId3"/>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32696A4B-DE93-4231-9F5C-F8B35BC36D93}"/>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9">
            <a:extLst>
              <a:ext uri="{FF2B5EF4-FFF2-40B4-BE49-F238E27FC236}">
                <a16:creationId xmlns:a16="http://schemas.microsoft.com/office/drawing/2014/main" id="{2503B476-1480-479F-A07D-D79A3276175F}"/>
              </a:ext>
            </a:extLst>
          </p:cNvPr>
          <p:cNvSpPr txBox="1"/>
          <p:nvPr/>
        </p:nvSpPr>
        <p:spPr>
          <a:xfrm>
            <a:off x="1705996" y="430398"/>
            <a:ext cx="400234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Ας  δούμε τα διαγράμματα όλα μαζί:</a:t>
            </a:r>
          </a:p>
        </p:txBody>
      </p:sp>
      <p:graphicFrame>
        <p:nvGraphicFramePr>
          <p:cNvPr id="6" name="Αντικείμενο 1">
            <a:extLst>
              <a:ext uri="{FF2B5EF4-FFF2-40B4-BE49-F238E27FC236}">
                <a16:creationId xmlns:a16="http://schemas.microsoft.com/office/drawing/2014/main" id="{C490C4F3-5A88-45CA-B9E4-7435F993DD99}"/>
              </a:ext>
            </a:extLst>
          </p:cNvPr>
          <p:cNvGraphicFramePr/>
          <p:nvPr/>
        </p:nvGraphicFramePr>
        <p:xfrm>
          <a:off x="6741322" y="228600"/>
          <a:ext cx="3173955" cy="5921489"/>
        </p:xfrm>
        <a:graphic>
          <a:graphicData uri="http://schemas.openxmlformats.org/presentationml/2006/ole">
            <mc:AlternateContent xmlns:mc="http://schemas.openxmlformats.org/markup-compatibility/2006">
              <mc:Choice xmlns:v="urn:schemas-microsoft-com:vml" Requires="v">
                <p:oleObj spid="_x0000_s4098" name="Visio" r:id="rId4" imgW="2072640" imgH="3878580" progId="">
                  <p:embed/>
                </p:oleObj>
              </mc:Choice>
              <mc:Fallback>
                <p:oleObj name="Visio" r:id="rId4" imgW="2072640" imgH="3878580" progId="">
                  <p:embed/>
                  <p:pic>
                    <p:nvPicPr>
                      <p:cNvPr id="0" name=""/>
                      <p:cNvPicPr/>
                      <p:nvPr/>
                    </p:nvPicPr>
                    <p:blipFill>
                      <a:blip r:embed="rId5"/>
                      <a:stretch>
                        <a:fillRect/>
                      </a:stretch>
                    </p:blipFill>
                    <p:spPr>
                      <a:xfrm>
                        <a:off x="6741322" y="228600"/>
                        <a:ext cx="3173955" cy="5921489"/>
                      </a:xfrm>
                      <a:prstGeom prst="rect">
                        <a:avLst/>
                      </a:prstGeom>
                      <a:solidFill>
                        <a:srgbClr val="B6DDE8"/>
                      </a:solidFill>
                      <a:ln cap="flat">
                        <a:noFill/>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9">
    <p:bg>
      <p:bgPr>
        <a:solidFill>
          <a:srgbClr val="E2F0D9"/>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7C6E238-D47A-4E2A-8779-22B2DA7CBCB9}"/>
              </a:ext>
            </a:extLst>
          </p:cNvPr>
          <p:cNvSpPr/>
          <p:nvPr/>
        </p:nvSpPr>
        <p:spPr>
          <a:xfrm>
            <a:off x="0" y="0"/>
            <a:ext cx="12191996" cy="45720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alibri"/>
            </a:endParaRPr>
          </a:p>
        </p:txBody>
      </p:sp>
      <p:pic>
        <p:nvPicPr>
          <p:cNvPr id="3" name="Picture 9">
            <a:extLst>
              <a:ext uri="{FF2B5EF4-FFF2-40B4-BE49-F238E27FC236}">
                <a16:creationId xmlns:a16="http://schemas.microsoft.com/office/drawing/2014/main" id="{083BF128-D793-4493-9CB7-55AAE8281032}"/>
              </a:ext>
            </a:extLst>
          </p:cNvPr>
          <p:cNvPicPr>
            <a:picLocks noChangeAspect="1"/>
          </p:cNvPicPr>
          <p:nvPr/>
        </p:nvPicPr>
        <p:blipFill>
          <a:blip r:embed="rId3"/>
          <a:srcRect/>
          <a:stretch>
            <a:fillRect/>
          </a:stretch>
        </p:blipFill>
        <p:spPr>
          <a:xfrm>
            <a:off x="343448" y="850730"/>
            <a:ext cx="1227902" cy="1170340"/>
          </a:xfrm>
          <a:prstGeom prst="rect">
            <a:avLst/>
          </a:prstGeom>
          <a:noFill/>
          <a:ln cap="flat">
            <a:noFill/>
          </a:ln>
          <a:effectLst>
            <a:outerShdw dist="139699" dir="2700000" algn="tl">
              <a:srgbClr val="333333">
                <a:alpha val="65000"/>
              </a:srgbClr>
            </a:outerShdw>
          </a:effectLst>
        </p:spPr>
      </p:pic>
      <p:sp>
        <p:nvSpPr>
          <p:cNvPr id="4" name="Θέση υποσέλιδου 1">
            <a:extLst>
              <a:ext uri="{FF2B5EF4-FFF2-40B4-BE49-F238E27FC236}">
                <a16:creationId xmlns:a16="http://schemas.microsoft.com/office/drawing/2014/main" id="{56996F5F-5B3F-433E-9E65-DEDFA2BBF846}"/>
              </a:ext>
            </a:extLst>
          </p:cNvPr>
          <p:cNvSpPr txBox="1"/>
          <p:nvPr/>
        </p:nvSpPr>
        <p:spPr>
          <a:xfrm>
            <a:off x="4165604" y="6356351"/>
            <a:ext cx="3860797"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1" u="none" strike="noStrike" kern="1200" cap="none" spc="0" baseline="0">
                <a:solidFill>
                  <a:srgbClr val="0070C0"/>
                </a:solidFill>
                <a:uFillTx/>
                <a:latin typeface="Calibri"/>
              </a:rPr>
              <a:t>ylikonet.gr</a:t>
            </a:r>
            <a:endParaRPr lang="el-GR" sz="1200" b="1" i="1" u="none" strike="noStrike" kern="1200" cap="none" spc="0" baseline="0">
              <a:solidFill>
                <a:srgbClr val="0070C0"/>
              </a:solidFill>
              <a:uFillTx/>
              <a:latin typeface="Calibri"/>
            </a:endParaRPr>
          </a:p>
        </p:txBody>
      </p:sp>
      <p:sp>
        <p:nvSpPr>
          <p:cNvPr id="5" name="TextBox 7">
            <a:extLst>
              <a:ext uri="{FF2B5EF4-FFF2-40B4-BE49-F238E27FC236}">
                <a16:creationId xmlns:a16="http://schemas.microsoft.com/office/drawing/2014/main" id="{2A94FD15-5AEE-4AB4-B0F0-80D2375C6320}"/>
              </a:ext>
            </a:extLst>
          </p:cNvPr>
          <p:cNvSpPr txBox="1"/>
          <p:nvPr/>
        </p:nvSpPr>
        <p:spPr>
          <a:xfrm>
            <a:off x="1571350" y="228600"/>
            <a:ext cx="10310673"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β) Να υπολογιστεί το συνολικό έργο της ασκούμενης εξωτερικής δύναμης F, η οποία είναι απαραίτητη να ασκείται στο πλαίσιο, για να μπορεί να κινείται με σταθερή ταχύτητα και να συγκριθεί με την ηλεκτρική ενέργεια που εμφανίστηκε στο πλαίσιο, κατά το πέρασμα του πλαισίου από το πεδίο.</a:t>
            </a:r>
          </a:p>
        </p:txBody>
      </p:sp>
      <p:sp>
        <p:nvSpPr>
          <p:cNvPr id="6" name="Ορθογώνιο 1">
            <a:extLst>
              <a:ext uri="{FF2B5EF4-FFF2-40B4-BE49-F238E27FC236}">
                <a16:creationId xmlns:a16="http://schemas.microsoft.com/office/drawing/2014/main" id="{798A97FA-4185-4EEE-BC15-82465383446A}"/>
              </a:ext>
            </a:extLst>
          </p:cNvPr>
          <p:cNvSpPr/>
          <p:nvPr/>
        </p:nvSpPr>
        <p:spPr>
          <a:xfrm>
            <a:off x="888760" y="3197464"/>
            <a:ext cx="11543669" cy="463070"/>
          </a:xfrm>
          <a:prstGeom prst="rect">
            <a:avLst/>
          </a:prstGeom>
          <a:noFill/>
          <a:ln cap="flat">
            <a:noFill/>
            <a:prstDash val="solid"/>
          </a:ln>
        </p:spPr>
        <p:txBody>
          <a:bodyPr vert="horz" wrap="square" lIns="91440" tIns="45720" rIns="91440" bIns="45720" anchor="t" anchorCtr="0" compatLnSpc="1">
            <a:spAutoFit/>
          </a:bodyPr>
          <a:lstStyle/>
          <a:p>
            <a:pPr marL="215898" marR="0" lvl="0" indent="-215898" algn="just" defTabSz="914400" rtl="0" fontAlgn="auto" hangingPunct="1">
              <a:lnSpc>
                <a:spcPct val="150000"/>
              </a:lnSpc>
              <a:spcBef>
                <a:spcPts val="0"/>
              </a:spcBef>
              <a:spcAft>
                <a:spcPts val="0"/>
              </a:spcAft>
              <a:buNone/>
              <a:tabLst>
                <a:tab pos="269875" algn="l"/>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ea typeface="Calibri" pitchFamily="34"/>
              </a:rPr>
              <a:t>Αφού υ=0 πρέπει να  ασκείται εξωτερική δύναμη μέτρου F=0,4Ν, τόσο κατά την είσοδο, όσο και κατά την έξοδο. </a:t>
            </a:r>
            <a:endParaRPr lang="el-GR" sz="1800" b="0" i="0" u="none" strike="noStrike" kern="1200" cap="none" spc="0" baseline="0">
              <a:solidFill>
                <a:srgbClr val="000000"/>
              </a:solidFill>
              <a:uFillTx/>
              <a:latin typeface="Calibri"/>
            </a:endParaRPr>
          </a:p>
        </p:txBody>
      </p:sp>
      <p:graphicFrame>
        <p:nvGraphicFramePr>
          <p:cNvPr id="7" name="Αντικείμενο 8">
            <a:extLst>
              <a:ext uri="{FF2B5EF4-FFF2-40B4-BE49-F238E27FC236}">
                <a16:creationId xmlns:a16="http://schemas.microsoft.com/office/drawing/2014/main" id="{14F45CF2-DA09-4D6E-AD6C-AE9502342B2C}"/>
              </a:ext>
            </a:extLst>
          </p:cNvPr>
          <p:cNvGraphicFramePr/>
          <p:nvPr/>
        </p:nvGraphicFramePr>
        <p:xfrm>
          <a:off x="2735281" y="1282729"/>
          <a:ext cx="7181075" cy="1828745"/>
        </p:xfrm>
        <a:graphic>
          <a:graphicData uri="http://schemas.openxmlformats.org/presentationml/2006/ole">
            <mc:AlternateContent xmlns:mc="http://schemas.openxmlformats.org/markup-compatibility/2006">
              <mc:Choice xmlns:v="urn:schemas-microsoft-com:vml" Requires="v">
                <p:oleObj spid="_x0000_s5122" name="Visio" r:id="rId4" imgW="7033260" imgH="1805940" progId="">
                  <p:embed/>
                </p:oleObj>
              </mc:Choice>
              <mc:Fallback>
                <p:oleObj name="Visio" r:id="rId4" imgW="7033260" imgH="1805940" progId="">
                  <p:embed/>
                  <p:pic>
                    <p:nvPicPr>
                      <p:cNvPr id="0" name=""/>
                      <p:cNvPicPr/>
                      <p:nvPr/>
                    </p:nvPicPr>
                    <p:blipFill>
                      <a:blip r:embed="rId5"/>
                      <a:stretch>
                        <a:fillRect/>
                      </a:stretch>
                    </p:blipFill>
                    <p:spPr>
                      <a:xfrm>
                        <a:off x="2735281" y="1282729"/>
                        <a:ext cx="7181075" cy="1828745"/>
                      </a:xfrm>
                      <a:prstGeom prst="rect">
                        <a:avLst/>
                      </a:prstGeom>
                      <a:solidFill>
                        <a:srgbClr val="B6DDE8"/>
                      </a:solidFill>
                      <a:ln cap="flat">
                        <a:noFill/>
                      </a:ln>
                    </p:spPr>
                  </p:pic>
                </p:oleObj>
              </mc:Fallback>
            </mc:AlternateContent>
          </a:graphicData>
        </a:graphic>
      </p:graphicFrame>
      <p:sp>
        <p:nvSpPr>
          <p:cNvPr id="8" name="Ορθογώνιο 10">
            <a:extLst>
              <a:ext uri="{FF2B5EF4-FFF2-40B4-BE49-F238E27FC236}">
                <a16:creationId xmlns:a16="http://schemas.microsoft.com/office/drawing/2014/main" id="{A16CA2B2-AE36-4562-BCD4-B635A8A3732A}"/>
              </a:ext>
            </a:extLst>
          </p:cNvPr>
          <p:cNvSpPr/>
          <p:nvPr/>
        </p:nvSpPr>
        <p:spPr>
          <a:xfrm>
            <a:off x="808869" y="4235893"/>
            <a:ext cx="7822618" cy="464871"/>
          </a:xfrm>
          <a:prstGeom prst="rect">
            <a:avLst/>
          </a:prstGeom>
          <a:noFill/>
          <a:ln cap="flat">
            <a:noFill/>
            <a:prstDash val="solid"/>
          </a:ln>
        </p:spPr>
        <p:txBody>
          <a:bodyPr vert="horz" wrap="square" lIns="91440" tIns="45720" rIns="91440" bIns="45720" anchor="t" anchorCtr="0" compatLnSpc="1">
            <a:spAutoFit/>
          </a:bodyPr>
          <a:lstStyle/>
          <a:p>
            <a:pPr marL="180337" marR="0" lvl="0" indent="0" algn="just"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ea typeface="Calibri" pitchFamily="34"/>
              </a:rPr>
              <a:t>Ενώ η αντίστοιχη ηλεκτρική ενέργεια: που εμφανίζεται στο πλαίσιο είναι:</a:t>
            </a:r>
          </a:p>
        </p:txBody>
      </p:sp>
      <p:sp>
        <p:nvSpPr>
          <p:cNvPr id="9" name="Ορθογώνιο 11">
            <a:extLst>
              <a:ext uri="{FF2B5EF4-FFF2-40B4-BE49-F238E27FC236}">
                <a16:creationId xmlns:a16="http://schemas.microsoft.com/office/drawing/2014/main" id="{792013CE-EF56-45E9-B633-ABF2513835F9}"/>
              </a:ext>
            </a:extLst>
          </p:cNvPr>
          <p:cNvSpPr/>
          <p:nvPr/>
        </p:nvSpPr>
        <p:spPr>
          <a:xfrm>
            <a:off x="2464993" y="3642859"/>
            <a:ext cx="6096003" cy="498658"/>
          </a:xfrm>
          <a:prstGeom prst="rect">
            <a:avLst/>
          </a:prstGeom>
          <a:noFill/>
          <a:ln cap="flat">
            <a:noFill/>
            <a:prstDash val="solid"/>
          </a:ln>
        </p:spPr>
        <p:txBody>
          <a:bodyPr vert="horz" wrap="square" lIns="91440" tIns="45720" rIns="91440" bIns="45720" anchor="t" anchorCtr="1" compatLnSpc="1">
            <a:spAutoFit/>
          </a:bodyPr>
          <a:lstStyle/>
          <a:p>
            <a:pPr marL="396236" marR="0" lvl="0" indent="-215898" algn="ctr" defTabSz="914400" rtl="0" fontAlgn="auto" hangingPunct="1">
              <a:lnSpc>
                <a:spcPct val="150000"/>
              </a:lnSpc>
              <a:spcBef>
                <a:spcPts val="0"/>
              </a:spcBef>
              <a:spcAft>
                <a:spcPts val="0"/>
              </a:spcAft>
              <a:buNone/>
              <a:tabLst>
                <a:tab pos="269876" algn="l"/>
              </a:tabLst>
              <a:defRPr sz="1800" b="0" i="0" u="none" strike="noStrike" kern="0" cap="none" spc="0" baseline="0">
                <a:solidFill>
                  <a:srgbClr val="000000"/>
                </a:solidFill>
                <a:uFillTx/>
              </a:defRPr>
            </a:pPr>
            <a:r>
              <a:rPr lang="el-GR" sz="2000" b="0" i="1" u="none" strike="noStrike" kern="1200" cap="none" spc="0" baseline="0">
                <a:solidFill>
                  <a:srgbClr val="000000"/>
                </a:solidFill>
                <a:uFillTx/>
                <a:latin typeface="Times New Roman" pitchFamily="18"/>
                <a:ea typeface="Calibri" pitchFamily="34"/>
              </a:rPr>
              <a:t>W</a:t>
            </a:r>
            <a:r>
              <a:rPr lang="el-GR" sz="2000" b="0" i="1" u="none" strike="noStrike" kern="1200" cap="none" spc="0" baseline="-25000">
                <a:solidFill>
                  <a:srgbClr val="000000"/>
                </a:solidFill>
                <a:uFillTx/>
                <a:latin typeface="Times New Roman" pitchFamily="18"/>
                <a:ea typeface="Calibri" pitchFamily="34"/>
              </a:rPr>
              <a:t>F</a:t>
            </a:r>
            <a:r>
              <a:rPr lang="el-GR" sz="2000" b="0" i="1" u="none" strike="noStrike" kern="1200" cap="none" spc="0" baseline="0">
                <a:solidFill>
                  <a:srgbClr val="000000"/>
                </a:solidFill>
                <a:uFillTx/>
                <a:latin typeface="Times New Roman" pitchFamily="18"/>
                <a:ea typeface="Calibri" pitchFamily="34"/>
              </a:rPr>
              <a:t>=W</a:t>
            </a:r>
            <a:r>
              <a:rPr lang="el-GR" sz="2000" b="0" i="1" u="none" strike="noStrike" kern="1200" cap="none" spc="0" baseline="-25000">
                <a:solidFill>
                  <a:srgbClr val="000000"/>
                </a:solidFill>
                <a:uFillTx/>
                <a:latin typeface="Times New Roman" pitchFamily="18"/>
                <a:ea typeface="Calibri" pitchFamily="34"/>
              </a:rPr>
              <a:t>1</a:t>
            </a:r>
            <a:r>
              <a:rPr lang="el-GR" sz="2000" b="0" i="1" u="none" strike="noStrike" kern="1200" cap="none" spc="0" baseline="0">
                <a:solidFill>
                  <a:srgbClr val="000000"/>
                </a:solidFill>
                <a:uFillTx/>
                <a:latin typeface="Times New Roman" pitchFamily="18"/>
                <a:ea typeface="Calibri" pitchFamily="34"/>
              </a:rPr>
              <a:t>+W</a:t>
            </a:r>
            <a:r>
              <a:rPr lang="el-GR" sz="2000" b="0" i="1" u="none" strike="noStrike" kern="1200" cap="none" spc="0" baseline="-25000">
                <a:solidFill>
                  <a:srgbClr val="000000"/>
                </a:solidFill>
                <a:uFillTx/>
                <a:latin typeface="Times New Roman" pitchFamily="18"/>
                <a:ea typeface="Calibri" pitchFamily="34"/>
              </a:rPr>
              <a:t>2</a:t>
            </a:r>
            <a:r>
              <a:rPr lang="el-GR" sz="2000" b="0" i="1" u="none" strike="noStrike" kern="1200" cap="none" spc="0" baseline="0">
                <a:solidFill>
                  <a:srgbClr val="000000"/>
                </a:solidFill>
                <a:uFillTx/>
                <a:latin typeface="Times New Roman" pitchFamily="18"/>
                <a:ea typeface="Calibri" pitchFamily="34"/>
              </a:rPr>
              <a:t>=F∙Δx</a:t>
            </a:r>
            <a:r>
              <a:rPr lang="el-GR" sz="2000" b="0" i="1" u="none" strike="noStrike" kern="1200" cap="none" spc="0" baseline="-25000">
                <a:solidFill>
                  <a:srgbClr val="000000"/>
                </a:solidFill>
                <a:uFillTx/>
                <a:latin typeface="Times New Roman" pitchFamily="18"/>
                <a:ea typeface="Calibri" pitchFamily="34"/>
              </a:rPr>
              <a:t>1</a:t>
            </a:r>
            <a:r>
              <a:rPr lang="el-GR" sz="2000" b="0" i="1" u="none" strike="noStrike" kern="1200" cap="none" spc="0" baseline="0">
                <a:solidFill>
                  <a:srgbClr val="000000"/>
                </a:solidFill>
                <a:uFillTx/>
                <a:latin typeface="Times New Roman" pitchFamily="18"/>
                <a:ea typeface="Calibri" pitchFamily="34"/>
              </a:rPr>
              <a:t>+F∙Δx</a:t>
            </a:r>
            <a:r>
              <a:rPr lang="el-GR" sz="2000" b="0" i="1" u="none" strike="noStrike" kern="1200" cap="none" spc="0" baseline="-25000">
                <a:solidFill>
                  <a:srgbClr val="000000"/>
                </a:solidFill>
                <a:uFillTx/>
                <a:latin typeface="Times New Roman" pitchFamily="18"/>
                <a:ea typeface="Calibri" pitchFamily="34"/>
              </a:rPr>
              <a:t>2</a:t>
            </a:r>
            <a:r>
              <a:rPr lang="el-GR" sz="2000" b="0" i="1" u="none" strike="noStrike" kern="1200" cap="none" spc="0" baseline="0">
                <a:solidFill>
                  <a:srgbClr val="000000"/>
                </a:solidFill>
                <a:uFillTx/>
                <a:latin typeface="Times New Roman" pitchFamily="18"/>
                <a:ea typeface="Calibri" pitchFamily="34"/>
              </a:rPr>
              <a:t>=2F∙α=2∙0,4∙0,8Ν=0,64</a:t>
            </a:r>
            <a:r>
              <a:rPr lang="en-US" sz="2000" b="0" i="1" u="none" strike="noStrike" kern="1200" cap="none" spc="0" baseline="0">
                <a:solidFill>
                  <a:srgbClr val="000000"/>
                </a:solidFill>
                <a:uFillTx/>
                <a:latin typeface="Times New Roman" pitchFamily="18"/>
                <a:ea typeface="Calibri" pitchFamily="34"/>
              </a:rPr>
              <a:t>J</a:t>
            </a:r>
            <a:endParaRPr lang="el-GR" sz="1800" b="0" i="1" u="none" strike="noStrike" kern="1200" cap="none" spc="0" baseline="0">
              <a:solidFill>
                <a:srgbClr val="000000"/>
              </a:solidFill>
              <a:uFillTx/>
              <a:latin typeface="Times New Roman" pitchFamily="18"/>
              <a:ea typeface="Calibri" pitchFamily="34"/>
            </a:endParaRPr>
          </a:p>
        </p:txBody>
      </p:sp>
      <p:sp>
        <p:nvSpPr>
          <p:cNvPr id="10" name="Ορθογώνιο 2">
            <a:extLst>
              <a:ext uri="{FF2B5EF4-FFF2-40B4-BE49-F238E27FC236}">
                <a16:creationId xmlns:a16="http://schemas.microsoft.com/office/drawing/2014/main" id="{CAF05977-D8D9-4122-B781-E1D0169524E6}"/>
              </a:ext>
            </a:extLst>
          </p:cNvPr>
          <p:cNvSpPr/>
          <p:nvPr/>
        </p:nvSpPr>
        <p:spPr>
          <a:xfrm>
            <a:off x="1426308" y="4771074"/>
            <a:ext cx="8173373" cy="498658"/>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50000"/>
              </a:lnSpc>
              <a:spcBef>
                <a:spcPts val="0"/>
              </a:spcBef>
              <a:spcAft>
                <a:spcPts val="300"/>
              </a:spcAft>
              <a:buNone/>
              <a:tabLst>
                <a:tab pos="215898" algn="l"/>
              </a:tabLst>
              <a:defRPr sz="1800" b="0" i="0" u="none" strike="noStrike" kern="0" cap="none" spc="0" baseline="0">
                <a:solidFill>
                  <a:srgbClr val="000000"/>
                </a:solidFill>
                <a:uFillTx/>
              </a:defRPr>
            </a:pPr>
            <a:r>
              <a:rPr lang="el-GR" sz="2000" b="0" i="1" u="none" strike="noStrike" kern="1200" cap="none" spc="0" baseline="0">
                <a:solidFill>
                  <a:srgbClr val="000000"/>
                </a:solidFill>
                <a:uFillTx/>
                <a:latin typeface="Times New Roman" pitchFamily="18"/>
                <a:ea typeface="Calibri" pitchFamily="34"/>
              </a:rPr>
              <a:t>Ε</a:t>
            </a:r>
            <a:r>
              <a:rPr lang="el-GR" sz="2000" b="0" i="1" u="none" strike="noStrike" kern="1200" cap="none" spc="0" baseline="-25000">
                <a:solidFill>
                  <a:srgbClr val="000000"/>
                </a:solidFill>
                <a:uFillTx/>
                <a:latin typeface="Times New Roman" pitchFamily="18"/>
                <a:ea typeface="Calibri" pitchFamily="34"/>
              </a:rPr>
              <a:t>ηλ</a:t>
            </a:r>
            <a:r>
              <a:rPr lang="el-GR" sz="2000" b="0" i="1" u="none" strike="noStrike" kern="1200" cap="none" spc="0" baseline="0">
                <a:solidFill>
                  <a:srgbClr val="000000"/>
                </a:solidFill>
                <a:uFillTx/>
                <a:latin typeface="Times New Roman" pitchFamily="18"/>
                <a:ea typeface="Calibri" pitchFamily="34"/>
              </a:rPr>
              <a:t>=Ε</a:t>
            </a:r>
            <a:r>
              <a:rPr lang="el-GR" sz="2000" b="0" i="1" u="none" strike="noStrike" kern="1200" cap="none" spc="0" baseline="-25000">
                <a:solidFill>
                  <a:srgbClr val="000000"/>
                </a:solidFill>
                <a:uFillTx/>
                <a:latin typeface="Times New Roman" pitchFamily="18"/>
                <a:ea typeface="Calibri" pitchFamily="34"/>
              </a:rPr>
              <a:t>1</a:t>
            </a:r>
            <a:r>
              <a:rPr lang="el-GR" sz="2000" b="0" i="1" u="none" strike="noStrike" kern="1200" cap="none" spc="0" baseline="0">
                <a:solidFill>
                  <a:srgbClr val="000000"/>
                </a:solidFill>
                <a:uFillTx/>
                <a:latin typeface="Times New Roman" pitchFamily="18"/>
                <a:ea typeface="Calibri" pitchFamily="34"/>
              </a:rPr>
              <a:t>+Ε</a:t>
            </a:r>
            <a:r>
              <a:rPr lang="el-GR" sz="2000" b="0" i="1" u="none" strike="noStrike" kern="1200" cap="none" spc="0" baseline="-25000">
                <a:solidFill>
                  <a:srgbClr val="000000"/>
                </a:solidFill>
                <a:uFillTx/>
                <a:latin typeface="Times New Roman" pitchFamily="18"/>
                <a:ea typeface="Calibri" pitchFamily="34"/>
              </a:rPr>
              <a:t>2</a:t>
            </a:r>
            <a:r>
              <a:rPr lang="el-GR" sz="2000" b="0" i="1" u="none" strike="noStrike" kern="1200" cap="none" spc="0" baseline="0">
                <a:solidFill>
                  <a:srgbClr val="000000"/>
                </a:solidFill>
                <a:uFillTx/>
                <a:latin typeface="Times New Roman" pitchFamily="18"/>
                <a:ea typeface="Calibri" pitchFamily="34"/>
              </a:rPr>
              <a:t>=Ε∙Ι∙Δt</a:t>
            </a:r>
            <a:r>
              <a:rPr lang="el-GR" sz="2000" b="0" i="1" u="none" strike="noStrike" kern="1200" cap="none" spc="0" baseline="-25000">
                <a:solidFill>
                  <a:srgbClr val="000000"/>
                </a:solidFill>
                <a:uFillTx/>
                <a:latin typeface="Times New Roman" pitchFamily="18"/>
                <a:ea typeface="Calibri" pitchFamily="34"/>
              </a:rPr>
              <a:t>1</a:t>
            </a:r>
            <a:r>
              <a:rPr lang="el-GR" sz="2000" b="0" i="1" u="none" strike="noStrike" kern="1200" cap="none" spc="0" baseline="0">
                <a:solidFill>
                  <a:srgbClr val="000000"/>
                </a:solidFill>
                <a:uFillTx/>
                <a:latin typeface="Times New Roman" pitchFamily="18"/>
                <a:ea typeface="Calibri" pitchFamily="34"/>
              </a:rPr>
              <a:t>+Ε΄∙Ι΄∙Δt</a:t>
            </a:r>
            <a:r>
              <a:rPr lang="el-GR" sz="2000" b="0" i="1" u="none" strike="noStrike" kern="1200" cap="none" spc="0" baseline="-25000">
                <a:solidFill>
                  <a:srgbClr val="000000"/>
                </a:solidFill>
                <a:uFillTx/>
                <a:latin typeface="Times New Roman" pitchFamily="18"/>
                <a:ea typeface="Calibri" pitchFamily="34"/>
              </a:rPr>
              <a:t>2</a:t>
            </a:r>
            <a:r>
              <a:rPr lang="el-GR" sz="2000" b="0" i="1" u="none" strike="noStrike" kern="1200" cap="none" spc="0" baseline="0">
                <a:solidFill>
                  <a:srgbClr val="000000"/>
                </a:solidFill>
                <a:uFillTx/>
                <a:latin typeface="Times New Roman" pitchFamily="18"/>
                <a:ea typeface="Calibri" pitchFamily="34"/>
              </a:rPr>
              <a:t>=(-0,4)∙(-1)∙0,8J+0,4∙1∙0,8J=0,64J</a:t>
            </a:r>
            <a:endParaRPr lang="el-GR" sz="1800" b="0" i="0" u="none" strike="noStrike" kern="1200" cap="none" spc="0" baseline="0">
              <a:solidFill>
                <a:srgbClr val="000000"/>
              </a:solidFill>
              <a:uFillTx/>
              <a:latin typeface="Times New Roman" pitchFamily="18"/>
              <a:ea typeface="Calibri" pitchFamily="34"/>
            </a:endParaRPr>
          </a:p>
        </p:txBody>
      </p:sp>
      <p:sp>
        <p:nvSpPr>
          <p:cNvPr id="11" name="Ορθογώνιο 3">
            <a:extLst>
              <a:ext uri="{FF2B5EF4-FFF2-40B4-BE49-F238E27FC236}">
                <a16:creationId xmlns:a16="http://schemas.microsoft.com/office/drawing/2014/main" id="{660F6837-EF53-46B2-B507-47C0D29B2742}"/>
              </a:ext>
            </a:extLst>
          </p:cNvPr>
          <p:cNvSpPr/>
          <p:nvPr/>
        </p:nvSpPr>
        <p:spPr>
          <a:xfrm>
            <a:off x="1047564" y="5338276"/>
            <a:ext cx="10280343" cy="92333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0" i="0" u="none" strike="noStrike" kern="1200" cap="none" spc="0" baseline="0">
                <a:solidFill>
                  <a:srgbClr val="000000"/>
                </a:solidFill>
                <a:uFillTx/>
                <a:latin typeface="Calibri"/>
                <a:ea typeface="Calibri" pitchFamily="34"/>
              </a:rPr>
              <a:t>Παρατηρούμε ότι </a:t>
            </a:r>
            <a:r>
              <a:rPr lang="el-GR" sz="1800" b="0" i="0" u="none" strike="noStrike" kern="1200" cap="none" spc="0" baseline="0">
                <a:solidFill>
                  <a:srgbClr val="000000"/>
                </a:solidFill>
                <a:uFillTx/>
                <a:latin typeface="Calibri"/>
                <a:ea typeface="Calibri" pitchFamily="34"/>
                <a:cs typeface="Times New Roman" pitchFamily="18"/>
              </a:rPr>
              <a:t>W</a:t>
            </a:r>
            <a:r>
              <a:rPr lang="el-GR" sz="1800" b="0" i="0" u="none" strike="noStrike" kern="1200" cap="none" spc="0" baseline="-25000">
                <a:solidFill>
                  <a:srgbClr val="000000"/>
                </a:solidFill>
                <a:uFillTx/>
                <a:latin typeface="Calibri"/>
                <a:ea typeface="Calibri" pitchFamily="34"/>
                <a:cs typeface="Times New Roman" pitchFamily="18"/>
              </a:rPr>
              <a:t>F</a:t>
            </a:r>
            <a:r>
              <a:rPr lang="el-GR" sz="1800" b="0" i="0" u="none" strike="noStrike" kern="1200" cap="none" spc="0" baseline="0">
                <a:solidFill>
                  <a:srgbClr val="000000"/>
                </a:solidFill>
                <a:uFillTx/>
                <a:latin typeface="Calibri"/>
                <a:ea typeface="Calibri" pitchFamily="34"/>
              </a:rPr>
              <a:t>=Ε</a:t>
            </a:r>
            <a:r>
              <a:rPr lang="el-GR" sz="1800" b="0" i="0" u="none" strike="noStrike" kern="1200" cap="none" spc="0" baseline="-25000">
                <a:solidFill>
                  <a:srgbClr val="000000"/>
                </a:solidFill>
                <a:uFillTx/>
                <a:latin typeface="Calibri"/>
                <a:ea typeface="Calibri" pitchFamily="34"/>
              </a:rPr>
              <a:t>ηλ</a:t>
            </a:r>
            <a:r>
              <a:rPr lang="el-GR" sz="1800" b="0" i="0" u="none" strike="noStrike" kern="1200" cap="none" spc="0" baseline="0">
                <a:solidFill>
                  <a:srgbClr val="000000"/>
                </a:solidFill>
                <a:uFillTx/>
                <a:latin typeface="Calibri"/>
                <a:ea typeface="Calibri" pitchFamily="34"/>
              </a:rPr>
              <a:t>, αφού όλη η ενέργεια που μεταφέρεται στο πλαίσιο, μέσω του έργου της ασκούμενης δύναμης, αφαιρείται από την δύναμη </a:t>
            </a:r>
            <a:r>
              <a:rPr lang="en-US" sz="1800" b="0" i="0" u="none" strike="noStrike" kern="1200" cap="none" spc="0" baseline="0">
                <a:solidFill>
                  <a:srgbClr val="000000"/>
                </a:solidFill>
                <a:uFillTx/>
                <a:latin typeface="Calibri"/>
                <a:ea typeface="Calibri" pitchFamily="34"/>
              </a:rPr>
              <a:t>Laplace </a:t>
            </a:r>
            <a:r>
              <a:rPr lang="el-GR" sz="1800" b="0" i="0" u="none" strike="noStrike" kern="1200" cap="none" spc="0" baseline="0">
                <a:solidFill>
                  <a:srgbClr val="000000"/>
                </a:solidFill>
                <a:uFillTx/>
                <a:latin typeface="Calibri"/>
                <a:ea typeface="Calibri" pitchFamily="34"/>
              </a:rPr>
              <a:t>και μετατρέπεται σε ηλεκτρική ενέργεια στο κύκλωμα</a:t>
            </a:r>
            <a:endParaRPr lang="el-GR" sz="1800" b="0" i="0" u="none" strike="noStrike" kern="1200" cap="none" spc="0" baseline="0">
              <a:solidFill>
                <a:srgbClr val="000000"/>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Μελέτη</Template>
  <TotalTime>186</TotalTime>
  <Words>1064</Words>
  <Application>Microsoft Office PowerPoint</Application>
  <PresentationFormat>Ευρεία οθόνη</PresentationFormat>
  <Paragraphs>90</Paragraphs>
  <Slides>10</Slides>
  <Notes>0</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10</vt:i4>
      </vt:variant>
    </vt:vector>
  </HeadingPairs>
  <TitlesOfParts>
    <vt:vector size="17" baseType="lpstr">
      <vt:lpstr>Arial</vt:lpstr>
      <vt:lpstr>Calibri</vt:lpstr>
      <vt:lpstr>Calibri Light</vt:lpstr>
      <vt:lpstr>Cambria Math</vt:lpstr>
      <vt:lpstr>Times New Roman</vt:lpstr>
      <vt:lpstr>Θέμα του Office</vt:lpstr>
      <vt:lpstr>Visio</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dmarg</dc:creator>
  <cp:lastModifiedBy>dmarg</cp:lastModifiedBy>
  <cp:revision>6</cp:revision>
  <dcterms:created xsi:type="dcterms:W3CDTF">2020-04-25T14:23:21Z</dcterms:created>
  <dcterms:modified xsi:type="dcterms:W3CDTF">2020-04-27T14:29:30Z</dcterms:modified>
</cp:coreProperties>
</file>