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3" r:id="rId5"/>
    <p:sldId id="260" r:id="rId6"/>
    <p:sldId id="261" r:id="rId7"/>
    <p:sldId id="264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AF95A2-7472-4C5B-BD0F-443C14EBAE5F}" v="11" dt="2020-05-05T19:17:19.59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43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c55f5df7a701281" providerId="LiveId" clId="{03AF95A2-7472-4C5B-BD0F-443C14EBAE5F}"/>
    <pc:docChg chg="modSld">
      <pc:chgData name="" userId="dc55f5df7a701281" providerId="LiveId" clId="{03AF95A2-7472-4C5B-BD0F-443C14EBAE5F}" dt="2020-05-05T19:17:19.596" v="10" actId="20577"/>
      <pc:docMkLst>
        <pc:docMk/>
      </pc:docMkLst>
      <pc:sldChg chg="modSp">
        <pc:chgData name="" userId="dc55f5df7a701281" providerId="LiveId" clId="{03AF95A2-7472-4C5B-BD0F-443C14EBAE5F}" dt="2020-05-05T19:17:19.596" v="10" actId="20577"/>
        <pc:sldMkLst>
          <pc:docMk/>
          <pc:sldMk cId="0" sldId="264"/>
        </pc:sldMkLst>
        <pc:spChg chg="mod">
          <ac:chgData name="" userId="dc55f5df7a701281" providerId="LiveId" clId="{03AF95A2-7472-4C5B-BD0F-443C14EBAE5F}" dt="2020-05-05T19:17:19.596" v="10" actId="20577"/>
          <ac:spMkLst>
            <pc:docMk/>
            <pc:sldMk cId="0" sldId="264"/>
            <ac:spMk id="13" creationId="{6A9FF2FC-BAA7-4EA1-B532-E8E17696E553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e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3.e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3.emf"/><Relationship Id="rId6" Type="http://schemas.openxmlformats.org/officeDocument/2006/relationships/image" Target="../media/image22.wmf"/><Relationship Id="rId11" Type="http://schemas.openxmlformats.org/officeDocument/2006/relationships/image" Target="../media/image27.wmf"/><Relationship Id="rId5" Type="http://schemas.openxmlformats.org/officeDocument/2006/relationships/image" Target="../media/image21.wmf"/><Relationship Id="rId10" Type="http://schemas.openxmlformats.org/officeDocument/2006/relationships/image" Target="../media/image26.wmf"/><Relationship Id="rId4" Type="http://schemas.openxmlformats.org/officeDocument/2006/relationships/image" Target="../media/image20.wmf"/><Relationship Id="rId9" Type="http://schemas.openxmlformats.org/officeDocument/2006/relationships/image" Target="../media/image2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4A16EA7-FF1D-4DD6-8DD6-1EC16E4EC78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BD2B3AC-4D9A-469C-8B58-4902A97CAB7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D9EB65F-C9D4-4BB1-BAFD-047E05D93D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D50AD5-EAA6-4A8C-AA29-335385A9A793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DA325D9-0BA0-4F37-8340-B64BC02B491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D3BEE9B-3D0F-4CB7-91B4-3404A879F4A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7C1B2B-5926-44EE-86EA-2AAB3CBE8619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1288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07B83F4-C0B1-430F-AF59-EAE549FFBF3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A4C38A3-09DF-4165-9DA7-A1504D4A6B5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C009304-68DD-45BE-89C6-7840A1DE1E4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6469C9-2503-47E1-8B83-A47BF6516F71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82437DB-B1C0-4548-B368-99F7C579F8E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C8D5F37-7B61-40FA-8856-B38FDFFED16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E991AE-E7A2-420D-8961-3E8464B92CDD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2633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428B6B0-2A46-42CA-A922-B9B0A591E33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C5B8B2CC-011B-4BF8-88BA-7D098E1717A9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BB69BBB-8A9D-47D6-8363-43B3AE070D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9FD715-E182-4012-B433-493CB1D32F78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BAC4AC6-CD21-4C6D-A118-61B2B7854E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FFEC63-E5F7-46EF-827C-4E1D2D2AD4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398AB8-9FA7-4BAA-B377-B505937440FE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4859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743A1F-A619-4F3E-A652-0EA5FC1F14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C1ADF75-9F59-4D26-9B9F-1218D1CC61C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1D0F949-CBC0-411F-9CB2-C365FD3FCAB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22F145-9718-4FF5-AC05-84ACD0D6552C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6B833A5-A94A-4320-8FD0-3E3854DC0B7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651CBDF-92F6-4C11-96F9-A8CE40B33B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AA23DB7-BD0E-442A-AA40-5CDBBFBA9D00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7830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7B842B6-D83D-4208-9F4B-2DFFAB096E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CEA6C93-032E-4F61-B5CE-5CAB4AA8468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8AFE10C-68C8-47BE-9A1C-479DBF28EAE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CFCF9A-C774-4A1A-9955-7637ED31E691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D9A5FF8-13CF-41A6-84A7-17EB7418341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A92FE84-8CBA-4BB0-BFDD-46909821901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C87A2F-9434-4297-B342-1CC5640AE143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39791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C342B0-A63E-4E17-A7DF-D953A2A4215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B3383FF-BA9E-463D-B87E-DC8EBB58DAF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7BE3206-44F0-4C38-B4D0-B99266561A1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BA972CD-50C5-41A4-A9E1-098C743BB7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35F694-D9C9-4031-8C0A-F2FE017F06BE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D808CE8-D20A-4C0B-9A25-436F344240F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F8CA4B9-65C0-4040-A789-55722E5933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9F362A0-5DFC-4E73-806E-FDBA73432FF6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5708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90F686-0FC0-47F0-9FA0-31354A8769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B20A5AC-DE5B-4298-B611-A815516442E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D727C3D-BE2F-41E4-8873-A228290C74C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1699C3D9-3126-4319-A4F3-96712ECCE14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BE5503B1-EC24-40B6-8113-D5A633B4EF1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B62E6B7-16B2-4B18-855B-FC4C4EF26A3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DD37FBC-4798-40EC-B786-01474BC83124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003F43AA-A05C-446A-976A-33109896097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4A1A24C1-7E41-4F91-957B-AE3963490D5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A9E450E-0ACB-4784-A32E-4BAB1673E170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626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17C2A1-6D37-423A-A265-12D175DCEAF9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B8FF1886-9D92-41A9-91DF-96D34F37458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198745-9EA1-4C9F-B42F-7BE350F42B30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EB6C717-062B-428B-98C2-F658F671B98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B9A15FB-206A-4819-B33F-C0506BE6E18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0026CEC-8BE4-48B8-A22A-82BE17CB0CD9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005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9CADC09-DBBE-4A38-B8A5-A48B402EBE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98C9F10-070C-4B0B-ACE8-C20D24E9A18D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AF671581-DFBB-41B6-B009-7757A1ABE2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65C1FC8-5BDD-408C-93EB-FE07B252AB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03F7CB-2A1E-4306-90E0-690C23BCDAC9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10790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29325A-2D04-45A7-8A5F-7BEDFA7A1B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B5D1E45-D2D8-4D56-BAB1-1CC06A69212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F0A29F7-98AE-4772-9DC1-2C8D182C101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FFCCFFB-DF38-49CC-9B98-890CBA37C97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EBC30A-7FC8-43CF-BC04-7D39D2DEC029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16AD79A-1C48-4BC5-8999-B757F16D8F1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913D9B5-D74C-4A3F-8692-F95891C995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C14318-B5FC-4158-8531-B374952D0299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1810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E1214FD-A8F3-4386-8656-C21E3BDF3E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30D88835-930C-4C1E-A535-353C3359D03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l-GR"/>
              <a:t>Κάντε κλικ στο εικονίδιο για να προσθέσετε εικόνα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66BFE18-1B98-4EF6-94DE-EF8B649061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D070C09-6BB5-427E-BDD5-D5F4128BA4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9AEBD0C-F339-4BC4-842D-C1F3949722F6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632A177-95C7-4DB4-8620-3280570C1F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CB93362-4950-46C8-88EC-FEF7849DD1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F92FA63-97E7-46D6-B8B6-BA4D422AD29B}" type="slidenum"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2817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563093F3-88A3-4D13-B3E6-DD673E6227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57C9B53-DA9F-4C6B-BF27-768453D515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FAECB62-047A-4982-9E6F-3AA3B6A30112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3E10EA09-A560-4A66-89CB-8881CC5D7E31}" type="datetime1">
              <a:rPr lang="el-GR"/>
              <a:pPr lvl="0"/>
              <a:t>5/5/2020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1678494-EABF-4450-9DE8-25A2853F47CF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AD2F141-02FA-4F5A-96E6-ACCB527D5F2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l-GR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95119DB3-44C6-4509-BA1D-81D62F68A786}" type="slidenum"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l-G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l-G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l-G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1.jpeg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7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5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10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e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10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13" Type="http://schemas.openxmlformats.org/officeDocument/2006/relationships/oleObject" Target="../embeddings/oleObject16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15.wmf"/><Relationship Id="rId4" Type="http://schemas.openxmlformats.org/officeDocument/2006/relationships/image" Target="../media/image4.png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1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openxmlformats.org/officeDocument/2006/relationships/oleObject" Target="../embeddings/oleObject21.bin"/><Relationship Id="rId18" Type="http://schemas.openxmlformats.org/officeDocument/2006/relationships/image" Target="../media/image23.wmf"/><Relationship Id="rId26" Type="http://schemas.openxmlformats.org/officeDocument/2006/relationships/image" Target="../media/image27.wmf"/><Relationship Id="rId3" Type="http://schemas.openxmlformats.org/officeDocument/2006/relationships/image" Target="../media/image1.jpeg"/><Relationship Id="rId21" Type="http://schemas.openxmlformats.org/officeDocument/2006/relationships/oleObject" Target="../embeddings/oleObject25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0.wmf"/><Relationship Id="rId17" Type="http://schemas.openxmlformats.org/officeDocument/2006/relationships/oleObject" Target="../embeddings/oleObject23.bin"/><Relationship Id="rId25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.wmf"/><Relationship Id="rId20" Type="http://schemas.openxmlformats.org/officeDocument/2006/relationships/image" Target="../media/image24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20.bin"/><Relationship Id="rId24" Type="http://schemas.openxmlformats.org/officeDocument/2006/relationships/image" Target="../media/image26.wmf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23" Type="http://schemas.openxmlformats.org/officeDocument/2006/relationships/oleObject" Target="../embeddings/oleObject26.bin"/><Relationship Id="rId10" Type="http://schemas.openxmlformats.org/officeDocument/2006/relationships/image" Target="../media/image19.wmf"/><Relationship Id="rId19" Type="http://schemas.openxmlformats.org/officeDocument/2006/relationships/oleObject" Target="../embeddings/oleObject24.bin"/><Relationship Id="rId4" Type="http://schemas.openxmlformats.org/officeDocument/2006/relationships/image" Target="../media/image4.png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1.wmf"/><Relationship Id="rId22" Type="http://schemas.openxmlformats.org/officeDocument/2006/relationships/image" Target="../media/image25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blipFill>
          <a:blip r:embed="rId2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2FD2601-EF85-4BEA-9B44-3FF013FE611B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Θέση υποσέλιδου 1">
            <a:extLst>
              <a:ext uri="{FF2B5EF4-FFF2-40B4-BE49-F238E27FC236}">
                <a16:creationId xmlns:a16="http://schemas.microsoft.com/office/drawing/2014/main" id="{8CDAE005-609A-42DD-912A-686BC686BDC5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graphicFrame>
        <p:nvGraphicFramePr>
          <p:cNvPr id="4" name="Πίνακας 1">
            <a:extLst>
              <a:ext uri="{FF2B5EF4-FFF2-40B4-BE49-F238E27FC236}">
                <a16:creationId xmlns:a16="http://schemas.microsoft.com/office/drawing/2014/main" id="{6BC1D4EE-A79E-4F80-BF21-1A8881FF7548}"/>
              </a:ext>
            </a:extLst>
          </p:cNvPr>
          <p:cNvGraphicFramePr>
            <a:graphicFrameLocks noGrp="1"/>
          </p:cNvGraphicFramePr>
          <p:nvPr/>
        </p:nvGraphicFramePr>
        <p:xfrm>
          <a:off x="2173702" y="2454441"/>
          <a:ext cx="7387391" cy="1195139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7387391">
                  <a:extLst>
                    <a:ext uri="{9D8B030D-6E8A-4147-A177-3AD203B41FA5}">
                      <a16:colId xmlns:a16="http://schemas.microsoft.com/office/drawing/2014/main" val="3189830406"/>
                    </a:ext>
                  </a:extLst>
                </a:gridCol>
              </a:tblGrid>
              <a:tr h="1195139">
                <a:tc>
                  <a:txBody>
                    <a:bodyPr/>
                    <a:lstStyle/>
                    <a:p>
                      <a:pPr lvl="0" algn="ctr"/>
                      <a:endParaRPr lang="el-GR" sz="2400" b="1" i="1">
                        <a:solidFill>
                          <a:srgbClr val="FFFFFF"/>
                        </a:solidFill>
                      </a:endParaRPr>
                    </a:p>
                    <a:p>
                      <a:pPr lvl="0" algn="ctr"/>
                      <a:r>
                        <a:rPr lang="el-GR" sz="2400" b="1" i="1" kern="1200">
                          <a:solidFill>
                            <a:srgbClr val="FFFFFF"/>
                          </a:solidFill>
                          <a:latin typeface="Calibri"/>
                        </a:rPr>
                        <a:t>Συνδέοντας και μεταβάλλοντας μια αντίσταση</a:t>
                      </a:r>
                      <a:endParaRPr lang="el-GR" sz="2400" i="1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01490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blipFill>
          <a:blip r:embed="rId3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7B13C3D0-DE3D-4F38-BB17-76EBFC3197F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15767" y="761951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3" name="Θέση υποσέλιδου 1">
            <a:extLst>
              <a:ext uri="{FF2B5EF4-FFF2-40B4-BE49-F238E27FC236}">
                <a16:creationId xmlns:a16="http://schemas.microsoft.com/office/drawing/2014/main" id="{BDDD6314-52CB-4E94-832C-D9594BF24C09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4" name="TextBox 17">
            <a:extLst>
              <a:ext uri="{FF2B5EF4-FFF2-40B4-BE49-F238E27FC236}">
                <a16:creationId xmlns:a16="http://schemas.microsoft.com/office/drawing/2014/main" id="{55E1C395-154F-4C14-88BB-3A7F410BDCEB}"/>
              </a:ext>
            </a:extLst>
          </p:cNvPr>
          <p:cNvSpPr txBox="1"/>
          <p:nvPr/>
        </p:nvSpPr>
        <p:spPr>
          <a:xfrm>
            <a:off x="1828800" y="374446"/>
            <a:ext cx="7732294" cy="7078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2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Στο διπλανό κύκλωμα ο διακόπτης είναι ανοικτός και το αμπερόμετρο ιδανικό. Δίνονται Ε=12V, r=3Ω και R</a:t>
            </a:r>
            <a:r>
              <a:rPr lang="el-GR" sz="2000" b="1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2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=5Ω.</a:t>
            </a:r>
          </a:p>
        </p:txBody>
      </p:sp>
      <p:graphicFrame>
        <p:nvGraphicFramePr>
          <p:cNvPr id="5" name="Αντικείμενο 3">
            <a:extLst>
              <a:ext uri="{FF2B5EF4-FFF2-40B4-BE49-F238E27FC236}">
                <a16:creationId xmlns:a16="http://schemas.microsoft.com/office/drawing/2014/main" id="{FC6FDD0B-721F-4426-9BC9-B7DAB838C461}"/>
              </a:ext>
            </a:extLst>
          </p:cNvPr>
          <p:cNvGraphicFramePr/>
          <p:nvPr/>
        </p:nvGraphicFramePr>
        <p:xfrm>
          <a:off x="9561094" y="641863"/>
          <a:ext cx="1995650" cy="25454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Visio" r:id="rId5" imgW="1470660" imgH="1874520" progId="">
                  <p:embed/>
                </p:oleObj>
              </mc:Choice>
              <mc:Fallback>
                <p:oleObj name="Visio" r:id="rId5" imgW="1470660" imgH="1874520" progId="">
                  <p:embed/>
                  <p:pic>
                    <p:nvPicPr>
                      <p:cNvPr id="5" name="Αντικείμενο 3">
                        <a:extLst>
                          <a:ext uri="{FF2B5EF4-FFF2-40B4-BE49-F238E27FC236}">
                            <a16:creationId xmlns:a16="http://schemas.microsoft.com/office/drawing/2014/main" id="{FC6FDD0B-721F-4426-9BC9-B7DAB838C46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61094" y="641863"/>
                        <a:ext cx="1995650" cy="2545433"/>
                      </a:xfrm>
                      <a:prstGeom prst="rect">
                        <a:avLst/>
                      </a:prstGeom>
                      <a:solidFill>
                        <a:srgbClr val="FFD966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Αντικείμενο 4">
            <a:extLst>
              <a:ext uri="{FF2B5EF4-FFF2-40B4-BE49-F238E27FC236}">
                <a16:creationId xmlns:a16="http://schemas.microsoft.com/office/drawing/2014/main" id="{32E39622-A1FB-4647-B930-23B4EC14028D}"/>
              </a:ext>
            </a:extLst>
          </p:cNvPr>
          <p:cNvGraphicFramePr/>
          <p:nvPr/>
        </p:nvGraphicFramePr>
        <p:xfrm>
          <a:off x="9561094" y="3565529"/>
          <a:ext cx="2344722" cy="1795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Visio" r:id="rId7" imgW="1539240" imgH="1181100" progId="">
                  <p:embed/>
                </p:oleObj>
              </mc:Choice>
              <mc:Fallback>
                <p:oleObj name="Visio" r:id="rId7" imgW="1539240" imgH="1181100" progId="">
                  <p:embed/>
                  <p:pic>
                    <p:nvPicPr>
                      <p:cNvPr id="6" name="Αντικείμενο 4">
                        <a:extLst>
                          <a:ext uri="{FF2B5EF4-FFF2-40B4-BE49-F238E27FC236}">
                            <a16:creationId xmlns:a16="http://schemas.microsoft.com/office/drawing/2014/main" id="{32E39622-A1FB-4647-B930-23B4EC1402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561094" y="3565529"/>
                        <a:ext cx="2344722" cy="1795598"/>
                      </a:xfrm>
                      <a:prstGeom prst="rect">
                        <a:avLst/>
                      </a:prstGeom>
                      <a:solidFill>
                        <a:srgbClr val="FFD966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5">
            <a:extLst>
              <a:ext uri="{FF2B5EF4-FFF2-40B4-BE49-F238E27FC236}">
                <a16:creationId xmlns:a16="http://schemas.microsoft.com/office/drawing/2014/main" id="{84E97A77-99AF-49AC-98DC-8A8F0EB799BC}"/>
              </a:ext>
            </a:extLst>
          </p:cNvPr>
          <p:cNvSpPr txBox="1"/>
          <p:nvPr/>
        </p:nvSpPr>
        <p:spPr>
          <a:xfrm>
            <a:off x="2022890" y="4199683"/>
            <a:ext cx="7106652" cy="88036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α) Ποια η τιμή της έντασης (β) όταν R=7,5Ω;</a:t>
            </a:r>
          </a:p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β) Να βρεθούν οι τιμές α και γ της έντασης. 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43FBBA2A-E270-461C-BFBF-B9EAD972AF2C}"/>
              </a:ext>
            </a:extLst>
          </p:cNvPr>
          <p:cNvSpPr txBox="1"/>
          <p:nvPr/>
        </p:nvSpPr>
        <p:spPr>
          <a:xfrm>
            <a:off x="1828800" y="1288142"/>
            <a:ext cx="710665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i)  Ποια η ένδειξη του αμπερομέτρου;</a:t>
            </a: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F58FDD28-282C-44AE-94B0-2D504147A160}"/>
              </a:ext>
            </a:extLst>
          </p:cNvPr>
          <p:cNvSpPr txBox="1"/>
          <p:nvPr/>
        </p:nvSpPr>
        <p:spPr>
          <a:xfrm>
            <a:off x="1913692" y="1674467"/>
            <a:ext cx="7106652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Κλείνουμε το διακόπτη με αποτέλεσμα να παρεμβάλουμε στο κύκλωμα μια μεταβλητή αντίσταση R. </a:t>
            </a: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C4BF21BD-B74C-48AA-BD7F-126B9750EB23}"/>
              </a:ext>
            </a:extLst>
          </p:cNvPr>
          <p:cNvSpPr txBox="1"/>
          <p:nvPr/>
        </p:nvSpPr>
        <p:spPr>
          <a:xfrm>
            <a:off x="1828800" y="2378043"/>
            <a:ext cx="7106652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ii) Η ένδειξη του αμπερομέτρου, θα αυξηθεί, θα μειωθεί ή θα παραμείνει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   σταθερή; Να δικαιολογήσετε την απάντησή σας.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50A0AC5A-17D7-49E4-9A2F-FCCE8B565B0F}"/>
              </a:ext>
            </a:extLst>
          </p:cNvPr>
          <p:cNvSpPr txBox="1"/>
          <p:nvPr/>
        </p:nvSpPr>
        <p:spPr>
          <a:xfrm>
            <a:off x="1743669" y="3187296"/>
            <a:ext cx="710665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iii) Μεταβάλλοντας την τιμή της αντίστασης R, παίρνουμε πειραματικές</a:t>
            </a:r>
          </a:p>
        </p:txBody>
      </p:sp>
      <p:sp>
        <p:nvSpPr>
          <p:cNvPr id="12" name="TextBox 13">
            <a:extLst>
              <a:ext uri="{FF2B5EF4-FFF2-40B4-BE49-F238E27FC236}">
                <a16:creationId xmlns:a16="http://schemas.microsoft.com/office/drawing/2014/main" id="{67F62E74-A381-494C-A4CD-7AB54EA74C7A}"/>
              </a:ext>
            </a:extLst>
          </p:cNvPr>
          <p:cNvSpPr txBox="1"/>
          <p:nvPr/>
        </p:nvSpPr>
        <p:spPr>
          <a:xfrm>
            <a:off x="2022890" y="3573621"/>
            <a:ext cx="7676150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τιμές για την ένταση του ρεύματος που διαρρέει την πηγή και κατασκευάσαμε το διπλανό διάγραμμα Ι=</a:t>
            </a:r>
            <a:r>
              <a:rPr lang="el-GR" sz="1800" b="0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</a:t>
            </a: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(R).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bg>
      <p:bgPr>
        <a:blipFill>
          <a:blip r:embed="rId3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8DA720F-F29B-433B-8161-74922ED57CF1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3257016-E957-4078-A9B8-407E4B89870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E4FE40D6-43A0-4683-8E35-68CBFA5FAC92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C528D0D9-B974-452F-BF3B-6AB91597465E}"/>
              </a:ext>
            </a:extLst>
          </p:cNvPr>
          <p:cNvSpPr/>
          <p:nvPr/>
        </p:nvSpPr>
        <p:spPr>
          <a:xfrm>
            <a:off x="3011494" y="2667871"/>
            <a:ext cx="13410508" cy="4572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8D6F105B-7265-4BBF-A084-95A1A6D768C1}"/>
              </a:ext>
            </a:extLst>
          </p:cNvPr>
          <p:cNvSpPr/>
          <p:nvPr/>
        </p:nvSpPr>
        <p:spPr>
          <a:xfrm>
            <a:off x="3941063" y="3308792"/>
            <a:ext cx="19863456" cy="4572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7" name="Αντικείμενο 5">
            <a:extLst>
              <a:ext uri="{FF2B5EF4-FFF2-40B4-BE49-F238E27FC236}">
                <a16:creationId xmlns:a16="http://schemas.microsoft.com/office/drawing/2014/main" id="{8789687A-971E-437D-8F96-2F73E9EA6376}"/>
              </a:ext>
            </a:extLst>
          </p:cNvPr>
          <p:cNvGraphicFramePr/>
          <p:nvPr/>
        </p:nvGraphicFramePr>
        <p:xfrm>
          <a:off x="9200921" y="1417896"/>
          <a:ext cx="1786015" cy="1593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Visio" r:id="rId5" imgW="1272540" imgH="1135380" progId="">
                  <p:embed/>
                </p:oleObj>
              </mc:Choice>
              <mc:Fallback>
                <p:oleObj name="Visio" r:id="rId5" imgW="1272540" imgH="1135380" progId="">
                  <p:embed/>
                  <p:pic>
                    <p:nvPicPr>
                      <p:cNvPr id="7" name="Αντικείμενο 5">
                        <a:extLst>
                          <a:ext uri="{FF2B5EF4-FFF2-40B4-BE49-F238E27FC236}">
                            <a16:creationId xmlns:a16="http://schemas.microsoft.com/office/drawing/2014/main" id="{8789687A-971E-437D-8F96-2F73E9EA63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00921" y="1417896"/>
                        <a:ext cx="1786015" cy="1593296"/>
                      </a:xfrm>
                      <a:prstGeom prst="rect">
                        <a:avLst/>
                      </a:prstGeom>
                      <a:solidFill>
                        <a:srgbClr val="FFD966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15">
            <a:extLst>
              <a:ext uri="{FF2B5EF4-FFF2-40B4-BE49-F238E27FC236}">
                <a16:creationId xmlns:a16="http://schemas.microsoft.com/office/drawing/2014/main" id="{CEA71647-EA69-4EAC-9C17-F6960DCC08DD}"/>
              </a:ext>
            </a:extLst>
          </p:cNvPr>
          <p:cNvSpPr txBox="1"/>
          <p:nvPr/>
        </p:nvSpPr>
        <p:spPr>
          <a:xfrm>
            <a:off x="1921035" y="136519"/>
            <a:ext cx="4559975" cy="4001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20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i)  Ποια η ένδειξη του αμπερομέτρου;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0EEE8EC8-E371-48E2-AAAA-BF11056D5EC0}"/>
              </a:ext>
            </a:extLst>
          </p:cNvPr>
          <p:cNvSpPr txBox="1"/>
          <p:nvPr/>
        </p:nvSpPr>
        <p:spPr>
          <a:xfrm>
            <a:off x="2181721" y="1403686"/>
            <a:ext cx="6408819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Με ανοικτό το διακόπτη, έχουμε το διπλανό κύκλωμα.</a:t>
            </a: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4B37C015-841C-47A0-B685-C85CCC956686}"/>
              </a:ext>
            </a:extLst>
          </p:cNvPr>
          <p:cNvSpPr/>
          <p:nvPr/>
        </p:nvSpPr>
        <p:spPr>
          <a:xfrm>
            <a:off x="2719132" y="2576212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11" name="Αντικείμενο 9">
            <a:extLst>
              <a:ext uri="{FF2B5EF4-FFF2-40B4-BE49-F238E27FC236}">
                <a16:creationId xmlns:a16="http://schemas.microsoft.com/office/drawing/2014/main" id="{ED08BCE5-8906-4CCC-93B3-E82C10B111DF}"/>
              </a:ext>
            </a:extLst>
          </p:cNvPr>
          <p:cNvGraphicFramePr/>
          <p:nvPr/>
        </p:nvGraphicFramePr>
        <p:xfrm>
          <a:off x="3411781" y="3114172"/>
          <a:ext cx="1755776" cy="9271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7" imgW="19812000" imgH="10363200" progId="">
                  <p:embed/>
                </p:oleObj>
              </mc:Choice>
              <mc:Fallback>
                <p:oleObj name="Equation" r:id="rId7" imgW="19812000" imgH="10363200" progId="">
                  <p:embed/>
                  <p:pic>
                    <p:nvPicPr>
                      <p:cNvPr id="11" name="Αντικείμενο 9">
                        <a:extLst>
                          <a:ext uri="{FF2B5EF4-FFF2-40B4-BE49-F238E27FC236}">
                            <a16:creationId xmlns:a16="http://schemas.microsoft.com/office/drawing/2014/main" id="{ED08BCE5-8906-4CCC-93B3-E82C10B111D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11781" y="3114172"/>
                        <a:ext cx="1755776" cy="927101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Αντικείμενο 19">
            <a:extLst>
              <a:ext uri="{FF2B5EF4-FFF2-40B4-BE49-F238E27FC236}">
                <a16:creationId xmlns:a16="http://schemas.microsoft.com/office/drawing/2014/main" id="{5C415ABC-FA98-44A3-AAC0-A5328036109F}"/>
              </a:ext>
            </a:extLst>
          </p:cNvPr>
          <p:cNvGraphicFramePr/>
          <p:nvPr/>
        </p:nvGraphicFramePr>
        <p:xfrm>
          <a:off x="5279105" y="3114172"/>
          <a:ext cx="1973266" cy="846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9" imgW="22250400" imgH="9448800" progId="">
                  <p:embed/>
                </p:oleObj>
              </mc:Choice>
              <mc:Fallback>
                <p:oleObj name="Equation" r:id="rId9" imgW="22250400" imgH="9448800" progId="">
                  <p:embed/>
                  <p:pic>
                    <p:nvPicPr>
                      <p:cNvPr id="12" name="Αντικείμενο 19">
                        <a:extLst>
                          <a:ext uri="{FF2B5EF4-FFF2-40B4-BE49-F238E27FC236}">
                            <a16:creationId xmlns:a16="http://schemas.microsoft.com/office/drawing/2014/main" id="{5C415ABC-FA98-44A3-AAC0-A532803610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79105" y="3114172"/>
                        <a:ext cx="1973266" cy="846140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20">
            <a:extLst>
              <a:ext uri="{FF2B5EF4-FFF2-40B4-BE49-F238E27FC236}">
                <a16:creationId xmlns:a16="http://schemas.microsoft.com/office/drawing/2014/main" id="{775D4786-1639-44E9-B756-CF837E215FAD}"/>
              </a:ext>
            </a:extLst>
          </p:cNvPr>
          <p:cNvSpPr txBox="1"/>
          <p:nvPr/>
        </p:nvSpPr>
        <p:spPr>
          <a:xfrm>
            <a:off x="2326965" y="2102891"/>
            <a:ext cx="2358191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Νόμος του 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Ohm</a:t>
            </a: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bg>
      <p:bgPr>
        <a:blipFill>
          <a:blip r:embed="rId3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2950530-EADB-424F-B867-9ADFA9384A78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5B1106A6-C20C-4965-9452-A0FF87748AB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F7AED4EF-8215-458E-9B93-AE40550CE7ED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5" name="TextBox 18">
            <a:extLst>
              <a:ext uri="{FF2B5EF4-FFF2-40B4-BE49-F238E27FC236}">
                <a16:creationId xmlns:a16="http://schemas.microsoft.com/office/drawing/2014/main" id="{22B38D61-3CA2-4949-A9F4-9E67B1DAD28A}"/>
              </a:ext>
            </a:extLst>
          </p:cNvPr>
          <p:cNvSpPr txBox="1"/>
          <p:nvPr/>
        </p:nvSpPr>
        <p:spPr>
          <a:xfrm>
            <a:off x="1921721" y="280373"/>
            <a:ext cx="7106652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Κλείνουμε το διακόπτη με αποτέλεσμα να παρεμβάλουμε στο κύκλωμα μια μεταβλητή αντίσταση R. </a:t>
            </a: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8E72405B-A991-494C-B96D-2DF8BBCF643C}"/>
              </a:ext>
            </a:extLst>
          </p:cNvPr>
          <p:cNvSpPr txBox="1"/>
          <p:nvPr/>
        </p:nvSpPr>
        <p:spPr>
          <a:xfrm>
            <a:off x="1921721" y="965039"/>
            <a:ext cx="7430825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ii) Η ένδειξη του αμπερομέτρου, θα αυξηθεί, θα μειωθεί ή θα παραμείνει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   σταθερή; Να δικαιολογήσετε την απάντησή σας.</a:t>
            </a:r>
          </a:p>
        </p:txBody>
      </p:sp>
      <p:graphicFrame>
        <p:nvGraphicFramePr>
          <p:cNvPr id="7" name="Αντικείμενο 6">
            <a:extLst>
              <a:ext uri="{FF2B5EF4-FFF2-40B4-BE49-F238E27FC236}">
                <a16:creationId xmlns:a16="http://schemas.microsoft.com/office/drawing/2014/main" id="{D6106EA3-4786-4CB7-A95B-6A902D4FA43E}"/>
              </a:ext>
            </a:extLst>
          </p:cNvPr>
          <p:cNvGraphicFramePr/>
          <p:nvPr/>
        </p:nvGraphicFramePr>
        <p:xfrm>
          <a:off x="9251487" y="710534"/>
          <a:ext cx="2242675" cy="19668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Visio" r:id="rId5" imgW="1684020" imgH="1478280" progId="">
                  <p:embed/>
                </p:oleObj>
              </mc:Choice>
              <mc:Fallback>
                <p:oleObj name="Visio" r:id="rId5" imgW="1684020" imgH="1478280" progId="">
                  <p:embed/>
                  <p:pic>
                    <p:nvPicPr>
                      <p:cNvPr id="7" name="Αντικείμενο 6">
                        <a:extLst>
                          <a:ext uri="{FF2B5EF4-FFF2-40B4-BE49-F238E27FC236}">
                            <a16:creationId xmlns:a16="http://schemas.microsoft.com/office/drawing/2014/main" id="{D6106EA3-4786-4CB7-A95B-6A902D4FA4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251487" y="710534"/>
                        <a:ext cx="2242675" cy="1966856"/>
                      </a:xfrm>
                      <a:prstGeom prst="rect">
                        <a:avLst/>
                      </a:prstGeom>
                      <a:solidFill>
                        <a:srgbClr val="FFD966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20">
            <a:extLst>
              <a:ext uri="{FF2B5EF4-FFF2-40B4-BE49-F238E27FC236}">
                <a16:creationId xmlns:a16="http://schemas.microsoft.com/office/drawing/2014/main" id="{5F616C6F-3E18-477F-A87F-65BB9833685F}"/>
              </a:ext>
            </a:extLst>
          </p:cNvPr>
          <p:cNvSpPr/>
          <p:nvPr/>
        </p:nvSpPr>
        <p:spPr>
          <a:xfrm>
            <a:off x="2975814" y="3047996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9" name="Αντικείμενο 8">
            <a:extLst>
              <a:ext uri="{FF2B5EF4-FFF2-40B4-BE49-F238E27FC236}">
                <a16:creationId xmlns:a16="http://schemas.microsoft.com/office/drawing/2014/main" id="{2F0058E6-95BB-42CA-BEB4-1FCF3C440AF0}"/>
              </a:ext>
            </a:extLst>
          </p:cNvPr>
          <p:cNvGraphicFramePr/>
          <p:nvPr/>
        </p:nvGraphicFramePr>
        <p:xfrm>
          <a:off x="2807683" y="2743282"/>
          <a:ext cx="1852610" cy="850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7" imgW="22555200" imgH="10363200" progId="">
                  <p:embed/>
                </p:oleObj>
              </mc:Choice>
              <mc:Fallback>
                <p:oleObj name="Equation" r:id="rId7" imgW="22555200" imgH="10363200" progId="">
                  <p:embed/>
                  <p:pic>
                    <p:nvPicPr>
                      <p:cNvPr id="9" name="Αντικείμενο 8">
                        <a:extLst>
                          <a:ext uri="{FF2B5EF4-FFF2-40B4-BE49-F238E27FC236}">
                            <a16:creationId xmlns:a16="http://schemas.microsoft.com/office/drawing/2014/main" id="{2F0058E6-95BB-42CA-BEB4-1FCF3C440A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807683" y="2743282"/>
                        <a:ext cx="1852610" cy="850904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D902026-E00C-4651-901D-4FBC93922570}"/>
              </a:ext>
            </a:extLst>
          </p:cNvPr>
          <p:cNvSpPr txBox="1"/>
          <p:nvPr/>
        </p:nvSpPr>
        <p:spPr>
          <a:xfrm>
            <a:off x="2093491" y="1884944"/>
            <a:ext cx="619225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Η εξωτερική αντίσταση παίρνει τιμή:</a:t>
            </a:r>
          </a:p>
        </p:txBody>
      </p:sp>
      <p:graphicFrame>
        <p:nvGraphicFramePr>
          <p:cNvPr id="11" name="Αντικείμενο 22">
            <a:extLst>
              <a:ext uri="{FF2B5EF4-FFF2-40B4-BE49-F238E27FC236}">
                <a16:creationId xmlns:a16="http://schemas.microsoft.com/office/drawing/2014/main" id="{B8710ED1-5733-4943-B957-43486122BD57}"/>
              </a:ext>
            </a:extLst>
          </p:cNvPr>
          <p:cNvGraphicFramePr/>
          <p:nvPr/>
        </p:nvGraphicFramePr>
        <p:xfrm>
          <a:off x="6920791" y="2921846"/>
          <a:ext cx="601666" cy="4508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9" imgW="7315200" imgH="5486400" progId="">
                  <p:embed/>
                </p:oleObj>
              </mc:Choice>
              <mc:Fallback>
                <p:oleObj name="Equation" r:id="rId9" imgW="7315200" imgH="5486400" progId="">
                  <p:embed/>
                  <p:pic>
                    <p:nvPicPr>
                      <p:cNvPr id="11" name="Αντικείμενο 22">
                        <a:extLst>
                          <a:ext uri="{FF2B5EF4-FFF2-40B4-BE49-F238E27FC236}">
                            <a16:creationId xmlns:a16="http://schemas.microsoft.com/office/drawing/2014/main" id="{B8710ED1-5733-4943-B957-43486122BD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920791" y="2921846"/>
                        <a:ext cx="601666" cy="450854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Αντικείμενο 23">
            <a:extLst>
              <a:ext uri="{FF2B5EF4-FFF2-40B4-BE49-F238E27FC236}">
                <a16:creationId xmlns:a16="http://schemas.microsoft.com/office/drawing/2014/main" id="{6E777E18-646B-4A1A-864B-88E14C97382A}"/>
              </a:ext>
            </a:extLst>
          </p:cNvPr>
          <p:cNvGraphicFramePr/>
          <p:nvPr/>
        </p:nvGraphicFramePr>
        <p:xfrm>
          <a:off x="4660294" y="2395234"/>
          <a:ext cx="1201741" cy="1501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11" imgW="14630400" imgH="18288000" progId="">
                  <p:embed/>
                </p:oleObj>
              </mc:Choice>
              <mc:Fallback>
                <p:oleObj name="Equation" r:id="rId11" imgW="14630400" imgH="18288000" progId="">
                  <p:embed/>
                  <p:pic>
                    <p:nvPicPr>
                      <p:cNvPr id="12" name="Αντικείμενο 23">
                        <a:extLst>
                          <a:ext uri="{FF2B5EF4-FFF2-40B4-BE49-F238E27FC236}">
                            <a16:creationId xmlns:a16="http://schemas.microsoft.com/office/drawing/2014/main" id="{6E777E18-646B-4A1A-864B-88E14C97382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660294" y="2395234"/>
                        <a:ext cx="1201741" cy="1501773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Αντικείμενο 24">
            <a:extLst>
              <a:ext uri="{FF2B5EF4-FFF2-40B4-BE49-F238E27FC236}">
                <a16:creationId xmlns:a16="http://schemas.microsoft.com/office/drawing/2014/main" id="{EC632F0A-F4C3-4D29-9ACF-28DDFD279976}"/>
              </a:ext>
            </a:extLst>
          </p:cNvPr>
          <p:cNvGraphicFramePr/>
          <p:nvPr/>
        </p:nvGraphicFramePr>
        <p:xfrm>
          <a:off x="5916872" y="2743282"/>
          <a:ext cx="876296" cy="1152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13" imgW="10668000" imgH="14020800" progId="">
                  <p:embed/>
                </p:oleObj>
              </mc:Choice>
              <mc:Fallback>
                <p:oleObj name="Equation" r:id="rId13" imgW="10668000" imgH="14020800" progId="">
                  <p:embed/>
                  <p:pic>
                    <p:nvPicPr>
                      <p:cNvPr id="13" name="Αντικείμενο 24">
                        <a:extLst>
                          <a:ext uri="{FF2B5EF4-FFF2-40B4-BE49-F238E27FC236}">
                            <a16:creationId xmlns:a16="http://schemas.microsoft.com/office/drawing/2014/main" id="{EC632F0A-F4C3-4D29-9ACF-28DDFD2799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5916872" y="2743282"/>
                        <a:ext cx="876296" cy="1152528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25">
            <a:extLst>
              <a:ext uri="{FF2B5EF4-FFF2-40B4-BE49-F238E27FC236}">
                <a16:creationId xmlns:a16="http://schemas.microsoft.com/office/drawing/2014/main" id="{93422F4F-AE6A-48E5-8986-1D86A8354EF9}"/>
              </a:ext>
            </a:extLst>
          </p:cNvPr>
          <p:cNvSpPr txBox="1"/>
          <p:nvPr/>
        </p:nvSpPr>
        <p:spPr>
          <a:xfrm>
            <a:off x="2093491" y="4001094"/>
            <a:ext cx="4699677" cy="9233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Βλέπουμε δηλαδή ότι η παράλληλη σύνδεση της αντίστασης R οδηγεί σε εξωτερική αντίσταση μικρότερης τιμής από την αρχική R</a:t>
            </a:r>
            <a:r>
              <a:rPr lang="el-GR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. </a:t>
            </a:r>
          </a:p>
        </p:txBody>
      </p:sp>
      <p:sp>
        <p:nvSpPr>
          <p:cNvPr id="15" name="Βέλος: Δεξιό 10">
            <a:extLst>
              <a:ext uri="{FF2B5EF4-FFF2-40B4-BE49-F238E27FC236}">
                <a16:creationId xmlns:a16="http://schemas.microsoft.com/office/drawing/2014/main" id="{4F26C3AF-FB2F-4B88-B052-EE3C3370D3A7}"/>
              </a:ext>
            </a:extLst>
          </p:cNvPr>
          <p:cNvSpPr/>
          <p:nvPr/>
        </p:nvSpPr>
        <p:spPr>
          <a:xfrm>
            <a:off x="6865607" y="4295714"/>
            <a:ext cx="1067214" cy="334094"/>
          </a:xfrm>
          <a:custGeom>
            <a:avLst>
              <a:gd name="f0" fmla="val 18219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id="{5898CB22-2AF6-4A6F-B613-B1E03A01D191}"/>
              </a:ext>
            </a:extLst>
          </p:cNvPr>
          <p:cNvSpPr/>
          <p:nvPr/>
        </p:nvSpPr>
        <p:spPr>
          <a:xfrm>
            <a:off x="8141369" y="4202170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17" name="Αντικείμενο 26">
            <a:extLst>
              <a:ext uri="{FF2B5EF4-FFF2-40B4-BE49-F238E27FC236}">
                <a16:creationId xmlns:a16="http://schemas.microsoft.com/office/drawing/2014/main" id="{6DB24A30-A0CC-4121-BBCE-B57C21484485}"/>
              </a:ext>
            </a:extLst>
          </p:cNvPr>
          <p:cNvGraphicFramePr/>
          <p:nvPr/>
        </p:nvGraphicFramePr>
        <p:xfrm>
          <a:off x="8141369" y="4122837"/>
          <a:ext cx="1289011" cy="722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15" imgW="19507200" imgH="10972800" progId="">
                  <p:embed/>
                </p:oleObj>
              </mc:Choice>
              <mc:Fallback>
                <p:oleObj name="Equation" r:id="rId15" imgW="19507200" imgH="10972800" progId="">
                  <p:embed/>
                  <p:pic>
                    <p:nvPicPr>
                      <p:cNvPr id="17" name="Αντικείμενο 26">
                        <a:extLst>
                          <a:ext uri="{FF2B5EF4-FFF2-40B4-BE49-F238E27FC236}">
                            <a16:creationId xmlns:a16="http://schemas.microsoft.com/office/drawing/2014/main" id="{6DB24A30-A0CC-4121-BBCE-B57C214844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8141369" y="4122837"/>
                        <a:ext cx="1289011" cy="722247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22">
            <a:extLst>
              <a:ext uri="{FF2B5EF4-FFF2-40B4-BE49-F238E27FC236}">
                <a16:creationId xmlns:a16="http://schemas.microsoft.com/office/drawing/2014/main" id="{BD14BAF5-7B87-4547-9573-2F69C562A4A0}"/>
              </a:ext>
            </a:extLst>
          </p:cNvPr>
          <p:cNvSpPr/>
          <p:nvPr/>
        </p:nvSpPr>
        <p:spPr>
          <a:xfrm>
            <a:off x="8212390" y="4924428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9" name="TextBox 29">
            <a:extLst>
              <a:ext uri="{FF2B5EF4-FFF2-40B4-BE49-F238E27FC236}">
                <a16:creationId xmlns:a16="http://schemas.microsoft.com/office/drawing/2014/main" id="{5F2D55CB-D0B3-4055-8DEB-A6E15F5707E5}"/>
              </a:ext>
            </a:extLst>
          </p:cNvPr>
          <p:cNvSpPr txBox="1"/>
          <p:nvPr/>
        </p:nvSpPr>
        <p:spPr>
          <a:xfrm>
            <a:off x="7001725" y="3981754"/>
            <a:ext cx="806793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Ο</a:t>
            </a:r>
            <a:r>
              <a: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hm</a:t>
            </a: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20" name="TextBox 30">
            <a:extLst>
              <a:ext uri="{FF2B5EF4-FFF2-40B4-BE49-F238E27FC236}">
                <a16:creationId xmlns:a16="http://schemas.microsoft.com/office/drawing/2014/main" id="{35390CEF-3AA1-4596-8465-FA0BE54C8A8C}"/>
              </a:ext>
            </a:extLst>
          </p:cNvPr>
          <p:cNvSpPr txBox="1"/>
          <p:nvPr/>
        </p:nvSpPr>
        <p:spPr>
          <a:xfrm>
            <a:off x="9462458" y="4260482"/>
            <a:ext cx="51803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(2)</a:t>
            </a:r>
          </a:p>
        </p:txBody>
      </p:sp>
      <p:sp>
        <p:nvSpPr>
          <p:cNvPr id="21" name="TextBox 31">
            <a:extLst>
              <a:ext uri="{FF2B5EF4-FFF2-40B4-BE49-F238E27FC236}">
                <a16:creationId xmlns:a16="http://schemas.microsoft.com/office/drawing/2014/main" id="{67D3AD8F-624D-4AB9-91F3-8B6CC3A9A917}"/>
              </a:ext>
            </a:extLst>
          </p:cNvPr>
          <p:cNvSpPr txBox="1"/>
          <p:nvPr/>
        </p:nvSpPr>
        <p:spPr>
          <a:xfrm>
            <a:off x="2318086" y="5114303"/>
            <a:ext cx="7988966" cy="880366"/>
          </a:xfrm>
          <a:prstGeom prst="rect">
            <a:avLst/>
          </a:prstGeom>
          <a:solidFill>
            <a:srgbClr val="FFFF00"/>
          </a:solidFill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Όπου αφού μειώνεται ο παρονομαστής, αυξάνεται η τιμή του κλάσματος, άρα η ένδειξη του αμπερομέτρου.</a:t>
            </a:r>
          </a:p>
        </p:txBody>
      </p:sp>
      <p:sp>
        <p:nvSpPr>
          <p:cNvPr id="22" name="TextBox 32">
            <a:extLst>
              <a:ext uri="{FF2B5EF4-FFF2-40B4-BE49-F238E27FC236}">
                <a16:creationId xmlns:a16="http://schemas.microsoft.com/office/drawing/2014/main" id="{AC1EF0AB-5B6F-4FD8-87D7-D2685264B725}"/>
              </a:ext>
            </a:extLst>
          </p:cNvPr>
          <p:cNvSpPr txBox="1"/>
          <p:nvPr/>
        </p:nvSpPr>
        <p:spPr>
          <a:xfrm>
            <a:off x="7964936" y="2939549"/>
            <a:ext cx="51803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(1)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 animBg="1"/>
      <p:bldP spid="19" grpId="0"/>
      <p:bldP spid="20" grpId="0"/>
      <p:bldP spid="21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bg>
      <p:bgPr>
        <a:blipFill>
          <a:blip r:embed="rId3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4FE85FA-8655-44A3-B5F9-66BB0804F000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C4587E91-64E6-4A99-ADA0-B9B9262EDC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16A1FB6A-50AF-4F2D-98C7-26827047BEAD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graphicFrame>
        <p:nvGraphicFramePr>
          <p:cNvPr id="5" name="Αντικείμενο 17">
            <a:extLst>
              <a:ext uri="{FF2B5EF4-FFF2-40B4-BE49-F238E27FC236}">
                <a16:creationId xmlns:a16="http://schemas.microsoft.com/office/drawing/2014/main" id="{638FB804-08BC-43E0-BBF7-83A110A9F18B}"/>
              </a:ext>
            </a:extLst>
          </p:cNvPr>
          <p:cNvGraphicFramePr/>
          <p:nvPr/>
        </p:nvGraphicFramePr>
        <p:xfrm>
          <a:off x="8976024" y="850730"/>
          <a:ext cx="2776273" cy="212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Visio" r:id="rId5" imgW="1539240" imgH="1181100" progId="">
                  <p:embed/>
                </p:oleObj>
              </mc:Choice>
              <mc:Fallback>
                <p:oleObj name="Visio" r:id="rId5" imgW="1539240" imgH="1181100" progId="">
                  <p:embed/>
                  <p:pic>
                    <p:nvPicPr>
                      <p:cNvPr id="5" name="Αντικείμενο 17">
                        <a:extLst>
                          <a:ext uri="{FF2B5EF4-FFF2-40B4-BE49-F238E27FC236}">
                            <a16:creationId xmlns:a16="http://schemas.microsoft.com/office/drawing/2014/main" id="{638FB804-08BC-43E0-BBF7-83A110A9F1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76024" y="850730"/>
                        <a:ext cx="2776273" cy="2126080"/>
                      </a:xfrm>
                      <a:prstGeom prst="rect">
                        <a:avLst/>
                      </a:prstGeom>
                      <a:solidFill>
                        <a:srgbClr val="FFD966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18">
            <a:extLst>
              <a:ext uri="{FF2B5EF4-FFF2-40B4-BE49-F238E27FC236}">
                <a16:creationId xmlns:a16="http://schemas.microsoft.com/office/drawing/2014/main" id="{324ECCDA-0027-4C4D-AD26-C1871E80F24B}"/>
              </a:ext>
            </a:extLst>
          </p:cNvPr>
          <p:cNvSpPr txBox="1"/>
          <p:nvPr/>
        </p:nvSpPr>
        <p:spPr>
          <a:xfrm>
            <a:off x="1950524" y="1579251"/>
            <a:ext cx="7106652" cy="4648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α) Ποια η τιμή της έντασης (β) όταν R=7,5Ω;</a:t>
            </a: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55ED4608-01D8-492F-A2B2-C540D62E8620}"/>
              </a:ext>
            </a:extLst>
          </p:cNvPr>
          <p:cNvSpPr txBox="1"/>
          <p:nvPr/>
        </p:nvSpPr>
        <p:spPr>
          <a:xfrm>
            <a:off x="1686400" y="574535"/>
            <a:ext cx="710665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iii) Μεταβάλλοντας την τιμή της αντίστασης R, παίρνουμε πειραματικές</a:t>
            </a:r>
          </a:p>
        </p:txBody>
      </p:sp>
      <p:sp>
        <p:nvSpPr>
          <p:cNvPr id="8" name="TextBox 20">
            <a:extLst>
              <a:ext uri="{FF2B5EF4-FFF2-40B4-BE49-F238E27FC236}">
                <a16:creationId xmlns:a16="http://schemas.microsoft.com/office/drawing/2014/main" id="{B304DB7A-30BB-4087-B6A2-CFD3D92C816A}"/>
              </a:ext>
            </a:extLst>
          </p:cNvPr>
          <p:cNvSpPr txBox="1"/>
          <p:nvPr/>
        </p:nvSpPr>
        <p:spPr>
          <a:xfrm>
            <a:off x="1965621" y="960860"/>
            <a:ext cx="6424391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τιμές για την ένταση του ρεύματος που διαρρέει την πηγή και κατασκευάσαμε το διπλανό διάγραμμα Ι=</a:t>
            </a:r>
            <a:r>
              <a:rPr lang="el-GR" sz="18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f</a:t>
            </a: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(R).</a:t>
            </a: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FF9EBE3B-3837-4E43-9DF9-4C1E5AD50A64}"/>
              </a:ext>
            </a:extLst>
          </p:cNvPr>
          <p:cNvSpPr/>
          <p:nvPr/>
        </p:nvSpPr>
        <p:spPr>
          <a:xfrm>
            <a:off x="2238378" y="3527956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10" name="Αντικείμενο 6">
            <a:extLst>
              <a:ext uri="{FF2B5EF4-FFF2-40B4-BE49-F238E27FC236}">
                <a16:creationId xmlns:a16="http://schemas.microsoft.com/office/drawing/2014/main" id="{CA3E3408-8A3C-4EDB-81EE-398D052AA4A9}"/>
              </a:ext>
            </a:extLst>
          </p:cNvPr>
          <p:cNvGraphicFramePr/>
          <p:nvPr/>
        </p:nvGraphicFramePr>
        <p:xfrm>
          <a:off x="4628647" y="2230431"/>
          <a:ext cx="2236786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7" imgW="24079200" imgH="9753600" progId="">
                  <p:embed/>
                </p:oleObj>
              </mc:Choice>
              <mc:Fallback>
                <p:oleObj name="Equation" r:id="rId7" imgW="24079200" imgH="9753600" progId="">
                  <p:embed/>
                  <p:pic>
                    <p:nvPicPr>
                      <p:cNvPr id="10" name="Αντικείμενο 6">
                        <a:extLst>
                          <a:ext uri="{FF2B5EF4-FFF2-40B4-BE49-F238E27FC236}">
                            <a16:creationId xmlns:a16="http://schemas.microsoft.com/office/drawing/2014/main" id="{CA3E3408-8A3C-4EDB-81EE-398D052AA4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28647" y="2230431"/>
                        <a:ext cx="2236786" cy="914400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Αντικείμενο 22">
            <a:extLst>
              <a:ext uri="{FF2B5EF4-FFF2-40B4-BE49-F238E27FC236}">
                <a16:creationId xmlns:a16="http://schemas.microsoft.com/office/drawing/2014/main" id="{36275CED-B069-45E3-8E26-E2E81C9DDC1F}"/>
              </a:ext>
            </a:extLst>
          </p:cNvPr>
          <p:cNvGraphicFramePr/>
          <p:nvPr/>
        </p:nvGraphicFramePr>
        <p:xfrm>
          <a:off x="2531562" y="2234647"/>
          <a:ext cx="2097084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9" imgW="22555200" imgH="10363200" progId="">
                  <p:embed/>
                </p:oleObj>
              </mc:Choice>
              <mc:Fallback>
                <p:oleObj name="Equation" r:id="rId9" imgW="22555200" imgH="10363200" progId="">
                  <p:embed/>
                  <p:pic>
                    <p:nvPicPr>
                      <p:cNvPr id="11" name="Αντικείμενο 22">
                        <a:extLst>
                          <a:ext uri="{FF2B5EF4-FFF2-40B4-BE49-F238E27FC236}">
                            <a16:creationId xmlns:a16="http://schemas.microsoft.com/office/drawing/2014/main" id="{36275CED-B069-45E3-8E26-E2E81C9DDC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531562" y="2234647"/>
                        <a:ext cx="2097084" cy="971550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8">
            <a:extLst>
              <a:ext uri="{FF2B5EF4-FFF2-40B4-BE49-F238E27FC236}">
                <a16:creationId xmlns:a16="http://schemas.microsoft.com/office/drawing/2014/main" id="{B3401B8B-91AD-4C02-8A62-6F84FE5E1F0D}"/>
              </a:ext>
            </a:extLst>
          </p:cNvPr>
          <p:cNvSpPr/>
          <p:nvPr/>
        </p:nvSpPr>
        <p:spPr>
          <a:xfrm>
            <a:off x="4628647" y="4561109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13" name="Αντικείμενο 8">
            <a:extLst>
              <a:ext uri="{FF2B5EF4-FFF2-40B4-BE49-F238E27FC236}">
                <a16:creationId xmlns:a16="http://schemas.microsoft.com/office/drawing/2014/main" id="{1A61C01F-9D8D-4E60-BA89-9AE9DF2FDD35}"/>
              </a:ext>
            </a:extLst>
          </p:cNvPr>
          <p:cNvGraphicFramePr/>
          <p:nvPr/>
        </p:nvGraphicFramePr>
        <p:xfrm>
          <a:off x="5706349" y="3829781"/>
          <a:ext cx="1601791" cy="755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11" imgW="20116800" imgH="9448800" progId="">
                  <p:embed/>
                </p:oleObj>
              </mc:Choice>
              <mc:Fallback>
                <p:oleObj name="Equation" r:id="rId11" imgW="20116800" imgH="9448800" progId="">
                  <p:embed/>
                  <p:pic>
                    <p:nvPicPr>
                      <p:cNvPr id="13" name="Αντικείμενο 8">
                        <a:extLst>
                          <a:ext uri="{FF2B5EF4-FFF2-40B4-BE49-F238E27FC236}">
                            <a16:creationId xmlns:a16="http://schemas.microsoft.com/office/drawing/2014/main" id="{1A61C01F-9D8D-4E60-BA89-9AE9DF2FDD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706349" y="3829781"/>
                        <a:ext cx="1601791" cy="755651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Ομάδα 26">
            <a:extLst>
              <a:ext uri="{FF2B5EF4-FFF2-40B4-BE49-F238E27FC236}">
                <a16:creationId xmlns:a16="http://schemas.microsoft.com/office/drawing/2014/main" id="{4783C506-B91B-4F16-AF25-65D637B4816C}"/>
              </a:ext>
            </a:extLst>
          </p:cNvPr>
          <p:cNvGrpSpPr/>
          <p:nvPr/>
        </p:nvGrpSpPr>
        <p:grpSpPr>
          <a:xfrm>
            <a:off x="2334124" y="3226122"/>
            <a:ext cx="1066803" cy="623583"/>
            <a:chOff x="2334124" y="3226122"/>
            <a:chExt cx="1066803" cy="623583"/>
          </a:xfrm>
        </p:grpSpPr>
        <p:sp>
          <p:nvSpPr>
            <p:cNvPr id="15" name="Βέλος: Δεξιό 9">
              <a:extLst>
                <a:ext uri="{FF2B5EF4-FFF2-40B4-BE49-F238E27FC236}">
                  <a16:creationId xmlns:a16="http://schemas.microsoft.com/office/drawing/2014/main" id="{CA5BFAF8-EF5F-4A08-9459-3735461FA351}"/>
                </a:ext>
              </a:extLst>
            </p:cNvPr>
            <p:cNvSpPr/>
            <p:nvPr/>
          </p:nvSpPr>
          <p:spPr>
            <a:xfrm>
              <a:off x="2334124" y="3527956"/>
              <a:ext cx="1066803" cy="321749"/>
            </a:xfrm>
            <a:custGeom>
              <a:avLst>
                <a:gd name="f0" fmla="val 18343"/>
                <a:gd name="f1" fmla="val 54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10800"/>
                <a:gd name="f10" fmla="+- 0 0 0"/>
                <a:gd name="f11" fmla="+- 0 0 180"/>
                <a:gd name="f12" fmla="*/ f5 1 21600"/>
                <a:gd name="f13" fmla="*/ f6 1 21600"/>
                <a:gd name="f14" fmla="pin 0 f0 21600"/>
                <a:gd name="f15" fmla="pin 0 f1 10800"/>
                <a:gd name="f16" fmla="*/ f10 f2 1"/>
                <a:gd name="f17" fmla="*/ f11 f2 1"/>
                <a:gd name="f18" fmla="val f15"/>
                <a:gd name="f19" fmla="val f14"/>
                <a:gd name="f20" fmla="+- 21600 0 f15"/>
                <a:gd name="f21" fmla="*/ f14 f12 1"/>
                <a:gd name="f22" fmla="*/ f15 f13 1"/>
                <a:gd name="f23" fmla="*/ 0 f12 1"/>
                <a:gd name="f24" fmla="*/ 0 f13 1"/>
                <a:gd name="f25" fmla="*/ f16 1 f4"/>
                <a:gd name="f26" fmla="*/ 21600 f13 1"/>
                <a:gd name="f27" fmla="*/ f17 1 f4"/>
                <a:gd name="f28" fmla="+- 21600 0 f19"/>
                <a:gd name="f29" fmla="*/ f20 f13 1"/>
                <a:gd name="f30" fmla="*/ f18 f13 1"/>
                <a:gd name="f31" fmla="*/ f19 f12 1"/>
                <a:gd name="f32" fmla="+- f25 0 f3"/>
                <a:gd name="f33" fmla="+- f27 0 f3"/>
                <a:gd name="f34" fmla="*/ f28 f18 1"/>
                <a:gd name="f35" fmla="*/ f34 1 10800"/>
                <a:gd name="f36" fmla="+- f19 f35 0"/>
                <a:gd name="f37" fmla="*/ f36 f12 1"/>
              </a:gdLst>
              <a:ahLst>
                <a:ahXY gdRefX="f0" minX="f7" maxX="f8" gdRefY="f1" minY="f7" maxY="f9">
                  <a:pos x="f21" y="f22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32">
                  <a:pos x="f31" y="f24"/>
                </a:cxn>
                <a:cxn ang="f33">
                  <a:pos x="f31" y="f26"/>
                </a:cxn>
              </a:cxnLst>
              <a:rect l="f23" t="f30" r="f37" b="f29"/>
              <a:pathLst>
                <a:path w="21600" h="21600">
                  <a:moveTo>
                    <a:pt x="f7" y="f18"/>
                  </a:moveTo>
                  <a:lnTo>
                    <a:pt x="f19" y="f18"/>
                  </a:lnTo>
                  <a:lnTo>
                    <a:pt x="f19" y="f7"/>
                  </a:lnTo>
                  <a:lnTo>
                    <a:pt x="f8" y="f9"/>
                  </a:lnTo>
                  <a:lnTo>
                    <a:pt x="f19" y="f8"/>
                  </a:lnTo>
                  <a:lnTo>
                    <a:pt x="f19" y="f20"/>
                  </a:lnTo>
                  <a:lnTo>
                    <a:pt x="f7" y="f20"/>
                  </a:lnTo>
                  <a:close/>
                </a:path>
              </a:pathLst>
            </a:custGeom>
            <a:solidFill>
              <a:srgbClr val="4472C4"/>
            </a:solidFill>
            <a:ln w="12701" cap="flat">
              <a:solidFill>
                <a:srgbClr val="2F528F"/>
              </a:solidFill>
              <a:prstDash val="solid"/>
              <a:miter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l-GR" sz="1800" b="0" i="0" u="none" strike="noStrike" kern="1200" cap="none" spc="0" baseline="0">
                <a:solidFill>
                  <a:srgbClr val="FFFFFF"/>
                </a:solidFill>
                <a:uFillTx/>
                <a:latin typeface="Calibri"/>
              </a:endParaRPr>
            </a:p>
          </p:txBody>
        </p:sp>
        <p:sp>
          <p:nvSpPr>
            <p:cNvPr id="16" name="TextBox 25">
              <a:extLst>
                <a:ext uri="{FF2B5EF4-FFF2-40B4-BE49-F238E27FC236}">
                  <a16:creationId xmlns:a16="http://schemas.microsoft.com/office/drawing/2014/main" id="{976E5FFA-0C8D-46D8-80E2-C3898A38FC52}"/>
                </a:ext>
              </a:extLst>
            </p:cNvPr>
            <p:cNvSpPr txBox="1"/>
            <p:nvPr/>
          </p:nvSpPr>
          <p:spPr>
            <a:xfrm>
              <a:off x="2618539" y="3226122"/>
              <a:ext cx="497963" cy="369335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rPr>
                <a:t>(2)</a:t>
              </a:r>
              <a:endPara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graphicFrame>
        <p:nvGraphicFramePr>
          <p:cNvPr id="17" name="Αντικείμενο 27">
            <a:extLst>
              <a:ext uri="{FF2B5EF4-FFF2-40B4-BE49-F238E27FC236}">
                <a16:creationId xmlns:a16="http://schemas.microsoft.com/office/drawing/2014/main" id="{088DD8CC-4D61-43CB-BCAC-285CC01506E4}"/>
              </a:ext>
            </a:extLst>
          </p:cNvPr>
          <p:cNvGraphicFramePr/>
          <p:nvPr/>
        </p:nvGraphicFramePr>
        <p:xfrm>
          <a:off x="3580104" y="3818141"/>
          <a:ext cx="2111377" cy="8762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13" imgW="26517600" imgH="10972800" progId="">
                  <p:embed/>
                </p:oleObj>
              </mc:Choice>
              <mc:Fallback>
                <p:oleObj name="Equation" r:id="rId13" imgW="26517600" imgH="10972800" progId="">
                  <p:embed/>
                  <p:pic>
                    <p:nvPicPr>
                      <p:cNvPr id="17" name="Αντικείμενο 27">
                        <a:extLst>
                          <a:ext uri="{FF2B5EF4-FFF2-40B4-BE49-F238E27FC236}">
                            <a16:creationId xmlns:a16="http://schemas.microsoft.com/office/drawing/2014/main" id="{088DD8CC-4D61-43CB-BCAC-285CC01506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3580104" y="3818141"/>
                        <a:ext cx="2111377" cy="876296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bg>
      <p:bgPr>
        <a:blipFill>
          <a:blip r:embed="rId3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55C4815-C732-4293-A8A1-FAE8DF4DCDB5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2B1D0885-22A1-48F9-B83B-B13A14CBF9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5B5FF1E0-255E-46D3-8C11-377CCEA4A2BB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E906AC07-D0D4-4AED-8D1A-F725981F8E61}"/>
              </a:ext>
            </a:extLst>
          </p:cNvPr>
          <p:cNvSpPr/>
          <p:nvPr/>
        </p:nvSpPr>
        <p:spPr>
          <a:xfrm>
            <a:off x="4438835" y="3290687"/>
            <a:ext cx="21320168" cy="4572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0DB00ED5-C323-4183-8993-37A1FFC2DFA8}"/>
              </a:ext>
            </a:extLst>
          </p:cNvPr>
          <p:cNvSpPr txBox="1"/>
          <p:nvPr/>
        </p:nvSpPr>
        <p:spPr>
          <a:xfrm>
            <a:off x="2006851" y="270744"/>
            <a:ext cx="7106652" cy="46487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β) Να βρεθούν οι τιμές α και γ της έντασης. </a:t>
            </a:r>
          </a:p>
        </p:txBody>
      </p:sp>
      <p:graphicFrame>
        <p:nvGraphicFramePr>
          <p:cNvPr id="7" name="Αντικείμενο 10">
            <a:extLst>
              <a:ext uri="{FF2B5EF4-FFF2-40B4-BE49-F238E27FC236}">
                <a16:creationId xmlns:a16="http://schemas.microsoft.com/office/drawing/2014/main" id="{597C9FA4-3033-46D7-B47E-3B2C4C6E3DB4}"/>
              </a:ext>
            </a:extLst>
          </p:cNvPr>
          <p:cNvGraphicFramePr/>
          <p:nvPr/>
        </p:nvGraphicFramePr>
        <p:xfrm>
          <a:off x="8599346" y="572167"/>
          <a:ext cx="2776273" cy="2126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Visio" r:id="rId5" imgW="1539240" imgH="1181100" progId="">
                  <p:embed/>
                </p:oleObj>
              </mc:Choice>
              <mc:Fallback>
                <p:oleObj name="Visio" r:id="rId5" imgW="1539240" imgH="1181100" progId="">
                  <p:embed/>
                  <p:pic>
                    <p:nvPicPr>
                      <p:cNvPr id="7" name="Αντικείμενο 10">
                        <a:extLst>
                          <a:ext uri="{FF2B5EF4-FFF2-40B4-BE49-F238E27FC236}">
                            <a16:creationId xmlns:a16="http://schemas.microsoft.com/office/drawing/2014/main" id="{597C9FA4-3033-46D7-B47E-3B2C4C6E3D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99346" y="572167"/>
                        <a:ext cx="2776273" cy="2126080"/>
                      </a:xfrm>
                      <a:prstGeom prst="rect">
                        <a:avLst/>
                      </a:prstGeom>
                      <a:solidFill>
                        <a:srgbClr val="FFD966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5">
            <a:extLst>
              <a:ext uri="{FF2B5EF4-FFF2-40B4-BE49-F238E27FC236}">
                <a16:creationId xmlns:a16="http://schemas.microsoft.com/office/drawing/2014/main" id="{5C2C5C63-A50C-40EA-9DAF-9DB7A506F886}"/>
              </a:ext>
            </a:extLst>
          </p:cNvPr>
          <p:cNvSpPr txBox="1"/>
          <p:nvPr/>
        </p:nvSpPr>
        <p:spPr>
          <a:xfrm>
            <a:off x="1828800" y="1085017"/>
            <a:ext cx="6513097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Όταν R=0, τότε έχουμε βραχυκυκλώσει τον αντιστάτη R</a:t>
            </a:r>
            <a:r>
              <a:rPr lang="el-GR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, οπότε η τιμή γ αντιστοιχεί στο ρεύμα βραχυκυκλώσεως. </a:t>
            </a: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35539886-92C6-4979-ABAC-5C56654037B7}"/>
              </a:ext>
            </a:extLst>
          </p:cNvPr>
          <p:cNvSpPr/>
          <p:nvPr/>
        </p:nvSpPr>
        <p:spPr>
          <a:xfrm>
            <a:off x="2959766" y="2293525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10" name="Αντικείμενο 8">
            <a:extLst>
              <a:ext uri="{FF2B5EF4-FFF2-40B4-BE49-F238E27FC236}">
                <a16:creationId xmlns:a16="http://schemas.microsoft.com/office/drawing/2014/main" id="{D629C7CE-11BF-4FB9-9230-722A1FF35996}"/>
              </a:ext>
            </a:extLst>
          </p:cNvPr>
          <p:cNvGraphicFramePr/>
          <p:nvPr/>
        </p:nvGraphicFramePr>
        <p:xfrm>
          <a:off x="2716216" y="2418341"/>
          <a:ext cx="1614482" cy="7461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7" imgW="22555200" imgH="10363200" progId="">
                  <p:embed/>
                </p:oleObj>
              </mc:Choice>
              <mc:Fallback>
                <p:oleObj name="Equation" r:id="rId7" imgW="22555200" imgH="10363200" progId="">
                  <p:embed/>
                  <p:pic>
                    <p:nvPicPr>
                      <p:cNvPr id="10" name="Αντικείμενο 8">
                        <a:extLst>
                          <a:ext uri="{FF2B5EF4-FFF2-40B4-BE49-F238E27FC236}">
                            <a16:creationId xmlns:a16="http://schemas.microsoft.com/office/drawing/2014/main" id="{D629C7CE-11BF-4FB9-9230-722A1FF359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716216" y="2418341"/>
                        <a:ext cx="1614482" cy="746122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Αντικείμενο 17">
            <a:extLst>
              <a:ext uri="{FF2B5EF4-FFF2-40B4-BE49-F238E27FC236}">
                <a16:creationId xmlns:a16="http://schemas.microsoft.com/office/drawing/2014/main" id="{907ACE28-93A8-433F-B64E-AEA10BE1DCF7}"/>
              </a:ext>
            </a:extLst>
          </p:cNvPr>
          <p:cNvGraphicFramePr/>
          <p:nvPr/>
        </p:nvGraphicFramePr>
        <p:xfrm>
          <a:off x="4380158" y="2432550"/>
          <a:ext cx="1374772" cy="679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9" imgW="19202400" imgH="9448800" progId="">
                  <p:embed/>
                </p:oleObj>
              </mc:Choice>
              <mc:Fallback>
                <p:oleObj name="Equation" r:id="rId9" imgW="19202400" imgH="9448800" progId="">
                  <p:embed/>
                  <p:pic>
                    <p:nvPicPr>
                      <p:cNvPr id="11" name="Αντικείμενο 17">
                        <a:extLst>
                          <a:ext uri="{FF2B5EF4-FFF2-40B4-BE49-F238E27FC236}">
                            <a16:creationId xmlns:a16="http://schemas.microsoft.com/office/drawing/2014/main" id="{907ACE28-93A8-433F-B64E-AEA10BE1DC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380158" y="2432550"/>
                        <a:ext cx="1374772" cy="679454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Βέλος: Δεξιό 11">
            <a:extLst>
              <a:ext uri="{FF2B5EF4-FFF2-40B4-BE49-F238E27FC236}">
                <a16:creationId xmlns:a16="http://schemas.microsoft.com/office/drawing/2014/main" id="{5246184B-08BA-445A-B7F5-DDD2A4D2276B}"/>
              </a:ext>
            </a:extLst>
          </p:cNvPr>
          <p:cNvSpPr/>
          <p:nvPr/>
        </p:nvSpPr>
        <p:spPr>
          <a:xfrm>
            <a:off x="6312569" y="2662988"/>
            <a:ext cx="697833" cy="251377"/>
          </a:xfrm>
          <a:custGeom>
            <a:avLst>
              <a:gd name="f0" fmla="val 1771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02EE31B0-FE87-4DCE-A1D1-CC4544B57F6B}"/>
              </a:ext>
            </a:extLst>
          </p:cNvPr>
          <p:cNvSpPr/>
          <p:nvPr/>
        </p:nvSpPr>
        <p:spPr>
          <a:xfrm>
            <a:off x="3267315" y="3312194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14" name="Αντικείμενο 19">
            <a:extLst>
              <a:ext uri="{FF2B5EF4-FFF2-40B4-BE49-F238E27FC236}">
                <a16:creationId xmlns:a16="http://schemas.microsoft.com/office/drawing/2014/main" id="{D8E64FD5-44C9-4980-9790-5DC4A9808941}"/>
              </a:ext>
            </a:extLst>
          </p:cNvPr>
          <p:cNvGraphicFramePr/>
          <p:nvPr/>
        </p:nvGraphicFramePr>
        <p:xfrm>
          <a:off x="2593393" y="3229688"/>
          <a:ext cx="2519364" cy="8969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11" imgW="30784800" imgH="10972800" progId="">
                  <p:embed/>
                </p:oleObj>
              </mc:Choice>
              <mc:Fallback>
                <p:oleObj name="Equation" r:id="rId11" imgW="30784800" imgH="10972800" progId="">
                  <p:embed/>
                  <p:pic>
                    <p:nvPicPr>
                      <p:cNvPr id="14" name="Αντικείμενο 19">
                        <a:extLst>
                          <a:ext uri="{FF2B5EF4-FFF2-40B4-BE49-F238E27FC236}">
                            <a16:creationId xmlns:a16="http://schemas.microsoft.com/office/drawing/2014/main" id="{D8E64FD5-44C9-4980-9790-5DC4A98089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593393" y="3229688"/>
                        <a:ext cx="2519364" cy="896934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Αντικείμενο 22">
            <a:extLst>
              <a:ext uri="{FF2B5EF4-FFF2-40B4-BE49-F238E27FC236}">
                <a16:creationId xmlns:a16="http://schemas.microsoft.com/office/drawing/2014/main" id="{FCCE7B36-06CB-41ED-9EBD-94E799B14873}"/>
              </a:ext>
            </a:extLst>
          </p:cNvPr>
          <p:cNvGraphicFramePr/>
          <p:nvPr/>
        </p:nvGraphicFramePr>
        <p:xfrm>
          <a:off x="6887224" y="3241502"/>
          <a:ext cx="1620838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13" imgW="19812000" imgH="9448800" progId="">
                  <p:embed/>
                </p:oleObj>
              </mc:Choice>
              <mc:Fallback>
                <p:oleObj name="Equation" r:id="rId13" imgW="19812000" imgH="9448800" progId="">
                  <p:embed/>
                  <p:pic>
                    <p:nvPicPr>
                      <p:cNvPr id="15" name="Αντικείμενο 22">
                        <a:extLst>
                          <a:ext uri="{FF2B5EF4-FFF2-40B4-BE49-F238E27FC236}">
                            <a16:creationId xmlns:a16="http://schemas.microsoft.com/office/drawing/2014/main" id="{FCCE7B36-06CB-41ED-9EBD-94E799B148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887224" y="3241502"/>
                        <a:ext cx="1620838" cy="771525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23">
            <a:extLst>
              <a:ext uri="{FF2B5EF4-FFF2-40B4-BE49-F238E27FC236}">
                <a16:creationId xmlns:a16="http://schemas.microsoft.com/office/drawing/2014/main" id="{1251C0E1-B240-4AEE-AC0F-D1B2C6B4255C}"/>
              </a:ext>
            </a:extLst>
          </p:cNvPr>
          <p:cNvSpPr txBox="1"/>
          <p:nvPr/>
        </p:nvSpPr>
        <p:spPr>
          <a:xfrm>
            <a:off x="1571350" y="4172718"/>
            <a:ext cx="9946102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Για πολύ μεγάλες τιμές της αντίστασης, η κατάσταση θα είναι όμοια με αυτήν με ανοικτό το διακόπτη.</a:t>
            </a:r>
          </a:p>
        </p:txBody>
      </p:sp>
      <p:graphicFrame>
        <p:nvGraphicFramePr>
          <p:cNvPr id="17" name="Αντικείμενο 25">
            <a:extLst>
              <a:ext uri="{FF2B5EF4-FFF2-40B4-BE49-F238E27FC236}">
                <a16:creationId xmlns:a16="http://schemas.microsoft.com/office/drawing/2014/main" id="{4837A759-922A-4D86-842F-A5B77ECC79B6}"/>
              </a:ext>
            </a:extLst>
          </p:cNvPr>
          <p:cNvGraphicFramePr/>
          <p:nvPr/>
        </p:nvGraphicFramePr>
        <p:xfrm>
          <a:off x="3172766" y="4763813"/>
          <a:ext cx="1347789" cy="9747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15" imgW="19507200" imgH="14020800" progId="">
                  <p:embed/>
                </p:oleObj>
              </mc:Choice>
              <mc:Fallback>
                <p:oleObj name="Equation" r:id="rId15" imgW="19507200" imgH="14020800" progId="">
                  <p:embed/>
                  <p:pic>
                    <p:nvPicPr>
                      <p:cNvPr id="17" name="Αντικείμενο 25">
                        <a:extLst>
                          <a:ext uri="{FF2B5EF4-FFF2-40B4-BE49-F238E27FC236}">
                            <a16:creationId xmlns:a16="http://schemas.microsoft.com/office/drawing/2014/main" id="{4837A759-922A-4D86-842F-A5B77ECC79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172766" y="4763813"/>
                        <a:ext cx="1347789" cy="974722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Αντικείμενο 28">
            <a:extLst>
              <a:ext uri="{FF2B5EF4-FFF2-40B4-BE49-F238E27FC236}">
                <a16:creationId xmlns:a16="http://schemas.microsoft.com/office/drawing/2014/main" id="{95AB77CC-6E0E-45D8-B068-71CF4A5A313E}"/>
              </a:ext>
            </a:extLst>
          </p:cNvPr>
          <p:cNvGraphicFramePr/>
          <p:nvPr/>
        </p:nvGraphicFramePr>
        <p:xfrm>
          <a:off x="4565416" y="4791739"/>
          <a:ext cx="1243007" cy="658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17" imgW="17983200" imgH="9448800" progId="">
                  <p:embed/>
                </p:oleObj>
              </mc:Choice>
              <mc:Fallback>
                <p:oleObj name="Equation" r:id="rId17" imgW="17983200" imgH="9448800" progId="">
                  <p:embed/>
                  <p:pic>
                    <p:nvPicPr>
                      <p:cNvPr id="18" name="Αντικείμενο 28">
                        <a:extLst>
                          <a:ext uri="{FF2B5EF4-FFF2-40B4-BE49-F238E27FC236}">
                            <a16:creationId xmlns:a16="http://schemas.microsoft.com/office/drawing/2014/main" id="{95AB77CC-6E0E-45D8-B068-71CF4A5A31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4565416" y="4791739"/>
                        <a:ext cx="1243007" cy="658816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Βέλος: Δεξιό 29">
            <a:extLst>
              <a:ext uri="{FF2B5EF4-FFF2-40B4-BE49-F238E27FC236}">
                <a16:creationId xmlns:a16="http://schemas.microsoft.com/office/drawing/2014/main" id="{AF340BFC-1E84-4AC2-B980-282B0573A090}"/>
              </a:ext>
            </a:extLst>
          </p:cNvPr>
          <p:cNvSpPr/>
          <p:nvPr/>
        </p:nvSpPr>
        <p:spPr>
          <a:xfrm>
            <a:off x="6400626" y="4986652"/>
            <a:ext cx="697833" cy="251377"/>
          </a:xfrm>
          <a:custGeom>
            <a:avLst>
              <a:gd name="f0" fmla="val 1771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11A90ACE-35DF-49E9-9CBD-D41680F44CA2}"/>
              </a:ext>
            </a:extLst>
          </p:cNvPr>
          <p:cNvSpPr/>
          <p:nvPr/>
        </p:nvSpPr>
        <p:spPr>
          <a:xfrm>
            <a:off x="6684446" y="4464393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graphicFrame>
        <p:nvGraphicFramePr>
          <p:cNvPr id="21" name="Αντικείμενο 31">
            <a:extLst>
              <a:ext uri="{FF2B5EF4-FFF2-40B4-BE49-F238E27FC236}">
                <a16:creationId xmlns:a16="http://schemas.microsoft.com/office/drawing/2014/main" id="{B6E52E8D-3DD1-47CC-BEE8-81C83B472E7B}"/>
              </a:ext>
            </a:extLst>
          </p:cNvPr>
          <p:cNvGraphicFramePr/>
          <p:nvPr/>
        </p:nvGraphicFramePr>
        <p:xfrm>
          <a:off x="7402049" y="4776340"/>
          <a:ext cx="1557332" cy="739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Equation" r:id="rId19" imgW="21945600" imgH="10363200" progId="">
                  <p:embed/>
                </p:oleObj>
              </mc:Choice>
              <mc:Fallback>
                <p:oleObj name="Equation" r:id="rId19" imgW="21945600" imgH="10363200" progId="">
                  <p:embed/>
                  <p:pic>
                    <p:nvPicPr>
                      <p:cNvPr id="21" name="Αντικείμενο 31">
                        <a:extLst>
                          <a:ext uri="{FF2B5EF4-FFF2-40B4-BE49-F238E27FC236}">
                            <a16:creationId xmlns:a16="http://schemas.microsoft.com/office/drawing/2014/main" id="{B6E52E8D-3DD1-47CC-BEE8-81C83B472E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7402049" y="4776340"/>
                        <a:ext cx="1557332" cy="739777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Αντικείμενο 34">
            <a:extLst>
              <a:ext uri="{FF2B5EF4-FFF2-40B4-BE49-F238E27FC236}">
                <a16:creationId xmlns:a16="http://schemas.microsoft.com/office/drawing/2014/main" id="{33C3EA9D-158A-483F-9347-8E8E78B785EB}"/>
              </a:ext>
            </a:extLst>
          </p:cNvPr>
          <p:cNvGraphicFramePr/>
          <p:nvPr/>
        </p:nvGraphicFramePr>
        <p:xfrm>
          <a:off x="9054352" y="4949619"/>
          <a:ext cx="801691" cy="325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Equation" r:id="rId21" imgW="11277600" imgH="4572000" progId="">
                  <p:embed/>
                </p:oleObj>
              </mc:Choice>
              <mc:Fallback>
                <p:oleObj name="Equation" r:id="rId21" imgW="11277600" imgH="4572000" progId="">
                  <p:embed/>
                  <p:pic>
                    <p:nvPicPr>
                      <p:cNvPr id="22" name="Αντικείμενο 34">
                        <a:extLst>
                          <a:ext uri="{FF2B5EF4-FFF2-40B4-BE49-F238E27FC236}">
                            <a16:creationId xmlns:a16="http://schemas.microsoft.com/office/drawing/2014/main" id="{33C3EA9D-158A-483F-9347-8E8E78B785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9054352" y="4949619"/>
                        <a:ext cx="801691" cy="325434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35">
            <a:extLst>
              <a:ext uri="{FF2B5EF4-FFF2-40B4-BE49-F238E27FC236}">
                <a16:creationId xmlns:a16="http://schemas.microsoft.com/office/drawing/2014/main" id="{0B205090-0388-4BF5-AC23-24AFDD927830}"/>
              </a:ext>
            </a:extLst>
          </p:cNvPr>
          <p:cNvSpPr txBox="1"/>
          <p:nvPr/>
        </p:nvSpPr>
        <p:spPr>
          <a:xfrm>
            <a:off x="1623178" y="1840760"/>
            <a:ext cx="1854046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Πράγματι:</a:t>
            </a:r>
          </a:p>
        </p:txBody>
      </p:sp>
      <p:graphicFrame>
        <p:nvGraphicFramePr>
          <p:cNvPr id="24" name="Αντικείμενο 37">
            <a:extLst>
              <a:ext uri="{FF2B5EF4-FFF2-40B4-BE49-F238E27FC236}">
                <a16:creationId xmlns:a16="http://schemas.microsoft.com/office/drawing/2014/main" id="{36153D64-A81D-499F-BEB7-5B9344A3281D}"/>
              </a:ext>
            </a:extLst>
          </p:cNvPr>
          <p:cNvGraphicFramePr/>
          <p:nvPr/>
        </p:nvGraphicFramePr>
        <p:xfrm>
          <a:off x="5211759" y="3240084"/>
          <a:ext cx="923928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Equation" r:id="rId23" imgW="11277600" imgH="9448800" progId="">
                  <p:embed/>
                </p:oleObj>
              </mc:Choice>
              <mc:Fallback>
                <p:oleObj name="Equation" r:id="rId23" imgW="11277600" imgH="9448800" progId="">
                  <p:embed/>
                  <p:pic>
                    <p:nvPicPr>
                      <p:cNvPr id="24" name="Αντικείμενο 37">
                        <a:extLst>
                          <a:ext uri="{FF2B5EF4-FFF2-40B4-BE49-F238E27FC236}">
                            <a16:creationId xmlns:a16="http://schemas.microsoft.com/office/drawing/2014/main" id="{36153D64-A81D-499F-BEB7-5B9344A328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4"/>
                      <a:stretch>
                        <a:fillRect/>
                      </a:stretch>
                    </p:blipFill>
                    <p:spPr>
                      <a:xfrm>
                        <a:off x="5211759" y="3240084"/>
                        <a:ext cx="923928" cy="771525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Αντικείμενο 38">
            <a:extLst>
              <a:ext uri="{FF2B5EF4-FFF2-40B4-BE49-F238E27FC236}">
                <a16:creationId xmlns:a16="http://schemas.microsoft.com/office/drawing/2014/main" id="{A54A6197-7F06-4791-A94C-3E625CE27D40}"/>
              </a:ext>
            </a:extLst>
          </p:cNvPr>
          <p:cNvGraphicFramePr/>
          <p:nvPr/>
        </p:nvGraphicFramePr>
        <p:xfrm>
          <a:off x="6258491" y="3252027"/>
          <a:ext cx="598483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Equation" r:id="rId25" imgW="7315200" imgH="9448800" progId="">
                  <p:embed/>
                </p:oleObj>
              </mc:Choice>
              <mc:Fallback>
                <p:oleObj name="Equation" r:id="rId25" imgW="7315200" imgH="9448800" progId="">
                  <p:embed/>
                  <p:pic>
                    <p:nvPicPr>
                      <p:cNvPr id="25" name="Αντικείμενο 38">
                        <a:extLst>
                          <a:ext uri="{FF2B5EF4-FFF2-40B4-BE49-F238E27FC236}">
                            <a16:creationId xmlns:a16="http://schemas.microsoft.com/office/drawing/2014/main" id="{A54A6197-7F06-4791-A94C-3E625CE27D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6258491" y="3252027"/>
                        <a:ext cx="598483" cy="771525"/>
                      </a:xfrm>
                      <a:prstGeom prst="rect">
                        <a:avLst/>
                      </a:prstGeom>
                      <a:noFill/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Βέλος: Δεξιό 39">
            <a:extLst>
              <a:ext uri="{FF2B5EF4-FFF2-40B4-BE49-F238E27FC236}">
                <a16:creationId xmlns:a16="http://schemas.microsoft.com/office/drawing/2014/main" id="{454E467A-EDBC-4CBC-AACD-EE5D3BF6314A}"/>
              </a:ext>
            </a:extLst>
          </p:cNvPr>
          <p:cNvSpPr/>
          <p:nvPr/>
        </p:nvSpPr>
        <p:spPr>
          <a:xfrm>
            <a:off x="2018382" y="5062785"/>
            <a:ext cx="697833" cy="251377"/>
          </a:xfrm>
          <a:custGeom>
            <a:avLst>
              <a:gd name="f0" fmla="val 1771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pin 0 f0 21600"/>
              <a:gd name="f15" fmla="pin 0 f1 10800"/>
              <a:gd name="f16" fmla="*/ f10 f2 1"/>
              <a:gd name="f17" fmla="*/ f11 f2 1"/>
              <a:gd name="f18" fmla="val f15"/>
              <a:gd name="f19" fmla="val f14"/>
              <a:gd name="f20" fmla="+- 21600 0 f15"/>
              <a:gd name="f21" fmla="*/ f14 f12 1"/>
              <a:gd name="f22" fmla="*/ f15 f13 1"/>
              <a:gd name="f23" fmla="*/ 0 f12 1"/>
              <a:gd name="f24" fmla="*/ 0 f13 1"/>
              <a:gd name="f25" fmla="*/ f16 1 f4"/>
              <a:gd name="f26" fmla="*/ 21600 f13 1"/>
              <a:gd name="f27" fmla="*/ f17 1 f4"/>
              <a:gd name="f28" fmla="+- 21600 0 f19"/>
              <a:gd name="f29" fmla="*/ f20 f13 1"/>
              <a:gd name="f30" fmla="*/ f18 f13 1"/>
              <a:gd name="f31" fmla="*/ f19 f12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2 1"/>
            </a:gdLst>
            <a:ahLst>
              <a:ahXY gdRefX="f0" minX="f7" maxX="f8" gdRefY="f1" minY="f7" maxY="f9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24"/>
              </a:cxn>
              <a:cxn ang="f33">
                <a:pos x="f31" y="f26"/>
              </a:cxn>
            </a:cxnLst>
            <a:rect l="f23" t="f30" r="f37" b="f29"/>
            <a:pathLst>
              <a:path w="21600" h="21600">
                <a:moveTo>
                  <a:pt x="f7" y="f18"/>
                </a:moveTo>
                <a:lnTo>
                  <a:pt x="f19" y="f18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0"/>
                </a:lnTo>
                <a:lnTo>
                  <a:pt x="f7" y="f20"/>
                </a:lnTo>
                <a:close/>
              </a:path>
            </a:pathLst>
          </a:custGeom>
          <a:solidFill>
            <a:srgbClr val="4472C4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27" name="TextBox 40">
            <a:extLst>
              <a:ext uri="{FF2B5EF4-FFF2-40B4-BE49-F238E27FC236}">
                <a16:creationId xmlns:a16="http://schemas.microsoft.com/office/drawing/2014/main" id="{075759BB-2BC6-4E63-871E-FB94B9E4EED6}"/>
              </a:ext>
            </a:extLst>
          </p:cNvPr>
          <p:cNvSpPr txBox="1"/>
          <p:nvPr/>
        </p:nvSpPr>
        <p:spPr>
          <a:xfrm>
            <a:off x="2121636" y="4724064"/>
            <a:ext cx="746379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(1)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6" grpId="0"/>
      <p:bldP spid="19" grpId="0" animBg="1"/>
      <p:bldP spid="23" grpId="0"/>
      <p:bldP spid="26" grpId="0" animBg="1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bg>
      <p:bgPr>
        <a:blipFill>
          <a:blip r:embed="rId3"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29F1828-A8B7-4DF6-8969-9D7A0C75018D}"/>
              </a:ext>
            </a:extLst>
          </p:cNvPr>
          <p:cNvSpPr/>
          <p:nvPr/>
        </p:nvSpPr>
        <p:spPr>
          <a:xfrm>
            <a:off x="0" y="0"/>
            <a:ext cx="12191996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8B0CBEE9-1775-4FAF-9EBE-22E4AF9DEF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43448" y="850730"/>
            <a:ext cx="1227902" cy="1170340"/>
          </a:xfrm>
          <a:prstGeom prst="rect">
            <a:avLst/>
          </a:prstGeom>
          <a:noFill/>
          <a:ln cap="flat">
            <a:noFill/>
          </a:ln>
          <a:effectLst>
            <a:outerShdw dist="139699" dir="2700000" algn="tl">
              <a:srgbClr val="333333">
                <a:alpha val="65000"/>
              </a:srgbClr>
            </a:outerShdw>
          </a:effectLst>
        </p:spPr>
      </p:pic>
      <p:sp>
        <p:nvSpPr>
          <p:cNvPr id="4" name="Θέση υποσέλιδου 1">
            <a:extLst>
              <a:ext uri="{FF2B5EF4-FFF2-40B4-BE49-F238E27FC236}">
                <a16:creationId xmlns:a16="http://schemas.microsoft.com/office/drawing/2014/main" id="{650A4F3A-0963-43A5-A44E-37CE2B4881A5}"/>
              </a:ext>
            </a:extLst>
          </p:cNvPr>
          <p:cNvSpPr txBox="1"/>
          <p:nvPr/>
        </p:nvSpPr>
        <p:spPr>
          <a:xfrm>
            <a:off x="4165604" y="6356351"/>
            <a:ext cx="386079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ylikonet.gr</a:t>
            </a:r>
            <a:endParaRPr lang="el-GR" sz="12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5" name="Θέση υποσέλιδου 1">
            <a:extLst>
              <a:ext uri="{FF2B5EF4-FFF2-40B4-BE49-F238E27FC236}">
                <a16:creationId xmlns:a16="http://schemas.microsoft.com/office/drawing/2014/main" id="{8926609B-31A7-45C8-9A7E-7DBF9C8A5C1A}"/>
              </a:ext>
            </a:extLst>
          </p:cNvPr>
          <p:cNvSpPr txBox="1"/>
          <p:nvPr/>
        </p:nvSpPr>
        <p:spPr>
          <a:xfrm>
            <a:off x="7725546" y="5735912"/>
            <a:ext cx="222632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1" i="1" u="none" strike="noStrike" kern="1200" cap="none" spc="0" baseline="0">
                <a:solidFill>
                  <a:srgbClr val="0070C0"/>
                </a:solidFill>
                <a:uFillTx/>
                <a:latin typeface="Calibri"/>
              </a:rPr>
              <a:t>dmargaris@gmail.com</a:t>
            </a:r>
            <a:endParaRPr lang="el-GR" sz="1400" b="1" i="1" u="none" strike="noStrike" kern="1200" cap="none" spc="0" baseline="0">
              <a:solidFill>
                <a:srgbClr val="0070C0"/>
              </a:solidFill>
              <a:uFillTx/>
              <a:latin typeface="Calibri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AF68F51-E2C4-4A00-99D5-70E60DA1FB39}"/>
              </a:ext>
            </a:extLst>
          </p:cNvPr>
          <p:cNvSpPr/>
          <p:nvPr/>
        </p:nvSpPr>
        <p:spPr>
          <a:xfrm>
            <a:off x="4438835" y="3290687"/>
            <a:ext cx="21320168" cy="4572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0606CAB-4611-4CA7-8C65-D601365C49B2}"/>
              </a:ext>
            </a:extLst>
          </p:cNvPr>
          <p:cNvSpPr/>
          <p:nvPr/>
        </p:nvSpPr>
        <p:spPr>
          <a:xfrm>
            <a:off x="2959766" y="2293525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1DE300-E6DF-431F-8872-8105E56692B8}"/>
              </a:ext>
            </a:extLst>
          </p:cNvPr>
          <p:cNvSpPr/>
          <p:nvPr/>
        </p:nvSpPr>
        <p:spPr>
          <a:xfrm>
            <a:off x="3267315" y="3312194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C014C631-A489-49CE-B388-4B7F02539FED}"/>
              </a:ext>
            </a:extLst>
          </p:cNvPr>
          <p:cNvSpPr/>
          <p:nvPr/>
        </p:nvSpPr>
        <p:spPr>
          <a:xfrm>
            <a:off x="6684446" y="4464393"/>
            <a:ext cx="12191996" cy="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l-GR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3EC80D1F-A979-4D86-BAB4-14203E341D7A}"/>
              </a:ext>
            </a:extLst>
          </p:cNvPr>
          <p:cNvSpPr txBox="1"/>
          <p:nvPr/>
        </p:nvSpPr>
        <p:spPr>
          <a:xfrm>
            <a:off x="2016032" y="155905"/>
            <a:ext cx="1697711" cy="4616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2400" b="1" i="1" u="none" strike="noStrike" kern="1200" cap="none" spc="0" baseline="0">
                <a:solidFill>
                  <a:srgbClr val="FF0000"/>
                </a:solidFill>
                <a:uFillTx/>
                <a:latin typeface="Calibri"/>
              </a:rPr>
              <a:t>Σχόλιο:</a:t>
            </a:r>
            <a:endParaRPr lang="el-GR" sz="2400" b="0" i="0" u="none" strike="noStrike" kern="1200" cap="none" spc="0" baseline="0">
              <a:solidFill>
                <a:srgbClr val="FF0000"/>
              </a:solidFill>
              <a:uFillTx/>
              <a:latin typeface="Calibri"/>
            </a:endParaRPr>
          </a:p>
        </p:txBody>
      </p:sp>
      <p:graphicFrame>
        <p:nvGraphicFramePr>
          <p:cNvPr id="11" name="Αντικείμενο 7">
            <a:extLst>
              <a:ext uri="{FF2B5EF4-FFF2-40B4-BE49-F238E27FC236}">
                <a16:creationId xmlns:a16="http://schemas.microsoft.com/office/drawing/2014/main" id="{5DC16247-20A0-4B0D-A73F-24B636D22B3C}"/>
              </a:ext>
            </a:extLst>
          </p:cNvPr>
          <p:cNvGraphicFramePr/>
          <p:nvPr/>
        </p:nvGraphicFramePr>
        <p:xfrm>
          <a:off x="8026402" y="1057082"/>
          <a:ext cx="3550148" cy="21760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Visio" r:id="rId5" imgW="2705100" imgH="1661160" progId="">
                  <p:embed/>
                </p:oleObj>
              </mc:Choice>
              <mc:Fallback>
                <p:oleObj name="Visio" r:id="rId5" imgW="2705100" imgH="1661160" progId="">
                  <p:embed/>
                  <p:pic>
                    <p:nvPicPr>
                      <p:cNvPr id="11" name="Αντικείμενο 7">
                        <a:extLst>
                          <a:ext uri="{FF2B5EF4-FFF2-40B4-BE49-F238E27FC236}">
                            <a16:creationId xmlns:a16="http://schemas.microsoft.com/office/drawing/2014/main" id="{5DC16247-20A0-4B0D-A73F-24B636D22B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026402" y="1057082"/>
                        <a:ext cx="3550148" cy="2176034"/>
                      </a:xfrm>
                      <a:prstGeom prst="rect">
                        <a:avLst/>
                      </a:prstGeom>
                      <a:solidFill>
                        <a:srgbClr val="FFD966"/>
                      </a:solidFill>
                      <a:ln cap="flat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4">
            <a:extLst>
              <a:ext uri="{FF2B5EF4-FFF2-40B4-BE49-F238E27FC236}">
                <a16:creationId xmlns:a16="http://schemas.microsoft.com/office/drawing/2014/main" id="{6F42B8EB-78AA-4D09-AF5B-370E91EF6842}"/>
              </a:ext>
            </a:extLst>
          </p:cNvPr>
          <p:cNvSpPr txBox="1"/>
          <p:nvPr/>
        </p:nvSpPr>
        <p:spPr>
          <a:xfrm>
            <a:off x="2478499" y="1049731"/>
            <a:ext cx="5247037" cy="1200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Τα παραπάνω «ευρήματα» είναι δυο καταστάσεις που αντιμετωπίζουμε, θεωρώντας ιδανικά τα όργανα μέτρησης αμπερόμετρο και βολτόμετρο, συνδέοντάς τα όπως στα διπλανά κυκλώματα. </a:t>
            </a:r>
          </a:p>
        </p:txBody>
      </p:sp>
      <p:sp>
        <p:nvSpPr>
          <p:cNvPr id="13" name="TextBox 27">
            <a:extLst>
              <a:ext uri="{FF2B5EF4-FFF2-40B4-BE49-F238E27FC236}">
                <a16:creationId xmlns:a16="http://schemas.microsoft.com/office/drawing/2014/main" id="{6A9FF2FC-BAA7-4EA1-B532-E8E17696E553}"/>
              </a:ext>
            </a:extLst>
          </p:cNvPr>
          <p:cNvSpPr txBox="1"/>
          <p:nvPr/>
        </p:nvSpPr>
        <p:spPr>
          <a:xfrm>
            <a:off x="1759579" y="2682218"/>
            <a:ext cx="5965966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Στο (α) το ιδανικό </a:t>
            </a:r>
            <a:r>
              <a:rPr lang="el-GR" dirty="0">
                <a:solidFill>
                  <a:srgbClr val="000000"/>
                </a:solidFill>
                <a:latin typeface="Calibri"/>
              </a:rPr>
              <a:t>αμπερό</a:t>
            </a:r>
            <a:r>
              <a:rPr lang="el-GR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μετρο με μηδενική εσωτερική αντίσταση οδηγεί σε βραχυκύκλωμα. </a:t>
            </a:r>
          </a:p>
        </p:txBody>
      </p:sp>
      <p:sp>
        <p:nvSpPr>
          <p:cNvPr id="14" name="TextBox 32">
            <a:extLst>
              <a:ext uri="{FF2B5EF4-FFF2-40B4-BE49-F238E27FC236}">
                <a16:creationId xmlns:a16="http://schemas.microsoft.com/office/drawing/2014/main" id="{4626BD40-1AFA-430B-A6CF-6AB5FCE265F6}"/>
              </a:ext>
            </a:extLst>
          </p:cNvPr>
          <p:cNvSpPr txBox="1"/>
          <p:nvPr/>
        </p:nvSpPr>
        <p:spPr>
          <a:xfrm>
            <a:off x="1759579" y="3375827"/>
            <a:ext cx="9614403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Στο (β) το ιδανικό βολτόμετρο με «άπειρη» αντίσταση θεωρούμε ότι δεν διαρρέεται από ρεύμα, μετρώντας απλά την τάση στα άκρα του αντιστάτη:</a:t>
            </a:r>
          </a:p>
        </p:txBody>
      </p:sp>
      <p:sp>
        <p:nvSpPr>
          <p:cNvPr id="15" name="TextBox 33">
            <a:extLst>
              <a:ext uri="{FF2B5EF4-FFF2-40B4-BE49-F238E27FC236}">
                <a16:creationId xmlns:a16="http://schemas.microsoft.com/office/drawing/2014/main" id="{4730E770-2812-4F56-B848-3E90F92DD366}"/>
              </a:ext>
            </a:extLst>
          </p:cNvPr>
          <p:cNvSpPr txBox="1"/>
          <p:nvPr/>
        </p:nvSpPr>
        <p:spPr>
          <a:xfrm>
            <a:off x="5217456" y="4277471"/>
            <a:ext cx="1757074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V</a:t>
            </a:r>
            <a:r>
              <a:rPr lang="el-GR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=Ι</a:t>
            </a:r>
            <a:r>
              <a:rPr lang="el-GR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R</a:t>
            </a:r>
            <a:r>
              <a:rPr lang="el-GR" sz="1800" b="0" i="0" u="none" strike="noStrike" kern="1200" cap="none" spc="0" baseline="-25000">
                <a:solidFill>
                  <a:srgbClr val="000000"/>
                </a:solidFill>
                <a:uFillTx/>
                <a:latin typeface="Calibri"/>
              </a:rPr>
              <a:t>1</a:t>
            </a:r>
            <a:r>
              <a:rPr lang="el-G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=7,5V.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Όταν%20μειώνουμε%20την%20ασκούμενη%20δύναμη</Template>
  <TotalTime>68</TotalTime>
  <Words>455</Words>
  <Application>Microsoft Office PowerPoint</Application>
  <PresentationFormat>Ευρεία οθόνη</PresentationFormat>
  <Paragraphs>45</Paragraphs>
  <Slides>7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Θέμα του Office</vt:lpstr>
      <vt:lpstr>Visio</vt:lpstr>
      <vt:lpstr>Equation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dmarg</dc:creator>
  <cp:lastModifiedBy>dmarg</cp:lastModifiedBy>
  <cp:revision>5</cp:revision>
  <dcterms:created xsi:type="dcterms:W3CDTF">2020-05-02T08:46:20Z</dcterms:created>
  <dcterms:modified xsi:type="dcterms:W3CDTF">2020-05-05T19:17:25Z</dcterms:modified>
</cp:coreProperties>
</file>