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e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DACD33-350E-4162-ACCF-C92C8C7A609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1349149-748D-41CE-8268-89A5B1D3BA7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B4FFC27-D083-4241-9B5A-B90A66BC5D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E905CD-DE0F-4BD0-AB45-A87DEB506077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9AEBACE-2370-4CA9-BC57-529674BF2A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F764CC9-92EB-4B52-A7A4-37C732028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2487DF-E1DA-4B60-833E-699CD120E33F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355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D7619A-74D5-4B0C-8ADD-37AC8506025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A69FF93-D5F1-45F9-97FF-151CAA99FEE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162C487-2B2B-449C-BD66-C4B2505218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43A61E-8F11-4E64-A02C-F901C8DC803A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4BBE9EF-7C9D-4328-B201-F351703E79E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47D4230-1876-4F78-B956-923C81B8F6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A915B6-38AB-4785-A6DF-CD17E32D2EB5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152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209FB57-0F66-492A-A8FE-7312CB101A9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06220DF-3D3C-4854-B9DA-826ED4A0AEB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5B0A9E-B994-4FEC-AD12-B7891A861E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3BA9F7-CFBE-4D7A-80D9-105FE5EF2849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7B32B14-2A55-439E-96F6-ED80DCEB02A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EC5A47-CB42-472D-AB31-4C13E7FC6C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C0724B-0394-4626-A256-CC8B4DD5911C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8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A3A6E4-2010-4B97-9CB1-B1507588FB0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56D9D62-5CF0-473A-B01B-43F1690C143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DE6685D-7037-4B99-8444-463D2EF8D5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FD0580-2202-491D-BDED-924719630E7D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259C218-14A3-48A6-A54F-95848AFFF6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60B34BF-926D-466C-A96E-1973CA7AB8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B39290-FCDA-4A9C-A7AF-2D10CD3CA2C4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0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766666-50CD-48BB-AB94-4A78396CAB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28013D0-CC6D-41DC-8460-A33EE42B13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28932AF-77A7-409A-9480-33C2BE3E62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8A19A8-7719-4E93-933D-CD632009E590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158271A-D320-4CCD-9A7D-00BAF48C8C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69B8B-0EDD-4CA8-97CE-2F612DF60C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2627CD-21B5-4B61-8BB6-DB421E8CB5E1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633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1BAD73-E46A-4423-B2D2-E39DB74BC86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297F9C-90F9-4FC0-A556-3385DFA2AA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B09CD11-4C08-41EB-8B92-24F420A8FFC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C825101-0525-412C-88EC-73C91AAB34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483680-4B5C-470C-B0E5-08F2C7738C2A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A54B991-3E96-4066-8CD3-0CB5F185F2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75D3D1-984A-4356-A165-2AD441821C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AD8F0A-5B74-4091-87E0-F390B9D2C35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0028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6B3C62-C7D0-488B-89B4-AFF3A90C5D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9CAE93A-9085-4FDF-ADBF-3111767E5B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E9E4B04-6048-4BAD-86B1-7E059779FA9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9309023-23CD-45A5-852C-4ADEB46F781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47C7D3B-6AB4-4825-ACFA-AC34ADA5C3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39D6456-600B-45E6-A3A8-9DCC8DB0E28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89475B-65D5-4B25-8879-2C5AED38BB07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E6FA3EF-8480-4ABC-B6D1-6496D2056B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943A8F2-737C-49EF-9CC9-8BD7162AB2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055722-9C5C-4D4F-A688-8447662FD17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014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428880-5947-4108-BA9A-EF58C134E72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10402274-E975-4A70-A521-C70A15F8A3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F4C202-6677-4742-9747-4B8C38B17C38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96181A8-0536-48F9-92D8-99D8916088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64A27FE-F3AF-4F85-9ADA-3D58F48F54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FD1A4F-02C3-4247-B949-C0975E5437D2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015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A2E9F9E-7524-468B-84B8-548A009134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558106-89CC-4B0F-B86B-0DA9C7E75DBE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F9BF883-75E2-43C6-A38D-4DDC839D52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7D92059-D2D6-4967-9CE9-C7AF32F24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03868A-AB58-4483-8E59-9C726256D795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936455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6047A2-C0F6-48BB-9943-354161BE6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2530C5F-5426-4C74-ABC8-FD6C8D14BE3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CDE8652-AC56-4AA1-9886-AE3734DD989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C67F494-C499-45E0-867C-495E46FB4B5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6E99E1-9836-4DA0-8D4F-95FC93C56D14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F955B67-C206-4B67-9A9D-CE1AEFA9B7F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9347935-8CB4-465E-A3E0-7ABD267420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46B6AE-78D4-49C8-BD47-E4FA48DBB63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858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6EBB97-E0B7-434D-8961-42E568A2B1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113674C-096B-4113-8E3A-1DC3B61EDDD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7ACF6E6-A5CE-4107-B14D-79AE5055BE3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F2414FA-8D92-4681-9609-6E5719796D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EEBAD5-17E3-4C6F-AEB5-A80BE65F2B53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05E5D31-C00E-4438-A686-CAC68D3989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52A1F0-3C3C-44BB-9C62-EDB6F6D042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B6A1DF-F7C4-45E5-AFA6-B0FED76E014A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173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AF2FA79-EA14-4167-8C61-DBE5F894E5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C354930-A072-45D1-8CFB-B143F5161E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E411D2-CE85-43FA-A1CD-5ACD6553337C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95913C0-187A-4CD2-A368-A1D5F93338DA}" type="datetime1">
              <a:rPr lang="el-GR"/>
              <a:pPr lvl="0"/>
              <a:t>28/4/2020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57D17A-4A30-4395-8A74-1362BD941E1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993338-5042-4CBD-9C65-DB539D77355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0FEB5B8-91AF-4545-AB38-C71325EE4C93}" type="slidenum"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eaLnBrk="1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l-G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eaLnBrk="1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l-G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Visio_Drawing.vsd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Visio_Drawing1.vsdx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.wmf"/><Relationship Id="rId4" Type="http://schemas.openxmlformats.org/officeDocument/2006/relationships/image" Target="../media/image7.png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2.wmf"/><Relationship Id="rId3" Type="http://schemas.openxmlformats.org/officeDocument/2006/relationships/image" Target="../media/image2.png"/><Relationship Id="rId7" Type="http://schemas.openxmlformats.org/officeDocument/2006/relationships/image" Target="../media/image9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5" Type="http://schemas.openxmlformats.org/officeDocument/2006/relationships/image" Target="../media/image13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wmf"/><Relationship Id="rId14" Type="http://schemas.openxmlformats.org/officeDocument/2006/relationships/package" Target="../embeddings/Microsoft_Visio_Drawing2.vs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ADF5247-433A-411F-BB7B-473407278189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ABDA2283-9DC7-4B33-ABE9-24DEE8B37302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4" name="Πίνακας 7">
            <a:extLst>
              <a:ext uri="{FF2B5EF4-FFF2-40B4-BE49-F238E27FC236}">
                <a16:creationId xmlns:a16="http://schemas.microsoft.com/office/drawing/2014/main" id="{E3E6D615-CC5C-45CA-A50B-26ABC8051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584421"/>
              </p:ext>
            </p:extLst>
          </p:nvPr>
        </p:nvGraphicFramePr>
        <p:xfrm>
          <a:off x="2119460" y="2150897"/>
          <a:ext cx="8128001" cy="8320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128001">
                  <a:extLst>
                    <a:ext uri="{9D8B030D-6E8A-4147-A177-3AD203B41FA5}">
                      <a16:colId xmlns:a16="http://schemas.microsoft.com/office/drawing/2014/main" val="4069065375"/>
                    </a:ext>
                  </a:extLst>
                </a:gridCol>
              </a:tblGrid>
              <a:tr h="832000">
                <a:tc>
                  <a:txBody>
                    <a:bodyPr/>
                    <a:lstStyle/>
                    <a:p>
                      <a:pPr lvl="0" algn="ctr"/>
                      <a:r>
                        <a:rPr lang="el-GR" sz="2400" b="1" i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Μαγνητικό πεδίο ευθύγραμμου και σωληνοειδούς</a:t>
                      </a:r>
                      <a:endParaRPr lang="el-GR" sz="2400" b="1" i="1" kern="1200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55049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3B9A4E2-02EE-4EC0-8D35-F48E4FD93021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B9DC1FD-DA40-427D-BF69-B2951380A5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6CB589E5-43F7-43B0-9BED-EBBFC5E02974}"/>
              </a:ext>
            </a:extLst>
          </p:cNvPr>
          <p:cNvSpPr txBox="1"/>
          <p:nvPr/>
        </p:nvSpPr>
        <p:spPr>
          <a:xfrm>
            <a:off x="1705997" y="139878"/>
            <a:ext cx="6532112" cy="25423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dirty="0"/>
              <a:t>Στο διπλανό σχήμα ένα σωληνοειδές διαρρέεται από συνεχές ρεύμα σταθερής έντασης, ενώ ένας ευθύγραμμος αγωγός ασύμπτωτα κάθετος προς τον άξονα ΓΔ του σωληνοειδούς, περνά από το Ο και διαρρέεται από ρεύμα έντασης Ι=10 Α, με φορά προς τον αναγνώστη (ο αγωγός είναι κάθετος στο επίπεδο της σελίδας). Το σημείο Ο απέχει d=6cm από τον άξονα του σωληνοειδούς. </a:t>
            </a:r>
            <a:endParaRPr lang="el-G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07426BB-9D65-49A2-A3E0-7BD8A099A241}"/>
              </a:ext>
            </a:extLst>
          </p:cNvPr>
          <p:cNvSpPr/>
          <p:nvPr/>
        </p:nvSpPr>
        <p:spPr>
          <a:xfrm>
            <a:off x="8672599" y="1121749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8A35E46-DE14-4A72-A528-3A638527BA5D}"/>
              </a:ext>
            </a:extLst>
          </p:cNvPr>
          <p:cNvSpPr/>
          <p:nvPr/>
        </p:nvSpPr>
        <p:spPr>
          <a:xfrm>
            <a:off x="8791471" y="2496284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D4D1230B-98D4-40B0-B3B3-C9B50B557BFD}"/>
              </a:ext>
            </a:extLst>
          </p:cNvPr>
          <p:cNvSpPr txBox="1"/>
          <p:nvPr/>
        </p:nvSpPr>
        <p:spPr>
          <a:xfrm>
            <a:off x="1705997" y="2665855"/>
            <a:ext cx="10300077" cy="12958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dirty="0"/>
              <a:t>Στο σημείο Α του άξονα, το οποίο απέχει κατά r=10cm από το Ο, η ένταση του συνολικού μαγνητικού πεδίου των δύο αγωγών (ευθύγραμμου και σωληνοειδούς) Β</a:t>
            </a:r>
            <a:r>
              <a:rPr lang="el-GR" baseline="-25000" dirty="0"/>
              <a:t>Α</a:t>
            </a:r>
            <a:r>
              <a:rPr lang="el-GR" dirty="0"/>
              <a:t> είναι κάθετη στον άξονα ΑΓ του σωληνοειδούς.</a:t>
            </a:r>
          </a:p>
        </p:txBody>
      </p:sp>
      <p:graphicFrame>
        <p:nvGraphicFramePr>
          <p:cNvPr id="16" name="Αντικείμενο 15">
            <a:extLst>
              <a:ext uri="{FF2B5EF4-FFF2-40B4-BE49-F238E27FC236}">
                <a16:creationId xmlns:a16="http://schemas.microsoft.com/office/drawing/2014/main" id="{A8D5D357-D7C9-4CBA-9026-EF9218F7D7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510200"/>
              </p:ext>
            </p:extLst>
          </p:nvPr>
        </p:nvGraphicFramePr>
        <p:xfrm>
          <a:off x="8238109" y="570777"/>
          <a:ext cx="3100450" cy="191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Visio" r:id="rId4" imgW="2354474" imgH="1455317" progId="Visio.Drawing.15">
                  <p:embed/>
                </p:oleObj>
              </mc:Choice>
              <mc:Fallback>
                <p:oleObj name="Visio" r:id="rId4" imgW="2354474" imgH="1455317" progId="Visio.Drawing.1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8109" y="570777"/>
                        <a:ext cx="3100450" cy="1917135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D386EF56-38C3-4D6F-8824-378F8C4E52ED}"/>
              </a:ext>
            </a:extLst>
          </p:cNvPr>
          <p:cNvSpPr/>
          <p:nvPr/>
        </p:nvSpPr>
        <p:spPr>
          <a:xfrm>
            <a:off x="1462595" y="3976487"/>
            <a:ext cx="963256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65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i)  Να βρεθεί η φορά του ρεύματος που διαρρέει το σωληνοειδές, δικαιολογώντας αναλυτικά την απάντησή σας.</a:t>
            </a: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474E6697-921C-4545-9E6C-F00050C44FFC}"/>
              </a:ext>
            </a:extLst>
          </p:cNvPr>
          <p:cNvSpPr/>
          <p:nvPr/>
        </p:nvSpPr>
        <p:spPr>
          <a:xfrm>
            <a:off x="1453451" y="4784076"/>
            <a:ext cx="9875964" cy="1819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65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 err="1">
                <a:ea typeface="Calibri" panose="020F0502020204030204" pitchFamily="34" charset="0"/>
              </a:rPr>
              <a:t>ii</a:t>
            </a:r>
            <a:r>
              <a:rPr lang="el-GR" dirty="0">
                <a:ea typeface="Calibri" panose="020F0502020204030204" pitchFamily="34" charset="0"/>
              </a:rPr>
              <a:t>) Να υπολογιστεί η ένταση του μαγνητικού πεδίου στο σημείο Α, που οφείλεται:</a:t>
            </a:r>
          </a:p>
          <a:p>
            <a:pPr marL="46799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α) Στον ευθύγραμμο αγωγό στο Ο</a:t>
            </a:r>
          </a:p>
          <a:p>
            <a:pPr marL="46799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β) Στο σωληνοειδές.</a:t>
            </a:r>
          </a:p>
          <a:p>
            <a:pPr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Δίνεται </a:t>
            </a:r>
            <a:r>
              <a:rPr lang="el-GR" dirty="0" err="1">
                <a:ea typeface="Calibri" panose="020F0502020204030204" pitchFamily="34" charset="0"/>
              </a:rPr>
              <a:t>k</a:t>
            </a:r>
            <a:r>
              <a:rPr lang="el-GR" baseline="-25000" dirty="0" err="1">
                <a:ea typeface="Calibri" panose="020F0502020204030204" pitchFamily="34" charset="0"/>
              </a:rPr>
              <a:t>μ</a:t>
            </a:r>
            <a:r>
              <a:rPr lang="el-GR" dirty="0">
                <a:ea typeface="Calibri" panose="020F0502020204030204" pitchFamily="34" charset="0"/>
              </a:rPr>
              <a:t>=10</a:t>
            </a:r>
            <a:r>
              <a:rPr lang="el-GR" baseline="30000" dirty="0">
                <a:ea typeface="Calibri" panose="020F0502020204030204" pitchFamily="34" charset="0"/>
              </a:rPr>
              <a:t>-7</a:t>
            </a:r>
            <a:r>
              <a:rPr lang="el-GR" dirty="0">
                <a:ea typeface="Calibri" panose="020F0502020204030204" pitchFamily="34" charset="0"/>
              </a:rPr>
              <a:t>Ν/Α</a:t>
            </a:r>
            <a:r>
              <a:rPr lang="el-GR" baseline="30000" dirty="0">
                <a:ea typeface="Calibri" panose="020F0502020204030204" pitchFamily="34" charset="0"/>
              </a:rPr>
              <a:t>2</a:t>
            </a:r>
            <a:r>
              <a:rPr lang="el-GR" dirty="0">
                <a:ea typeface="Calibri" panose="020F0502020204030204" pitchFamily="34" charset="0"/>
              </a:rPr>
              <a:t>, ενώ το σημείο Α θεωρείται ότι δεν είναι κοντά στο άκρο του σωληνοειδούς.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27E20BE-5EF5-4471-A205-A41077217726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3E30CC8-314E-49E8-958A-4A12FC6EA1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EEF46CDF-2C18-4017-BD54-8BA8E9568434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61C5D1F8-2624-489E-8D35-5FEA221EF319}"/>
              </a:ext>
            </a:extLst>
          </p:cNvPr>
          <p:cNvSpPr/>
          <p:nvPr/>
        </p:nvSpPr>
        <p:spPr>
          <a:xfrm>
            <a:off x="4700016" y="3146669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25F92650-ECD0-4CDA-8CAF-D80C863F6021}"/>
              </a:ext>
            </a:extLst>
          </p:cNvPr>
          <p:cNvSpPr/>
          <p:nvPr/>
        </p:nvSpPr>
        <p:spPr>
          <a:xfrm>
            <a:off x="1571350" y="44325"/>
            <a:ext cx="963256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65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b="1" dirty="0">
                <a:ea typeface="Calibri" panose="020F0502020204030204" pitchFamily="34" charset="0"/>
              </a:rPr>
              <a:t>i)  Να βρεθεί η φορά του ρεύματος που διαρρέει το σωληνοειδές, δικαιολογώντας αναλυτικά την απάντησή σας.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11C79AB-CFDA-4AA4-83ED-D11232721C04}"/>
              </a:ext>
            </a:extLst>
          </p:cNvPr>
          <p:cNvSpPr/>
          <p:nvPr/>
        </p:nvSpPr>
        <p:spPr>
          <a:xfrm>
            <a:off x="1126746" y="1113366"/>
            <a:ext cx="976579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0"/>
              </a:spcAft>
            </a:pPr>
            <a:r>
              <a:rPr lang="el-GR" dirty="0">
                <a:effectLst/>
                <a:ea typeface="Times New Roman" panose="02020603050405020304" pitchFamily="18" charset="0"/>
              </a:rPr>
              <a:t>Ο ευθύγραμμος αγωγός δημιουργεί γύρω του μαγνητικό πεδίο, οι δυναμικές γραμμές του οποίου είναι ομόκεντροι κύκλοι, με ένταση όπως στο σχήμα.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C2B5E85A-59C3-4214-9E77-4E1E3624B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841" y="26822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7" name="Αντικείμενο 16">
            <a:extLst>
              <a:ext uri="{FF2B5EF4-FFF2-40B4-BE49-F238E27FC236}">
                <a16:creationId xmlns:a16="http://schemas.microsoft.com/office/drawing/2014/main" id="{23260835-0002-47A3-8562-40A853FBA8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32522"/>
              </p:ext>
            </p:extLst>
          </p:nvPr>
        </p:nvGraphicFramePr>
        <p:xfrm>
          <a:off x="3053401" y="2189204"/>
          <a:ext cx="5756058" cy="1834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Visio" r:id="rId4" imgW="4320646" imgH="1379417" progId="Visio.Drawing.15">
                  <p:embed/>
                </p:oleObj>
              </mc:Choice>
              <mc:Fallback>
                <p:oleObj name="Visio" r:id="rId4" imgW="4320646" imgH="1379417" progId="Visio.Drawing.15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401" y="2189204"/>
                        <a:ext cx="5756058" cy="1834929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7">
            <a:extLst>
              <a:ext uri="{FF2B5EF4-FFF2-40B4-BE49-F238E27FC236}">
                <a16:creationId xmlns:a16="http://schemas.microsoft.com/office/drawing/2014/main" id="{96D2604F-F836-481D-A55C-ED49E65B3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865" y="35079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E3DF0387-408C-4790-842C-410EC1B5D2FB}"/>
              </a:ext>
            </a:extLst>
          </p:cNvPr>
          <p:cNvSpPr/>
          <p:nvPr/>
        </p:nvSpPr>
        <p:spPr>
          <a:xfrm>
            <a:off x="1525630" y="4358296"/>
            <a:ext cx="9520322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Για να είναι τώρα η ολική ένταση κάθετη στον άξονα του σωληνοειδούς, η ένταση  του μαγνητικού πεδίου που οφείλεται στο σωληνοειδές, η </a:t>
            </a:r>
            <a:r>
              <a:rPr lang="el-GR" dirty="0" err="1">
                <a:ea typeface="Calibri" panose="020F0502020204030204" pitchFamily="34" charset="0"/>
              </a:rPr>
              <a:t>Β</a:t>
            </a:r>
            <a:r>
              <a:rPr lang="el-GR" baseline="-25000" dirty="0" err="1">
                <a:ea typeface="Calibri" panose="020F0502020204030204" pitchFamily="34" charset="0"/>
              </a:rPr>
              <a:t>σ</a:t>
            </a:r>
            <a:r>
              <a:rPr lang="el-GR" dirty="0">
                <a:ea typeface="Calibri" panose="020F0502020204030204" pitchFamily="34" charset="0"/>
              </a:rPr>
              <a:t>, θα έχει φορά προς τα δεξιά, έχοντας την διεύθυνση του άξονά του ΓΔ. Για να συμβεί δε αυτό η ένταση του ρεύματος Ι</a:t>
            </a:r>
            <a:r>
              <a:rPr lang="el-GR" baseline="-25000" dirty="0">
                <a:ea typeface="Calibri" panose="020F0502020204030204" pitchFamily="34" charset="0"/>
              </a:rPr>
              <a:t>1</a:t>
            </a:r>
            <a:r>
              <a:rPr lang="el-GR" dirty="0">
                <a:ea typeface="Calibri" panose="020F0502020204030204" pitchFamily="34" charset="0"/>
              </a:rPr>
              <a:t> θα έχει φορά προς τα αριστερά, από το Δ προς το 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72722AE-796D-40F0-9E3C-EEEEB90C96B9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C6F6FAE4-82FA-4FD7-90DE-3A07EF2D93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40CCCE90-59B3-46D1-8B88-1F3E88C96662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1A57F0D-C242-4A54-811E-06AFE80C0D20}"/>
              </a:ext>
            </a:extLst>
          </p:cNvPr>
          <p:cNvSpPr/>
          <p:nvPr/>
        </p:nvSpPr>
        <p:spPr>
          <a:xfrm>
            <a:off x="3346877" y="5504980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195AFBB4-18DD-46CE-AAB9-E459A31F406F}"/>
              </a:ext>
            </a:extLst>
          </p:cNvPr>
          <p:cNvSpPr/>
          <p:nvPr/>
        </p:nvSpPr>
        <p:spPr>
          <a:xfrm>
            <a:off x="1571350" y="136523"/>
            <a:ext cx="8176332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65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b="1" dirty="0" err="1">
                <a:ea typeface="Calibri" panose="020F0502020204030204" pitchFamily="34" charset="0"/>
              </a:rPr>
              <a:t>ii</a:t>
            </a:r>
            <a:r>
              <a:rPr lang="el-GR" b="1" dirty="0">
                <a:ea typeface="Calibri" panose="020F0502020204030204" pitchFamily="34" charset="0"/>
              </a:rPr>
              <a:t>) Να υπολογιστεί η ένταση του μαγνητικού πεδίου στο σημείο Α, που οφείλεται: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CB15A930-E855-4C44-B80D-1784818EC77E}"/>
              </a:ext>
            </a:extLst>
          </p:cNvPr>
          <p:cNvSpPr/>
          <p:nvPr/>
        </p:nvSpPr>
        <p:spPr>
          <a:xfrm>
            <a:off x="1762222" y="678831"/>
            <a:ext cx="389729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99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b="1" dirty="0">
                <a:ea typeface="Calibri" panose="020F0502020204030204" pitchFamily="34" charset="0"/>
              </a:rPr>
              <a:t>α) Στον ευθύγραμμο αγωγό στο Ο</a:t>
            </a: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47C718A6-E094-4D8D-BF7B-2356F33E1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564" y="1942404"/>
            <a:ext cx="2352675" cy="2581275"/>
          </a:xfrm>
          <a:prstGeom prst="rect">
            <a:avLst/>
          </a:prstGeom>
        </p:spPr>
      </p:pic>
      <p:sp>
        <p:nvSpPr>
          <p:cNvPr id="18" name="Rectangle 9">
            <a:extLst>
              <a:ext uri="{FF2B5EF4-FFF2-40B4-BE49-F238E27FC236}">
                <a16:creationId xmlns:a16="http://schemas.microsoft.com/office/drawing/2014/main" id="{BEAABD55-3D1E-4607-B558-7A0A0EFA0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0124" y="259680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9" name="Αντικείμενο 18">
            <a:extLst>
              <a:ext uri="{FF2B5EF4-FFF2-40B4-BE49-F238E27FC236}">
                <a16:creationId xmlns:a16="http://schemas.microsoft.com/office/drawing/2014/main" id="{119ABE8A-8780-4DD7-8B21-28D50D77B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663672"/>
              </p:ext>
            </p:extLst>
          </p:nvPr>
        </p:nvGraphicFramePr>
        <p:xfrm>
          <a:off x="2446762" y="2857238"/>
          <a:ext cx="1558925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5" imgW="863280" imgH="393480" progId="Equation.DSMT4">
                  <p:embed/>
                </p:oleObj>
              </mc:Choice>
              <mc:Fallback>
                <p:oleObj name="Equation" r:id="rId5" imgW="86328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762" y="2857238"/>
                        <a:ext cx="1558925" cy="706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Αντικείμενο 21">
            <a:extLst>
              <a:ext uri="{FF2B5EF4-FFF2-40B4-BE49-F238E27FC236}">
                <a16:creationId xmlns:a16="http://schemas.microsoft.com/office/drawing/2014/main" id="{BDC0B4DD-1A9B-4AFC-934F-2A74FD16B0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359236"/>
              </p:ext>
            </p:extLst>
          </p:nvPr>
        </p:nvGraphicFramePr>
        <p:xfrm>
          <a:off x="4006929" y="2829738"/>
          <a:ext cx="1652587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7" imgW="914400" imgH="406080" progId="Equation.DSMT4">
                  <p:embed/>
                </p:oleObj>
              </mc:Choice>
              <mc:Fallback>
                <p:oleObj name="Equation" r:id="rId7" imgW="914400" imgH="406080" progId="Equation.DSMT4">
                  <p:embed/>
                  <p:pic>
                    <p:nvPicPr>
                      <p:cNvPr id="19" name="Αντικείμενο 18">
                        <a:extLst>
                          <a:ext uri="{FF2B5EF4-FFF2-40B4-BE49-F238E27FC236}">
                            <a16:creationId xmlns:a16="http://schemas.microsoft.com/office/drawing/2014/main" id="{119ABE8A-8780-4DD7-8B21-28D50D77B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6929" y="2829738"/>
                        <a:ext cx="1652587" cy="727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Αντικείμενο 22">
            <a:extLst>
              <a:ext uri="{FF2B5EF4-FFF2-40B4-BE49-F238E27FC236}">
                <a16:creationId xmlns:a16="http://schemas.microsoft.com/office/drawing/2014/main" id="{235125F6-AE37-4FB5-B3FE-CA9B97CE01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726145"/>
              </p:ext>
            </p:extLst>
          </p:nvPr>
        </p:nvGraphicFramePr>
        <p:xfrm>
          <a:off x="5659516" y="2934403"/>
          <a:ext cx="10318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Equation" r:id="rId9" imgW="571320" imgH="215640" progId="Equation.DSMT4">
                  <p:embed/>
                </p:oleObj>
              </mc:Choice>
              <mc:Fallback>
                <p:oleObj name="Equation" r:id="rId9" imgW="571320" imgH="215640" progId="Equation.DSMT4">
                  <p:embed/>
                  <p:pic>
                    <p:nvPicPr>
                      <p:cNvPr id="22" name="Αντικείμενο 21">
                        <a:extLst>
                          <a:ext uri="{FF2B5EF4-FFF2-40B4-BE49-F238E27FC236}">
                            <a16:creationId xmlns:a16="http://schemas.microsoft.com/office/drawing/2014/main" id="{BDC0B4DD-1A9B-4AFC-934F-2A74FD16B0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9516" y="2934403"/>
                        <a:ext cx="1031875" cy="385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96CF9AF-1171-49CA-A986-ABBBF9100282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341AD66-9100-442D-801E-71BB0665FC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8E684722-5D9A-4C7E-A3CE-F0D3EBAADDC0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A1E297E-31AA-4FAC-A1A6-A91C357E69DC}"/>
              </a:ext>
            </a:extLst>
          </p:cNvPr>
          <p:cNvSpPr/>
          <p:nvPr/>
        </p:nvSpPr>
        <p:spPr>
          <a:xfrm>
            <a:off x="2555876" y="1278386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254C298-5198-4B6F-BE7B-C5190D5B7A31}"/>
              </a:ext>
            </a:extLst>
          </p:cNvPr>
          <p:cNvSpPr/>
          <p:nvPr/>
        </p:nvSpPr>
        <p:spPr>
          <a:xfrm>
            <a:off x="1633493" y="3692475"/>
            <a:ext cx="13199620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9C36B104-2AA3-440A-8BE9-DD70E52B6839}"/>
              </a:ext>
            </a:extLst>
          </p:cNvPr>
          <p:cNvSpPr/>
          <p:nvPr/>
        </p:nvSpPr>
        <p:spPr>
          <a:xfrm>
            <a:off x="1972588" y="82501"/>
            <a:ext cx="8140676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65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b="1" dirty="0" err="1">
                <a:ea typeface="Calibri" panose="020F0502020204030204" pitchFamily="34" charset="0"/>
              </a:rPr>
              <a:t>ii</a:t>
            </a:r>
            <a:r>
              <a:rPr lang="el-GR" b="1" dirty="0">
                <a:ea typeface="Calibri" panose="020F0502020204030204" pitchFamily="34" charset="0"/>
              </a:rPr>
              <a:t>) Να υπολογιστεί η ένταση του μαγνητικού πεδίου στο σημείο Α, που οφείλεται:</a:t>
            </a:r>
          </a:p>
          <a:p>
            <a:pPr marL="467995" indent="-215900"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b="1" dirty="0">
                <a:ea typeface="Calibri" panose="020F0502020204030204" pitchFamily="34" charset="0"/>
              </a:rPr>
              <a:t>β) Στο σωληνοειδές.</a:t>
            </a:r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D3582F4E-B8BC-4AAD-83CA-7F972762537E}"/>
              </a:ext>
            </a:extLst>
          </p:cNvPr>
          <p:cNvSpPr/>
          <p:nvPr/>
        </p:nvSpPr>
        <p:spPr>
          <a:xfrm>
            <a:off x="1896460" y="1231896"/>
            <a:ext cx="7945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Για την γωνία θ που σχηματίζει η ΟΑ με την ΑΓ, έχουμε:</a:t>
            </a: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EC80806D-64A8-4B40-94A4-B1DDD93EC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984" y="324218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1" name="Αντικείμενο 20">
            <a:extLst>
              <a:ext uri="{FF2B5EF4-FFF2-40B4-BE49-F238E27FC236}">
                <a16:creationId xmlns:a16="http://schemas.microsoft.com/office/drawing/2014/main" id="{FBE861EE-64EC-4B60-AC64-36A467589A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26386"/>
              </p:ext>
            </p:extLst>
          </p:nvPr>
        </p:nvGraphicFramePr>
        <p:xfrm>
          <a:off x="3503613" y="2325688"/>
          <a:ext cx="1420812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Equation" r:id="rId4" imgW="698400" imgH="393480" progId="Equation.DSMT4">
                  <p:embed/>
                </p:oleObj>
              </mc:Choice>
              <mc:Fallback>
                <p:oleObj name="Equation" r:id="rId4" imgW="698400" imgH="393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2325688"/>
                        <a:ext cx="1420812" cy="808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Αντικείμενο 24">
            <a:extLst>
              <a:ext uri="{FF2B5EF4-FFF2-40B4-BE49-F238E27FC236}">
                <a16:creationId xmlns:a16="http://schemas.microsoft.com/office/drawing/2014/main" id="{E5BDADD2-D3A1-4DC3-B72C-C09BD2343E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641314"/>
              </p:ext>
            </p:extLst>
          </p:nvPr>
        </p:nvGraphicFramePr>
        <p:xfrm>
          <a:off x="5094489" y="2305488"/>
          <a:ext cx="1549060" cy="806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Equation" r:id="rId6" imgW="761760" imgH="393480" progId="Equation.DSMT4">
                  <p:embed/>
                </p:oleObj>
              </mc:Choice>
              <mc:Fallback>
                <p:oleObj name="Equation" r:id="rId6" imgW="761760" imgH="393480" progId="Equation.DSMT4">
                  <p:embed/>
                  <p:pic>
                    <p:nvPicPr>
                      <p:cNvPr id="24" name="Αντικείμενο 23">
                        <a:extLst>
                          <a:ext uri="{FF2B5EF4-FFF2-40B4-BE49-F238E27FC236}">
                            <a16:creationId xmlns:a16="http://schemas.microsoft.com/office/drawing/2014/main" id="{3B7E4EA1-6B03-416C-B2CE-5E79A88E1B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4489" y="2305488"/>
                        <a:ext cx="1549060" cy="8068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7">
            <a:extLst>
              <a:ext uri="{FF2B5EF4-FFF2-40B4-BE49-F238E27FC236}">
                <a16:creationId xmlns:a16="http://schemas.microsoft.com/office/drawing/2014/main" id="{16E91BD6-87FB-45C8-A865-3EBE2414C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604" y="36158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BBE0CAF2-859B-4823-982A-4D5967CEE3E5}"/>
              </a:ext>
            </a:extLst>
          </p:cNvPr>
          <p:cNvSpPr/>
          <p:nvPr/>
        </p:nvSpPr>
        <p:spPr>
          <a:xfrm>
            <a:off x="1972588" y="3776177"/>
            <a:ext cx="901012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Αλλά η γωνία και μεταξύ Β</a:t>
            </a:r>
            <a:r>
              <a:rPr lang="el-GR" baseline="-25000" dirty="0">
                <a:ea typeface="Calibri" panose="020F0502020204030204" pitchFamily="34" charset="0"/>
              </a:rPr>
              <a:t>Α</a:t>
            </a:r>
            <a:r>
              <a:rPr lang="el-GR" dirty="0">
                <a:ea typeface="Calibri" panose="020F0502020204030204" pitchFamily="34" charset="0"/>
              </a:rPr>
              <a:t> και </a:t>
            </a:r>
            <a:r>
              <a:rPr lang="el-GR" dirty="0" err="1">
                <a:ea typeface="Calibri" panose="020F0502020204030204" pitchFamily="34" charset="0"/>
              </a:rPr>
              <a:t>Β</a:t>
            </a:r>
            <a:r>
              <a:rPr lang="el-GR" baseline="-25000" dirty="0" err="1">
                <a:ea typeface="Calibri" panose="020F0502020204030204" pitchFamily="34" charset="0"/>
              </a:rPr>
              <a:t>ε</a:t>
            </a:r>
            <a:r>
              <a:rPr lang="el-GR" dirty="0">
                <a:ea typeface="Calibri" panose="020F0502020204030204" pitchFamily="34" charset="0"/>
              </a:rPr>
              <a:t> είναι επίσης θ (οξείες γωνίες με κάθετες πλευρές) οπότε:</a:t>
            </a: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2EDB0A75-B16D-43B5-8BFB-100F8215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25" y="47618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3" name="Αντικείμενο 32">
            <a:extLst>
              <a:ext uri="{FF2B5EF4-FFF2-40B4-BE49-F238E27FC236}">
                <a16:creationId xmlns:a16="http://schemas.microsoft.com/office/drawing/2014/main" id="{BD19100C-2EC1-4E11-98A5-39D407F8A2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271628"/>
              </p:ext>
            </p:extLst>
          </p:nvPr>
        </p:nvGraphicFramePr>
        <p:xfrm>
          <a:off x="3232619" y="4689653"/>
          <a:ext cx="2036762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Equation" r:id="rId8" imgW="1028520" imgH="228600" progId="Equation.DSMT4">
                  <p:embed/>
                </p:oleObj>
              </mc:Choice>
              <mc:Fallback>
                <p:oleObj name="Equation" r:id="rId8" imgW="102852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619" y="4689653"/>
                        <a:ext cx="2036762" cy="447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Αντικείμενο 35">
            <a:extLst>
              <a:ext uri="{FF2B5EF4-FFF2-40B4-BE49-F238E27FC236}">
                <a16:creationId xmlns:a16="http://schemas.microsoft.com/office/drawing/2014/main" id="{BBC10072-13A8-473D-9942-AC311C39F6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079834"/>
              </p:ext>
            </p:extLst>
          </p:nvPr>
        </p:nvGraphicFramePr>
        <p:xfrm>
          <a:off x="7287220" y="4655913"/>
          <a:ext cx="138271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Equation" r:id="rId10" imgW="698400" imgH="228600" progId="Equation.DSMT4">
                  <p:embed/>
                </p:oleObj>
              </mc:Choice>
              <mc:Fallback>
                <p:oleObj name="Equation" r:id="rId10" imgW="698400" imgH="228600" progId="Equation.DSMT4">
                  <p:embed/>
                  <p:pic>
                    <p:nvPicPr>
                      <p:cNvPr id="33" name="Αντικείμενο 32">
                        <a:extLst>
                          <a:ext uri="{FF2B5EF4-FFF2-40B4-BE49-F238E27FC236}">
                            <a16:creationId xmlns:a16="http://schemas.microsoft.com/office/drawing/2014/main" id="{BD19100C-2EC1-4E11-98A5-39D407F8A2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7220" y="4655913"/>
                        <a:ext cx="1382712" cy="446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Αντικείμενο 36">
            <a:extLst>
              <a:ext uri="{FF2B5EF4-FFF2-40B4-BE49-F238E27FC236}">
                <a16:creationId xmlns:a16="http://schemas.microsoft.com/office/drawing/2014/main" id="{F357CB7F-3F49-4E17-9173-D344F0C36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77719"/>
              </p:ext>
            </p:extLst>
          </p:nvPr>
        </p:nvGraphicFramePr>
        <p:xfrm>
          <a:off x="5250458" y="4655913"/>
          <a:ext cx="1936750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Equation" r:id="rId12" imgW="977760" imgH="228600" progId="Equation.DSMT4">
                  <p:embed/>
                </p:oleObj>
              </mc:Choice>
              <mc:Fallback>
                <p:oleObj name="Equation" r:id="rId12" imgW="977760" imgH="228600" progId="Equation.DSMT4">
                  <p:embed/>
                  <p:pic>
                    <p:nvPicPr>
                      <p:cNvPr id="36" name="Αντικείμενο 35">
                        <a:extLst>
                          <a:ext uri="{FF2B5EF4-FFF2-40B4-BE49-F238E27FC236}">
                            <a16:creationId xmlns:a16="http://schemas.microsoft.com/office/drawing/2014/main" id="{BBC10072-13A8-473D-9942-AC311C39F6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0458" y="4655913"/>
                        <a:ext cx="1936750" cy="446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Θέση υποσέλιδου 1">
            <a:extLst>
              <a:ext uri="{FF2B5EF4-FFF2-40B4-BE49-F238E27FC236}">
                <a16:creationId xmlns:a16="http://schemas.microsoft.com/office/drawing/2014/main" id="{8330063F-97BA-483F-95B5-192E6E8A0EFD}"/>
              </a:ext>
            </a:extLst>
          </p:cNvPr>
          <p:cNvSpPr txBox="1"/>
          <p:nvPr/>
        </p:nvSpPr>
        <p:spPr>
          <a:xfrm>
            <a:off x="8163975" y="5379120"/>
            <a:ext cx="246601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sz="1400" b="1" i="1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5" name="Αντικείμενο 4">
            <a:extLst>
              <a:ext uri="{FF2B5EF4-FFF2-40B4-BE49-F238E27FC236}">
                <a16:creationId xmlns:a16="http://schemas.microsoft.com/office/drawing/2014/main" id="{180D8610-1DE9-4449-B096-7A4A88404F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336571"/>
              </p:ext>
            </p:extLst>
          </p:nvPr>
        </p:nvGraphicFramePr>
        <p:xfrm>
          <a:off x="8505864" y="1786362"/>
          <a:ext cx="2124128" cy="2025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Visio" r:id="rId14" imgW="1440074" imgH="1371742" progId="Visio.Drawing.15">
                  <p:embed/>
                </p:oleObj>
              </mc:Choice>
              <mc:Fallback>
                <p:oleObj name="Visio" r:id="rId14" imgW="1440074" imgH="1371742" progId="Visio.Drawing.15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5864" y="1786362"/>
                        <a:ext cx="2124128" cy="2025767"/>
                      </a:xfrm>
                      <a:prstGeom prst="rect">
                        <a:avLst/>
                      </a:prstGeom>
                      <a:solidFill>
                        <a:srgbClr val="D8D8D8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1" grpId="0"/>
      <p:bldP spid="38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Μέγιστη ενέργεια ταλάντωσης</Template>
  <TotalTime>57</TotalTime>
  <Words>383</Words>
  <Application>Microsoft Office PowerPoint</Application>
  <PresentationFormat>Ευρεία οθόνη</PresentationFormat>
  <Paragraphs>22</Paragraphs>
  <Slides>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Θέμα του Office</vt:lpstr>
      <vt:lpstr>Equation</vt:lpstr>
      <vt:lpstr>Visio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10</cp:revision>
  <dcterms:created xsi:type="dcterms:W3CDTF">2020-04-28T14:45:40Z</dcterms:created>
  <dcterms:modified xsi:type="dcterms:W3CDTF">2020-04-28T20:03:28Z</dcterms:modified>
</cp:coreProperties>
</file>