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e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e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e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3.e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95D4B3-BC9B-4414-9B26-BE6A8439F46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A38F8B8-A671-4208-9F33-9B124BDA788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FFD22A4-42B1-4152-8BE5-441A20C860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8E0505-DC09-4292-A2F0-EA00BF29CC78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41B401-45C7-496B-B7D8-A82685ED5D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8286F1D-C261-4D5B-8ACD-6DD039CFC6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1248-AA2B-4206-922C-598BC886C854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425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913F00-4E6E-4100-995B-8664156F36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A5294C3-1FF8-4D37-A170-7C02A8628A3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ED02D19-FC77-4987-9ABE-7D5FDEAA2C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A20FB6-B5D0-4091-BCC5-CABCDF8628D1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F28EF4-3DBB-4C3C-A750-181F8E988A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C505AF-DC48-45D5-BC02-36176DFBA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4A3D61-521C-4A4B-BDF1-FBC867B43C6B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279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CCE2339-84AA-4EE3-BAA3-ABD4D707F3C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BF1373D-C28C-4CCB-AEF8-45C14E5FE65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B39F7EE-3C9E-4178-B017-A1D19A54BA2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536963-9A7B-43D4-90A3-D1C42776AC77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B3C7767-A2EB-4F78-A78D-DDC659182F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2487967-03F9-4C1D-9563-B1D5D2A913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5F22DF-FCA8-4B5A-A879-92CBFC3AB02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815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680FC1-4D94-4D24-9897-42F5345BBA4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8754EE-B4D7-49CE-8687-014F4025C5D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40FA61-7328-447A-9C64-A0C92A44CB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BA58DF-942D-4705-878F-C90E6A7A9D56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5103CE0-9E5A-476E-884D-41E7B1528E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344D616-4C62-4097-86C7-3154EC8D8B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271912-D387-4EEB-A922-F569E54397B8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534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B319D3-EC41-4024-9B5F-8F853D3E21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8CFBF8C-0210-405D-BC98-A55131DC46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F40A35A-2B53-4E9A-AD96-7EEAB33BA3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EE41AC-5A31-463C-AC1F-49A9DA80F9E3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14C809-1E79-4179-9BC0-34E9352DA2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391D952-F41E-4131-BBBB-D5F33467A0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0ED0F6-A8C4-42ED-8790-5E4858EC8D5E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49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AF1DC7-57F3-404D-91D4-92D9931DDCE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177656-1031-4F75-893C-FD38BA25AE3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4F45DDB-223D-4FDF-9C54-A7DACDB8565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6274B00-C6F2-4319-ABFA-C3D9603F3D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6A96D9-95B0-485C-9B1E-980CE056F130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5D2BE60-A999-42F9-9041-1AB021D7C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90C8D71-96FC-41A2-B484-EC382B288B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1B5FAF-4929-4A26-B22A-EECA00B1F437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49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4C7B3-D320-4982-83A7-BC90C15EC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E31D02E-197C-4DD7-8D51-2F0C6683A6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DE01F60-AAB7-45AD-8946-B545B299D4B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EEEE578-3CD0-40F1-9786-349100B6BA9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344F553-E0DE-4754-8179-9062CB79E51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08825F8-F696-4E5D-BBA8-41CC7CED28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7DB9AD-2941-4C68-9158-36B99E260A95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12EE720-0915-4476-ADAA-3DE11FECA3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9A5C8BF-CD82-4BEB-BC9C-B89EEE370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B3A733-7B45-461E-B122-6913CD4D0EFF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172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8CD943-1623-4F59-BD98-D39A9985928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627A627-DC8A-499C-BA20-296D01B4A1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1E3FA0-F21D-4609-89A3-47753D3D4956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8AEA25E-BCF5-4F56-B363-E202CC41D62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EAEB883-FD4E-4B4C-8EB9-97373C1992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98A989-5C1B-4BE9-8138-2D33C6FA4985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610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D685371-C60E-443A-A79F-A2F97EE454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4D157E-C311-4FB1-BBC9-72B0177C6AB8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5999515-3C63-4CEE-8933-0AC35D6B76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3D4A7B7-E1B0-467E-8AB2-CB21B7B7AD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B5DC2A-CFEA-4B4B-8751-26718B3F97B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140566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0AD350-13AA-4B6A-9571-CF254FE3A1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BD1A5D-3C4F-4FE2-BDAF-4CC27630FF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F6B55C6-98AA-4CCB-9904-56F547D278F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63F9147-D384-45FA-8439-7644EECB6D7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8A839A-5338-4C28-A0C6-50243A8DB1F3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0432985-7668-48B7-8177-3069C4868D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C2EF46-27E9-4BBC-A2E2-853632282C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D817A9-BC4F-4E3F-B989-ADE588487DCB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461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4C1C80-9379-44BC-A9F5-BC412393C0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613F569A-B6A6-4E5C-9280-56FC6006B94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CC8B77F-DD0E-4A4A-8099-1288925E627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442060F-AE7F-459C-8BD6-3D83DB3D491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DC1A73-13EE-428D-8118-F2D2F2E695D0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A53227D-C797-4847-84C4-F49C017F3F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DE29AB8-98EA-436F-8DD4-828656C6E1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191875-725B-41D9-9B33-FEBA5DAA4AE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644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2CD5E7E-69F7-4260-9EF9-52499421F1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66A71D1-A218-449F-AA6C-2487074040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D1AFB38-E16F-4CC1-A61E-B872B9876BF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BC5C884-B70A-41A1-BDD2-D1E2A8144734}" type="datetime1">
              <a:rPr lang="el-GR"/>
              <a:pPr lvl="0"/>
              <a:t>27/4/2020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84CD363-181C-4C86-93FD-3B625248F7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1315BB3-622A-4611-89DC-7B3265C29B8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DDD5222-A382-4058-8742-DD24D8818655}" type="slidenum"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eaLnBrk="1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l-G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eaLnBrk="1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l-G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Visio_Drawing.vsdx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7.wmf"/><Relationship Id="rId3" Type="http://schemas.openxmlformats.org/officeDocument/2006/relationships/image" Target="../media/image2.pn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6.wmf"/><Relationship Id="rId5" Type="http://schemas.openxmlformats.org/officeDocument/2006/relationships/image" Target="../media/image3.e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3.bin"/><Relationship Id="rId4" Type="http://schemas.openxmlformats.org/officeDocument/2006/relationships/package" Target="../embeddings/Microsoft_Visio_Drawing1.vsdx"/><Relationship Id="rId9" Type="http://schemas.openxmlformats.org/officeDocument/2006/relationships/image" Target="../media/image5.wmf"/><Relationship Id="rId1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4.wmf"/><Relationship Id="rId3" Type="http://schemas.openxmlformats.org/officeDocument/2006/relationships/image" Target="../media/image2.png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wmf"/><Relationship Id="rId5" Type="http://schemas.openxmlformats.org/officeDocument/2006/relationships/image" Target="../media/image10.emf"/><Relationship Id="rId10" Type="http://schemas.openxmlformats.org/officeDocument/2006/relationships/oleObject" Target="../embeddings/oleObject9.bin"/><Relationship Id="rId4" Type="http://schemas.openxmlformats.org/officeDocument/2006/relationships/package" Target="../embeddings/Microsoft_Visio_Drawing2.vsdx"/><Relationship Id="rId9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3.wmf"/><Relationship Id="rId18" Type="http://schemas.openxmlformats.org/officeDocument/2006/relationships/oleObject" Target="../embeddings/oleObject21.bin"/><Relationship Id="rId3" Type="http://schemas.openxmlformats.org/officeDocument/2006/relationships/image" Target="../media/image2.png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5" Type="http://schemas.openxmlformats.org/officeDocument/2006/relationships/image" Target="../media/image19.e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26.wmf"/><Relationship Id="rId4" Type="http://schemas.openxmlformats.org/officeDocument/2006/relationships/package" Target="../embeddings/Microsoft_Visio_Drawing3.vsdx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0.wmf"/><Relationship Id="rId3" Type="http://schemas.openxmlformats.org/officeDocument/2006/relationships/image" Target="../media/image2.png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9.w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24.bin"/><Relationship Id="rId4" Type="http://schemas.openxmlformats.org/officeDocument/2006/relationships/package" Target="../embeddings/Microsoft_Visio_Drawing4.vsdx"/><Relationship Id="rId9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B7D55BC-1CCD-4554-B764-79EBD9652EFF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3E03ADBD-30E9-4F79-B84A-142A6E98CC3A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4" name="Πίνακας 7">
            <a:extLst>
              <a:ext uri="{FF2B5EF4-FFF2-40B4-BE49-F238E27FC236}">
                <a16:creationId xmlns:a16="http://schemas.microsoft.com/office/drawing/2014/main" id="{8C6394E8-33F1-4D22-BBC7-8F4B46AD7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272410"/>
              </p:ext>
            </p:extLst>
          </p:nvPr>
        </p:nvGraphicFramePr>
        <p:xfrm>
          <a:off x="2119460" y="2150897"/>
          <a:ext cx="8128001" cy="67180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128001">
                  <a:extLst>
                    <a:ext uri="{9D8B030D-6E8A-4147-A177-3AD203B41FA5}">
                      <a16:colId xmlns:a16="http://schemas.microsoft.com/office/drawing/2014/main" val="551333106"/>
                    </a:ext>
                  </a:extLst>
                </a:gridCol>
              </a:tblGrid>
              <a:tr h="671809">
                <a:tc>
                  <a:txBody>
                    <a:bodyPr/>
                    <a:lstStyle/>
                    <a:p>
                      <a:pPr lvl="0" algn="ctr"/>
                      <a:r>
                        <a:rPr lang="el-GR" sz="2400" b="1" i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ταλάντωση της κάθετης αντίδρασης</a:t>
                      </a:r>
                      <a:endParaRPr lang="el-GR" sz="2400" b="1" i="1" kern="1200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17157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9AE865A-3C46-4A07-AC09-18522F6BCC65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85B0A35B-0984-4083-9B9E-2C06459FCB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868B9DE0-8639-41A9-ADDF-B92A491711CB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37A6752-2277-405A-9211-365959436688}"/>
              </a:ext>
            </a:extLst>
          </p:cNvPr>
          <p:cNvSpPr txBox="1"/>
          <p:nvPr/>
        </p:nvSpPr>
        <p:spPr>
          <a:xfrm>
            <a:off x="1668888" y="159885"/>
            <a:ext cx="6861932" cy="21268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Η ομογενής δοκός ΑΒ του σχήματος, μήκους ℓ=3m και μάζας Μ=20kg ισορροπεί σε οριζόντια θέση, στηριζόμενη σε δύο τρίποδα στα σημεία Κ και Λ, όπου (ΑΚ)=(ΚΛ)= (ΛΒ)=1m. Στο άκρο Α έχει στερεωθεί ιδανικό ελατήριο </a:t>
            </a:r>
            <a:r>
              <a:rPr lang="el-GR" b="1" dirty="0"/>
              <a:t>σταθεράς</a:t>
            </a:r>
            <a:r>
              <a:rPr lang="el-GR" dirty="0"/>
              <a:t> k=100Ν/m, στο πάνω άκρο του οποίου ισορροπεί ένα σώμα Σ, μάζας m=4kg.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FFE1863-E30F-4171-AC39-E018DDB868D1}"/>
              </a:ext>
            </a:extLst>
          </p:cNvPr>
          <p:cNvSpPr/>
          <p:nvPr/>
        </p:nvSpPr>
        <p:spPr>
          <a:xfrm>
            <a:off x="8672599" y="1121749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CAC6AFB8-C559-4F16-9EC5-A772DBB3E6F1}"/>
              </a:ext>
            </a:extLst>
          </p:cNvPr>
          <p:cNvSpPr txBox="1"/>
          <p:nvPr/>
        </p:nvSpPr>
        <p:spPr>
          <a:xfrm>
            <a:off x="1668888" y="2654727"/>
            <a:ext cx="9684128" cy="7848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/>
              <a:t>ii) </a:t>
            </a:r>
            <a:r>
              <a:rPr lang="el-GR" dirty="0"/>
              <a:t>Μετακινούμε το σώμα Σ κατακόρυφα προς τα κάτω κατά d=0,5m και τη στιγμή t=0, το αφήνουμε</a:t>
            </a:r>
            <a:endParaRPr lang="en-US" dirty="0"/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/>
              <a:t>   </a:t>
            </a:r>
            <a:r>
              <a:rPr lang="el-GR" dirty="0"/>
              <a:t> να ταλαντωθεί. </a:t>
            </a:r>
            <a:endParaRPr lang="el-G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1251EA48-36D4-4FB0-A144-3CCDE781CF28}"/>
              </a:ext>
            </a:extLst>
          </p:cNvPr>
          <p:cNvSpPr txBox="1"/>
          <p:nvPr/>
        </p:nvSpPr>
        <p:spPr>
          <a:xfrm>
            <a:off x="1668888" y="2347559"/>
            <a:ext cx="839408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dirty="0"/>
              <a:t>i) Να υπολογιστούν οι δυνάμεις που δέχεται η δοκός από τα δύο στηρίγματα.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6CFC5FC6-53AB-49E2-A37D-ABFF80D17EFC}"/>
              </a:ext>
            </a:extLst>
          </p:cNvPr>
          <p:cNvSpPr txBox="1"/>
          <p:nvPr/>
        </p:nvSpPr>
        <p:spPr>
          <a:xfrm>
            <a:off x="1814306" y="3301058"/>
            <a:ext cx="9538710" cy="32778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α) Να υπολογιστεί η μέγιστη και η ελάχιστη τιμή της αντίδρασης Ν</a:t>
            </a:r>
            <a:r>
              <a:rPr lang="el-GR" baseline="-25000" dirty="0"/>
              <a:t>2</a:t>
            </a:r>
            <a:r>
              <a:rPr lang="el-GR" dirty="0"/>
              <a:t>, που δέχεται η δοκός από το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    </a:t>
            </a:r>
            <a:r>
              <a:rPr lang="el-GR" dirty="0"/>
              <a:t> τρίποδο στο σημείο Λ.</a:t>
            </a:r>
          </a:p>
          <a:p>
            <a:pPr>
              <a:lnSpc>
                <a:spcPct val="150000"/>
              </a:lnSpc>
            </a:pPr>
            <a:r>
              <a:rPr lang="el-GR" dirty="0"/>
              <a:t>β) Να γράψετε την εξίσωση της απομάκρυνσης του Σ από τη θέση ισορροπίας του σε συνάρτηση με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    </a:t>
            </a:r>
            <a:r>
              <a:rPr lang="el-GR" dirty="0"/>
              <a:t> το χρόνο, θεωρώντας την προς τα πάνω κατεύθυνση θετική.</a:t>
            </a:r>
          </a:p>
          <a:p>
            <a:pPr>
              <a:lnSpc>
                <a:spcPct val="150000"/>
              </a:lnSpc>
            </a:pPr>
            <a:r>
              <a:rPr lang="el-GR" dirty="0"/>
              <a:t>γ) Ποια η αντίστοιχη εξίσωση Ν</a:t>
            </a:r>
            <a:r>
              <a:rPr lang="el-GR" baseline="-25000" dirty="0"/>
              <a:t>2</a:t>
            </a:r>
            <a:r>
              <a:rPr lang="el-GR" dirty="0"/>
              <a:t>=f(t) για την αντίδραση στο σημείο Λ;</a:t>
            </a:r>
          </a:p>
          <a:p>
            <a:pPr>
              <a:lnSpc>
                <a:spcPct val="150000"/>
              </a:lnSpc>
            </a:pPr>
            <a:r>
              <a:rPr lang="el-GR" dirty="0"/>
              <a:t>δ) Ποιο το μέγιστο δυνατό πλάτος ταλάντωσης του σώματος Σ, χωρίς η δοκός να χάνει την επαφή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    </a:t>
            </a:r>
            <a:r>
              <a:rPr lang="el-GR" dirty="0"/>
              <a:t> με κάποιο από τα τρίποδα;</a:t>
            </a:r>
          </a:p>
          <a:p>
            <a:r>
              <a:rPr lang="el-GR" dirty="0"/>
              <a:t>Δίνεται g=10m/s</a:t>
            </a:r>
            <a:r>
              <a:rPr lang="el-GR" baseline="30000" dirty="0"/>
              <a:t>2</a:t>
            </a:r>
            <a:r>
              <a:rPr lang="el-GR" dirty="0"/>
              <a:t>.</a:t>
            </a:r>
          </a:p>
        </p:txBody>
      </p:sp>
      <p:graphicFrame>
        <p:nvGraphicFramePr>
          <p:cNvPr id="14" name="Αντικείμενο 13">
            <a:extLst>
              <a:ext uri="{FF2B5EF4-FFF2-40B4-BE49-F238E27FC236}">
                <a16:creationId xmlns:a16="http://schemas.microsoft.com/office/drawing/2014/main" id="{D524D3A9-7908-4C00-A971-E4DF1D525D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9981585"/>
              </p:ext>
            </p:extLst>
          </p:nvPr>
        </p:nvGraphicFramePr>
        <p:xfrm>
          <a:off x="8493748" y="457200"/>
          <a:ext cx="3138446" cy="1613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Visio" r:id="rId4" imgW="2651760" imgH="1364067" progId="Visio.Drawing.15">
                  <p:embed/>
                </p:oleObj>
              </mc:Choice>
              <mc:Fallback>
                <p:oleObj name="Visio" r:id="rId4" imgW="2651760" imgH="1364067" progId="Visio.Drawing.15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748" y="457200"/>
                        <a:ext cx="3138446" cy="161336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/>
                          </a:gs>
                          <a:gs pos="10000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7FBB71C-95A7-4570-8ED5-D8EE4C218A60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D1290B0-9273-4B54-9EAC-EC88682A58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88944DCC-C010-42A5-BDD2-569DC08F8C17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B61DEFB-295B-49F0-B3F1-8008107ABC1F}"/>
              </a:ext>
            </a:extLst>
          </p:cNvPr>
          <p:cNvSpPr/>
          <p:nvPr/>
        </p:nvSpPr>
        <p:spPr>
          <a:xfrm>
            <a:off x="1500329" y="2252167"/>
            <a:ext cx="12879168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6CBA56FA-B63F-48EA-935D-FC15029E4653}"/>
              </a:ext>
            </a:extLst>
          </p:cNvPr>
          <p:cNvSpPr txBox="1"/>
          <p:nvPr/>
        </p:nvSpPr>
        <p:spPr>
          <a:xfrm>
            <a:off x="1898956" y="236194"/>
            <a:ext cx="839408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b="1" dirty="0"/>
              <a:t>i) Να υπολογιστούν οι δυνάμεις που δέχεται η δοκός από τα δύο στηρίγματα.</a:t>
            </a:r>
          </a:p>
        </p:txBody>
      </p:sp>
      <p:graphicFrame>
        <p:nvGraphicFramePr>
          <p:cNvPr id="15" name="Αντικείμενο 14">
            <a:extLst>
              <a:ext uri="{FF2B5EF4-FFF2-40B4-BE49-F238E27FC236}">
                <a16:creationId xmlns:a16="http://schemas.microsoft.com/office/drawing/2014/main" id="{A04C2649-ECBA-46CB-927D-D00E4647A8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945716"/>
              </p:ext>
            </p:extLst>
          </p:nvPr>
        </p:nvGraphicFramePr>
        <p:xfrm>
          <a:off x="8590665" y="647674"/>
          <a:ext cx="3170616" cy="2049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Visio" r:id="rId4" imgW="2674726" imgH="1729922" progId="Visio.Drawing.15">
                  <p:embed/>
                </p:oleObj>
              </mc:Choice>
              <mc:Fallback>
                <p:oleObj name="Visio" r:id="rId4" imgW="2674726" imgH="1729922" progId="Visio.Drawing.15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0665" y="647674"/>
                        <a:ext cx="3170616" cy="204980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/>
                          </a:gs>
                          <a:gs pos="10000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551315C-D1B5-43E6-846B-FB3207DD9D5C}"/>
              </a:ext>
            </a:extLst>
          </p:cNvPr>
          <p:cNvSpPr txBox="1"/>
          <p:nvPr/>
        </p:nvSpPr>
        <p:spPr>
          <a:xfrm>
            <a:off x="1984248" y="863446"/>
            <a:ext cx="373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Από την ισορροπία του σώματος Σ: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ADBD2C-E249-47A9-8911-AE65576E3623}"/>
              </a:ext>
            </a:extLst>
          </p:cNvPr>
          <p:cNvSpPr txBox="1"/>
          <p:nvPr/>
        </p:nvSpPr>
        <p:spPr>
          <a:xfrm>
            <a:off x="2811780" y="1407925"/>
            <a:ext cx="1042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ΣF=0  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el-G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5D4BBB-60CC-4785-A96A-5BA58482F254}"/>
              </a:ext>
            </a:extLst>
          </p:cNvPr>
          <p:cNvSpPr txBox="1"/>
          <p:nvPr/>
        </p:nvSpPr>
        <p:spPr>
          <a:xfrm>
            <a:off x="1500329" y="1886121"/>
            <a:ext cx="7206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 ελατήριο ασκεί στη δοκό την δύναμη F</a:t>
            </a:r>
            <a:r>
              <a:rPr lang="el-GR" baseline="-25000" dirty="0"/>
              <a:t>ελ,2</a:t>
            </a:r>
            <a:r>
              <a:rPr lang="el-GR" dirty="0"/>
              <a:t>=40Ν με φορά προς τα κάτω.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AEF3B2-A504-4D4C-BCD8-F957BF5B3405}"/>
              </a:ext>
            </a:extLst>
          </p:cNvPr>
          <p:cNvSpPr txBox="1"/>
          <p:nvPr/>
        </p:nvSpPr>
        <p:spPr>
          <a:xfrm>
            <a:off x="3854196" y="1426756"/>
            <a:ext cx="288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F</a:t>
            </a:r>
            <a:r>
              <a:rPr lang="el-GR" i="1" baseline="-25000" dirty="0"/>
              <a:t>ελ,1</a:t>
            </a:r>
            <a:r>
              <a:rPr lang="el-GR" i="1" dirty="0"/>
              <a:t>=w</a:t>
            </a:r>
            <a:r>
              <a:rPr lang="el-GR" i="1" baseline="-25000" dirty="0"/>
              <a:t>1</a:t>
            </a:r>
            <a:r>
              <a:rPr lang="el-GR" i="1" dirty="0"/>
              <a:t> = </a:t>
            </a:r>
            <a:r>
              <a:rPr lang="el-GR" i="1" dirty="0" err="1"/>
              <a:t>mg</a:t>
            </a:r>
            <a:r>
              <a:rPr lang="el-GR" i="1" dirty="0"/>
              <a:t>=4∙10Ν=40Ν</a:t>
            </a:r>
            <a:endParaRPr lang="el-G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8767D7-9BCE-4E45-9D0A-6B543867A1BD}"/>
              </a:ext>
            </a:extLst>
          </p:cNvPr>
          <p:cNvSpPr txBox="1"/>
          <p:nvPr/>
        </p:nvSpPr>
        <p:spPr>
          <a:xfrm>
            <a:off x="1500329" y="2292367"/>
            <a:ext cx="317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Από την ισορροπία της δοκού:</a:t>
            </a:r>
          </a:p>
        </p:txBody>
      </p:sp>
      <p:graphicFrame>
        <p:nvGraphicFramePr>
          <p:cNvPr id="22" name="Αντικείμενο 21">
            <a:extLst>
              <a:ext uri="{FF2B5EF4-FFF2-40B4-BE49-F238E27FC236}">
                <a16:creationId xmlns:a16="http://schemas.microsoft.com/office/drawing/2014/main" id="{B2497A28-8032-4997-BC47-659A86C57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529344"/>
              </p:ext>
            </p:extLst>
          </p:nvPr>
        </p:nvGraphicFramePr>
        <p:xfrm>
          <a:off x="3629192" y="2821216"/>
          <a:ext cx="1303996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name="Equation" r:id="rId6" imgW="685800" imgH="215640" progId="Equation.DSMT4">
                  <p:embed/>
                </p:oleObj>
              </mc:Choice>
              <mc:Fallback>
                <p:oleObj name="Equation" r:id="rId6" imgW="685800" imgH="215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192" y="2821216"/>
                        <a:ext cx="1303996" cy="404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Αντικείμενο 24">
            <a:extLst>
              <a:ext uri="{FF2B5EF4-FFF2-40B4-BE49-F238E27FC236}">
                <a16:creationId xmlns:a16="http://schemas.microsoft.com/office/drawing/2014/main" id="{3BEBADC6-58FC-45F5-A1F8-462786210F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027374"/>
              </p:ext>
            </p:extLst>
          </p:nvPr>
        </p:nvGraphicFramePr>
        <p:xfrm>
          <a:off x="5073777" y="2837271"/>
          <a:ext cx="2416956" cy="450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8" imgW="1206360" imgH="228600" progId="Equation.DSMT4">
                  <p:embed/>
                </p:oleObj>
              </mc:Choice>
              <mc:Fallback>
                <p:oleObj name="Equation" r:id="rId8" imgW="1206360" imgH="228600" progId="Equation.DSMT4">
                  <p:embed/>
                  <p:pic>
                    <p:nvPicPr>
                      <p:cNvPr id="22" name="Αντικείμενο 21">
                        <a:extLst>
                          <a:ext uri="{FF2B5EF4-FFF2-40B4-BE49-F238E27FC236}">
                            <a16:creationId xmlns:a16="http://schemas.microsoft.com/office/drawing/2014/main" id="{B2497A28-8032-4997-BC47-659A86C57D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3777" y="2837271"/>
                        <a:ext cx="2416956" cy="4509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C0E429A7-6E5F-4B21-8AFA-6E12A51E6E6D}"/>
              </a:ext>
            </a:extLst>
          </p:cNvPr>
          <p:cNvSpPr txBox="1"/>
          <p:nvPr/>
        </p:nvSpPr>
        <p:spPr>
          <a:xfrm>
            <a:off x="7631322" y="2875721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(1)</a:t>
            </a:r>
            <a:endParaRPr lang="el-GR" dirty="0"/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295D458B-7FCD-4FE6-A263-4BCAE40C9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604" y="36672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8" name="Αντικείμενο 27">
            <a:extLst>
              <a:ext uri="{FF2B5EF4-FFF2-40B4-BE49-F238E27FC236}">
                <a16:creationId xmlns:a16="http://schemas.microsoft.com/office/drawing/2014/main" id="{1DFEAA77-711E-4DC0-8266-C9A4F2B50F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98590"/>
              </p:ext>
            </p:extLst>
          </p:nvPr>
        </p:nvGraphicFramePr>
        <p:xfrm>
          <a:off x="2651696" y="3439886"/>
          <a:ext cx="12207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" name="Equation" r:id="rId10" imgW="736560" imgH="228600" progId="Equation.DSMT4">
                  <p:embed/>
                </p:oleObj>
              </mc:Choice>
              <mc:Fallback>
                <p:oleObj name="Equation" r:id="rId10" imgW="73656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696" y="3439886"/>
                        <a:ext cx="1220788" cy="384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Αντικείμενο 30">
            <a:extLst>
              <a:ext uri="{FF2B5EF4-FFF2-40B4-BE49-F238E27FC236}">
                <a16:creationId xmlns:a16="http://schemas.microsoft.com/office/drawing/2014/main" id="{D653CBF1-6C14-4FE7-8FE0-9AC02715D4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7537036"/>
              </p:ext>
            </p:extLst>
          </p:nvPr>
        </p:nvGraphicFramePr>
        <p:xfrm>
          <a:off x="3892454" y="3439886"/>
          <a:ext cx="51133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Equation" r:id="rId12" imgW="3085920" imgH="241200" progId="Equation.DSMT4">
                  <p:embed/>
                </p:oleObj>
              </mc:Choice>
              <mc:Fallback>
                <p:oleObj name="Equation" r:id="rId12" imgW="3085920" imgH="241200" progId="Equation.DSMT4">
                  <p:embed/>
                  <p:pic>
                    <p:nvPicPr>
                      <p:cNvPr id="28" name="Αντικείμενο 27">
                        <a:extLst>
                          <a:ext uri="{FF2B5EF4-FFF2-40B4-BE49-F238E27FC236}">
                            <a16:creationId xmlns:a16="http://schemas.microsoft.com/office/drawing/2014/main" id="{1DFEAA77-711E-4DC0-8266-C9A4F2B50F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454" y="3439886"/>
                        <a:ext cx="5113338" cy="404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16">
            <a:extLst>
              <a:ext uri="{FF2B5EF4-FFF2-40B4-BE49-F238E27FC236}">
                <a16:creationId xmlns:a16="http://schemas.microsoft.com/office/drawing/2014/main" id="{505B2177-06D6-4675-904A-ADE407A6B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469" y="43986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3" name="Αντικείμενο 32">
            <a:extLst>
              <a:ext uri="{FF2B5EF4-FFF2-40B4-BE49-F238E27FC236}">
                <a16:creationId xmlns:a16="http://schemas.microsoft.com/office/drawing/2014/main" id="{0B21EA72-43E3-4148-B9BE-5BD90F3150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682040"/>
              </p:ext>
            </p:extLst>
          </p:nvPr>
        </p:nvGraphicFramePr>
        <p:xfrm>
          <a:off x="3262090" y="4037920"/>
          <a:ext cx="25400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" name="Equation" r:id="rId14" imgW="1346040" imgH="228600" progId="Equation.DSMT4">
                  <p:embed/>
                </p:oleObj>
              </mc:Choice>
              <mc:Fallback>
                <p:oleObj name="Equation" r:id="rId14" imgW="13460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2090" y="4037920"/>
                        <a:ext cx="2540000" cy="430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Αντικείμενο 35">
            <a:extLst>
              <a:ext uri="{FF2B5EF4-FFF2-40B4-BE49-F238E27FC236}">
                <a16:creationId xmlns:a16="http://schemas.microsoft.com/office/drawing/2014/main" id="{DE24AAEA-D036-475C-AF8D-D938B0F32D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941039"/>
              </p:ext>
            </p:extLst>
          </p:nvPr>
        </p:nvGraphicFramePr>
        <p:xfrm>
          <a:off x="5811901" y="4031806"/>
          <a:ext cx="31400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" name="Equation" r:id="rId16" imgW="1663560" imgH="228600" progId="Equation.DSMT4">
                  <p:embed/>
                </p:oleObj>
              </mc:Choice>
              <mc:Fallback>
                <p:oleObj name="Equation" r:id="rId16" imgW="1663560" imgH="228600" progId="Equation.DSMT4">
                  <p:embed/>
                  <p:pic>
                    <p:nvPicPr>
                      <p:cNvPr id="33" name="Αντικείμενο 32">
                        <a:extLst>
                          <a:ext uri="{FF2B5EF4-FFF2-40B4-BE49-F238E27FC236}">
                            <a16:creationId xmlns:a16="http://schemas.microsoft.com/office/drawing/2014/main" id="{0B21EA72-43E3-4148-B9BE-5BD90F3150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1901" y="4031806"/>
                        <a:ext cx="3140075" cy="430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3CB6B0CE-412F-410D-A74A-40356A780E53}"/>
              </a:ext>
            </a:extLst>
          </p:cNvPr>
          <p:cNvSpPr txBox="1"/>
          <p:nvPr/>
        </p:nvSpPr>
        <p:spPr>
          <a:xfrm>
            <a:off x="4899403" y="5063408"/>
            <a:ext cx="239318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=100N-40N=60N.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6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B7C73BD-BC44-407D-AD37-DA6A1B8A1DAA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9118BDB-B4CF-4644-9AFE-4BCCD45F70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B7C754BB-EAB8-404A-AA1D-1AEE4EAE1515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3A0D0F8-9030-4B7C-ABE3-023688109BB8}"/>
              </a:ext>
            </a:extLst>
          </p:cNvPr>
          <p:cNvSpPr/>
          <p:nvPr/>
        </p:nvSpPr>
        <p:spPr>
          <a:xfrm>
            <a:off x="3675357" y="3704810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59AE3AB9-002D-4B12-84B9-9BFAE04EE9F3}"/>
              </a:ext>
            </a:extLst>
          </p:cNvPr>
          <p:cNvSpPr txBox="1"/>
          <p:nvPr/>
        </p:nvSpPr>
        <p:spPr>
          <a:xfrm>
            <a:off x="1571350" y="228600"/>
            <a:ext cx="9818700" cy="880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/>
              <a:t>ii) </a:t>
            </a:r>
            <a:r>
              <a:rPr lang="el-GR" b="1" dirty="0"/>
              <a:t>Μετακινούμε το σώμα Σ κατακόρυφα προς τα κάτω κατά d=0,5m και τη στιγμή t=0, το αφήνουμε</a:t>
            </a:r>
          </a:p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b="1" dirty="0"/>
              <a:t>     να ταλαντωθεί. </a:t>
            </a:r>
          </a:p>
        </p:txBody>
      </p:sp>
      <p:graphicFrame>
        <p:nvGraphicFramePr>
          <p:cNvPr id="16" name="Αντικείμενο 15">
            <a:extLst>
              <a:ext uri="{FF2B5EF4-FFF2-40B4-BE49-F238E27FC236}">
                <a16:creationId xmlns:a16="http://schemas.microsoft.com/office/drawing/2014/main" id="{99A9E073-7DF8-48C5-91CC-9B52C65505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137736"/>
              </p:ext>
            </p:extLst>
          </p:nvPr>
        </p:nvGraphicFramePr>
        <p:xfrm>
          <a:off x="8538960" y="805981"/>
          <a:ext cx="3073031" cy="2430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Visio" r:id="rId4" imgW="2004025" imgH="1584944" progId="Visio.Drawing.15">
                  <p:embed/>
                </p:oleObj>
              </mc:Choice>
              <mc:Fallback>
                <p:oleObj name="Visio" r:id="rId4" imgW="2004025" imgH="1584944" progId="Visio.Drawing.15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8960" y="805981"/>
                        <a:ext cx="3073031" cy="243017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/>
                          </a:gs>
                          <a:gs pos="10000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D0F910FF-4BB3-41B1-9590-AF5724875B23}"/>
              </a:ext>
            </a:extLst>
          </p:cNvPr>
          <p:cNvSpPr txBox="1"/>
          <p:nvPr/>
        </p:nvSpPr>
        <p:spPr>
          <a:xfrm>
            <a:off x="1571350" y="2080546"/>
            <a:ext cx="650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Εκτρέποντας το σώμα Σ προς τα κάτω κατά d, τότε έχουμε ταλάντωση με πλάτος Α=d=0,5m.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A20BA9-1E60-4284-88BB-90145221BD7D}"/>
              </a:ext>
            </a:extLst>
          </p:cNvPr>
          <p:cNvSpPr txBox="1"/>
          <p:nvPr/>
        </p:nvSpPr>
        <p:spPr>
          <a:xfrm flipH="1">
            <a:off x="1571350" y="2759618"/>
            <a:ext cx="566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βάση το σχήμα </a:t>
            </a:r>
            <a:r>
              <a:rPr lang="el-GR" dirty="0" err="1"/>
              <a:t>Δℓ</a:t>
            </a:r>
            <a:r>
              <a:rPr lang="el-GR" baseline="-25000" dirty="0" err="1"/>
              <a:t>mαx</a:t>
            </a:r>
            <a:r>
              <a:rPr lang="el-GR" dirty="0"/>
              <a:t>=</a:t>
            </a:r>
            <a:r>
              <a:rPr lang="el-GR" dirty="0" err="1"/>
              <a:t>Δl+Α</a:t>
            </a:r>
            <a:r>
              <a:rPr lang="el-GR" dirty="0"/>
              <a:t>=0,4m+0,5m=0,9m  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BB0F023A-5ED1-4877-A15E-EC8002018030}"/>
              </a:ext>
            </a:extLst>
          </p:cNvPr>
          <p:cNvSpPr txBox="1"/>
          <p:nvPr/>
        </p:nvSpPr>
        <p:spPr>
          <a:xfrm>
            <a:off x="1793291" y="1054692"/>
            <a:ext cx="6773660" cy="880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α) Να υπολογιστεί η μέγιστη και η ελάχιστη τιμή της αντίδρασης Ν</a:t>
            </a:r>
            <a:r>
              <a:rPr lang="el-GR" b="1" baseline="-25000" dirty="0"/>
              <a:t>2</a:t>
            </a:r>
            <a:r>
              <a:rPr lang="el-GR" b="1" dirty="0"/>
              <a:t>,</a:t>
            </a:r>
          </a:p>
          <a:p>
            <a:pPr>
              <a:lnSpc>
                <a:spcPct val="150000"/>
              </a:lnSpc>
            </a:pPr>
            <a:r>
              <a:rPr lang="el-GR" b="1" dirty="0"/>
              <a:t>     που δέχεται η δοκός από το τρίποδο στο σημείο Λ.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426298-4317-4CC6-984D-D2793CE300CE}"/>
              </a:ext>
            </a:extLst>
          </p:cNvPr>
          <p:cNvSpPr txBox="1"/>
          <p:nvPr/>
        </p:nvSpPr>
        <p:spPr>
          <a:xfrm>
            <a:off x="1571350" y="3668119"/>
            <a:ext cx="873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παραπάνω δύναμη στο σώμα Σ έχει φορά προς τα πάνω, ενώ στη δοκό προς τα κάτω.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E929F9-2120-4704-9197-7EB0C9C6FC52}"/>
              </a:ext>
            </a:extLst>
          </p:cNvPr>
          <p:cNvSpPr txBox="1"/>
          <p:nvPr/>
        </p:nvSpPr>
        <p:spPr>
          <a:xfrm flipH="1">
            <a:off x="4487234" y="3226669"/>
            <a:ext cx="174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err="1"/>
              <a:t>F</a:t>
            </a:r>
            <a:r>
              <a:rPr lang="el-GR" i="1" baseline="-25000" dirty="0" err="1"/>
              <a:t>ελ,mαx</a:t>
            </a:r>
            <a:r>
              <a:rPr lang="el-GR" i="1" dirty="0"/>
              <a:t>=</a:t>
            </a:r>
            <a:r>
              <a:rPr lang="el-GR" i="1" dirty="0" err="1"/>
              <a:t>k∙Δℓ</a:t>
            </a:r>
            <a:r>
              <a:rPr lang="el-GR" i="1" baseline="-25000" dirty="0" err="1"/>
              <a:t>mαx</a:t>
            </a:r>
            <a:r>
              <a:rPr lang="el-GR" i="1" dirty="0"/>
              <a:t>=</a:t>
            </a:r>
            <a:endParaRPr lang="el-GR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78FED3-2ACB-4CE8-BEE9-5451660DE897}"/>
              </a:ext>
            </a:extLst>
          </p:cNvPr>
          <p:cNvSpPr txBox="1"/>
          <p:nvPr/>
        </p:nvSpPr>
        <p:spPr>
          <a:xfrm flipH="1">
            <a:off x="6003986" y="3229491"/>
            <a:ext cx="193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100∙0,9Ν=90Ν</a:t>
            </a:r>
            <a:endParaRPr lang="el-GR" dirty="0"/>
          </a:p>
        </p:txBody>
      </p:sp>
      <p:sp>
        <p:nvSpPr>
          <p:cNvPr id="23" name="Βέλος: Δεξιό 22">
            <a:extLst>
              <a:ext uri="{FF2B5EF4-FFF2-40B4-BE49-F238E27FC236}">
                <a16:creationId xmlns:a16="http://schemas.microsoft.com/office/drawing/2014/main" id="{FD8CF914-AC1C-4B75-A630-5ECDCE59AF87}"/>
              </a:ext>
            </a:extLst>
          </p:cNvPr>
          <p:cNvSpPr/>
          <p:nvPr/>
        </p:nvSpPr>
        <p:spPr>
          <a:xfrm>
            <a:off x="6649375" y="2840854"/>
            <a:ext cx="470516" cy="2117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7B1F77-7C8B-421A-A064-13E00AF7DC41}"/>
              </a:ext>
            </a:extLst>
          </p:cNvPr>
          <p:cNvSpPr txBox="1"/>
          <p:nvPr/>
        </p:nvSpPr>
        <p:spPr>
          <a:xfrm>
            <a:off x="1571350" y="4100014"/>
            <a:ext cx="981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Στην ανώτερη θέση, το ελατήριο έχει επιμήκυνση δ=</a:t>
            </a:r>
            <a:r>
              <a:rPr lang="el-GR" dirty="0" err="1"/>
              <a:t>Δℓ</a:t>
            </a:r>
            <a:r>
              <a:rPr lang="el-GR" dirty="0"/>
              <a:t>΄=Α-</a:t>
            </a:r>
            <a:r>
              <a:rPr lang="el-GR" dirty="0" err="1"/>
              <a:t>Δℓ</a:t>
            </a:r>
            <a:r>
              <a:rPr lang="el-GR" dirty="0"/>
              <a:t>=0,5m-0,4m=0,1m, με αποτέλεσμα να ασκεί στη δοκό, δύναμη προς τα πάνω με μέτρο: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5A7F2DCB-F1E7-47BB-BA56-B4779C9B8813}"/>
              </a:ext>
            </a:extLst>
          </p:cNvPr>
          <p:cNvSpPr/>
          <p:nvPr/>
        </p:nvSpPr>
        <p:spPr>
          <a:xfrm>
            <a:off x="4786986" y="4746345"/>
            <a:ext cx="1217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err="1"/>
              <a:t>F΄</a:t>
            </a:r>
            <a:r>
              <a:rPr lang="el-GR" i="1" baseline="-25000" dirty="0" err="1"/>
              <a:t>ελ</a:t>
            </a:r>
            <a:r>
              <a:rPr lang="el-GR" i="1" dirty="0"/>
              <a:t>=</a:t>
            </a:r>
            <a:r>
              <a:rPr lang="el-GR" i="1" dirty="0" err="1"/>
              <a:t>k∙Δℓ</a:t>
            </a:r>
            <a:r>
              <a:rPr lang="el-GR" i="1" dirty="0"/>
              <a:t>΄=</a:t>
            </a:r>
            <a:endParaRPr lang="el-GR" dirty="0"/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7E19AFE9-CF65-4E22-B335-7599618E5622}"/>
              </a:ext>
            </a:extLst>
          </p:cNvPr>
          <p:cNvSpPr/>
          <p:nvPr/>
        </p:nvSpPr>
        <p:spPr>
          <a:xfrm>
            <a:off x="5882979" y="4738956"/>
            <a:ext cx="1532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/>
              <a:t>100∙0,1Ν=10Ν</a:t>
            </a:r>
            <a:endParaRPr lang="el-GR" dirty="0"/>
          </a:p>
        </p:txBody>
      </p:sp>
      <p:sp>
        <p:nvSpPr>
          <p:cNvPr id="27" name="Βέλος: Δεξιό 26">
            <a:extLst>
              <a:ext uri="{FF2B5EF4-FFF2-40B4-BE49-F238E27FC236}">
                <a16:creationId xmlns:a16="http://schemas.microsoft.com/office/drawing/2014/main" id="{E6975A10-88F3-4BD6-A12F-465A86AB2AC1}"/>
              </a:ext>
            </a:extLst>
          </p:cNvPr>
          <p:cNvSpPr/>
          <p:nvPr/>
        </p:nvSpPr>
        <p:spPr>
          <a:xfrm>
            <a:off x="7708846" y="4846990"/>
            <a:ext cx="720621" cy="242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9" name="Αντικείμενο 28">
            <a:extLst>
              <a:ext uri="{FF2B5EF4-FFF2-40B4-BE49-F238E27FC236}">
                <a16:creationId xmlns:a16="http://schemas.microsoft.com/office/drawing/2014/main" id="{B1E4C9C2-F96C-4C7A-BA40-C6ACAA7B3E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22176"/>
              </p:ext>
            </p:extLst>
          </p:nvPr>
        </p:nvGraphicFramePr>
        <p:xfrm>
          <a:off x="4068871" y="5375902"/>
          <a:ext cx="22225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name="Equation" r:id="rId6" imgW="1485720" imgH="241200" progId="Equation.DSMT4">
                  <p:embed/>
                </p:oleObj>
              </mc:Choice>
              <mc:Fallback>
                <p:oleObj name="Equation" r:id="rId6" imgW="1485720" imgH="241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871" y="5375902"/>
                        <a:ext cx="2222500" cy="365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Αντικείμενο 31">
            <a:extLst>
              <a:ext uri="{FF2B5EF4-FFF2-40B4-BE49-F238E27FC236}">
                <a16:creationId xmlns:a16="http://schemas.microsoft.com/office/drawing/2014/main" id="{1BF9ABBD-7C4B-4F85-879C-E8D593BD55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271046"/>
              </p:ext>
            </p:extLst>
          </p:nvPr>
        </p:nvGraphicFramePr>
        <p:xfrm>
          <a:off x="6376745" y="5366098"/>
          <a:ext cx="1576387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Equation" r:id="rId8" imgW="1054080" imgH="177480" progId="Equation.DSMT4">
                  <p:embed/>
                </p:oleObj>
              </mc:Choice>
              <mc:Fallback>
                <p:oleObj name="Equation" r:id="rId8" imgW="1054080" imgH="177480" progId="Equation.DSMT4">
                  <p:embed/>
                  <p:pic>
                    <p:nvPicPr>
                      <p:cNvPr id="29" name="Αντικείμενο 28">
                        <a:extLst>
                          <a:ext uri="{FF2B5EF4-FFF2-40B4-BE49-F238E27FC236}">
                            <a16:creationId xmlns:a16="http://schemas.microsoft.com/office/drawing/2014/main" id="{B1E4C9C2-F96C-4C7A-BA40-C6ACAA7B3E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6745" y="5366098"/>
                        <a:ext cx="1576387" cy="269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19">
            <a:extLst>
              <a:ext uri="{FF2B5EF4-FFF2-40B4-BE49-F238E27FC236}">
                <a16:creationId xmlns:a16="http://schemas.microsoft.com/office/drawing/2014/main" id="{11B8F929-3434-4F24-9E94-697B48A37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108" y="61118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4" name="Αντικείμενο 33">
            <a:extLst>
              <a:ext uri="{FF2B5EF4-FFF2-40B4-BE49-F238E27FC236}">
                <a16:creationId xmlns:a16="http://schemas.microsoft.com/office/drawing/2014/main" id="{540E1B15-1646-4127-A205-880BFD680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821932"/>
              </p:ext>
            </p:extLst>
          </p:nvPr>
        </p:nvGraphicFramePr>
        <p:xfrm>
          <a:off x="4089020" y="5819150"/>
          <a:ext cx="193833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Equation" r:id="rId10" imgW="1295280" imgH="241200" progId="Equation.DSMT4">
                  <p:embed/>
                </p:oleObj>
              </mc:Choice>
              <mc:Fallback>
                <p:oleObj name="Equation" r:id="rId10" imgW="1295280" imgH="2412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020" y="5819150"/>
                        <a:ext cx="1938338" cy="365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Αντικείμενο 36">
            <a:extLst>
              <a:ext uri="{FF2B5EF4-FFF2-40B4-BE49-F238E27FC236}">
                <a16:creationId xmlns:a16="http://schemas.microsoft.com/office/drawing/2014/main" id="{E269FD71-08DC-48C4-B404-782721C649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300677"/>
              </p:ext>
            </p:extLst>
          </p:nvPr>
        </p:nvGraphicFramePr>
        <p:xfrm>
          <a:off x="6034607" y="5820499"/>
          <a:ext cx="1900237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Equation" r:id="rId12" imgW="1269720" imgH="203040" progId="Equation.DSMT4">
                  <p:embed/>
                </p:oleObj>
              </mc:Choice>
              <mc:Fallback>
                <p:oleObj name="Equation" r:id="rId12" imgW="1269720" imgH="203040" progId="Equation.DSMT4">
                  <p:embed/>
                  <p:pic>
                    <p:nvPicPr>
                      <p:cNvPr id="34" name="Αντικείμενο 33">
                        <a:extLst>
                          <a:ext uri="{FF2B5EF4-FFF2-40B4-BE49-F238E27FC236}">
                            <a16:creationId xmlns:a16="http://schemas.microsoft.com/office/drawing/2014/main" id="{540E1B15-1646-4127-A205-880BFD6803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4607" y="5820499"/>
                        <a:ext cx="1900237" cy="307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8A74DC98-CA9E-43B0-8991-C7309AAF916F}"/>
              </a:ext>
            </a:extLst>
          </p:cNvPr>
          <p:cNvSpPr txBox="1"/>
          <p:nvPr/>
        </p:nvSpPr>
        <p:spPr>
          <a:xfrm>
            <a:off x="7770824" y="4540959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(1)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26" grpId="0"/>
      <p:bldP spid="27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3845DE0-4A4A-480D-8F82-5BDDDEBB21BB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6EB8708-0045-4875-BCD1-4964BEC3C8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D7AE4B10-F96E-4497-A1D2-C294743BA855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193226A-E732-4174-B1FC-9D7F465D6B34}"/>
              </a:ext>
            </a:extLst>
          </p:cNvPr>
          <p:cNvSpPr/>
          <p:nvPr/>
        </p:nvSpPr>
        <p:spPr>
          <a:xfrm>
            <a:off x="2555876" y="1278386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4F1BC-7ECE-4D08-944D-72B76FB5A696}"/>
              </a:ext>
            </a:extLst>
          </p:cNvPr>
          <p:cNvSpPr txBox="1"/>
          <p:nvPr/>
        </p:nvSpPr>
        <p:spPr>
          <a:xfrm>
            <a:off x="1901952" y="153223"/>
            <a:ext cx="9528048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β) Να γράψετε την εξίσωση της απομάκρυνσης του Σ από τη θέση ισορροπίας του σε συνάρτηση</a:t>
            </a:r>
          </a:p>
          <a:p>
            <a:pPr>
              <a:lnSpc>
                <a:spcPct val="150000"/>
              </a:lnSpc>
            </a:pPr>
            <a:r>
              <a:rPr lang="el-GR" b="1" dirty="0"/>
              <a:t>     με  το χρόνο, θεωρώντας την προς τα πάνω κατεύθυνση θετική.</a:t>
            </a: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5F91354C-C1A6-47E3-A1A0-F01034FD8F14}"/>
              </a:ext>
            </a:extLst>
          </p:cNvPr>
          <p:cNvSpPr/>
          <p:nvPr/>
        </p:nvSpPr>
        <p:spPr>
          <a:xfrm>
            <a:off x="1813560" y="1361520"/>
            <a:ext cx="7778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ea typeface="Calibri" panose="020F0502020204030204" pitchFamily="34" charset="0"/>
              </a:rPr>
              <a:t>Το σώμα ταλαντώνεται με σταθερά D=k και με γωνιακή συχνότητα:</a:t>
            </a:r>
            <a:endParaRPr lang="el-GR" dirty="0"/>
          </a:p>
        </p:txBody>
      </p:sp>
      <p:sp>
        <p:nvSpPr>
          <p:cNvPr id="19" name="Rectangle 45">
            <a:extLst>
              <a:ext uri="{FF2B5EF4-FFF2-40B4-BE49-F238E27FC236}">
                <a16:creationId xmlns:a16="http://schemas.microsoft.com/office/drawing/2014/main" id="{8F6634CF-027D-45F8-A6DB-60FADA1B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6340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0" name="Αντικείμενο 19">
            <a:extLst>
              <a:ext uri="{FF2B5EF4-FFF2-40B4-BE49-F238E27FC236}">
                <a16:creationId xmlns:a16="http://schemas.microsoft.com/office/drawing/2014/main" id="{6A5596BE-D5FC-4741-B6E7-0215BF0C86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093482"/>
              </p:ext>
            </p:extLst>
          </p:nvPr>
        </p:nvGraphicFramePr>
        <p:xfrm>
          <a:off x="3848894" y="2014728"/>
          <a:ext cx="10731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Equation" r:id="rId4" imgW="672840" imgH="444240" progId="Equation.DSMT4">
                  <p:embed/>
                </p:oleObj>
              </mc:Choice>
              <mc:Fallback>
                <p:oleObj name="Equation" r:id="rId4" imgW="672840" imgH="444240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894" y="2014728"/>
                        <a:ext cx="1073150" cy="703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Αντικείμενο 23">
            <a:extLst>
              <a:ext uri="{FF2B5EF4-FFF2-40B4-BE49-F238E27FC236}">
                <a16:creationId xmlns:a16="http://schemas.microsoft.com/office/drawing/2014/main" id="{A60A0F45-BCE5-4738-B2F7-42032CE7F4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335861"/>
              </p:ext>
            </p:extLst>
          </p:nvPr>
        </p:nvGraphicFramePr>
        <p:xfrm>
          <a:off x="4922044" y="1980564"/>
          <a:ext cx="23479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Equation" r:id="rId6" imgW="1473120" imgH="444240" progId="Equation.DSMT4">
                  <p:embed/>
                </p:oleObj>
              </mc:Choice>
              <mc:Fallback>
                <p:oleObj name="Equation" r:id="rId6" imgW="1473120" imgH="444240" progId="Equation.DSMT4">
                  <p:embed/>
                  <p:pic>
                    <p:nvPicPr>
                      <p:cNvPr id="23" name="Αντικείμενο 22">
                        <a:extLst>
                          <a:ext uri="{FF2B5EF4-FFF2-40B4-BE49-F238E27FC236}">
                            <a16:creationId xmlns:a16="http://schemas.microsoft.com/office/drawing/2014/main" id="{E59D84FB-E0AE-4294-B5EF-67511A9FC4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044" y="1980564"/>
                        <a:ext cx="2347912" cy="704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C73509FF-1934-485A-95A1-532CF8594786}"/>
              </a:ext>
            </a:extLst>
          </p:cNvPr>
          <p:cNvSpPr/>
          <p:nvPr/>
        </p:nvSpPr>
        <p:spPr>
          <a:xfrm>
            <a:off x="1925423" y="2885899"/>
            <a:ext cx="4784147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Τη στιγμή t=0, από την αρνητική ακραία θέση της ταλάντωσής του, έχοντας αρχική φάση 3π/2. </a:t>
            </a:r>
          </a:p>
        </p:txBody>
      </p:sp>
      <p:sp>
        <p:nvSpPr>
          <p:cNvPr id="26" name="Rectangle 47">
            <a:extLst>
              <a:ext uri="{FF2B5EF4-FFF2-40B4-BE49-F238E27FC236}">
                <a16:creationId xmlns:a16="http://schemas.microsoft.com/office/drawing/2014/main" id="{79F3D232-6B57-4E63-B8FF-FFCC5973E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50" y="37347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7" name="Αντικείμενο 26">
            <a:extLst>
              <a:ext uri="{FF2B5EF4-FFF2-40B4-BE49-F238E27FC236}">
                <a16:creationId xmlns:a16="http://schemas.microsoft.com/office/drawing/2014/main" id="{6CE2ABEF-5B74-40EF-A4CE-D7EBA6FF27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522797"/>
              </p:ext>
            </p:extLst>
          </p:nvPr>
        </p:nvGraphicFramePr>
        <p:xfrm>
          <a:off x="3379789" y="4281019"/>
          <a:ext cx="20129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Equation" r:id="rId8" imgW="1193760" imgH="253800" progId="Equation.DSMT4">
                  <p:embed/>
                </p:oleObj>
              </mc:Choice>
              <mc:Fallback>
                <p:oleObj name="Equation" r:id="rId8" imgW="1193760" imgH="2538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9" y="4281019"/>
                        <a:ext cx="2012950" cy="431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Αντικείμενο 29">
            <a:extLst>
              <a:ext uri="{FF2B5EF4-FFF2-40B4-BE49-F238E27FC236}">
                <a16:creationId xmlns:a16="http://schemas.microsoft.com/office/drawing/2014/main" id="{ED7F1869-C161-4558-AC43-D7C5699611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044589"/>
              </p:ext>
            </p:extLst>
          </p:nvPr>
        </p:nvGraphicFramePr>
        <p:xfrm>
          <a:off x="5392739" y="4134661"/>
          <a:ext cx="2633662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Equation" r:id="rId10" imgW="1562040" imgH="431640" progId="Equation.DSMT4">
                  <p:embed/>
                </p:oleObj>
              </mc:Choice>
              <mc:Fallback>
                <p:oleObj name="Equation" r:id="rId10" imgW="1562040" imgH="431640" progId="Equation.DSMT4">
                  <p:embed/>
                  <p:pic>
                    <p:nvPicPr>
                      <p:cNvPr id="27" name="Αντικείμενο 26">
                        <a:extLst>
                          <a:ext uri="{FF2B5EF4-FFF2-40B4-BE49-F238E27FC236}">
                            <a16:creationId xmlns:a16="http://schemas.microsoft.com/office/drawing/2014/main" id="{6CE2ABEF-5B74-40EF-A4CE-D7EBA6FF27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9" y="4134661"/>
                        <a:ext cx="2633662" cy="733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E8773B12-1FB7-4786-91FF-B0A432C5202B}"/>
              </a:ext>
            </a:extLst>
          </p:cNvPr>
          <p:cNvSpPr txBox="1"/>
          <p:nvPr/>
        </p:nvSpPr>
        <p:spPr>
          <a:xfrm>
            <a:off x="8213110" y="4295756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(3)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6924D8-C667-4A95-A670-63F677376B3D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6C220AFE-5919-4AFD-80F5-21862FC1F2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175050ED-0230-4953-A558-6035F793711F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FB2DC34-99A9-4F5C-9971-D459E8BB09FB}"/>
              </a:ext>
            </a:extLst>
          </p:cNvPr>
          <p:cNvSpPr/>
          <p:nvPr/>
        </p:nvSpPr>
        <p:spPr>
          <a:xfrm>
            <a:off x="3284735" y="311308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517442C4-684F-476F-B724-68F4DF2ED42E}"/>
              </a:ext>
            </a:extLst>
          </p:cNvPr>
          <p:cNvSpPr/>
          <p:nvPr/>
        </p:nvSpPr>
        <p:spPr>
          <a:xfrm>
            <a:off x="1908698" y="189094"/>
            <a:ext cx="807868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γ) Ποια η αντίστοιχη εξίσωση </a:t>
            </a:r>
            <a:r>
              <a:rPr lang="el-GR" b="1" i="1" dirty="0"/>
              <a:t>Ν</a:t>
            </a:r>
            <a:r>
              <a:rPr lang="el-GR" b="1" i="1" baseline="-25000" dirty="0"/>
              <a:t>2</a:t>
            </a:r>
            <a:r>
              <a:rPr lang="el-GR" b="1" i="1" dirty="0"/>
              <a:t>=f(t) </a:t>
            </a:r>
            <a:r>
              <a:rPr lang="el-GR" b="1" dirty="0"/>
              <a:t>για την αντίδραση στο σημείο Λ;</a:t>
            </a:r>
          </a:p>
        </p:txBody>
      </p:sp>
      <p:graphicFrame>
        <p:nvGraphicFramePr>
          <p:cNvPr id="22" name="Αντικείμενο 21">
            <a:extLst>
              <a:ext uri="{FF2B5EF4-FFF2-40B4-BE49-F238E27FC236}">
                <a16:creationId xmlns:a16="http://schemas.microsoft.com/office/drawing/2014/main" id="{24ADF446-3C88-4A48-B6B4-40E75A3997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123048"/>
              </p:ext>
            </p:extLst>
          </p:nvPr>
        </p:nvGraphicFramePr>
        <p:xfrm>
          <a:off x="9566013" y="674234"/>
          <a:ext cx="1903935" cy="2492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3" name="Visio" r:id="rId4" imgW="1257194" imgH="1645920" progId="Visio.Drawing.15">
                  <p:embed/>
                </p:oleObj>
              </mc:Choice>
              <mc:Fallback>
                <p:oleObj name="Visio" r:id="rId4" imgW="1257194" imgH="1645920" progId="Visio.Drawing.15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6013" y="674234"/>
                        <a:ext cx="1903935" cy="2492904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BDD6EE"/>
                          </a:gs>
                          <a:gs pos="100000">
                            <a:srgbClr val="BDD6EE">
                              <a:gamma/>
                              <a:tint val="20000"/>
                              <a:invGamma/>
                            </a:srgb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86621B03-5DCC-4D0C-9585-EE9AC7D2C58C}"/>
              </a:ext>
            </a:extLst>
          </p:cNvPr>
          <p:cNvSpPr txBox="1"/>
          <p:nvPr/>
        </p:nvSpPr>
        <p:spPr>
          <a:xfrm>
            <a:off x="1737062" y="995026"/>
            <a:ext cx="435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Στην τυχαία θέση με απομάκρυνση y:</a:t>
            </a:r>
          </a:p>
        </p:txBody>
      </p:sp>
      <p:sp>
        <p:nvSpPr>
          <p:cNvPr id="24" name="Rectangle 40">
            <a:extLst>
              <a:ext uri="{FF2B5EF4-FFF2-40B4-BE49-F238E27FC236}">
                <a16:creationId xmlns:a16="http://schemas.microsoft.com/office/drawing/2014/main" id="{12A73E4F-A93F-4EF1-AFE9-88619C23B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922" y="20989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5" name="Αντικείμενο 24">
            <a:extLst>
              <a:ext uri="{FF2B5EF4-FFF2-40B4-BE49-F238E27FC236}">
                <a16:creationId xmlns:a16="http://schemas.microsoft.com/office/drawing/2014/main" id="{99DE317B-9303-42D5-BFAE-963D04AA5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3946048"/>
              </p:ext>
            </p:extLst>
          </p:nvPr>
        </p:nvGraphicFramePr>
        <p:xfrm>
          <a:off x="4561696" y="1546231"/>
          <a:ext cx="250190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Equation" r:id="rId6" imgW="1320480" imgH="228600" progId="Equation.DSMT4">
                  <p:embed/>
                </p:oleObj>
              </mc:Choice>
              <mc:Fallback>
                <p:oleObj name="Equation" r:id="rId6" imgW="1320480" imgH="22860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696" y="1546231"/>
                        <a:ext cx="2501900" cy="433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Αντικείμενο 27">
            <a:extLst>
              <a:ext uri="{FF2B5EF4-FFF2-40B4-BE49-F238E27FC236}">
                <a16:creationId xmlns:a16="http://schemas.microsoft.com/office/drawing/2014/main" id="{54BAA1ED-11FD-40C9-A69B-263BB3A19C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118892"/>
              </p:ext>
            </p:extLst>
          </p:nvPr>
        </p:nvGraphicFramePr>
        <p:xfrm>
          <a:off x="2877359" y="1547237"/>
          <a:ext cx="1684337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Equation" r:id="rId8" imgW="888840" imgH="203040" progId="Equation.DSMT4">
                  <p:embed/>
                </p:oleObj>
              </mc:Choice>
              <mc:Fallback>
                <p:oleObj name="Equation" r:id="rId8" imgW="888840" imgH="203040" progId="Equation.DSMT4">
                  <p:embed/>
                  <p:pic>
                    <p:nvPicPr>
                      <p:cNvPr id="25" name="Αντικείμενο 24">
                        <a:extLst>
                          <a:ext uri="{FF2B5EF4-FFF2-40B4-BE49-F238E27FC236}">
                            <a16:creationId xmlns:a16="http://schemas.microsoft.com/office/drawing/2014/main" id="{99DE317B-9303-42D5-BFAE-963D04AA5D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7359" y="1547237"/>
                        <a:ext cx="1684337" cy="385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42">
            <a:extLst>
              <a:ext uri="{FF2B5EF4-FFF2-40B4-BE49-F238E27FC236}">
                <a16:creationId xmlns:a16="http://schemas.microsoft.com/office/drawing/2014/main" id="{DEE121C9-9960-4A6B-B3AB-5DC4E54CD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0" name="Αντικείμενο 29">
            <a:extLst>
              <a:ext uri="{FF2B5EF4-FFF2-40B4-BE49-F238E27FC236}">
                <a16:creationId xmlns:a16="http://schemas.microsoft.com/office/drawing/2014/main" id="{B96DAE60-FB38-4FCE-BA87-1E9FC78B31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284697"/>
              </p:ext>
            </p:extLst>
          </p:nvPr>
        </p:nvGraphicFramePr>
        <p:xfrm>
          <a:off x="1834826" y="2234140"/>
          <a:ext cx="41132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6" name="Equation" r:id="rId10" imgW="2184120" imgH="431640" progId="Equation.DSMT4">
                  <p:embed/>
                </p:oleObj>
              </mc:Choice>
              <mc:Fallback>
                <p:oleObj name="Equation" r:id="rId10" imgW="2184120" imgH="431640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4826" y="2234140"/>
                        <a:ext cx="4113212" cy="819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42">
            <a:extLst>
              <a:ext uri="{FF2B5EF4-FFF2-40B4-BE49-F238E27FC236}">
                <a16:creationId xmlns:a16="http://schemas.microsoft.com/office/drawing/2014/main" id="{4E848CD6-C2FE-47A9-B1BC-7E2D461A1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568" y="29012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E810F7-89CC-4026-B230-07376FFD1580}"/>
              </a:ext>
            </a:extLst>
          </p:cNvPr>
          <p:cNvSpPr txBox="1"/>
          <p:nvPr/>
        </p:nvSpPr>
        <p:spPr>
          <a:xfrm>
            <a:off x="7168669" y="1574393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(4)</a:t>
            </a:r>
            <a:endParaRPr lang="el-GR" dirty="0"/>
          </a:p>
        </p:txBody>
      </p:sp>
      <p:graphicFrame>
        <p:nvGraphicFramePr>
          <p:cNvPr id="34" name="Αντικείμενο 33">
            <a:extLst>
              <a:ext uri="{FF2B5EF4-FFF2-40B4-BE49-F238E27FC236}">
                <a16:creationId xmlns:a16="http://schemas.microsoft.com/office/drawing/2014/main" id="{45C8E0A3-3200-4747-8106-287A3EABF8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131035"/>
              </p:ext>
            </p:extLst>
          </p:nvPr>
        </p:nvGraphicFramePr>
        <p:xfrm>
          <a:off x="5948038" y="2211930"/>
          <a:ext cx="3325812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7" name="Equation" r:id="rId12" imgW="1765080" imgH="431640" progId="Equation.DSMT4">
                  <p:embed/>
                </p:oleObj>
              </mc:Choice>
              <mc:Fallback>
                <p:oleObj name="Equation" r:id="rId12" imgW="1765080" imgH="431640" progId="Equation.DSMT4">
                  <p:embed/>
                  <p:pic>
                    <p:nvPicPr>
                      <p:cNvPr id="30" name="Αντικείμενο 29">
                        <a:extLst>
                          <a:ext uri="{FF2B5EF4-FFF2-40B4-BE49-F238E27FC236}">
                            <a16:creationId xmlns:a16="http://schemas.microsoft.com/office/drawing/2014/main" id="{B96DAE60-FB38-4FCE-BA87-1E9FC78B31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8038" y="2211930"/>
                        <a:ext cx="3325812" cy="8175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63385F7F-C947-4AED-8F82-6440E9FF3E98}"/>
              </a:ext>
            </a:extLst>
          </p:cNvPr>
          <p:cNvSpPr txBox="1"/>
          <p:nvPr/>
        </p:nvSpPr>
        <p:spPr>
          <a:xfrm>
            <a:off x="1834826" y="3313661"/>
            <a:ext cx="284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 αντικατάσταση στην (2):</a:t>
            </a:r>
          </a:p>
        </p:txBody>
      </p:sp>
      <p:sp>
        <p:nvSpPr>
          <p:cNvPr id="36" name="Rectangle 44">
            <a:extLst>
              <a:ext uri="{FF2B5EF4-FFF2-40B4-BE49-F238E27FC236}">
                <a16:creationId xmlns:a16="http://schemas.microsoft.com/office/drawing/2014/main" id="{B0D31C42-50BC-4A28-88BF-6BF88358A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706" y="39528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7" name="Αντικείμενο 36">
            <a:extLst>
              <a:ext uri="{FF2B5EF4-FFF2-40B4-BE49-F238E27FC236}">
                <a16:creationId xmlns:a16="http://schemas.microsoft.com/office/drawing/2014/main" id="{D1C08BAA-2271-42AB-8F70-DE930E5BF8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238212"/>
              </p:ext>
            </p:extLst>
          </p:nvPr>
        </p:nvGraphicFramePr>
        <p:xfrm>
          <a:off x="3284735" y="4004412"/>
          <a:ext cx="18319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8" name="Equation" r:id="rId14" imgW="1091880" imgH="228600" progId="Equation.DSMT4">
                  <p:embed/>
                </p:oleObj>
              </mc:Choice>
              <mc:Fallback>
                <p:oleObj name="Equation" r:id="rId14" imgW="1091880" imgH="228600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4735" y="4004412"/>
                        <a:ext cx="1831975" cy="385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Αντικείμενο 39">
            <a:extLst>
              <a:ext uri="{FF2B5EF4-FFF2-40B4-BE49-F238E27FC236}">
                <a16:creationId xmlns:a16="http://schemas.microsoft.com/office/drawing/2014/main" id="{BD66502C-E9B2-481E-B851-E78C8B2CA5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778113"/>
              </p:ext>
            </p:extLst>
          </p:nvPr>
        </p:nvGraphicFramePr>
        <p:xfrm>
          <a:off x="3790842" y="4822763"/>
          <a:ext cx="3516312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9" name="Equation" r:id="rId16" imgW="2095200" imgH="431640" progId="Equation.DSMT4">
                  <p:embed/>
                </p:oleObj>
              </mc:Choice>
              <mc:Fallback>
                <p:oleObj name="Equation" r:id="rId16" imgW="2095200" imgH="431640" progId="Equation.DSMT4">
                  <p:embed/>
                  <p:pic>
                    <p:nvPicPr>
                      <p:cNvPr id="37" name="Αντικείμενο 36">
                        <a:extLst>
                          <a:ext uri="{FF2B5EF4-FFF2-40B4-BE49-F238E27FC236}">
                            <a16:creationId xmlns:a16="http://schemas.microsoft.com/office/drawing/2014/main" id="{D1C08BAA-2271-42AB-8F70-DE930E5BF8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842" y="4822763"/>
                        <a:ext cx="3516312" cy="730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Αντικείμενο 40">
            <a:extLst>
              <a:ext uri="{FF2B5EF4-FFF2-40B4-BE49-F238E27FC236}">
                <a16:creationId xmlns:a16="http://schemas.microsoft.com/office/drawing/2014/main" id="{117CB4BD-4E8F-4910-AF82-94A4BD0C5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533320"/>
              </p:ext>
            </p:extLst>
          </p:nvPr>
        </p:nvGraphicFramePr>
        <p:xfrm>
          <a:off x="5116710" y="3849825"/>
          <a:ext cx="2982912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0" name="Equation" r:id="rId18" imgW="1777680" imgH="431640" progId="Equation.DSMT4">
                  <p:embed/>
                </p:oleObj>
              </mc:Choice>
              <mc:Fallback>
                <p:oleObj name="Equation" r:id="rId18" imgW="1777680" imgH="431640" progId="Equation.DSMT4">
                  <p:embed/>
                  <p:pic>
                    <p:nvPicPr>
                      <p:cNvPr id="40" name="Αντικείμενο 39">
                        <a:extLst>
                          <a:ext uri="{FF2B5EF4-FFF2-40B4-BE49-F238E27FC236}">
                            <a16:creationId xmlns:a16="http://schemas.microsoft.com/office/drawing/2014/main" id="{BD66502C-E9B2-481E-B851-E78C8B2CA5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6710" y="3849825"/>
                        <a:ext cx="2982912" cy="728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4D01CC5-FB4A-4479-B24D-128B48125295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D9A60A9-C3D9-4F87-BDFE-7C8E5AE908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B93438A7-A5D5-491E-9100-45C97D998194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CEA2255-24A4-48BD-A3DD-6DEE51E7052D}"/>
              </a:ext>
            </a:extLst>
          </p:cNvPr>
          <p:cNvSpPr/>
          <p:nvPr/>
        </p:nvSpPr>
        <p:spPr>
          <a:xfrm>
            <a:off x="0" y="0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CF77C442-3B19-491D-AFF6-968B068C9FA1}"/>
              </a:ext>
            </a:extLst>
          </p:cNvPr>
          <p:cNvSpPr/>
          <p:nvPr/>
        </p:nvSpPr>
        <p:spPr>
          <a:xfrm>
            <a:off x="1740024" y="245615"/>
            <a:ext cx="9046345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δ) Ποιο το μέγιστο δυνατό πλάτος ταλάντωσης του σώματος Σ, χωρίς η δοκός να χάνει την</a:t>
            </a:r>
          </a:p>
          <a:p>
            <a:pPr>
              <a:lnSpc>
                <a:spcPct val="150000"/>
              </a:lnSpc>
            </a:pPr>
            <a:r>
              <a:rPr lang="el-GR" b="1" dirty="0"/>
              <a:t>    επαφή με κάποιο από τα τρίποδα;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8DFB51-C323-4300-B73A-C987903C5B31}"/>
              </a:ext>
            </a:extLst>
          </p:cNvPr>
          <p:cNvSpPr txBox="1"/>
          <p:nvPr/>
        </p:nvSpPr>
        <p:spPr>
          <a:xfrm>
            <a:off x="1873188" y="1340944"/>
            <a:ext cx="624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Για να μην χαθεί η επαφή της ράβδου στο δεύτερο στήριγμα, θα πρέπει Ν</a:t>
            </a:r>
            <a:r>
              <a:rPr lang="el-GR" baseline="-25000" dirty="0"/>
              <a:t>2  </a:t>
            </a:r>
            <a:r>
              <a:rPr lang="el-GR" dirty="0"/>
              <a:t>≥ 0 </a:t>
            </a:r>
          </a:p>
        </p:txBody>
      </p:sp>
      <p:graphicFrame>
        <p:nvGraphicFramePr>
          <p:cNvPr id="11" name="Αντικείμενο 10">
            <a:extLst>
              <a:ext uri="{FF2B5EF4-FFF2-40B4-BE49-F238E27FC236}">
                <a16:creationId xmlns:a16="http://schemas.microsoft.com/office/drawing/2014/main" id="{5D36B905-AA72-4CC9-970B-200CA35A59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991945"/>
              </p:ext>
            </p:extLst>
          </p:nvPr>
        </p:nvGraphicFramePr>
        <p:xfrm>
          <a:off x="8424906" y="1076430"/>
          <a:ext cx="3170616" cy="2049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Visio" r:id="rId4" imgW="2674726" imgH="1729922" progId="Visio.Drawing.15">
                  <p:embed/>
                </p:oleObj>
              </mc:Choice>
              <mc:Fallback>
                <p:oleObj name="Visio" r:id="rId4" imgW="2674726" imgH="1729922" progId="Visio.Drawing.15">
                  <p:embed/>
                  <p:pic>
                    <p:nvPicPr>
                      <p:cNvPr id="15" name="Αντικείμενο 14">
                        <a:extLst>
                          <a:ext uri="{FF2B5EF4-FFF2-40B4-BE49-F238E27FC236}">
                            <a16:creationId xmlns:a16="http://schemas.microsoft.com/office/drawing/2014/main" id="{A04C2649-ECBA-46CB-927D-D00E4647A8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4906" y="1076430"/>
                        <a:ext cx="3170616" cy="204980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CC2E5"/>
                          </a:gs>
                          <a:gs pos="100000">
                            <a:srgbClr val="9CC2E5">
                              <a:gamma/>
                              <a:tint val="20000"/>
                              <a:invGamma/>
                            </a:srgbClr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7">
            <a:extLst>
              <a:ext uri="{FF2B5EF4-FFF2-40B4-BE49-F238E27FC236}">
                <a16:creationId xmlns:a16="http://schemas.microsoft.com/office/drawing/2014/main" id="{5A407A2F-2875-40D0-B6D2-125B18B61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784" y="29524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63A5024B-B46B-411A-8634-75722A12A1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818933"/>
              </p:ext>
            </p:extLst>
          </p:nvPr>
        </p:nvGraphicFramePr>
        <p:xfrm>
          <a:off x="6164758" y="2181258"/>
          <a:ext cx="17240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Equation" r:id="rId6" imgW="774360" imgH="228600" progId="Equation.DSMT4">
                  <p:embed/>
                </p:oleObj>
              </mc:Choice>
              <mc:Fallback>
                <p:oleObj name="Equation" r:id="rId6" imgW="77436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4758" y="2181258"/>
                        <a:ext cx="1724025" cy="50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Αντικείμενο 15">
            <a:extLst>
              <a:ext uri="{FF2B5EF4-FFF2-40B4-BE49-F238E27FC236}">
                <a16:creationId xmlns:a16="http://schemas.microsoft.com/office/drawing/2014/main" id="{D86DE803-F65F-4C5E-9045-9B0CCB13AA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111248"/>
              </p:ext>
            </p:extLst>
          </p:nvPr>
        </p:nvGraphicFramePr>
        <p:xfrm>
          <a:off x="2765348" y="2209487"/>
          <a:ext cx="33353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Equation" r:id="rId8" imgW="1498320" imgH="228600" progId="Equation.DSMT4">
                  <p:embed/>
                </p:oleObj>
              </mc:Choice>
              <mc:Fallback>
                <p:oleObj name="Equation" r:id="rId8" imgW="149832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63A5024B-B46B-411A-8634-75722A12A1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5348" y="2209487"/>
                        <a:ext cx="3335337" cy="50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Βέλος: Δεξιό 16">
            <a:extLst>
              <a:ext uri="{FF2B5EF4-FFF2-40B4-BE49-F238E27FC236}">
                <a16:creationId xmlns:a16="http://schemas.microsoft.com/office/drawing/2014/main" id="{0A056F58-5B91-4582-B548-C937F54D89BB}"/>
              </a:ext>
            </a:extLst>
          </p:cNvPr>
          <p:cNvSpPr/>
          <p:nvPr/>
        </p:nvSpPr>
        <p:spPr>
          <a:xfrm>
            <a:off x="1982749" y="2371957"/>
            <a:ext cx="720621" cy="202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A4BA6-D0C3-47BF-A0B6-776F0695B3DE}"/>
              </a:ext>
            </a:extLst>
          </p:cNvPr>
          <p:cNvSpPr txBox="1"/>
          <p:nvPr/>
        </p:nvSpPr>
        <p:spPr>
          <a:xfrm>
            <a:off x="2044727" y="2065926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(2)</a:t>
            </a:r>
            <a:endParaRPr lang="el-GR" dirty="0"/>
          </a:p>
        </p:txBody>
      </p:sp>
      <p:graphicFrame>
        <p:nvGraphicFramePr>
          <p:cNvPr id="20" name="Αντικείμενο 19">
            <a:extLst>
              <a:ext uri="{FF2B5EF4-FFF2-40B4-BE49-F238E27FC236}">
                <a16:creationId xmlns:a16="http://schemas.microsoft.com/office/drawing/2014/main" id="{71D64FCC-40F7-4AB2-8732-79037B02AA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42779"/>
              </p:ext>
            </p:extLst>
          </p:nvPr>
        </p:nvGraphicFramePr>
        <p:xfrm>
          <a:off x="6375323" y="3126235"/>
          <a:ext cx="1651078" cy="48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Equation" r:id="rId10" imgW="698400" imgH="203040" progId="Equation.DSMT4">
                  <p:embed/>
                </p:oleObj>
              </mc:Choice>
              <mc:Fallback>
                <p:oleObj name="Equation" r:id="rId10" imgW="698400" imgH="203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323" y="3126235"/>
                        <a:ext cx="1651078" cy="480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Βέλος: Δεξιό 22">
            <a:extLst>
              <a:ext uri="{FF2B5EF4-FFF2-40B4-BE49-F238E27FC236}">
                <a16:creationId xmlns:a16="http://schemas.microsoft.com/office/drawing/2014/main" id="{F69E4F8F-17D7-43EF-AE53-043B74E32B30}"/>
              </a:ext>
            </a:extLst>
          </p:cNvPr>
          <p:cNvSpPr/>
          <p:nvPr/>
        </p:nvSpPr>
        <p:spPr>
          <a:xfrm>
            <a:off x="1957240" y="3299133"/>
            <a:ext cx="720621" cy="202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E3A52E-9385-4795-9002-BCBB26295DD1}"/>
              </a:ext>
            </a:extLst>
          </p:cNvPr>
          <p:cNvSpPr txBox="1"/>
          <p:nvPr/>
        </p:nvSpPr>
        <p:spPr>
          <a:xfrm>
            <a:off x="2019218" y="2993102"/>
            <a:ext cx="57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(4)</a:t>
            </a:r>
            <a:endParaRPr lang="el-GR" dirty="0"/>
          </a:p>
        </p:txBody>
      </p:sp>
      <p:graphicFrame>
        <p:nvGraphicFramePr>
          <p:cNvPr id="25" name="Αντικείμενο 24">
            <a:extLst>
              <a:ext uri="{FF2B5EF4-FFF2-40B4-BE49-F238E27FC236}">
                <a16:creationId xmlns:a16="http://schemas.microsoft.com/office/drawing/2014/main" id="{A599A144-D3ED-442E-B9AE-17D02593EA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6139824"/>
              </p:ext>
            </p:extLst>
          </p:nvPr>
        </p:nvGraphicFramePr>
        <p:xfrm>
          <a:off x="2971785" y="3146411"/>
          <a:ext cx="3359150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Equation" r:id="rId12" imgW="1574640" imgH="228600" progId="Equation.DSMT4">
                  <p:embed/>
                </p:oleObj>
              </mc:Choice>
              <mc:Fallback>
                <p:oleObj name="Equation" r:id="rId12" imgW="1574640" imgH="228600" progId="Equation.DSMT4">
                  <p:embed/>
                  <p:pic>
                    <p:nvPicPr>
                      <p:cNvPr id="20" name="Αντικείμενο 19">
                        <a:extLst>
                          <a:ext uri="{FF2B5EF4-FFF2-40B4-BE49-F238E27FC236}">
                            <a16:creationId xmlns:a16="http://schemas.microsoft.com/office/drawing/2014/main" id="{71D64FCC-40F7-4AB2-8732-79037B02AA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785" y="3146411"/>
                        <a:ext cx="3359150" cy="487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DB72436C-B294-4324-AEDC-96567F8524EC}"/>
              </a:ext>
            </a:extLst>
          </p:cNvPr>
          <p:cNvSpPr/>
          <p:nvPr/>
        </p:nvSpPr>
        <p:spPr>
          <a:xfrm>
            <a:off x="1422430" y="4148122"/>
            <a:ext cx="948465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tabLst>
                <a:tab pos="215900" algn="l"/>
              </a:tabLst>
            </a:pPr>
            <a:r>
              <a:rPr lang="el-GR" dirty="0">
                <a:ea typeface="Calibri" panose="020F0502020204030204" pitchFamily="34" charset="0"/>
              </a:rPr>
              <a:t>Αλλά για να είναι η απομάκρυνση μεγαλύτερη από -0,6m, θα πρέπει το πλάτος να είναι μικρότερο ή οριακά ίσο με 0,6m, αφού η Ν</a:t>
            </a:r>
            <a:r>
              <a:rPr lang="el-GR" baseline="-25000" dirty="0">
                <a:ea typeface="Calibri" panose="020F0502020204030204" pitchFamily="34" charset="0"/>
              </a:rPr>
              <a:t>2</a:t>
            </a:r>
            <a:r>
              <a:rPr lang="el-GR" dirty="0">
                <a:ea typeface="Calibri" panose="020F0502020204030204" pitchFamily="34" charset="0"/>
              </a:rPr>
              <a:t> μηδενίζεται όταν το σώμα Σ βρεθεί στην κάτω αρνητική θέση του.</a:t>
            </a:r>
          </a:p>
        </p:txBody>
      </p:sp>
      <p:sp>
        <p:nvSpPr>
          <p:cNvPr id="27" name="Θέση υποσέλιδου 1">
            <a:extLst>
              <a:ext uri="{FF2B5EF4-FFF2-40B4-BE49-F238E27FC236}">
                <a16:creationId xmlns:a16="http://schemas.microsoft.com/office/drawing/2014/main" id="{D768ABD4-CA33-401D-A081-DD561176F602}"/>
              </a:ext>
            </a:extLst>
          </p:cNvPr>
          <p:cNvSpPr txBox="1"/>
          <p:nvPr/>
        </p:nvSpPr>
        <p:spPr>
          <a:xfrm>
            <a:off x="8618751" y="5710891"/>
            <a:ext cx="246601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sz="1600" b="1" i="1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/>
      <p:bldP spid="23" grpId="0" animBg="1"/>
      <p:bldP spid="24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Μέγιστη ενέργεια ταλάντωσης</Template>
  <TotalTime>153</TotalTime>
  <Words>682</Words>
  <Application>Microsoft Office PowerPoint</Application>
  <PresentationFormat>Ευρεία οθόνη</PresentationFormat>
  <Paragraphs>57</Paragraphs>
  <Slides>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Θέμα του Office</vt:lpstr>
      <vt:lpstr>Σχεδίαση του Microsoft Visio</vt:lpstr>
      <vt:lpstr>MathType 6.0 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13</cp:revision>
  <dcterms:created xsi:type="dcterms:W3CDTF">2020-04-27T08:39:32Z</dcterms:created>
  <dcterms:modified xsi:type="dcterms:W3CDTF">2020-04-27T11:12:33Z</dcterms:modified>
</cp:coreProperties>
</file>