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28E4D-22B0-43A8-8EE0-50AF9B4DC33E}" v="2" dt="2020-05-03T14:49:49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c55f5df7a701281" providerId="LiveId" clId="{3F428E4D-22B0-43A8-8EE0-50AF9B4DC33E}"/>
    <pc:docChg chg="modSld">
      <pc:chgData name="" userId="dc55f5df7a701281" providerId="LiveId" clId="{3F428E4D-22B0-43A8-8EE0-50AF9B4DC33E}" dt="2020-05-03T14:49:49.625" v="1" actId="20577"/>
      <pc:docMkLst>
        <pc:docMk/>
      </pc:docMkLst>
      <pc:sldChg chg="modSp">
        <pc:chgData name="" userId="dc55f5df7a701281" providerId="LiveId" clId="{3F428E4D-22B0-43A8-8EE0-50AF9B4DC33E}" dt="2020-05-03T14:49:49.625" v="1" actId="20577"/>
        <pc:sldMkLst>
          <pc:docMk/>
          <pc:sldMk cId="424949177" sldId="258"/>
        </pc:sldMkLst>
        <pc:spChg chg="mod">
          <ac:chgData name="" userId="dc55f5df7a701281" providerId="LiveId" clId="{3F428E4D-22B0-43A8-8EE0-50AF9B4DC33E}" dt="2020-05-03T14:49:49.625" v="1" actId="20577"/>
          <ac:spMkLst>
            <pc:docMk/>
            <pc:sldMk cId="424949177" sldId="258"/>
            <ac:spMk id="10" creationId="{6EFC8EEF-D2D6-4C57-952A-D9FC0E13BEE4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e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6.e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6.emf"/><Relationship Id="rId6" Type="http://schemas.openxmlformats.org/officeDocument/2006/relationships/image" Target="../media/image20.e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7DB1AC-61EC-40AB-AB5E-221F7C31D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AA9EDBC-EBBD-4C02-BE87-1BBC56721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5407058-6A4C-469F-A907-2E90BFD2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62F8A6F-6A02-44F6-BD44-6C54CD09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BFD6FA1-BA3B-4AFA-99A0-401CCF60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07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591B1F-528C-486B-93F4-0EDCCA9C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B85D4C5-EAA1-4AB5-ABA4-1314F00B4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9D4F9D3-3942-4925-87EB-D7AB3894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058AEFA-E4D5-4C17-A1A4-78DD584B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DD49E3-3A43-48BA-B3DB-66404324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743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C8A1C84-D941-4AAB-9BB1-B6295FC5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1069475-BEA5-4FCE-A907-0CCBC81C0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31D0DA-D077-4A83-991B-D75E63654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951FCE1-CCF4-448E-A62B-06F78058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6294095-C051-4994-9ED4-97EFE1A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59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812482-5FBF-4859-B2BE-A317B9A0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604DD3-5606-4CC3-AC69-9385E257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05FAF9-60A8-42D9-BDE7-65656927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33EC5D-0BED-4283-A8DA-D12CF1CB2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8B718C-93BE-48C7-AFFE-1F926AAC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67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46C271-44E1-42EC-9008-3A383157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C2ED54B-6B8F-487B-8387-933291432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344268-ADAC-48DD-B9B1-FAAE0D11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47C1500-0BE3-4017-9950-5BFCC45B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54FDACD-4A10-449F-A03B-D2749148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23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325102-A8DF-4B13-B45F-D9959E34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D5EE80-6CFE-4483-A74D-39B6C333E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14FA8C7-5E93-44A9-9750-B2795347C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8C3056-343B-4FBC-9CE5-BD3B2E31F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8E801D5-02C9-431C-83F6-BF6FDC68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DA669C-244F-4FED-AFDA-3263DD909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902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72155F-F656-4555-A304-39FC66A7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627D10-E4AE-4A55-88F6-6676B551E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9D1F56D-D931-4850-AA78-875B4ECA3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B670CB-C7CE-437E-8D10-3FD31D44A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B3E6B16-6C6B-46E9-8BC1-085C45F8B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032E355-1982-49F9-85D7-CCB06B22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69C7E78-63B8-4DCC-868A-F8E9BAA0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8C82926-AF70-470E-B48F-3DC8D0B9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410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2FEDBC-1212-448C-8E03-2DDAE5298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74452E5-E8A6-4739-92CA-E42009464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3CB042D-2D71-44CA-995F-0C6F0051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451A472-540A-4272-A6FD-538BE542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74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F7CABB5-D352-4C41-81E8-FD196826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E7673B4-7CB4-4FE8-91D2-A2372735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01156EB-EF90-4534-A5E7-BB9E9DD2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90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C3ED1D-3CE5-41AE-B7D9-F5EEF6C8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951813-22E0-4686-9FDC-EA34D361C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8E8D9F9-5691-4610-B08B-753442EC7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FCE365E-48D4-4AD3-AFC3-FDCA34849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5D49F3F-8287-453B-B35D-C305145A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13A378-D51A-48DF-9F61-BBF2644B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894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52DF2A-DEB1-4C3C-BFCC-CD827CF9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52C917B-A44F-40F2-A936-66B554DED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2AB7DDC-ECEF-475C-8976-3AC05DDAC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8C8967C-7E9D-4C30-8E7B-7DD9942E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CB48338-3156-4AAF-83DA-074BBEBC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87F49B5-FB76-4344-BDD9-BFF3A159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14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A110BFB-F68B-4C3A-84CA-9F821ECE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6DFC1CD-8A49-442D-96F8-98C3C9534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756328-FC83-483D-AE61-1C9F139D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1EA0A-2DC0-4AA8-A8DE-DAB65FA2B205}" type="datetimeFigureOut">
              <a:rPr lang="el-GR" smtClean="0"/>
              <a:t>3/5/2020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9BDA2B-E7E8-4766-A754-3524CB6F0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56F1ABB-302D-4A4A-AD6B-9D02939C2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70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Visio_Drawing.vsdx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2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emf"/><Relationship Id="rId4" Type="http://schemas.openxmlformats.org/officeDocument/2006/relationships/package" Target="../embeddings/Microsoft_Visio_Drawing1.vsdx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Visio_Drawing2.vsdx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6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6.emf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8.wmf"/><Relationship Id="rId4" Type="http://schemas.openxmlformats.org/officeDocument/2006/relationships/package" Target="../embeddings/Microsoft_Visio_Drawing3.vsdx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2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10.bin"/><Relationship Id="rId4" Type="http://schemas.openxmlformats.org/officeDocument/2006/relationships/package" Target="../embeddings/Microsoft_Visio_Drawing4.vsdx"/><Relationship Id="rId9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9.wmf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8.wmf"/><Relationship Id="rId5" Type="http://schemas.openxmlformats.org/officeDocument/2006/relationships/image" Target="../media/image6.emf"/><Relationship Id="rId15" Type="http://schemas.openxmlformats.org/officeDocument/2006/relationships/image" Target="../media/image20.emf"/><Relationship Id="rId10" Type="http://schemas.openxmlformats.org/officeDocument/2006/relationships/oleObject" Target="../embeddings/oleObject13.bin"/><Relationship Id="rId4" Type="http://schemas.openxmlformats.org/officeDocument/2006/relationships/package" Target="../embeddings/Microsoft_Visio_Drawing5.vsdx"/><Relationship Id="rId9" Type="http://schemas.openxmlformats.org/officeDocument/2006/relationships/image" Target="../media/image17.wmf"/><Relationship Id="rId14" Type="http://schemas.openxmlformats.org/officeDocument/2006/relationships/package" Target="../embeddings/Microsoft_Visio_Drawing6.vs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8A876C12-8757-4F3A-8D05-1D54A5F0B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699881"/>
              </p:ext>
            </p:extLst>
          </p:nvPr>
        </p:nvGraphicFramePr>
        <p:xfrm>
          <a:off x="3124939" y="2195289"/>
          <a:ext cx="5237825" cy="840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7825">
                  <a:extLst>
                    <a:ext uri="{9D8B030D-6E8A-4147-A177-3AD203B41FA5}">
                      <a16:colId xmlns:a16="http://schemas.microsoft.com/office/drawing/2014/main" val="3911836955"/>
                    </a:ext>
                  </a:extLst>
                </a:gridCol>
              </a:tblGrid>
              <a:tr h="840873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Ένα σύστημα σε ισορροπία.</a:t>
                      </a:r>
                      <a:endParaRPr lang="el-GR" sz="24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343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21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C8EEF-D2D6-4C57-952A-D9FC0E13BEE4}"/>
              </a:ext>
            </a:extLst>
          </p:cNvPr>
          <p:cNvSpPr txBox="1"/>
          <p:nvPr/>
        </p:nvSpPr>
        <p:spPr>
          <a:xfrm>
            <a:off x="1705992" y="430397"/>
            <a:ext cx="7198311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Το σύστημα του σχήματος ισορροπεί, με την ομογενή ράβδο ΑΒ, μάζας Μ=2kg, να σχηματίζει γωνία θ, όπου </a:t>
            </a:r>
            <a:r>
              <a:rPr lang="el-GR" dirty="0" err="1"/>
              <a:t>ημθ</a:t>
            </a:r>
            <a:r>
              <a:rPr lang="el-GR" dirty="0"/>
              <a:t>=0,6, με το οριζόντιο επίπεδο. Με ένα αβαρές νήμα, το οποίο έχουμε περάσει από τροχαλία, ακτίνας R=0,3m και μάζας επίσης Μ, έχουμε συνδέσει το άκρο Α της ράβδου με υλικό σημείο Σ μάζας m=0,4kg, ενώ η γωνία που σχηματίζει το νήμα με την ράβδο είναι ίση με 2θ. Η τροχαλία μπορεί να περιστρέφεται γύρω από</a:t>
            </a:r>
          </a:p>
        </p:txBody>
      </p:sp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D0BD9D92-E4AB-458F-921A-538AAF5B9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359099"/>
              </p:ext>
            </p:extLst>
          </p:nvPr>
        </p:nvGraphicFramePr>
        <p:xfrm>
          <a:off x="8985790" y="480794"/>
          <a:ext cx="2690812" cy="225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sio" r:id="rId4" imgW="2690037" imgH="2255678" progId="Visio.Drawing.15">
                  <p:embed/>
                </p:oleObj>
              </mc:Choice>
              <mc:Fallback>
                <p:oleObj name="Visio" r:id="rId4" imgW="2690037" imgH="2255678" progId="Visio.Drawing.15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D0BD9D92-E4AB-458F-921A-538AAF5B9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790" y="480794"/>
                        <a:ext cx="2690812" cy="2255837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AAC7859-E84A-4D33-AB47-3FD5B78BB286}"/>
              </a:ext>
            </a:extLst>
          </p:cNvPr>
          <p:cNvSpPr txBox="1"/>
          <p:nvPr/>
        </p:nvSpPr>
        <p:spPr>
          <a:xfrm>
            <a:off x="1705992" y="3033825"/>
            <a:ext cx="94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οριζόντιο άξονα, που περνά από το κέντρο της, με τον οποίο εμφανίζει τριβές.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05CE0D-2434-43E1-B573-7D644E0F4BE6}"/>
              </a:ext>
            </a:extLst>
          </p:cNvPr>
          <p:cNvSpPr txBox="1"/>
          <p:nvPr/>
        </p:nvSpPr>
        <p:spPr>
          <a:xfrm>
            <a:off x="1998955" y="5109242"/>
            <a:ext cx="9463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και της εξασφαλίζουν την μη περιστροφή της;</a:t>
            </a:r>
          </a:p>
          <a:p>
            <a:r>
              <a:rPr lang="el-GR" dirty="0"/>
              <a:t>Δίνεται g=10m/s</a:t>
            </a:r>
            <a:r>
              <a:rPr lang="el-GR" baseline="30000" dirty="0"/>
              <a:t>2</a:t>
            </a:r>
            <a:r>
              <a:rPr lang="el-GR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4D52E-D185-47F9-8E84-85F796CAE530}"/>
              </a:ext>
            </a:extLst>
          </p:cNvPr>
          <p:cNvSpPr txBox="1"/>
          <p:nvPr/>
        </p:nvSpPr>
        <p:spPr>
          <a:xfrm>
            <a:off x="1705992" y="3524800"/>
            <a:ext cx="9595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i)  Να μελετηθεί η ισορροπία της ράβδου, υπολογίζοντας την τριβή που δέχεται από το οριζόντιο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57D01-7A81-4DE1-8E1A-FED38E5D46A2}"/>
              </a:ext>
            </a:extLst>
          </p:cNvPr>
          <p:cNvSpPr txBox="1"/>
          <p:nvPr/>
        </p:nvSpPr>
        <p:spPr>
          <a:xfrm>
            <a:off x="1910179" y="3936704"/>
            <a:ext cx="7597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επίπεδο, καθώς και την δύναμη F που δέχεται από το νήμα, στο άκρο  της Α.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D17434-8D9D-4B8C-A5B5-1BC72C5E90C9}"/>
              </a:ext>
            </a:extLst>
          </p:cNvPr>
          <p:cNvSpPr txBox="1"/>
          <p:nvPr/>
        </p:nvSpPr>
        <p:spPr>
          <a:xfrm>
            <a:off x="1705992" y="4317021"/>
            <a:ext cx="94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ii</a:t>
            </a:r>
            <a:r>
              <a:rPr lang="el-GR" dirty="0"/>
              <a:t>)  Να υπολογιστεί η δύναμη που δέχεται η τροχαλία από τον άξονά της.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756638-79F5-4B99-A258-4053EC4B27F0}"/>
              </a:ext>
            </a:extLst>
          </p:cNvPr>
          <p:cNvSpPr txBox="1"/>
          <p:nvPr/>
        </p:nvSpPr>
        <p:spPr>
          <a:xfrm>
            <a:off x="1705992" y="4682301"/>
            <a:ext cx="94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iii</a:t>
            </a:r>
            <a:r>
              <a:rPr lang="el-GR" dirty="0"/>
              <a:t>) Πόση είναι η ροπή των τριβών που ασκούνται στην τροχαλία από τον άξονα περιστροφής της</a:t>
            </a:r>
          </a:p>
        </p:txBody>
      </p:sp>
    </p:spTree>
    <p:extLst>
      <p:ext uri="{BB962C8B-B14F-4D97-AF65-F5344CB8AC3E}">
        <p14:creationId xmlns:p14="http://schemas.microsoft.com/office/powerpoint/2010/main" val="42494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370D44-43D3-4E6B-BC72-4B56D8A7C789}"/>
              </a:ext>
            </a:extLst>
          </p:cNvPr>
          <p:cNvSpPr txBox="1"/>
          <p:nvPr/>
        </p:nvSpPr>
        <p:spPr>
          <a:xfrm>
            <a:off x="1714870" y="254159"/>
            <a:ext cx="9595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i)  Να μελετηθεί η ισορροπία της ράβδου, υπολογίζοντας την τριβή που δέχεται από το οριζόντιο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B3B7B7-FC73-491D-AB1D-D2082429C8DA}"/>
              </a:ext>
            </a:extLst>
          </p:cNvPr>
          <p:cNvSpPr txBox="1"/>
          <p:nvPr/>
        </p:nvSpPr>
        <p:spPr>
          <a:xfrm>
            <a:off x="1919057" y="666063"/>
            <a:ext cx="7597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επίπεδο, καθώς και την δύναμη F που δέχεται από το νήμα, στο άκρο  της Α.</a:t>
            </a:r>
          </a:p>
        </p:txBody>
      </p:sp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0E869461-03AC-4C57-93C4-20BE0DE8F4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990002"/>
              </p:ext>
            </p:extLst>
          </p:nvPr>
        </p:nvGraphicFramePr>
        <p:xfrm>
          <a:off x="8773882" y="1130907"/>
          <a:ext cx="2669004" cy="2058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Visio" r:id="rId4" imgW="1943206" imgH="1500943" progId="Visio.Drawing.15">
                  <p:embed/>
                </p:oleObj>
              </mc:Choice>
              <mc:Fallback>
                <p:oleObj name="Visio" r:id="rId4" imgW="1943206" imgH="1500943" progId="Visio.Drawing.15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0E869461-03AC-4C57-93C4-20BE0DE8F4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3882" y="1130907"/>
                        <a:ext cx="2669004" cy="205894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87E3749-5320-4E99-BD74-6BC4478972A5}"/>
              </a:ext>
            </a:extLst>
          </p:cNvPr>
          <p:cNvSpPr txBox="1"/>
          <p:nvPr/>
        </p:nvSpPr>
        <p:spPr>
          <a:xfrm>
            <a:off x="1305018" y="1535837"/>
            <a:ext cx="6241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l-GR" dirty="0"/>
              <a:t>Από τη συνθήκη ισορροπίας της ράβδου παίρνουμε: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C096B-F5C2-4146-A3B7-5AB747E6F2A1}"/>
              </a:ext>
            </a:extLst>
          </p:cNvPr>
          <p:cNvSpPr txBox="1"/>
          <p:nvPr/>
        </p:nvSpPr>
        <p:spPr>
          <a:xfrm>
            <a:off x="1714870" y="3822021"/>
            <a:ext cx="8992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αριθμητικές αντικαταστάσεις στις (2) και (3) και λαμβάνοντας υπόψη την (1) παίρνουμε: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1E9F6B-7F60-444B-8AE3-60422B3BEFEC}"/>
              </a:ext>
            </a:extLst>
          </p:cNvPr>
          <p:cNvSpPr txBox="1"/>
          <p:nvPr/>
        </p:nvSpPr>
        <p:spPr>
          <a:xfrm>
            <a:off x="2283043" y="2157274"/>
            <a:ext cx="735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ΣF</a:t>
            </a:r>
            <a:r>
              <a:rPr lang="el-GR" i="1" baseline="-25000" dirty="0" err="1"/>
              <a:t>x</a:t>
            </a:r>
            <a:r>
              <a:rPr lang="el-GR" i="1" dirty="0"/>
              <a:t>=0 </a:t>
            </a:r>
            <a:endParaRPr lang="el-GR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4A0057-CC76-4A94-BAC9-4A2C0E9AC356}"/>
              </a:ext>
            </a:extLst>
          </p:cNvPr>
          <p:cNvSpPr txBox="1"/>
          <p:nvPr/>
        </p:nvSpPr>
        <p:spPr>
          <a:xfrm>
            <a:off x="2904694" y="3183101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70EC72-9D0E-4EEA-B8D4-D29F4E7F2843}"/>
              </a:ext>
            </a:extLst>
          </p:cNvPr>
          <p:cNvSpPr txBox="1"/>
          <p:nvPr/>
        </p:nvSpPr>
        <p:spPr>
          <a:xfrm>
            <a:off x="3418120" y="2176676"/>
            <a:ext cx="87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x</a:t>
            </a:r>
            <a:r>
              <a:rPr lang="el-GR" i="1" dirty="0"/>
              <a:t>-Τ=0</a:t>
            </a:r>
            <a:endParaRPr lang="el-GR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564922-F54F-44A8-985D-8828D990E50E}"/>
              </a:ext>
            </a:extLst>
          </p:cNvPr>
          <p:cNvSpPr txBox="1"/>
          <p:nvPr/>
        </p:nvSpPr>
        <p:spPr>
          <a:xfrm>
            <a:off x="4529584" y="2157274"/>
            <a:ext cx="232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F∙συνθ</a:t>
            </a:r>
            <a:r>
              <a:rPr lang="el-GR" i="1" dirty="0"/>
              <a:t> = Τ     (1)</a:t>
            </a:r>
            <a:endParaRPr lang="el-GR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76229A-0FF5-41AC-A81C-6646C868D7FB}"/>
              </a:ext>
            </a:extLst>
          </p:cNvPr>
          <p:cNvSpPr txBox="1"/>
          <p:nvPr/>
        </p:nvSpPr>
        <p:spPr>
          <a:xfrm>
            <a:off x="2961552" y="2128612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3F9C22-7877-4B38-A35F-5D0AB4E1420E}"/>
              </a:ext>
            </a:extLst>
          </p:cNvPr>
          <p:cNvSpPr txBox="1"/>
          <p:nvPr/>
        </p:nvSpPr>
        <p:spPr>
          <a:xfrm>
            <a:off x="4126114" y="2110856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1B02C6-DBD3-4CE2-8EE3-9CD0A5AAC1B4}"/>
              </a:ext>
            </a:extLst>
          </p:cNvPr>
          <p:cNvSpPr txBox="1"/>
          <p:nvPr/>
        </p:nvSpPr>
        <p:spPr>
          <a:xfrm>
            <a:off x="2244325" y="2740312"/>
            <a:ext cx="812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ΣF</a:t>
            </a:r>
            <a:r>
              <a:rPr lang="el-GR" i="1" baseline="-25000" dirty="0" err="1"/>
              <a:t>y</a:t>
            </a:r>
            <a:r>
              <a:rPr lang="el-GR" i="1" dirty="0"/>
              <a:t>=0</a:t>
            </a:r>
            <a:endParaRPr lang="el-G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004700-A9F7-4DDF-99A1-D63DD31433AE}"/>
              </a:ext>
            </a:extLst>
          </p:cNvPr>
          <p:cNvSpPr txBox="1"/>
          <p:nvPr/>
        </p:nvSpPr>
        <p:spPr>
          <a:xfrm>
            <a:off x="3418120" y="2727571"/>
            <a:ext cx="1331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y</a:t>
            </a:r>
            <a:r>
              <a:rPr lang="el-GR" i="1" dirty="0" err="1"/>
              <a:t>+Ν-w</a:t>
            </a:r>
            <a:r>
              <a:rPr lang="el-GR" i="1" dirty="0"/>
              <a:t> =0</a:t>
            </a:r>
            <a:endParaRPr lang="el-G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948586-B9F7-4E18-AC52-9B94C088D03A}"/>
              </a:ext>
            </a:extLst>
          </p:cNvPr>
          <p:cNvSpPr txBox="1"/>
          <p:nvPr/>
        </p:nvSpPr>
        <p:spPr>
          <a:xfrm>
            <a:off x="5091715" y="2706988"/>
            <a:ext cx="2677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F∙ημθ</a:t>
            </a:r>
            <a:r>
              <a:rPr lang="el-GR" i="1" dirty="0"/>
              <a:t> +Ν – </a:t>
            </a:r>
            <a:r>
              <a:rPr lang="el-GR" i="1" dirty="0" err="1"/>
              <a:t>Μg</a:t>
            </a:r>
            <a:r>
              <a:rPr lang="el-GR" i="1" dirty="0"/>
              <a:t> =0    (2)</a:t>
            </a:r>
            <a:endParaRPr lang="el-GR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E5FDFF-447C-4AB7-89D9-AF9B8DAC1EAC}"/>
              </a:ext>
            </a:extLst>
          </p:cNvPr>
          <p:cNvSpPr txBox="1"/>
          <p:nvPr/>
        </p:nvSpPr>
        <p:spPr>
          <a:xfrm>
            <a:off x="2904695" y="2694145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57F177-D055-46EB-83DD-B443D3DCF1D7}"/>
              </a:ext>
            </a:extLst>
          </p:cNvPr>
          <p:cNvSpPr txBox="1"/>
          <p:nvPr/>
        </p:nvSpPr>
        <p:spPr>
          <a:xfrm>
            <a:off x="4575204" y="2660997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58E045-A23C-4E8D-9D20-10493C9B11B7}"/>
              </a:ext>
            </a:extLst>
          </p:cNvPr>
          <p:cNvSpPr txBox="1"/>
          <p:nvPr/>
        </p:nvSpPr>
        <p:spPr>
          <a:xfrm>
            <a:off x="2283042" y="3217520"/>
            <a:ext cx="812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Στ</a:t>
            </a:r>
            <a:r>
              <a:rPr lang="el-GR" i="1" dirty="0"/>
              <a:t>=0</a:t>
            </a:r>
            <a:endParaRPr lang="el-G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3272B9-CE10-4B7B-A3D9-9C5262065AF4}"/>
              </a:ext>
            </a:extLst>
          </p:cNvPr>
          <p:cNvSpPr txBox="1"/>
          <p:nvPr/>
        </p:nvSpPr>
        <p:spPr>
          <a:xfrm>
            <a:off x="3458070" y="3207352"/>
            <a:ext cx="833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Στ</a:t>
            </a:r>
            <a:r>
              <a:rPr lang="el-GR" i="1" baseline="-25000" dirty="0" err="1"/>
              <a:t>Α</a:t>
            </a:r>
            <a:r>
              <a:rPr lang="el-GR" i="1" dirty="0"/>
              <a:t>=0</a:t>
            </a:r>
            <a:endParaRPr lang="el-GR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C2C934-E5CF-4CA9-91C7-136D61B9E721}"/>
              </a:ext>
            </a:extLst>
          </p:cNvPr>
          <p:cNvSpPr txBox="1"/>
          <p:nvPr/>
        </p:nvSpPr>
        <p:spPr>
          <a:xfrm>
            <a:off x="4639539" y="3187168"/>
            <a:ext cx="422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Ν∙ℓ∙συνθ</a:t>
            </a:r>
            <a:r>
              <a:rPr lang="el-GR" i="1" dirty="0"/>
              <a:t> -</a:t>
            </a:r>
            <a:r>
              <a:rPr lang="el-GR" i="1" dirty="0" err="1"/>
              <a:t>Τ∙ℓ∙ημθ</a:t>
            </a:r>
            <a:r>
              <a:rPr lang="el-GR" i="1" dirty="0"/>
              <a:t> -</a:t>
            </a:r>
            <a:r>
              <a:rPr lang="el-GR" i="1" dirty="0" err="1"/>
              <a:t>Μg</a:t>
            </a:r>
            <a:r>
              <a:rPr lang="el-GR" i="1" dirty="0"/>
              <a:t>∙ ½ </a:t>
            </a:r>
            <a:r>
              <a:rPr lang="el-GR" i="1" dirty="0" err="1"/>
              <a:t>ℓ∙συνθ</a:t>
            </a:r>
            <a:r>
              <a:rPr lang="el-GR" i="1" dirty="0"/>
              <a:t> =0 (3)</a:t>
            </a:r>
            <a:endParaRPr lang="el-GR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DD4192-ABF0-4FDC-A825-52F8B745543B}"/>
              </a:ext>
            </a:extLst>
          </p:cNvPr>
          <p:cNvSpPr txBox="1"/>
          <p:nvPr/>
        </p:nvSpPr>
        <p:spPr>
          <a:xfrm>
            <a:off x="4178532" y="3130329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349F77-CD05-4C68-B211-970A2F37F6CB}"/>
              </a:ext>
            </a:extLst>
          </p:cNvPr>
          <p:cNvSpPr txBox="1"/>
          <p:nvPr/>
        </p:nvSpPr>
        <p:spPr>
          <a:xfrm>
            <a:off x="2128532" y="4356285"/>
            <a:ext cx="180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F∙0,6+ Ν=20 (2</a:t>
            </a:r>
            <a:r>
              <a:rPr lang="el-GR" i="1" baseline="30000" dirty="0"/>
              <a:t>α</a:t>
            </a:r>
            <a:r>
              <a:rPr lang="el-GR" i="1" dirty="0"/>
              <a:t>)</a:t>
            </a:r>
            <a:endParaRPr lang="el-GR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A8C2E7-9A39-4084-A527-81D931870277}"/>
              </a:ext>
            </a:extLst>
          </p:cNvPr>
          <p:cNvSpPr txBox="1"/>
          <p:nvPr/>
        </p:nvSpPr>
        <p:spPr>
          <a:xfrm>
            <a:off x="2154988" y="4952831"/>
            <a:ext cx="3127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Ν∙0,8-F∙0,8∙0,6= 20∙ ½ ∙0,8 (3</a:t>
            </a:r>
            <a:r>
              <a:rPr lang="el-GR" i="1" baseline="30000" dirty="0"/>
              <a:t>α</a:t>
            </a:r>
            <a:r>
              <a:rPr lang="el-GR" i="1" dirty="0"/>
              <a:t>) </a:t>
            </a:r>
            <a:endParaRPr lang="el-GR" dirty="0"/>
          </a:p>
        </p:txBody>
      </p:sp>
      <p:sp>
        <p:nvSpPr>
          <p:cNvPr id="28" name="Δεξί άγκιστρο 27">
            <a:extLst>
              <a:ext uri="{FF2B5EF4-FFF2-40B4-BE49-F238E27FC236}">
                <a16:creationId xmlns:a16="http://schemas.microsoft.com/office/drawing/2014/main" id="{37DCB551-963B-43FD-B08F-C214A337C45B}"/>
              </a:ext>
            </a:extLst>
          </p:cNvPr>
          <p:cNvSpPr/>
          <p:nvPr/>
        </p:nvSpPr>
        <p:spPr>
          <a:xfrm>
            <a:off x="5282213" y="4356285"/>
            <a:ext cx="381740" cy="965878"/>
          </a:xfrm>
          <a:prstGeom prst="rightBrac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A59E7C-6357-42DE-859E-73A03B6D60CF}"/>
              </a:ext>
            </a:extLst>
          </p:cNvPr>
          <p:cNvSpPr txBox="1"/>
          <p:nvPr/>
        </p:nvSpPr>
        <p:spPr>
          <a:xfrm>
            <a:off x="5982408" y="4654558"/>
            <a:ext cx="87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Ν=15Ν</a:t>
            </a:r>
            <a:endParaRPr lang="el-GR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196F78-F538-494A-83D2-227A1690BDFB}"/>
              </a:ext>
            </a:extLst>
          </p:cNvPr>
          <p:cNvSpPr txBox="1"/>
          <p:nvPr/>
        </p:nvSpPr>
        <p:spPr>
          <a:xfrm>
            <a:off x="7408246" y="4682983"/>
            <a:ext cx="106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F = 25/3</a:t>
            </a:r>
            <a:endParaRPr lang="el-GR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A0B9D2-ABEB-4092-83A4-A5297B242531}"/>
              </a:ext>
            </a:extLst>
          </p:cNvPr>
          <p:cNvSpPr txBox="1"/>
          <p:nvPr/>
        </p:nvSpPr>
        <p:spPr>
          <a:xfrm>
            <a:off x="6853561" y="4669513"/>
            <a:ext cx="75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και</a:t>
            </a:r>
            <a:endParaRPr lang="el-GR" dirty="0"/>
          </a:p>
        </p:txBody>
      </p:sp>
      <p:sp>
        <p:nvSpPr>
          <p:cNvPr id="32" name="Βέλος: Δεξιό 31">
            <a:extLst>
              <a:ext uri="{FF2B5EF4-FFF2-40B4-BE49-F238E27FC236}">
                <a16:creationId xmlns:a16="http://schemas.microsoft.com/office/drawing/2014/main" id="{A87646C3-6CD2-436F-8767-133F38C5EE22}"/>
              </a:ext>
            </a:extLst>
          </p:cNvPr>
          <p:cNvSpPr/>
          <p:nvPr/>
        </p:nvSpPr>
        <p:spPr>
          <a:xfrm>
            <a:off x="4504675" y="5828884"/>
            <a:ext cx="823927" cy="254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Rectangle 5">
            <a:extLst>
              <a:ext uri="{FF2B5EF4-FFF2-40B4-BE49-F238E27FC236}">
                <a16:creationId xmlns:a16="http://schemas.microsoft.com/office/drawing/2014/main" id="{05132B97-9A28-438A-B926-6CF67258C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6114" y="55869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4" name="Αντικείμενο 33">
            <a:extLst>
              <a:ext uri="{FF2B5EF4-FFF2-40B4-BE49-F238E27FC236}">
                <a16:creationId xmlns:a16="http://schemas.microsoft.com/office/drawing/2014/main" id="{425ADE29-659A-4056-9170-023C63B2A3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412564"/>
              </p:ext>
            </p:extLst>
          </p:nvPr>
        </p:nvGraphicFramePr>
        <p:xfrm>
          <a:off x="5399512" y="5728664"/>
          <a:ext cx="1659306" cy="354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6" imgW="838080" imgH="177480" progId="Equation.DSMT4">
                  <p:embed/>
                </p:oleObj>
              </mc:Choice>
              <mc:Fallback>
                <p:oleObj name="Equation" r:id="rId6" imgW="838080" imgH="177480" progId="Equation.DSMT4">
                  <p:embed/>
                  <p:pic>
                    <p:nvPicPr>
                      <p:cNvPr id="34" name="Αντικείμενο 33">
                        <a:extLst>
                          <a:ext uri="{FF2B5EF4-FFF2-40B4-BE49-F238E27FC236}">
                            <a16:creationId xmlns:a16="http://schemas.microsoft.com/office/drawing/2014/main" id="{425ADE29-659A-4056-9170-023C63B2A3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9512" y="5728664"/>
                        <a:ext cx="1659306" cy="3549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Αντικείμενο 36">
            <a:extLst>
              <a:ext uri="{FF2B5EF4-FFF2-40B4-BE49-F238E27FC236}">
                <a16:creationId xmlns:a16="http://schemas.microsoft.com/office/drawing/2014/main" id="{120A0B39-4585-4EFE-B4CE-2541E0E252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043443"/>
              </p:ext>
            </p:extLst>
          </p:nvPr>
        </p:nvGraphicFramePr>
        <p:xfrm>
          <a:off x="7058818" y="5517005"/>
          <a:ext cx="2313936" cy="723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8" imgW="1269720" imgH="393480" progId="Equation.DSMT4">
                  <p:embed/>
                </p:oleObj>
              </mc:Choice>
              <mc:Fallback>
                <p:oleObj name="Equation" r:id="rId8" imgW="1269720" imgH="393480" progId="Equation.DSMT4">
                  <p:embed/>
                  <p:pic>
                    <p:nvPicPr>
                      <p:cNvPr id="37" name="Αντικείμενο 36">
                        <a:extLst>
                          <a:ext uri="{FF2B5EF4-FFF2-40B4-BE49-F238E27FC236}">
                            <a16:creationId xmlns:a16="http://schemas.microsoft.com/office/drawing/2014/main" id="{120A0B39-4585-4EFE-B4CE-2541E0E252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8818" y="5517005"/>
                        <a:ext cx="2313936" cy="7232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A8823B02-4AA6-45C8-892F-2E74C4999692}"/>
              </a:ext>
            </a:extLst>
          </p:cNvPr>
          <p:cNvSpPr txBox="1"/>
          <p:nvPr/>
        </p:nvSpPr>
        <p:spPr>
          <a:xfrm>
            <a:off x="4684580" y="5507863"/>
            <a:ext cx="59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(1)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56816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4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/>
      <p:bldP spid="30" grpId="0"/>
      <p:bldP spid="31" grpId="0"/>
      <p:bldP spid="32" grpId="0" animBg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7B111-9B9F-413A-99BE-99E5D148E420}"/>
              </a:ext>
            </a:extLst>
          </p:cNvPr>
          <p:cNvSpPr txBox="1"/>
          <p:nvPr/>
        </p:nvSpPr>
        <p:spPr>
          <a:xfrm>
            <a:off x="1688237" y="284632"/>
            <a:ext cx="7429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/>
              <a:t>ii</a:t>
            </a:r>
            <a:r>
              <a:rPr lang="el-GR" b="1" dirty="0"/>
              <a:t>)  Να υπολογιστεί η δύναμη που δέχεται η τροχαλία από τον άξονά της.</a:t>
            </a:r>
          </a:p>
        </p:txBody>
      </p:sp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C7269AD6-4BE1-4481-A1F3-309AB37F6C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632713"/>
              </p:ext>
            </p:extLst>
          </p:nvPr>
        </p:nvGraphicFramePr>
        <p:xfrm>
          <a:off x="9491220" y="457200"/>
          <a:ext cx="2326926" cy="2744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Visio" r:id="rId4" imgW="1486006" imgH="1752521" progId="Visio.Drawing.15">
                  <p:embed/>
                </p:oleObj>
              </mc:Choice>
              <mc:Fallback>
                <p:oleObj name="Visio" r:id="rId4" imgW="1486006" imgH="1752521" progId="Visio.Drawing.15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C7269AD6-4BE1-4481-A1F3-309AB37F6C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1220" y="457200"/>
                        <a:ext cx="2326926" cy="274457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10D45ED-9558-4BD2-BA65-F47579BD2387}"/>
              </a:ext>
            </a:extLst>
          </p:cNvPr>
          <p:cNvSpPr txBox="1"/>
          <p:nvPr/>
        </p:nvSpPr>
        <p:spPr>
          <a:xfrm>
            <a:off x="5328821" y="3348954"/>
            <a:ext cx="153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x</a:t>
            </a:r>
            <a:r>
              <a:rPr lang="el-GR" i="1" dirty="0"/>
              <a:t>= 20/3 Ν</a:t>
            </a:r>
            <a:endParaRPr lang="el-GR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1BEAD-536F-42F1-B9A5-58C94D7755C7}"/>
              </a:ext>
            </a:extLst>
          </p:cNvPr>
          <p:cNvSpPr txBox="1"/>
          <p:nvPr/>
        </p:nvSpPr>
        <p:spPr>
          <a:xfrm>
            <a:off x="1775534" y="909669"/>
            <a:ext cx="6658253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Στο σχήμα έχουν σχεδιαστεί οι δυνάμεις που ασκούνται σε τροχαλία και σώμα Σ, όπου F΄ η τάση του αριστερού τμήματος του νήματος, ίσου μέτρου με την δύναμη F, που υπολογίσαμε παραπάνω.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B7AF94-74E2-4B16-BBAF-8D311106E516}"/>
              </a:ext>
            </a:extLst>
          </p:cNvPr>
          <p:cNvSpPr txBox="1"/>
          <p:nvPr/>
        </p:nvSpPr>
        <p:spPr>
          <a:xfrm>
            <a:off x="1775534" y="2149073"/>
            <a:ext cx="734183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Εξάλλου η γωνία που σχηματίζει το αριστερό νήμα με την οριζόντια διεύθυνση είναι ξανά θ, οπότε για τις συνιστώσες της F΄ έχουμε: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189EE9-7AEC-4043-8BCD-289E3DAF02FC}"/>
              </a:ext>
            </a:extLst>
          </p:cNvPr>
          <p:cNvSpPr txBox="1"/>
          <p:nvPr/>
        </p:nvSpPr>
        <p:spPr>
          <a:xfrm>
            <a:off x="3080797" y="3352321"/>
            <a:ext cx="162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x</a:t>
            </a:r>
            <a:r>
              <a:rPr lang="el-GR" i="1" dirty="0"/>
              <a:t>΄=F΄∙</a:t>
            </a:r>
            <a:r>
              <a:rPr lang="el-GR" i="1" dirty="0" err="1"/>
              <a:t>συνθ</a:t>
            </a:r>
            <a:r>
              <a:rPr lang="el-GR" i="1" dirty="0"/>
              <a:t> =</a:t>
            </a:r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8E2D1F-B256-4113-A5CA-8D5F6767CB8B}"/>
              </a:ext>
            </a:extLst>
          </p:cNvPr>
          <p:cNvSpPr txBox="1"/>
          <p:nvPr/>
        </p:nvSpPr>
        <p:spPr>
          <a:xfrm>
            <a:off x="4440562" y="3352321"/>
            <a:ext cx="102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F∙συνθ</a:t>
            </a:r>
            <a:r>
              <a:rPr lang="el-GR" i="1" dirty="0"/>
              <a:t> =</a:t>
            </a:r>
            <a:endParaRPr lang="el-G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B64509-90EA-4B10-860D-4D2CB35718E0}"/>
              </a:ext>
            </a:extLst>
          </p:cNvPr>
          <p:cNvSpPr txBox="1"/>
          <p:nvPr/>
        </p:nvSpPr>
        <p:spPr>
          <a:xfrm>
            <a:off x="1797976" y="4424302"/>
            <a:ext cx="7341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Από την ισορροπία του σώματος Σ παίρνουμε: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62015D-60B9-48DB-9BA5-DEF5EE503ECA}"/>
              </a:ext>
            </a:extLst>
          </p:cNvPr>
          <p:cNvSpPr txBox="1"/>
          <p:nvPr/>
        </p:nvSpPr>
        <p:spPr>
          <a:xfrm>
            <a:off x="3080797" y="3860745"/>
            <a:ext cx="162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y</a:t>
            </a:r>
            <a:r>
              <a:rPr lang="el-GR" i="1" dirty="0"/>
              <a:t>΄= F΄∙</a:t>
            </a:r>
            <a:r>
              <a:rPr lang="el-GR" i="1" dirty="0" err="1"/>
              <a:t>ημθ</a:t>
            </a:r>
            <a:r>
              <a:rPr lang="el-GR" i="1" dirty="0"/>
              <a:t> =</a:t>
            </a:r>
            <a:endParaRPr lang="el-G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C35273-326C-441C-B703-0095F2D977C7}"/>
              </a:ext>
            </a:extLst>
          </p:cNvPr>
          <p:cNvSpPr txBox="1"/>
          <p:nvPr/>
        </p:nvSpPr>
        <p:spPr>
          <a:xfrm>
            <a:off x="4359430" y="3860745"/>
            <a:ext cx="88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F∙ημθ</a:t>
            </a:r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832762-EAEA-4B00-93DA-591F9F4ECD17}"/>
              </a:ext>
            </a:extLst>
          </p:cNvPr>
          <p:cNvSpPr txBox="1"/>
          <p:nvPr/>
        </p:nvSpPr>
        <p:spPr>
          <a:xfrm>
            <a:off x="5102686" y="3853325"/>
            <a:ext cx="993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= </a:t>
            </a:r>
            <a:r>
              <a:rPr lang="el-GR" i="1" dirty="0" err="1"/>
              <a:t>F</a:t>
            </a:r>
            <a:r>
              <a:rPr lang="el-GR" i="1" baseline="-25000" dirty="0" err="1"/>
              <a:t>y</a:t>
            </a:r>
            <a:r>
              <a:rPr lang="el-GR" i="1" dirty="0"/>
              <a:t>=5Ν.</a:t>
            </a:r>
            <a:endParaRPr lang="el-G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6673D3-987A-4901-800D-D0E0A7A5EEF8}"/>
              </a:ext>
            </a:extLst>
          </p:cNvPr>
          <p:cNvSpPr txBox="1"/>
          <p:nvPr/>
        </p:nvSpPr>
        <p:spPr>
          <a:xfrm>
            <a:off x="1775534" y="5562975"/>
            <a:ext cx="9481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Οπότε το νήμα ασκεί στην τροχαλία την δύναμη F</a:t>
            </a:r>
            <a:r>
              <a:rPr lang="el-GR" baseline="-25000" dirty="0"/>
              <a:t>1</a:t>
            </a:r>
            <a:r>
              <a:rPr lang="el-GR" dirty="0"/>
              <a:t>΄=4Ν με φορά προς τα κάτω, όπως στο σχήμα.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F5D1B9-3D22-4193-B467-A32B991F29C5}"/>
              </a:ext>
            </a:extLst>
          </p:cNvPr>
          <p:cNvSpPr txBox="1"/>
          <p:nvPr/>
        </p:nvSpPr>
        <p:spPr>
          <a:xfrm>
            <a:off x="3080797" y="4967839"/>
            <a:ext cx="969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ΣF=0</a:t>
            </a:r>
            <a:endParaRPr lang="el-G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871F80-2DBE-43AD-B85E-2A0D0F59773B}"/>
              </a:ext>
            </a:extLst>
          </p:cNvPr>
          <p:cNvSpPr txBox="1"/>
          <p:nvPr/>
        </p:nvSpPr>
        <p:spPr>
          <a:xfrm>
            <a:off x="4220413" y="4956855"/>
            <a:ext cx="969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F</a:t>
            </a:r>
            <a:r>
              <a:rPr lang="el-GR" i="1" baseline="-25000" dirty="0"/>
              <a:t>1</a:t>
            </a:r>
            <a:r>
              <a:rPr lang="el-GR" i="1" dirty="0"/>
              <a:t>=</a:t>
            </a:r>
            <a:r>
              <a:rPr lang="el-GR" i="1" dirty="0" err="1"/>
              <a:t>w</a:t>
            </a:r>
            <a:r>
              <a:rPr lang="el-GR" i="1" baseline="-25000" dirty="0" err="1"/>
              <a:t>σ</a:t>
            </a:r>
            <a:endParaRPr lang="el-G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3D5829-E64E-4924-91E5-F73B8F56B145}"/>
              </a:ext>
            </a:extLst>
          </p:cNvPr>
          <p:cNvSpPr txBox="1"/>
          <p:nvPr/>
        </p:nvSpPr>
        <p:spPr>
          <a:xfrm>
            <a:off x="4872431" y="4967839"/>
            <a:ext cx="2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= </a:t>
            </a:r>
            <a:r>
              <a:rPr lang="el-GR" i="1" dirty="0" err="1"/>
              <a:t>mg</a:t>
            </a:r>
            <a:r>
              <a:rPr lang="el-GR" i="1" dirty="0"/>
              <a:t> =0,4∙10Ν=4Ν</a:t>
            </a:r>
            <a:endParaRPr lang="el-G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DE4D3A-BE21-4ACD-9C71-D56CF5195A11}"/>
              </a:ext>
            </a:extLst>
          </p:cNvPr>
          <p:cNvSpPr txBox="1"/>
          <p:nvPr/>
        </p:nvSpPr>
        <p:spPr>
          <a:xfrm>
            <a:off x="3776285" y="4910688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Βέλος: Δεξιό 8">
            <a:extLst>
              <a:ext uri="{FF2B5EF4-FFF2-40B4-BE49-F238E27FC236}">
                <a16:creationId xmlns:a16="http://schemas.microsoft.com/office/drawing/2014/main" id="{1F886EE5-E043-4094-BE03-E08FDB8EC5A5}"/>
              </a:ext>
            </a:extLst>
          </p:cNvPr>
          <p:cNvSpPr/>
          <p:nvPr/>
        </p:nvSpPr>
        <p:spPr>
          <a:xfrm>
            <a:off x="9321554" y="6122929"/>
            <a:ext cx="956302" cy="2334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34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C8EEF-D2D6-4C57-952A-D9FC0E13BEE4}"/>
              </a:ext>
            </a:extLst>
          </p:cNvPr>
          <p:cNvSpPr txBox="1"/>
          <p:nvPr/>
        </p:nvSpPr>
        <p:spPr>
          <a:xfrm>
            <a:off x="1705992" y="430397"/>
            <a:ext cx="4877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Παίρνουμε τώρα την ισορροπία της τροχαλίας:</a:t>
            </a:r>
          </a:p>
        </p:txBody>
      </p:sp>
      <p:graphicFrame>
        <p:nvGraphicFramePr>
          <p:cNvPr id="8" name="Αντικείμενο 7">
            <a:extLst>
              <a:ext uri="{FF2B5EF4-FFF2-40B4-BE49-F238E27FC236}">
                <a16:creationId xmlns:a16="http://schemas.microsoft.com/office/drawing/2014/main" id="{2B4F3FF8-15F1-4650-BA33-5300726CAB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895111"/>
              </p:ext>
            </p:extLst>
          </p:nvPr>
        </p:nvGraphicFramePr>
        <p:xfrm>
          <a:off x="9322545" y="457200"/>
          <a:ext cx="2326926" cy="2744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Visio" r:id="rId4" imgW="1486006" imgH="1752521" progId="Visio.Drawing.15">
                  <p:embed/>
                </p:oleObj>
              </mc:Choice>
              <mc:Fallback>
                <p:oleObj name="Visio" r:id="rId4" imgW="1486006" imgH="1752521" progId="Visio.Drawing.15">
                  <p:embed/>
                  <p:pic>
                    <p:nvPicPr>
                      <p:cNvPr id="8" name="Αντικείμενο 7">
                        <a:extLst>
                          <a:ext uri="{FF2B5EF4-FFF2-40B4-BE49-F238E27FC236}">
                            <a16:creationId xmlns:a16="http://schemas.microsoft.com/office/drawing/2014/main" id="{2B4F3FF8-15F1-4650-BA33-5300726CAB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2545" y="457200"/>
                        <a:ext cx="2326926" cy="274457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D2FE60B-F261-40DC-9385-3D001E38AF08}"/>
              </a:ext>
            </a:extLst>
          </p:cNvPr>
          <p:cNvSpPr txBox="1"/>
          <p:nvPr/>
        </p:nvSpPr>
        <p:spPr>
          <a:xfrm>
            <a:off x="2872455" y="2250674"/>
            <a:ext cx="137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Στ</a:t>
            </a:r>
            <a:r>
              <a:rPr lang="el-GR" i="1" baseline="-25000" dirty="0"/>
              <a:t>ο</a:t>
            </a:r>
            <a:r>
              <a:rPr lang="el-GR" i="1" dirty="0"/>
              <a:t>=0  (6)</a:t>
            </a:r>
            <a:endParaRPr lang="el-G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475B6-154A-40D0-A1C8-DD7371BD1D99}"/>
              </a:ext>
            </a:extLst>
          </p:cNvPr>
          <p:cNvSpPr txBox="1"/>
          <p:nvPr/>
        </p:nvSpPr>
        <p:spPr>
          <a:xfrm>
            <a:off x="1726756" y="1066567"/>
            <a:ext cx="73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ΣF</a:t>
            </a:r>
            <a:r>
              <a:rPr lang="el-GR" i="1" baseline="-25000" dirty="0" err="1"/>
              <a:t>x</a:t>
            </a:r>
            <a:r>
              <a:rPr lang="el-GR" i="1" dirty="0"/>
              <a:t>=0</a:t>
            </a:r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AB3E58-624B-4186-BD3E-538C607FC488}"/>
              </a:ext>
            </a:extLst>
          </p:cNvPr>
          <p:cNvSpPr txBox="1"/>
          <p:nvPr/>
        </p:nvSpPr>
        <p:spPr>
          <a:xfrm>
            <a:off x="2757551" y="1032984"/>
            <a:ext cx="1165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α,x</a:t>
            </a:r>
            <a:r>
              <a:rPr lang="el-GR" i="1" dirty="0" err="1"/>
              <a:t>-F</a:t>
            </a:r>
            <a:r>
              <a:rPr lang="el-GR" i="1" baseline="-25000" dirty="0" err="1"/>
              <a:t>x</a:t>
            </a:r>
            <a:r>
              <a:rPr lang="el-GR" i="1" dirty="0"/>
              <a:t>΄=0</a:t>
            </a:r>
            <a:endParaRPr lang="el-G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A6842-D9F0-4C20-AA3B-AF6AA6DC7BDB}"/>
              </a:ext>
            </a:extLst>
          </p:cNvPr>
          <p:cNvSpPr txBox="1"/>
          <p:nvPr/>
        </p:nvSpPr>
        <p:spPr>
          <a:xfrm>
            <a:off x="2358432" y="996859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85D39E-8796-44B9-B6A2-AB354F4C45EE}"/>
              </a:ext>
            </a:extLst>
          </p:cNvPr>
          <p:cNvSpPr txBox="1"/>
          <p:nvPr/>
        </p:nvSpPr>
        <p:spPr>
          <a:xfrm>
            <a:off x="2385859" y="2191919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84B8D0-2954-4E7C-B0AA-D4F3C931DC72}"/>
              </a:ext>
            </a:extLst>
          </p:cNvPr>
          <p:cNvSpPr txBox="1"/>
          <p:nvPr/>
        </p:nvSpPr>
        <p:spPr>
          <a:xfrm>
            <a:off x="3757486" y="986817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649A86-69EF-444A-857D-39DA751696BB}"/>
              </a:ext>
            </a:extLst>
          </p:cNvPr>
          <p:cNvSpPr txBox="1"/>
          <p:nvPr/>
        </p:nvSpPr>
        <p:spPr>
          <a:xfrm>
            <a:off x="4165600" y="1043025"/>
            <a:ext cx="259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α,x</a:t>
            </a:r>
            <a:r>
              <a:rPr lang="el-GR" i="1" dirty="0"/>
              <a:t>=</a:t>
            </a:r>
            <a:r>
              <a:rPr lang="el-GR" i="1" dirty="0" err="1"/>
              <a:t>F</a:t>
            </a:r>
            <a:r>
              <a:rPr lang="el-GR" i="1" baseline="-25000" dirty="0" err="1"/>
              <a:t>x</a:t>
            </a:r>
            <a:r>
              <a:rPr lang="el-GR" i="1" dirty="0"/>
              <a:t>΄=20/3Ν   (4)</a:t>
            </a:r>
            <a:endParaRPr lang="el-G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7CAB6-82EF-46BC-A6D8-BE9790E1E64B}"/>
              </a:ext>
            </a:extLst>
          </p:cNvPr>
          <p:cNvSpPr txBox="1"/>
          <p:nvPr/>
        </p:nvSpPr>
        <p:spPr>
          <a:xfrm>
            <a:off x="1680306" y="1702737"/>
            <a:ext cx="73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ΣF</a:t>
            </a:r>
            <a:r>
              <a:rPr lang="el-GR" i="1" baseline="-25000" dirty="0" err="1"/>
              <a:t>y</a:t>
            </a:r>
            <a:r>
              <a:rPr lang="el-GR" i="1" dirty="0"/>
              <a:t>=0</a:t>
            </a:r>
            <a:endParaRPr lang="el-G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6F9811-E6EA-499C-97AF-C5F557A40A59}"/>
              </a:ext>
            </a:extLst>
          </p:cNvPr>
          <p:cNvSpPr txBox="1"/>
          <p:nvPr/>
        </p:nvSpPr>
        <p:spPr>
          <a:xfrm>
            <a:off x="2358432" y="1655654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EC3F68-19D4-49B9-B097-7C274FC05BAA}"/>
              </a:ext>
            </a:extLst>
          </p:cNvPr>
          <p:cNvSpPr txBox="1"/>
          <p:nvPr/>
        </p:nvSpPr>
        <p:spPr>
          <a:xfrm>
            <a:off x="2758578" y="1691779"/>
            <a:ext cx="180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αy</a:t>
            </a:r>
            <a:r>
              <a:rPr lang="el-GR" i="1" baseline="-25000" dirty="0"/>
              <a:t> </a:t>
            </a:r>
            <a:r>
              <a:rPr lang="el-GR" i="1" dirty="0"/>
              <a:t>-</a:t>
            </a:r>
            <a:r>
              <a:rPr lang="el-GR" i="1" dirty="0" err="1"/>
              <a:t>w</a:t>
            </a:r>
            <a:r>
              <a:rPr lang="el-GR" i="1" baseline="-25000" dirty="0" err="1"/>
              <a:t>τ</a:t>
            </a:r>
            <a:r>
              <a:rPr lang="el-GR" i="1" dirty="0" err="1"/>
              <a:t>-F</a:t>
            </a:r>
            <a:r>
              <a:rPr lang="el-GR" i="1" baseline="-25000" dirty="0" err="1"/>
              <a:t>y</a:t>
            </a:r>
            <a:r>
              <a:rPr lang="el-GR" i="1" dirty="0"/>
              <a:t>΄-F</a:t>
            </a:r>
            <a:r>
              <a:rPr lang="el-GR" i="1" baseline="-25000" dirty="0"/>
              <a:t>1</a:t>
            </a:r>
            <a:r>
              <a:rPr lang="el-GR" i="1" dirty="0"/>
              <a:t>΄ =0</a:t>
            </a:r>
            <a:endParaRPr lang="el-G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99FAF2-124E-4925-BDCD-F7B263D9BD1C}"/>
              </a:ext>
            </a:extLst>
          </p:cNvPr>
          <p:cNvSpPr txBox="1"/>
          <p:nvPr/>
        </p:nvSpPr>
        <p:spPr>
          <a:xfrm>
            <a:off x="4446026" y="1610404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AC169-D086-4118-A5E8-51A4D74C5FBE}"/>
              </a:ext>
            </a:extLst>
          </p:cNvPr>
          <p:cNvSpPr txBox="1"/>
          <p:nvPr/>
        </p:nvSpPr>
        <p:spPr>
          <a:xfrm>
            <a:off x="4837839" y="1669190"/>
            <a:ext cx="417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αy</a:t>
            </a:r>
            <a:r>
              <a:rPr lang="el-GR" i="1" baseline="-25000" dirty="0"/>
              <a:t> </a:t>
            </a:r>
            <a:r>
              <a:rPr lang="el-GR" i="1" dirty="0"/>
              <a:t>= </a:t>
            </a:r>
            <a:r>
              <a:rPr lang="el-GR" i="1" dirty="0" err="1"/>
              <a:t>w</a:t>
            </a:r>
            <a:r>
              <a:rPr lang="el-GR" i="1" baseline="-25000" dirty="0" err="1"/>
              <a:t>τ</a:t>
            </a:r>
            <a:r>
              <a:rPr lang="el-GR" i="1" dirty="0"/>
              <a:t>+ </a:t>
            </a:r>
            <a:r>
              <a:rPr lang="el-GR" i="1" dirty="0" err="1"/>
              <a:t>F</a:t>
            </a:r>
            <a:r>
              <a:rPr lang="el-GR" i="1" baseline="-25000" dirty="0" err="1"/>
              <a:t>y</a:t>
            </a:r>
            <a:r>
              <a:rPr lang="el-GR" i="1" dirty="0"/>
              <a:t>΄+F</a:t>
            </a:r>
            <a:r>
              <a:rPr lang="el-GR" i="1" baseline="-25000" dirty="0"/>
              <a:t>1</a:t>
            </a:r>
            <a:r>
              <a:rPr lang="el-GR" i="1" dirty="0"/>
              <a:t>΄=20Ν+5Ν+4Ν=29Ν   (5)</a:t>
            </a:r>
            <a:endParaRPr lang="el-G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5B309E-6787-432D-9F38-43A15DD82A6B}"/>
              </a:ext>
            </a:extLst>
          </p:cNvPr>
          <p:cNvSpPr txBox="1"/>
          <p:nvPr/>
        </p:nvSpPr>
        <p:spPr>
          <a:xfrm>
            <a:off x="1724920" y="2250288"/>
            <a:ext cx="688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Στ</a:t>
            </a:r>
            <a:r>
              <a:rPr lang="el-GR" i="1" dirty="0"/>
              <a:t>=0 </a:t>
            </a:r>
            <a:endParaRPr lang="el-GR" dirty="0"/>
          </a:p>
        </p:txBody>
      </p:sp>
      <p:pic>
        <p:nvPicPr>
          <p:cNvPr id="4098" name="Εικόνα 6">
            <a:extLst>
              <a:ext uri="{FF2B5EF4-FFF2-40B4-BE49-F238E27FC236}">
                <a16:creationId xmlns:a16="http://schemas.microsoft.com/office/drawing/2014/main" id="{3486D9CC-7538-4DC6-8177-5B27A1F66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303" y="3684693"/>
            <a:ext cx="1560443" cy="196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Βέλος: Δεξιό 1">
            <a:extLst>
              <a:ext uri="{FF2B5EF4-FFF2-40B4-BE49-F238E27FC236}">
                <a16:creationId xmlns:a16="http://schemas.microsoft.com/office/drawing/2014/main" id="{EDFA4AD0-92BF-45FA-A2B7-09630425F957}"/>
              </a:ext>
            </a:extLst>
          </p:cNvPr>
          <p:cNvSpPr/>
          <p:nvPr/>
        </p:nvSpPr>
        <p:spPr>
          <a:xfrm>
            <a:off x="1869395" y="3020327"/>
            <a:ext cx="773176" cy="257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CD4FB5-1893-4050-895C-17906047E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4013" y="37346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" name="Αντικείμενο 3">
            <a:extLst>
              <a:ext uri="{FF2B5EF4-FFF2-40B4-BE49-F238E27FC236}">
                <a16:creationId xmlns:a16="http://schemas.microsoft.com/office/drawing/2014/main" id="{DC7FD088-E842-42A5-BBA1-9EAF38BB51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851893"/>
              </p:ext>
            </p:extLst>
          </p:nvPr>
        </p:nvGraphicFramePr>
        <p:xfrm>
          <a:off x="2875369" y="3059218"/>
          <a:ext cx="214788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7" imgW="1104840" imgH="317160" progId="Equation.DSMT4">
                  <p:embed/>
                </p:oleObj>
              </mc:Choice>
              <mc:Fallback>
                <p:oleObj name="Equation" r:id="rId7" imgW="1104840" imgH="317160" progId="Equation.DSMT4">
                  <p:embed/>
                  <p:pic>
                    <p:nvPicPr>
                      <p:cNvPr id="4" name="Αντικείμενο 3">
                        <a:extLst>
                          <a:ext uri="{FF2B5EF4-FFF2-40B4-BE49-F238E27FC236}">
                            <a16:creationId xmlns:a16="http://schemas.microsoft.com/office/drawing/2014/main" id="{DC7FD088-E842-42A5-BBA1-9EAF38BB5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5369" y="3059218"/>
                        <a:ext cx="2147888" cy="625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Αντικείμενο 26">
            <a:extLst>
              <a:ext uri="{FF2B5EF4-FFF2-40B4-BE49-F238E27FC236}">
                <a16:creationId xmlns:a16="http://schemas.microsoft.com/office/drawing/2014/main" id="{49A12277-6768-4A55-9626-943583270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237695"/>
              </p:ext>
            </p:extLst>
          </p:nvPr>
        </p:nvGraphicFramePr>
        <p:xfrm>
          <a:off x="7584687" y="3162042"/>
          <a:ext cx="113665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9" imgW="583920" imgH="190440" progId="Equation.DSMT4">
                  <p:embed/>
                </p:oleObj>
              </mc:Choice>
              <mc:Fallback>
                <p:oleObj name="Equation" r:id="rId9" imgW="583920" imgH="190440" progId="Equation.DSMT4">
                  <p:embed/>
                  <p:pic>
                    <p:nvPicPr>
                      <p:cNvPr id="27" name="Αντικείμενο 26">
                        <a:extLst>
                          <a:ext uri="{FF2B5EF4-FFF2-40B4-BE49-F238E27FC236}">
                            <a16:creationId xmlns:a16="http://schemas.microsoft.com/office/drawing/2014/main" id="{49A12277-6768-4A55-9626-943583270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4687" y="3162042"/>
                        <a:ext cx="1136650" cy="374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Αντικείμενο 27">
            <a:extLst>
              <a:ext uri="{FF2B5EF4-FFF2-40B4-BE49-F238E27FC236}">
                <a16:creationId xmlns:a16="http://schemas.microsoft.com/office/drawing/2014/main" id="{0B697B14-2E68-4216-BBB6-45548B9907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236070"/>
              </p:ext>
            </p:extLst>
          </p:nvPr>
        </p:nvGraphicFramePr>
        <p:xfrm>
          <a:off x="5120401" y="2971905"/>
          <a:ext cx="23717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11" imgW="1218960" imgH="406080" progId="Equation.DSMT4">
                  <p:embed/>
                </p:oleObj>
              </mc:Choice>
              <mc:Fallback>
                <p:oleObj name="Equation" r:id="rId11" imgW="1218960" imgH="406080" progId="Equation.DSMT4">
                  <p:embed/>
                  <p:pic>
                    <p:nvPicPr>
                      <p:cNvPr id="28" name="Αντικείμενο 27">
                        <a:extLst>
                          <a:ext uri="{FF2B5EF4-FFF2-40B4-BE49-F238E27FC236}">
                            <a16:creationId xmlns:a16="http://schemas.microsoft.com/office/drawing/2014/main" id="{0B697B14-2E68-4216-BBB6-45548B990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0401" y="2971905"/>
                        <a:ext cx="2371725" cy="800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6">
            <a:extLst>
              <a:ext uri="{FF2B5EF4-FFF2-40B4-BE49-F238E27FC236}">
                <a16:creationId xmlns:a16="http://schemas.microsoft.com/office/drawing/2014/main" id="{7D8F2660-BBEB-4FA6-BA83-C7795C127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454" y="420734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9" name="Αντικείμενο 28">
            <a:extLst>
              <a:ext uri="{FF2B5EF4-FFF2-40B4-BE49-F238E27FC236}">
                <a16:creationId xmlns:a16="http://schemas.microsoft.com/office/drawing/2014/main" id="{43074F80-2DA8-47EE-93D5-9AECD5A968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785122"/>
              </p:ext>
            </p:extLst>
          </p:nvPr>
        </p:nvGraphicFramePr>
        <p:xfrm>
          <a:off x="3386762" y="4375205"/>
          <a:ext cx="12398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3" imgW="647640" imgH="457200" progId="Equation.DSMT4">
                  <p:embed/>
                </p:oleObj>
              </mc:Choice>
              <mc:Fallback>
                <p:oleObj name="Equation" r:id="rId13" imgW="647640" imgH="457200" progId="Equation.DSMT4">
                  <p:embed/>
                  <p:pic>
                    <p:nvPicPr>
                      <p:cNvPr id="29" name="Αντικείμενο 28">
                        <a:extLst>
                          <a:ext uri="{FF2B5EF4-FFF2-40B4-BE49-F238E27FC236}">
                            <a16:creationId xmlns:a16="http://schemas.microsoft.com/office/drawing/2014/main" id="{43074F80-2DA8-47EE-93D5-9AECD5A968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762" y="4375205"/>
                        <a:ext cx="1239837" cy="881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Αντικείμενο 33">
            <a:extLst>
              <a:ext uri="{FF2B5EF4-FFF2-40B4-BE49-F238E27FC236}">
                <a16:creationId xmlns:a16="http://schemas.microsoft.com/office/drawing/2014/main" id="{C8F4F313-119E-4F72-AB78-ADACE825E7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569742"/>
              </p:ext>
            </p:extLst>
          </p:nvPr>
        </p:nvGraphicFramePr>
        <p:xfrm>
          <a:off x="4699168" y="4439838"/>
          <a:ext cx="1677988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5" imgW="876240" imgH="495000" progId="Equation.DSMT4">
                  <p:embed/>
                </p:oleObj>
              </mc:Choice>
              <mc:Fallback>
                <p:oleObj name="Equation" r:id="rId15" imgW="876240" imgH="495000" progId="Equation.DSMT4">
                  <p:embed/>
                  <p:pic>
                    <p:nvPicPr>
                      <p:cNvPr id="34" name="Αντικείμενο 33">
                        <a:extLst>
                          <a:ext uri="{FF2B5EF4-FFF2-40B4-BE49-F238E27FC236}">
                            <a16:creationId xmlns:a16="http://schemas.microsoft.com/office/drawing/2014/main" id="{C8F4F313-119E-4F72-AB78-ADACE825E7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168" y="4439838"/>
                        <a:ext cx="1677988" cy="954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648C4929-8CDC-4088-9695-B15B61A435B0}"/>
              </a:ext>
            </a:extLst>
          </p:cNvPr>
          <p:cNvSpPr txBox="1"/>
          <p:nvPr/>
        </p:nvSpPr>
        <p:spPr>
          <a:xfrm>
            <a:off x="1598463" y="3949301"/>
            <a:ext cx="7043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Σχηματίζοντας γωνία ω με την οριζόντια διεύθυνση, όπου:</a:t>
            </a:r>
          </a:p>
        </p:txBody>
      </p:sp>
    </p:spTree>
    <p:extLst>
      <p:ext uri="{BB962C8B-B14F-4D97-AF65-F5344CB8AC3E}">
        <p14:creationId xmlns:p14="http://schemas.microsoft.com/office/powerpoint/2010/main" val="31497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AB1D8-BCE2-450C-A49F-1E7A502BC721}"/>
              </a:ext>
            </a:extLst>
          </p:cNvPr>
          <p:cNvSpPr txBox="1"/>
          <p:nvPr/>
        </p:nvSpPr>
        <p:spPr>
          <a:xfrm>
            <a:off x="1819922" y="626414"/>
            <a:ext cx="511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και της εξασφαλίζουν την μη περιστροφή της;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BA4B43-5A7A-4560-9829-74795F62A207}"/>
              </a:ext>
            </a:extLst>
          </p:cNvPr>
          <p:cNvSpPr txBox="1"/>
          <p:nvPr/>
        </p:nvSpPr>
        <p:spPr>
          <a:xfrm>
            <a:off x="1571347" y="186438"/>
            <a:ext cx="94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/>
              <a:t>iii</a:t>
            </a:r>
            <a:r>
              <a:rPr lang="el-GR" b="1" dirty="0"/>
              <a:t>) Πόση είναι η ροπή των τριβών που ασκούνται στην τροχαλία από τον άξονα περιστροφής της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EED7B0-38E8-434B-B13A-27E630A6ACC8}"/>
              </a:ext>
            </a:extLst>
          </p:cNvPr>
          <p:cNvSpPr txBox="1"/>
          <p:nvPr/>
        </p:nvSpPr>
        <p:spPr>
          <a:xfrm>
            <a:off x="1455938" y="1251056"/>
            <a:ext cx="5904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Ας υποθέσουμε ότι με βάση τις δυνάμεις που έχουν σημειωθεί στο σχήμα, η τροχαλία ισορροπεί και στροφικά, γράφοντας (οι αριστερόστροφες ροπές θετικές):</a:t>
            </a:r>
            <a:endParaRPr lang="el-GR" b="1" dirty="0"/>
          </a:p>
        </p:txBody>
      </p:sp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68CCF512-548C-4786-BF87-FDDA4041BD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320946"/>
              </p:ext>
            </p:extLst>
          </p:nvPr>
        </p:nvGraphicFramePr>
        <p:xfrm>
          <a:off x="8434076" y="626413"/>
          <a:ext cx="3242028" cy="3823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Visio" r:id="rId4" imgW="1486006" imgH="1752521" progId="Visio.Drawing.15">
                  <p:embed/>
                </p:oleObj>
              </mc:Choice>
              <mc:Fallback>
                <p:oleObj name="Visio" r:id="rId4" imgW="1486006" imgH="1752521" progId="Visio.Drawing.15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68CCF512-548C-4786-BF87-FDDA4041BD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4076" y="626413"/>
                        <a:ext cx="3242028" cy="382392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2BD15C2C-F1C6-41B1-AF41-AA9D235E1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40" y="25173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" name="Αντικείμενο 2">
            <a:extLst>
              <a:ext uri="{FF2B5EF4-FFF2-40B4-BE49-F238E27FC236}">
                <a16:creationId xmlns:a16="http://schemas.microsoft.com/office/drawing/2014/main" id="{DAFC6902-ED22-41E9-AD27-A133DA4A9B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412327"/>
              </p:ext>
            </p:extLst>
          </p:nvPr>
        </p:nvGraphicFramePr>
        <p:xfrm>
          <a:off x="1954918" y="2511992"/>
          <a:ext cx="3013203" cy="538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6" imgW="1447172" imgH="253890" progId="Equation.DSMT4">
                  <p:embed/>
                </p:oleObj>
              </mc:Choice>
              <mc:Fallback>
                <p:oleObj name="Equation" r:id="rId6" imgW="1447172" imgH="253890" progId="Equation.DSMT4">
                  <p:embed/>
                  <p:pic>
                    <p:nvPicPr>
                      <p:cNvPr id="3" name="Αντικείμενο 2">
                        <a:extLst>
                          <a:ext uri="{FF2B5EF4-FFF2-40B4-BE49-F238E27FC236}">
                            <a16:creationId xmlns:a16="http://schemas.microsoft.com/office/drawing/2014/main" id="{DAFC6902-ED22-41E9-AD27-A133DA4A9B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918" y="2511992"/>
                        <a:ext cx="3013203" cy="5385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BADE8135-B0EC-472B-8C5D-7B123F51C458}"/>
              </a:ext>
            </a:extLst>
          </p:cNvPr>
          <p:cNvSpPr txBox="1"/>
          <p:nvPr/>
        </p:nvSpPr>
        <p:spPr>
          <a:xfrm>
            <a:off x="5085011" y="2490303"/>
            <a:ext cx="5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1298F46-9EEE-41BC-899D-00E192411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35264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7" name="Αντικείμενο 16">
            <a:extLst>
              <a:ext uri="{FF2B5EF4-FFF2-40B4-BE49-F238E27FC236}">
                <a16:creationId xmlns:a16="http://schemas.microsoft.com/office/drawing/2014/main" id="{9E1EE669-6C88-4732-A58A-1A325B73E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599819"/>
              </p:ext>
            </p:extLst>
          </p:nvPr>
        </p:nvGraphicFramePr>
        <p:xfrm>
          <a:off x="1668526" y="3608134"/>
          <a:ext cx="2433638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8" imgW="1295280" imgH="228600" progId="Equation.DSMT4">
                  <p:embed/>
                </p:oleObj>
              </mc:Choice>
              <mc:Fallback>
                <p:oleObj name="Equation" r:id="rId8" imgW="1295280" imgH="228600" progId="Equation.DSMT4">
                  <p:embed/>
                  <p:pic>
                    <p:nvPicPr>
                      <p:cNvPr id="17" name="Αντικείμενο 16">
                        <a:extLst>
                          <a:ext uri="{FF2B5EF4-FFF2-40B4-BE49-F238E27FC236}">
                            <a16:creationId xmlns:a16="http://schemas.microsoft.com/office/drawing/2014/main" id="{9E1EE669-6C88-4732-A58A-1A325B73EB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526" y="3608134"/>
                        <a:ext cx="2433638" cy="430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Αντικείμενο 19">
            <a:extLst>
              <a:ext uri="{FF2B5EF4-FFF2-40B4-BE49-F238E27FC236}">
                <a16:creationId xmlns:a16="http://schemas.microsoft.com/office/drawing/2014/main" id="{4E1775CC-9488-4E6E-B9F9-D4411ADEA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162804"/>
              </p:ext>
            </p:extLst>
          </p:nvPr>
        </p:nvGraphicFramePr>
        <p:xfrm>
          <a:off x="4216440" y="3608134"/>
          <a:ext cx="1503362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10" imgW="799920" imgH="228600" progId="Equation.DSMT4">
                  <p:embed/>
                </p:oleObj>
              </mc:Choice>
              <mc:Fallback>
                <p:oleObj name="Equation" r:id="rId10" imgW="799920" imgH="228600" progId="Equation.DSMT4">
                  <p:embed/>
                  <p:pic>
                    <p:nvPicPr>
                      <p:cNvPr id="20" name="Αντικείμενο 19">
                        <a:extLst>
                          <a:ext uri="{FF2B5EF4-FFF2-40B4-BE49-F238E27FC236}">
                            <a16:creationId xmlns:a16="http://schemas.microsoft.com/office/drawing/2014/main" id="{4E1775CC-9488-4E6E-B9F9-D4411ADEA4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40" y="3608134"/>
                        <a:ext cx="1503362" cy="430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168E1531-60AE-49F1-838D-2E4DD73D15C2}"/>
              </a:ext>
            </a:extLst>
          </p:cNvPr>
          <p:cNvSpPr txBox="1"/>
          <p:nvPr/>
        </p:nvSpPr>
        <p:spPr>
          <a:xfrm>
            <a:off x="5598436" y="3615152"/>
            <a:ext cx="1190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Άτοπο!!!</a:t>
            </a:r>
          </a:p>
        </p:txBody>
      </p:sp>
      <p:sp>
        <p:nvSpPr>
          <p:cNvPr id="23" name="Βέλος: Δεξιό 22">
            <a:extLst>
              <a:ext uri="{FF2B5EF4-FFF2-40B4-BE49-F238E27FC236}">
                <a16:creationId xmlns:a16="http://schemas.microsoft.com/office/drawing/2014/main" id="{A027878F-C07E-495F-A6AC-E6672BA3850D}"/>
              </a:ext>
            </a:extLst>
          </p:cNvPr>
          <p:cNvSpPr/>
          <p:nvPr/>
        </p:nvSpPr>
        <p:spPr>
          <a:xfrm>
            <a:off x="7196328" y="5226552"/>
            <a:ext cx="1553488" cy="365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773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2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Θέση υποσέλιδου 1">
            <a:extLst>
              <a:ext uri="{FF2B5EF4-FFF2-40B4-BE49-F238E27FC236}">
                <a16:creationId xmlns:a16="http://schemas.microsoft.com/office/drawing/2014/main" id="{615F92D3-57F5-4CBC-BD43-859719B04D90}"/>
              </a:ext>
            </a:extLst>
          </p:cNvPr>
          <p:cNvSpPr txBox="1"/>
          <p:nvPr/>
        </p:nvSpPr>
        <p:spPr>
          <a:xfrm>
            <a:off x="7725546" y="5735912"/>
            <a:ext cx="222632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sz="1400" b="1" i="1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BA4B43-5A7A-4560-9829-74795F62A207}"/>
              </a:ext>
            </a:extLst>
          </p:cNvPr>
          <p:cNvSpPr txBox="1"/>
          <p:nvPr/>
        </p:nvSpPr>
        <p:spPr>
          <a:xfrm>
            <a:off x="1571347" y="394149"/>
            <a:ext cx="739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Συνεπώς για την εξασφάλιση της ισορροπίας, απαιτείται και κάποια άλλη ροπή και αυτή πρέπει να είναι ροπή ζεύγους . </a:t>
            </a:r>
            <a:endParaRPr lang="el-GR" b="1" dirty="0"/>
          </a:p>
        </p:txBody>
      </p:sp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68CCF512-548C-4786-BF87-FDDA4041BD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49178" y="626414"/>
          <a:ext cx="2326926" cy="2744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4" imgW="1486006" imgH="1752521" progId="Visio.Drawing.15">
                  <p:embed/>
                </p:oleObj>
              </mc:Choice>
              <mc:Fallback>
                <p:oleObj name="Visio" r:id="rId4" imgW="1486006" imgH="1752521" progId="Visio.Drawing.15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68CCF512-548C-4786-BF87-FDDA4041BD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178" y="626414"/>
                        <a:ext cx="2326926" cy="274457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9CC2E5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2BD15C2C-F1C6-41B1-AF41-AA9D235E1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40" y="25173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8E1531-60AE-49F1-838D-2E4DD73D15C2}"/>
              </a:ext>
            </a:extLst>
          </p:cNvPr>
          <p:cNvSpPr txBox="1"/>
          <p:nvPr/>
        </p:nvSpPr>
        <p:spPr>
          <a:xfrm>
            <a:off x="1482852" y="4430973"/>
            <a:ext cx="922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κατεύθυνση πάνω στον άξονα και φορά προς τα μέσα, όπως στο σχήμα.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606780-D090-4225-8AE5-2374F8297314}"/>
              </a:ext>
            </a:extLst>
          </p:cNvPr>
          <p:cNvSpPr txBox="1"/>
          <p:nvPr/>
        </p:nvSpPr>
        <p:spPr>
          <a:xfrm>
            <a:off x="1629052" y="1231177"/>
            <a:ext cx="739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Τέτοια ροπή μπορεί να ασκεί μόνο ο άξονας λόγω τριβών: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6769018-F74E-4A78-8B07-D7F52651C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40" y="22799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4" name="Αντικείμενο 13">
            <a:extLst>
              <a:ext uri="{FF2B5EF4-FFF2-40B4-BE49-F238E27FC236}">
                <a16:creationId xmlns:a16="http://schemas.microsoft.com/office/drawing/2014/main" id="{86C59407-E552-4682-8097-3B5A3F2E11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7324149"/>
              </p:ext>
            </p:extLst>
          </p:nvPr>
        </p:nvGraphicFramePr>
        <p:xfrm>
          <a:off x="2815775" y="1882361"/>
          <a:ext cx="4086961" cy="552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6" imgW="1916868" imgH="253890" progId="Equation.DSMT4">
                  <p:embed/>
                </p:oleObj>
              </mc:Choice>
              <mc:Fallback>
                <p:oleObj name="Equation" r:id="rId6" imgW="1916868" imgH="253890" progId="Equation.DSMT4">
                  <p:embed/>
                  <p:pic>
                    <p:nvPicPr>
                      <p:cNvPr id="14" name="Αντικείμενο 13">
                        <a:extLst>
                          <a:ext uri="{FF2B5EF4-FFF2-40B4-BE49-F238E27FC236}">
                            <a16:creationId xmlns:a16="http://schemas.microsoft.com/office/drawing/2014/main" id="{86C59407-E552-4682-8097-3B5A3F2E11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775" y="1882361"/>
                        <a:ext cx="4086961" cy="5528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">
            <a:extLst>
              <a:ext uri="{FF2B5EF4-FFF2-40B4-BE49-F238E27FC236}">
                <a16:creationId xmlns:a16="http://schemas.microsoft.com/office/drawing/2014/main" id="{D0C8C1AC-586D-4AED-8CEC-6DBEE26D7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40" y="35463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9" name="Αντικείμενο 18">
            <a:extLst>
              <a:ext uri="{FF2B5EF4-FFF2-40B4-BE49-F238E27FC236}">
                <a16:creationId xmlns:a16="http://schemas.microsoft.com/office/drawing/2014/main" id="{1030870B-DB8C-4675-AED1-E82A6444ED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718361"/>
              </p:ext>
            </p:extLst>
          </p:nvPr>
        </p:nvGraphicFramePr>
        <p:xfrm>
          <a:off x="2105009" y="2750245"/>
          <a:ext cx="31638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8" imgW="1574640" imgH="228600" progId="Equation.DSMT4">
                  <p:embed/>
                </p:oleObj>
              </mc:Choice>
              <mc:Fallback>
                <p:oleObj name="Equation" r:id="rId8" imgW="1574640" imgH="228600" progId="Equation.DSMT4">
                  <p:embed/>
                  <p:pic>
                    <p:nvPicPr>
                      <p:cNvPr id="19" name="Αντικείμενο 18">
                        <a:extLst>
                          <a:ext uri="{FF2B5EF4-FFF2-40B4-BE49-F238E27FC236}">
                            <a16:creationId xmlns:a16="http://schemas.microsoft.com/office/drawing/2014/main" id="{1030870B-DB8C-4675-AED1-E82A6444ED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009" y="2750245"/>
                        <a:ext cx="3163888" cy="4587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Αντικείμενο 26">
            <a:extLst>
              <a:ext uri="{FF2B5EF4-FFF2-40B4-BE49-F238E27FC236}">
                <a16:creationId xmlns:a16="http://schemas.microsoft.com/office/drawing/2014/main" id="{F11A8328-B5EF-4DC3-9946-48487EC244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300793"/>
              </p:ext>
            </p:extLst>
          </p:nvPr>
        </p:nvGraphicFramePr>
        <p:xfrm>
          <a:off x="5326602" y="2750244"/>
          <a:ext cx="227012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10" imgW="1130040" imgH="228600" progId="Equation.DSMT4">
                  <p:embed/>
                </p:oleObj>
              </mc:Choice>
              <mc:Fallback>
                <p:oleObj name="Equation" r:id="rId10" imgW="1130040" imgH="228600" progId="Equation.DSMT4">
                  <p:embed/>
                  <p:pic>
                    <p:nvPicPr>
                      <p:cNvPr id="27" name="Αντικείμενο 26">
                        <a:extLst>
                          <a:ext uri="{FF2B5EF4-FFF2-40B4-BE49-F238E27FC236}">
                            <a16:creationId xmlns:a16="http://schemas.microsoft.com/office/drawing/2014/main" id="{F11A8328-B5EF-4DC3-9946-48487EC244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6602" y="2750244"/>
                        <a:ext cx="2270125" cy="4587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6">
            <a:extLst>
              <a:ext uri="{FF2B5EF4-FFF2-40B4-BE49-F238E27FC236}">
                <a16:creationId xmlns:a16="http://schemas.microsoft.com/office/drawing/2014/main" id="{E6DE69EC-300C-4895-AAD5-66E20F1A5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809" y="38323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9" name="Αντικείμενο 28">
            <a:extLst>
              <a:ext uri="{FF2B5EF4-FFF2-40B4-BE49-F238E27FC236}">
                <a16:creationId xmlns:a16="http://schemas.microsoft.com/office/drawing/2014/main" id="{0381AE49-E17E-489D-B244-FC394CF18D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279189"/>
              </p:ext>
            </p:extLst>
          </p:nvPr>
        </p:nvGraphicFramePr>
        <p:xfrm>
          <a:off x="2815775" y="3432965"/>
          <a:ext cx="4642681" cy="742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12" imgW="2425700" imgH="393700" progId="Equation.DSMT4">
                  <p:embed/>
                </p:oleObj>
              </mc:Choice>
              <mc:Fallback>
                <p:oleObj name="Equation" r:id="rId12" imgW="2425700" imgH="393700" progId="Equation.DSMT4">
                  <p:embed/>
                  <p:pic>
                    <p:nvPicPr>
                      <p:cNvPr id="29" name="Αντικείμενο 28">
                        <a:extLst>
                          <a:ext uri="{FF2B5EF4-FFF2-40B4-BE49-F238E27FC236}">
                            <a16:creationId xmlns:a16="http://schemas.microsoft.com/office/drawing/2014/main" id="{0381AE49-E17E-489D-B244-FC394CF18D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775" y="3432965"/>
                        <a:ext cx="4642681" cy="742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Αντικείμενο 31">
            <a:extLst>
              <a:ext uri="{FF2B5EF4-FFF2-40B4-BE49-F238E27FC236}">
                <a16:creationId xmlns:a16="http://schemas.microsoft.com/office/drawing/2014/main" id="{1B3BC257-632A-4C2A-ADB9-B380EBA3FB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153615"/>
              </p:ext>
            </p:extLst>
          </p:nvPr>
        </p:nvGraphicFramePr>
        <p:xfrm>
          <a:off x="9748867" y="3694000"/>
          <a:ext cx="1527547" cy="1527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Visio" r:id="rId14" imgW="708554" imgH="708684" progId="Visio.Drawing.15">
                  <p:embed/>
                </p:oleObj>
              </mc:Choice>
              <mc:Fallback>
                <p:oleObj name="Visio" r:id="rId14" imgW="708554" imgH="708684" progId="Visio.Drawing.15">
                  <p:embed/>
                  <p:pic>
                    <p:nvPicPr>
                      <p:cNvPr id="32" name="Αντικείμενο 31">
                        <a:extLst>
                          <a:ext uri="{FF2B5EF4-FFF2-40B4-BE49-F238E27FC236}">
                            <a16:creationId xmlns:a16="http://schemas.microsoft.com/office/drawing/2014/main" id="{1B3BC257-632A-4C2A-ADB9-B380EBA3FB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8867" y="3694000"/>
                        <a:ext cx="1527547" cy="15275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229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2" grpId="0"/>
      <p:bldP spid="18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Μελέτη" id="{4BF91182-278B-489B-B813-A5F6BC0517E0}" vid="{1871B80D-B3C5-4DBB-8193-E8AACA4041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Μελέτη</Template>
  <TotalTime>157</TotalTime>
  <Words>722</Words>
  <Application>Microsoft Office PowerPoint</Application>
  <PresentationFormat>Ευρεία οθόνη</PresentationFormat>
  <Paragraphs>80</Paragraphs>
  <Slides>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Θέμα του Office</vt:lpstr>
      <vt:lpstr>Visio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9</cp:revision>
  <dcterms:created xsi:type="dcterms:W3CDTF">2020-05-02T14:19:16Z</dcterms:created>
  <dcterms:modified xsi:type="dcterms:W3CDTF">2020-05-03T14:49:57Z</dcterms:modified>
</cp:coreProperties>
</file>