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2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04081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5905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6204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5781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0642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573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1330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31237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5185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2006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5555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9E99E-3623-4156-B20A-BE14A66FC474}" type="datetimeFigureOut">
              <a:rPr lang="es-NI" smtClean="0"/>
              <a:t>11/12/2014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9B6C-843B-4007-9807-D1283CA92ADD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3567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69720" y="2240280"/>
            <a:ext cx="6217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6000" dirty="0" smtClean="0">
                <a:solidFill>
                  <a:srgbClr val="C00000"/>
                </a:solidFill>
              </a:rPr>
              <a:t>Planes de Negocio 2014</a:t>
            </a:r>
            <a:endParaRPr lang="es-NI" sz="6000" dirty="0">
              <a:solidFill>
                <a:srgbClr val="C0000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209800" y="4138612"/>
            <a:ext cx="5267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NI" sz="2800" dirty="0" smtClean="0"/>
              <a:t>Aspectos para la presentación</a:t>
            </a:r>
            <a:endParaRPr lang="es-NI" sz="2800" dirty="0" smtClean="0"/>
          </a:p>
        </p:txBody>
      </p:sp>
      <p:cxnSp>
        <p:nvCxnSpPr>
          <p:cNvPr id="8" name="Conector recto 7"/>
          <p:cNvCxnSpPr/>
          <p:nvPr/>
        </p:nvCxnSpPr>
        <p:spPr>
          <a:xfrm>
            <a:off x="1889760" y="4179272"/>
            <a:ext cx="40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304800" y="6324600"/>
            <a:ext cx="3512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JONANA MAIRENA - </a:t>
            </a:r>
            <a:r>
              <a:rPr lang="es-NI" sz="1400" b="1" i="1" dirty="0" smtClean="0">
                <a:solidFill>
                  <a:srgbClr val="C00000"/>
                </a:solidFill>
              </a:rPr>
              <a:t>YESLY MORA</a:t>
            </a:r>
            <a:endParaRPr lang="es-NI" sz="1400" b="1" i="1" dirty="0">
              <a:solidFill>
                <a:srgbClr val="C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703" y="437401"/>
            <a:ext cx="2523273" cy="1620000"/>
          </a:xfrm>
          <a:prstGeom prst="rect">
            <a:avLst/>
          </a:prstGeom>
        </p:spPr>
      </p:pic>
      <p:cxnSp>
        <p:nvCxnSpPr>
          <p:cNvPr id="10" name="Conector recto 9"/>
          <p:cNvCxnSpPr/>
          <p:nvPr/>
        </p:nvCxnSpPr>
        <p:spPr>
          <a:xfrm>
            <a:off x="6037696" y="4179272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54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60120" y="365760"/>
            <a:ext cx="7223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Contenido de la presentación</a:t>
            </a:r>
            <a:endParaRPr lang="es-NI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752600" y="1600200"/>
            <a:ext cx="585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NI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Perfil del plan.</a:t>
            </a:r>
            <a:endParaRPr lang="es-NI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243962" y="2636520"/>
            <a:ext cx="6354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NI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Aspectos del Plan de Marketing.</a:t>
            </a:r>
            <a:endParaRPr lang="es-NI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745830" y="3727787"/>
            <a:ext cx="6017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NI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Aspectos del Plan de Producción.</a:t>
            </a:r>
            <a:endParaRPr lang="es-NI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3290262" y="4890134"/>
            <a:ext cx="585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NI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Aspectos del Plan Financiero.</a:t>
            </a:r>
            <a:endParaRPr lang="es-NI" sz="2800" dirty="0">
              <a:solidFill>
                <a:srgbClr val="C00000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1767840" y="917912"/>
            <a:ext cx="40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5915776" y="917912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881290" y="1379452"/>
            <a:ext cx="1040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5400" dirty="0" smtClean="0"/>
              <a:t>1</a:t>
            </a:r>
            <a:endParaRPr lang="es-NI" sz="54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1361092" y="2416527"/>
            <a:ext cx="1040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5400" dirty="0" smtClean="0"/>
              <a:t>2</a:t>
            </a:r>
            <a:endParaRPr lang="es-NI" sz="54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1834056" y="3500900"/>
            <a:ext cx="1040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5400" dirty="0" smtClean="0"/>
              <a:t>3</a:t>
            </a:r>
            <a:endParaRPr lang="es-NI" sz="54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407395" y="4692136"/>
            <a:ext cx="1040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5400" dirty="0" smtClean="0"/>
              <a:t>4</a:t>
            </a:r>
            <a:endParaRPr lang="es-NI" sz="5400" dirty="0"/>
          </a:p>
        </p:txBody>
      </p:sp>
      <p:sp>
        <p:nvSpPr>
          <p:cNvPr id="26" name="Forma libre 25"/>
          <p:cNvSpPr/>
          <p:nvPr/>
        </p:nvSpPr>
        <p:spPr>
          <a:xfrm>
            <a:off x="-15766" y="110358"/>
            <a:ext cx="2963918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627993" y="3368566"/>
                  <a:pt x="1119352" y="4508938"/>
                </a:cubicBezTo>
                <a:cubicBezTo>
                  <a:pt x="1610711" y="5649310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8891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0" grpId="0"/>
      <p:bldP spid="19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bre 21"/>
          <p:cNvSpPr/>
          <p:nvPr/>
        </p:nvSpPr>
        <p:spPr>
          <a:xfrm>
            <a:off x="-15766" y="110358"/>
            <a:ext cx="381526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  <a:gd name="connsiteX0" fmla="*/ 15766 w 9077913"/>
              <a:gd name="connsiteY0" fmla="*/ 0 h 6858000"/>
              <a:gd name="connsiteX1" fmla="*/ 9051701 w 9077913"/>
              <a:gd name="connsiteY1" fmla="*/ 4462470 h 6858000"/>
              <a:gd name="connsiteX2" fmla="*/ 2963918 w 9077913"/>
              <a:gd name="connsiteY2" fmla="*/ 6842234 h 6858000"/>
              <a:gd name="connsiteX3" fmla="*/ 2963918 w 9077913"/>
              <a:gd name="connsiteY3" fmla="*/ 6842234 h 6858000"/>
              <a:gd name="connsiteX4" fmla="*/ 0 w 9077913"/>
              <a:gd name="connsiteY4" fmla="*/ 6858000 h 6858000"/>
              <a:gd name="connsiteX5" fmla="*/ 0 w 9077913"/>
              <a:gd name="connsiteY5" fmla="*/ 6858000 h 6858000"/>
              <a:gd name="connsiteX6" fmla="*/ 15766 w 9077913"/>
              <a:gd name="connsiteY6" fmla="*/ 0 h 6858000"/>
              <a:gd name="connsiteX0" fmla="*/ 15766 w 2967057"/>
              <a:gd name="connsiteY0" fmla="*/ 0 h 6858000"/>
              <a:gd name="connsiteX1" fmla="*/ 2540072 w 2967057"/>
              <a:gd name="connsiteY1" fmla="*/ 4524427 h 6858000"/>
              <a:gd name="connsiteX2" fmla="*/ 2963918 w 2967057"/>
              <a:gd name="connsiteY2" fmla="*/ 6842234 h 6858000"/>
              <a:gd name="connsiteX3" fmla="*/ 2963918 w 2967057"/>
              <a:gd name="connsiteY3" fmla="*/ 6842234 h 6858000"/>
              <a:gd name="connsiteX4" fmla="*/ 0 w 2967057"/>
              <a:gd name="connsiteY4" fmla="*/ 6858000 h 6858000"/>
              <a:gd name="connsiteX5" fmla="*/ 0 w 2967057"/>
              <a:gd name="connsiteY5" fmla="*/ 6858000 h 6858000"/>
              <a:gd name="connsiteX6" fmla="*/ 15766 w 2967057"/>
              <a:gd name="connsiteY6" fmla="*/ 0 h 6858000"/>
              <a:gd name="connsiteX0" fmla="*/ 15766 w 2963918"/>
              <a:gd name="connsiteY0" fmla="*/ 0 h 6858000"/>
              <a:gd name="connsiteX1" fmla="*/ 645779 w 2963918"/>
              <a:gd name="connsiteY1" fmla="*/ 4586384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154420" y="3446012"/>
                  <a:pt x="645779" y="4586384"/>
                </a:cubicBezTo>
                <a:cubicBezTo>
                  <a:pt x="1137138" y="5726756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7" y="5381257"/>
            <a:ext cx="1401819" cy="900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024" y="164592"/>
            <a:ext cx="793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dirty="0" smtClean="0"/>
              <a:t>Perfil del plan</a:t>
            </a:r>
            <a:endParaRPr lang="es-NI" sz="2800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573024" y="706564"/>
            <a:ext cx="644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067920" y="706564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920757" y="1078992"/>
            <a:ext cx="75871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Incluir en esta sección aspectos generales del plan tales como:</a:t>
            </a:r>
          </a:p>
          <a:p>
            <a:endParaRPr lang="es-NI" sz="2400" dirty="0"/>
          </a:p>
          <a:p>
            <a:pPr marL="457200" indent="-457200">
              <a:buAutoNum type="arabicParenR"/>
            </a:pPr>
            <a:r>
              <a:rPr lang="es-NI" sz="2400" dirty="0" smtClean="0"/>
              <a:t>Nombre del negocio.</a:t>
            </a:r>
          </a:p>
          <a:p>
            <a:pPr marL="457200" indent="-457200">
              <a:buAutoNum type="arabicParenR"/>
            </a:pPr>
            <a:r>
              <a:rPr lang="es-NI" sz="2400" dirty="0" smtClean="0"/>
              <a:t>Ubicación geográfica.</a:t>
            </a:r>
          </a:p>
          <a:p>
            <a:pPr marL="457200" indent="-457200">
              <a:buAutoNum type="arabicParenR"/>
            </a:pPr>
            <a:r>
              <a:rPr lang="es-NI" sz="2400" dirty="0" smtClean="0"/>
              <a:t>Actividad económica a la que se dedicará el negocio.</a:t>
            </a:r>
          </a:p>
          <a:p>
            <a:pPr marL="457200" indent="-457200">
              <a:buAutoNum type="arabicParenR"/>
            </a:pPr>
            <a:r>
              <a:rPr lang="es-NI" sz="2400" dirty="0" smtClean="0"/>
              <a:t>Segmento de mercado al que atenderá.</a:t>
            </a:r>
          </a:p>
          <a:p>
            <a:pPr marL="457200" indent="-457200">
              <a:buFontTx/>
              <a:buAutoNum type="arabicParenR"/>
            </a:pPr>
            <a:r>
              <a:rPr lang="es-NI" sz="2400" dirty="0"/>
              <a:t>Misión y </a:t>
            </a:r>
            <a:r>
              <a:rPr lang="es-NI" sz="2400" dirty="0" smtClean="0"/>
              <a:t>Visión</a:t>
            </a:r>
          </a:p>
          <a:p>
            <a:pPr marL="457200" indent="-457200">
              <a:buAutoNum type="arabicParenR"/>
            </a:pPr>
            <a:r>
              <a:rPr lang="es-NI" sz="2400" dirty="0" smtClean="0"/>
              <a:t>Objetivos del negocio.</a:t>
            </a:r>
          </a:p>
          <a:p>
            <a:pPr marL="457200" indent="-457200">
              <a:buAutoNum type="arabicParenR"/>
            </a:pPr>
            <a:r>
              <a:rPr lang="es-NI" sz="2400" dirty="0" smtClean="0"/>
              <a:t>Valor total de la inversión inicial.</a:t>
            </a:r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181401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bre 21"/>
          <p:cNvSpPr/>
          <p:nvPr/>
        </p:nvSpPr>
        <p:spPr>
          <a:xfrm>
            <a:off x="-15766" y="110358"/>
            <a:ext cx="381526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  <a:gd name="connsiteX0" fmla="*/ 15766 w 9077913"/>
              <a:gd name="connsiteY0" fmla="*/ 0 h 6858000"/>
              <a:gd name="connsiteX1" fmla="*/ 9051701 w 9077913"/>
              <a:gd name="connsiteY1" fmla="*/ 4462470 h 6858000"/>
              <a:gd name="connsiteX2" fmla="*/ 2963918 w 9077913"/>
              <a:gd name="connsiteY2" fmla="*/ 6842234 h 6858000"/>
              <a:gd name="connsiteX3" fmla="*/ 2963918 w 9077913"/>
              <a:gd name="connsiteY3" fmla="*/ 6842234 h 6858000"/>
              <a:gd name="connsiteX4" fmla="*/ 0 w 9077913"/>
              <a:gd name="connsiteY4" fmla="*/ 6858000 h 6858000"/>
              <a:gd name="connsiteX5" fmla="*/ 0 w 9077913"/>
              <a:gd name="connsiteY5" fmla="*/ 6858000 h 6858000"/>
              <a:gd name="connsiteX6" fmla="*/ 15766 w 9077913"/>
              <a:gd name="connsiteY6" fmla="*/ 0 h 6858000"/>
              <a:gd name="connsiteX0" fmla="*/ 15766 w 2967057"/>
              <a:gd name="connsiteY0" fmla="*/ 0 h 6858000"/>
              <a:gd name="connsiteX1" fmla="*/ 2540072 w 2967057"/>
              <a:gd name="connsiteY1" fmla="*/ 4524427 h 6858000"/>
              <a:gd name="connsiteX2" fmla="*/ 2963918 w 2967057"/>
              <a:gd name="connsiteY2" fmla="*/ 6842234 h 6858000"/>
              <a:gd name="connsiteX3" fmla="*/ 2963918 w 2967057"/>
              <a:gd name="connsiteY3" fmla="*/ 6842234 h 6858000"/>
              <a:gd name="connsiteX4" fmla="*/ 0 w 2967057"/>
              <a:gd name="connsiteY4" fmla="*/ 6858000 h 6858000"/>
              <a:gd name="connsiteX5" fmla="*/ 0 w 2967057"/>
              <a:gd name="connsiteY5" fmla="*/ 6858000 h 6858000"/>
              <a:gd name="connsiteX6" fmla="*/ 15766 w 2967057"/>
              <a:gd name="connsiteY6" fmla="*/ 0 h 6858000"/>
              <a:gd name="connsiteX0" fmla="*/ 15766 w 2963918"/>
              <a:gd name="connsiteY0" fmla="*/ 0 h 6858000"/>
              <a:gd name="connsiteX1" fmla="*/ 645779 w 2963918"/>
              <a:gd name="connsiteY1" fmla="*/ 4586384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154420" y="3446012"/>
                  <a:pt x="645779" y="4586384"/>
                </a:cubicBezTo>
                <a:cubicBezTo>
                  <a:pt x="1137138" y="5726756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7" y="5381257"/>
            <a:ext cx="1401819" cy="900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024" y="164592"/>
            <a:ext cx="793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dirty="0" smtClean="0"/>
              <a:t>Aspectos del Plan de Marketing</a:t>
            </a:r>
            <a:endParaRPr lang="es-NI" sz="2800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573024" y="706564"/>
            <a:ext cx="644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067920" y="706564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920757" y="947666"/>
            <a:ext cx="75871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Incluir en esta sección los siguientes aspectos:</a:t>
            </a:r>
          </a:p>
          <a:p>
            <a:endParaRPr lang="es-NI" sz="2400" dirty="0"/>
          </a:p>
          <a:p>
            <a:pPr marL="457200" indent="-457200">
              <a:buAutoNum type="arabicParenR"/>
            </a:pPr>
            <a:r>
              <a:rPr lang="es-NI" sz="2400" b="1" dirty="0" smtClean="0"/>
              <a:t>Demanda: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Mercado meta.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Participación de mercado.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Comportamiento esperado del mercado meta.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Oferta: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Productos y Precios.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Competidores.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Estrategias competitivas.</a:t>
            </a:r>
          </a:p>
          <a:p>
            <a:pPr marL="457200" indent="-457200">
              <a:buFont typeface="+mj-lt"/>
              <a:buAutoNum type="arabicParenR"/>
            </a:pPr>
            <a:r>
              <a:rPr lang="es-NI" sz="2400" b="1" dirty="0" smtClean="0"/>
              <a:t>Estrategia de distribución/comercialización.</a:t>
            </a:r>
          </a:p>
          <a:p>
            <a:pPr marL="457200" indent="-457200">
              <a:buFont typeface="+mj-lt"/>
              <a:buAutoNum type="arabicParenR"/>
            </a:pPr>
            <a:r>
              <a:rPr lang="es-NI" sz="2400" b="1" dirty="0" smtClean="0"/>
              <a:t>Proyección de Ingresos.</a:t>
            </a:r>
          </a:p>
        </p:txBody>
      </p:sp>
    </p:spTree>
    <p:extLst>
      <p:ext uri="{BB962C8B-B14F-4D97-AF65-F5344CB8AC3E}">
        <p14:creationId xmlns:p14="http://schemas.microsoft.com/office/powerpoint/2010/main" val="385263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bre 21"/>
          <p:cNvSpPr/>
          <p:nvPr/>
        </p:nvSpPr>
        <p:spPr>
          <a:xfrm>
            <a:off x="-15766" y="110358"/>
            <a:ext cx="381526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  <a:gd name="connsiteX0" fmla="*/ 15766 w 9077913"/>
              <a:gd name="connsiteY0" fmla="*/ 0 h 6858000"/>
              <a:gd name="connsiteX1" fmla="*/ 9051701 w 9077913"/>
              <a:gd name="connsiteY1" fmla="*/ 4462470 h 6858000"/>
              <a:gd name="connsiteX2" fmla="*/ 2963918 w 9077913"/>
              <a:gd name="connsiteY2" fmla="*/ 6842234 h 6858000"/>
              <a:gd name="connsiteX3" fmla="*/ 2963918 w 9077913"/>
              <a:gd name="connsiteY3" fmla="*/ 6842234 h 6858000"/>
              <a:gd name="connsiteX4" fmla="*/ 0 w 9077913"/>
              <a:gd name="connsiteY4" fmla="*/ 6858000 h 6858000"/>
              <a:gd name="connsiteX5" fmla="*/ 0 w 9077913"/>
              <a:gd name="connsiteY5" fmla="*/ 6858000 h 6858000"/>
              <a:gd name="connsiteX6" fmla="*/ 15766 w 9077913"/>
              <a:gd name="connsiteY6" fmla="*/ 0 h 6858000"/>
              <a:gd name="connsiteX0" fmla="*/ 15766 w 2967057"/>
              <a:gd name="connsiteY0" fmla="*/ 0 h 6858000"/>
              <a:gd name="connsiteX1" fmla="*/ 2540072 w 2967057"/>
              <a:gd name="connsiteY1" fmla="*/ 4524427 h 6858000"/>
              <a:gd name="connsiteX2" fmla="*/ 2963918 w 2967057"/>
              <a:gd name="connsiteY2" fmla="*/ 6842234 h 6858000"/>
              <a:gd name="connsiteX3" fmla="*/ 2963918 w 2967057"/>
              <a:gd name="connsiteY3" fmla="*/ 6842234 h 6858000"/>
              <a:gd name="connsiteX4" fmla="*/ 0 w 2967057"/>
              <a:gd name="connsiteY4" fmla="*/ 6858000 h 6858000"/>
              <a:gd name="connsiteX5" fmla="*/ 0 w 2967057"/>
              <a:gd name="connsiteY5" fmla="*/ 6858000 h 6858000"/>
              <a:gd name="connsiteX6" fmla="*/ 15766 w 2967057"/>
              <a:gd name="connsiteY6" fmla="*/ 0 h 6858000"/>
              <a:gd name="connsiteX0" fmla="*/ 15766 w 2963918"/>
              <a:gd name="connsiteY0" fmla="*/ 0 h 6858000"/>
              <a:gd name="connsiteX1" fmla="*/ 645779 w 2963918"/>
              <a:gd name="connsiteY1" fmla="*/ 4586384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154420" y="3446012"/>
                  <a:pt x="645779" y="4586384"/>
                </a:cubicBezTo>
                <a:cubicBezTo>
                  <a:pt x="1137138" y="5726756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7" y="5381257"/>
            <a:ext cx="1401819" cy="900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024" y="164592"/>
            <a:ext cx="793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dirty="0" smtClean="0"/>
              <a:t>Plan de Producción</a:t>
            </a:r>
            <a:endParaRPr lang="es-NI" sz="2800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573024" y="706564"/>
            <a:ext cx="644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067920" y="706564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920757" y="819453"/>
            <a:ext cx="75871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Incluir en esta sección los siguientes aspectos:</a:t>
            </a:r>
          </a:p>
          <a:p>
            <a:endParaRPr lang="es-NI" sz="2400" dirty="0"/>
          </a:p>
          <a:p>
            <a:pPr marL="457200" indent="-457200">
              <a:buAutoNum type="arabicParenR"/>
            </a:pPr>
            <a:r>
              <a:rPr lang="es-NI" sz="2400" b="1" dirty="0" smtClean="0"/>
              <a:t>Ciclo de producción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Materia prima e insumos.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Mano de Obra.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Capacidad instalada y futura.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Inversiones en activos fijos.</a:t>
            </a:r>
          </a:p>
        </p:txBody>
      </p:sp>
    </p:spTree>
    <p:extLst>
      <p:ext uri="{BB962C8B-B14F-4D97-AF65-F5344CB8AC3E}">
        <p14:creationId xmlns:p14="http://schemas.microsoft.com/office/powerpoint/2010/main" val="367724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bre 21"/>
          <p:cNvSpPr/>
          <p:nvPr/>
        </p:nvSpPr>
        <p:spPr>
          <a:xfrm>
            <a:off x="-15766" y="110358"/>
            <a:ext cx="381526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  <a:gd name="connsiteX0" fmla="*/ 15766 w 9077913"/>
              <a:gd name="connsiteY0" fmla="*/ 0 h 6858000"/>
              <a:gd name="connsiteX1" fmla="*/ 9051701 w 9077913"/>
              <a:gd name="connsiteY1" fmla="*/ 4462470 h 6858000"/>
              <a:gd name="connsiteX2" fmla="*/ 2963918 w 9077913"/>
              <a:gd name="connsiteY2" fmla="*/ 6842234 h 6858000"/>
              <a:gd name="connsiteX3" fmla="*/ 2963918 w 9077913"/>
              <a:gd name="connsiteY3" fmla="*/ 6842234 h 6858000"/>
              <a:gd name="connsiteX4" fmla="*/ 0 w 9077913"/>
              <a:gd name="connsiteY4" fmla="*/ 6858000 h 6858000"/>
              <a:gd name="connsiteX5" fmla="*/ 0 w 9077913"/>
              <a:gd name="connsiteY5" fmla="*/ 6858000 h 6858000"/>
              <a:gd name="connsiteX6" fmla="*/ 15766 w 9077913"/>
              <a:gd name="connsiteY6" fmla="*/ 0 h 6858000"/>
              <a:gd name="connsiteX0" fmla="*/ 15766 w 2967057"/>
              <a:gd name="connsiteY0" fmla="*/ 0 h 6858000"/>
              <a:gd name="connsiteX1" fmla="*/ 2540072 w 2967057"/>
              <a:gd name="connsiteY1" fmla="*/ 4524427 h 6858000"/>
              <a:gd name="connsiteX2" fmla="*/ 2963918 w 2967057"/>
              <a:gd name="connsiteY2" fmla="*/ 6842234 h 6858000"/>
              <a:gd name="connsiteX3" fmla="*/ 2963918 w 2967057"/>
              <a:gd name="connsiteY3" fmla="*/ 6842234 h 6858000"/>
              <a:gd name="connsiteX4" fmla="*/ 0 w 2967057"/>
              <a:gd name="connsiteY4" fmla="*/ 6858000 h 6858000"/>
              <a:gd name="connsiteX5" fmla="*/ 0 w 2967057"/>
              <a:gd name="connsiteY5" fmla="*/ 6858000 h 6858000"/>
              <a:gd name="connsiteX6" fmla="*/ 15766 w 2967057"/>
              <a:gd name="connsiteY6" fmla="*/ 0 h 6858000"/>
              <a:gd name="connsiteX0" fmla="*/ 15766 w 2963918"/>
              <a:gd name="connsiteY0" fmla="*/ 0 h 6858000"/>
              <a:gd name="connsiteX1" fmla="*/ 645779 w 2963918"/>
              <a:gd name="connsiteY1" fmla="*/ 4586384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154420" y="3446012"/>
                  <a:pt x="645779" y="4586384"/>
                </a:cubicBezTo>
                <a:cubicBezTo>
                  <a:pt x="1137138" y="5726756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7" y="5381257"/>
            <a:ext cx="1401819" cy="900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024" y="164592"/>
            <a:ext cx="793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dirty="0" smtClean="0"/>
              <a:t>Plan de Finanzas</a:t>
            </a:r>
            <a:endParaRPr lang="es-NI" sz="2800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573024" y="706564"/>
            <a:ext cx="644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067920" y="706564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920757" y="819453"/>
            <a:ext cx="75871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Incluir en esta sección los siguientes aspectos:</a:t>
            </a:r>
          </a:p>
          <a:p>
            <a:endParaRPr lang="es-NI" sz="2400" dirty="0"/>
          </a:p>
          <a:p>
            <a:pPr marL="457200" indent="-457200">
              <a:buAutoNum type="arabicParenR"/>
            </a:pPr>
            <a:r>
              <a:rPr lang="es-NI" sz="2400" b="1" dirty="0" smtClean="0"/>
              <a:t>Plan de Inversiones.</a:t>
            </a:r>
          </a:p>
          <a:p>
            <a:pPr marL="457200" indent="-457200">
              <a:buAutoNum type="arabicParenR"/>
            </a:pPr>
            <a:r>
              <a:rPr lang="es-NI" sz="2400" b="1" dirty="0" smtClean="0"/>
              <a:t>Plan de Financiamiento.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Fuentes.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Estrategia de financiamiento.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s-NI" sz="2400" dirty="0" smtClean="0"/>
              <a:t>Tasa requerida de rentabilidad.</a:t>
            </a:r>
          </a:p>
          <a:p>
            <a:pPr marL="457200" indent="-457200">
              <a:buFont typeface="+mj-lt"/>
              <a:buAutoNum type="arabicParenR"/>
            </a:pPr>
            <a:r>
              <a:rPr lang="es-NI" sz="2400" b="1" dirty="0" smtClean="0"/>
              <a:t>Nivel de ventas para alcanzar la rentabilidad objetivo.</a:t>
            </a:r>
          </a:p>
          <a:p>
            <a:pPr marL="457200" indent="-457200">
              <a:buFont typeface="+mj-lt"/>
              <a:buAutoNum type="arabicParenR"/>
            </a:pPr>
            <a:r>
              <a:rPr lang="es-NI" sz="2400" b="1" dirty="0" smtClean="0"/>
              <a:t>Flujo de caja del proyecto.</a:t>
            </a:r>
          </a:p>
          <a:p>
            <a:pPr marL="457200" indent="-457200">
              <a:buFont typeface="+mj-lt"/>
              <a:buAutoNum type="arabicParenR"/>
            </a:pPr>
            <a:r>
              <a:rPr lang="es-NI" sz="2400" b="1" dirty="0" smtClean="0"/>
              <a:t>Indicadores de evaluación financiera.</a:t>
            </a:r>
          </a:p>
        </p:txBody>
      </p:sp>
    </p:spTree>
    <p:extLst>
      <p:ext uri="{BB962C8B-B14F-4D97-AF65-F5344CB8AC3E}">
        <p14:creationId xmlns:p14="http://schemas.microsoft.com/office/powerpoint/2010/main" val="167027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bre 21"/>
          <p:cNvSpPr/>
          <p:nvPr/>
        </p:nvSpPr>
        <p:spPr>
          <a:xfrm>
            <a:off x="-15766" y="110358"/>
            <a:ext cx="381526" cy="6747641"/>
          </a:xfrm>
          <a:custGeom>
            <a:avLst/>
            <a:gdLst>
              <a:gd name="connsiteX0" fmla="*/ 15766 w 2963918"/>
              <a:gd name="connsiteY0" fmla="*/ 0 h 6858000"/>
              <a:gd name="connsiteX1" fmla="*/ 1119352 w 2963918"/>
              <a:gd name="connsiteY1" fmla="*/ 4508938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  <a:gd name="connsiteX0" fmla="*/ 15766 w 9077913"/>
              <a:gd name="connsiteY0" fmla="*/ 0 h 6858000"/>
              <a:gd name="connsiteX1" fmla="*/ 9051701 w 9077913"/>
              <a:gd name="connsiteY1" fmla="*/ 4462470 h 6858000"/>
              <a:gd name="connsiteX2" fmla="*/ 2963918 w 9077913"/>
              <a:gd name="connsiteY2" fmla="*/ 6842234 h 6858000"/>
              <a:gd name="connsiteX3" fmla="*/ 2963918 w 9077913"/>
              <a:gd name="connsiteY3" fmla="*/ 6842234 h 6858000"/>
              <a:gd name="connsiteX4" fmla="*/ 0 w 9077913"/>
              <a:gd name="connsiteY4" fmla="*/ 6858000 h 6858000"/>
              <a:gd name="connsiteX5" fmla="*/ 0 w 9077913"/>
              <a:gd name="connsiteY5" fmla="*/ 6858000 h 6858000"/>
              <a:gd name="connsiteX6" fmla="*/ 15766 w 9077913"/>
              <a:gd name="connsiteY6" fmla="*/ 0 h 6858000"/>
              <a:gd name="connsiteX0" fmla="*/ 15766 w 2967057"/>
              <a:gd name="connsiteY0" fmla="*/ 0 h 6858000"/>
              <a:gd name="connsiteX1" fmla="*/ 2540072 w 2967057"/>
              <a:gd name="connsiteY1" fmla="*/ 4524427 h 6858000"/>
              <a:gd name="connsiteX2" fmla="*/ 2963918 w 2967057"/>
              <a:gd name="connsiteY2" fmla="*/ 6842234 h 6858000"/>
              <a:gd name="connsiteX3" fmla="*/ 2963918 w 2967057"/>
              <a:gd name="connsiteY3" fmla="*/ 6842234 h 6858000"/>
              <a:gd name="connsiteX4" fmla="*/ 0 w 2967057"/>
              <a:gd name="connsiteY4" fmla="*/ 6858000 h 6858000"/>
              <a:gd name="connsiteX5" fmla="*/ 0 w 2967057"/>
              <a:gd name="connsiteY5" fmla="*/ 6858000 h 6858000"/>
              <a:gd name="connsiteX6" fmla="*/ 15766 w 2967057"/>
              <a:gd name="connsiteY6" fmla="*/ 0 h 6858000"/>
              <a:gd name="connsiteX0" fmla="*/ 15766 w 2963918"/>
              <a:gd name="connsiteY0" fmla="*/ 0 h 6858000"/>
              <a:gd name="connsiteX1" fmla="*/ 645779 w 2963918"/>
              <a:gd name="connsiteY1" fmla="*/ 4586384 h 6858000"/>
              <a:gd name="connsiteX2" fmla="*/ 2963918 w 2963918"/>
              <a:gd name="connsiteY2" fmla="*/ 6842234 h 6858000"/>
              <a:gd name="connsiteX3" fmla="*/ 2963918 w 2963918"/>
              <a:gd name="connsiteY3" fmla="*/ 6842234 h 6858000"/>
              <a:gd name="connsiteX4" fmla="*/ 0 w 2963918"/>
              <a:gd name="connsiteY4" fmla="*/ 6858000 h 6858000"/>
              <a:gd name="connsiteX5" fmla="*/ 0 w 2963918"/>
              <a:gd name="connsiteY5" fmla="*/ 6858000 h 6858000"/>
              <a:gd name="connsiteX6" fmla="*/ 15766 w 2963918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918" h="6858000">
                <a:moveTo>
                  <a:pt x="15766" y="0"/>
                </a:moveTo>
                <a:cubicBezTo>
                  <a:pt x="321879" y="1684283"/>
                  <a:pt x="154420" y="3446012"/>
                  <a:pt x="645779" y="4586384"/>
                </a:cubicBezTo>
                <a:cubicBezTo>
                  <a:pt x="1137138" y="5726756"/>
                  <a:pt x="2963918" y="6842234"/>
                  <a:pt x="2963918" y="6842234"/>
                </a:cubicBezTo>
                <a:lnTo>
                  <a:pt x="2963918" y="6842234"/>
                </a:lnTo>
                <a:lnTo>
                  <a:pt x="0" y="6858000"/>
                </a:lnTo>
                <a:lnTo>
                  <a:pt x="0" y="6858000"/>
                </a:lnTo>
                <a:cubicBezTo>
                  <a:pt x="5255" y="4572000"/>
                  <a:pt x="10511" y="2286000"/>
                  <a:pt x="15766" y="0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7" y="5381257"/>
            <a:ext cx="1401819" cy="900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024" y="164592"/>
            <a:ext cx="793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dirty="0" smtClean="0"/>
              <a:t>Conclusiones generales</a:t>
            </a:r>
            <a:endParaRPr lang="es-NI" sz="2800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573024" y="706564"/>
            <a:ext cx="644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067920" y="706564"/>
            <a:ext cx="1440000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920757" y="2332660"/>
            <a:ext cx="758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Con base en los resultados de los indicadores de evaluación financiera. </a:t>
            </a:r>
            <a:endParaRPr lang="es-N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64958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1219</TotalTime>
  <Words>238</Words>
  <Application>Microsoft Office PowerPoint</Application>
  <PresentationFormat>Presentación en pantalla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Personal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Yesly Mora</dc:creator>
  <cp:lastModifiedBy>Yesly Mora</cp:lastModifiedBy>
  <cp:revision>121</cp:revision>
  <dcterms:created xsi:type="dcterms:W3CDTF">2014-11-21T01:41:46Z</dcterms:created>
  <dcterms:modified xsi:type="dcterms:W3CDTF">2014-12-12T01:16:32Z</dcterms:modified>
</cp:coreProperties>
</file>