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51" autoAdjust="0"/>
    <p:restoredTop sz="94660"/>
  </p:normalViewPr>
  <p:slideViewPr>
    <p:cSldViewPr snapToGrid="0">
      <p:cViewPr varScale="1">
        <p:scale>
          <a:sx n="63" d="100"/>
          <a:sy n="63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9E99E-3623-4156-B20A-BE14A66FC474}" type="datetimeFigureOut">
              <a:rPr lang="es-NI" smtClean="0"/>
              <a:t>24/10/2015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A9B6C-843B-4007-9807-D1283CA92AD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04081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9E99E-3623-4156-B20A-BE14A66FC474}" type="datetimeFigureOut">
              <a:rPr lang="es-NI" smtClean="0"/>
              <a:t>24/10/2015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A9B6C-843B-4007-9807-D1283CA92AD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759059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9E99E-3623-4156-B20A-BE14A66FC474}" type="datetimeFigureOut">
              <a:rPr lang="es-NI" smtClean="0"/>
              <a:t>24/10/2015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A9B6C-843B-4007-9807-D1283CA92AD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962048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9E99E-3623-4156-B20A-BE14A66FC474}" type="datetimeFigureOut">
              <a:rPr lang="es-NI" smtClean="0"/>
              <a:t>24/10/2015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A9B6C-843B-4007-9807-D1283CA92AD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757814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9E99E-3623-4156-B20A-BE14A66FC474}" type="datetimeFigureOut">
              <a:rPr lang="es-NI" smtClean="0"/>
              <a:t>24/10/2015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A9B6C-843B-4007-9807-D1283CA92AD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06424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9E99E-3623-4156-B20A-BE14A66FC474}" type="datetimeFigureOut">
              <a:rPr lang="es-NI" smtClean="0"/>
              <a:t>24/10/2015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A9B6C-843B-4007-9807-D1283CA92AD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75736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9E99E-3623-4156-B20A-BE14A66FC474}" type="datetimeFigureOut">
              <a:rPr lang="es-NI" smtClean="0"/>
              <a:t>24/10/2015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A9B6C-843B-4007-9807-D1283CA92AD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813303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9E99E-3623-4156-B20A-BE14A66FC474}" type="datetimeFigureOut">
              <a:rPr lang="es-NI" smtClean="0"/>
              <a:t>24/10/2015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A9B6C-843B-4007-9807-D1283CA92AD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12378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9E99E-3623-4156-B20A-BE14A66FC474}" type="datetimeFigureOut">
              <a:rPr lang="es-NI" smtClean="0"/>
              <a:t>24/10/2015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A9B6C-843B-4007-9807-D1283CA92AD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251855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9E99E-3623-4156-B20A-BE14A66FC474}" type="datetimeFigureOut">
              <a:rPr lang="es-NI" smtClean="0"/>
              <a:t>24/10/2015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A9B6C-843B-4007-9807-D1283CA92AD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20069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9E99E-3623-4156-B20A-BE14A66FC474}" type="datetimeFigureOut">
              <a:rPr lang="es-NI" smtClean="0"/>
              <a:t>24/10/2015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A9B6C-843B-4007-9807-D1283CA92AD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155558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9E99E-3623-4156-B20A-BE14A66FC474}" type="datetimeFigureOut">
              <a:rPr lang="es-NI" smtClean="0"/>
              <a:t>24/10/2015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A9B6C-843B-4007-9807-D1283CA92AD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73567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9.jp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Relationship Id="rId9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287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21"/>
          <p:cNvSpPr/>
          <p:nvPr/>
        </p:nvSpPr>
        <p:spPr>
          <a:xfrm>
            <a:off x="-15766" y="110358"/>
            <a:ext cx="652250" cy="6747641"/>
          </a:xfrm>
          <a:custGeom>
            <a:avLst/>
            <a:gdLst>
              <a:gd name="connsiteX0" fmla="*/ 15766 w 2963918"/>
              <a:gd name="connsiteY0" fmla="*/ 0 h 6858000"/>
              <a:gd name="connsiteX1" fmla="*/ 1119352 w 2963918"/>
              <a:gd name="connsiteY1" fmla="*/ 4508938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  <a:gd name="connsiteX0" fmla="*/ 15766 w 9077913"/>
              <a:gd name="connsiteY0" fmla="*/ 0 h 6858000"/>
              <a:gd name="connsiteX1" fmla="*/ 9051701 w 9077913"/>
              <a:gd name="connsiteY1" fmla="*/ 4462470 h 6858000"/>
              <a:gd name="connsiteX2" fmla="*/ 2963918 w 9077913"/>
              <a:gd name="connsiteY2" fmla="*/ 6842234 h 6858000"/>
              <a:gd name="connsiteX3" fmla="*/ 2963918 w 9077913"/>
              <a:gd name="connsiteY3" fmla="*/ 6842234 h 6858000"/>
              <a:gd name="connsiteX4" fmla="*/ 0 w 9077913"/>
              <a:gd name="connsiteY4" fmla="*/ 6858000 h 6858000"/>
              <a:gd name="connsiteX5" fmla="*/ 0 w 9077913"/>
              <a:gd name="connsiteY5" fmla="*/ 6858000 h 6858000"/>
              <a:gd name="connsiteX6" fmla="*/ 15766 w 9077913"/>
              <a:gd name="connsiteY6" fmla="*/ 0 h 6858000"/>
              <a:gd name="connsiteX0" fmla="*/ 15766 w 2967057"/>
              <a:gd name="connsiteY0" fmla="*/ 0 h 6858000"/>
              <a:gd name="connsiteX1" fmla="*/ 2540072 w 2967057"/>
              <a:gd name="connsiteY1" fmla="*/ 4524427 h 6858000"/>
              <a:gd name="connsiteX2" fmla="*/ 2963918 w 2967057"/>
              <a:gd name="connsiteY2" fmla="*/ 6842234 h 6858000"/>
              <a:gd name="connsiteX3" fmla="*/ 2963918 w 2967057"/>
              <a:gd name="connsiteY3" fmla="*/ 6842234 h 6858000"/>
              <a:gd name="connsiteX4" fmla="*/ 0 w 2967057"/>
              <a:gd name="connsiteY4" fmla="*/ 6858000 h 6858000"/>
              <a:gd name="connsiteX5" fmla="*/ 0 w 2967057"/>
              <a:gd name="connsiteY5" fmla="*/ 6858000 h 6858000"/>
              <a:gd name="connsiteX6" fmla="*/ 15766 w 2967057"/>
              <a:gd name="connsiteY6" fmla="*/ 0 h 6858000"/>
              <a:gd name="connsiteX0" fmla="*/ 15766 w 2963918"/>
              <a:gd name="connsiteY0" fmla="*/ 0 h 6858000"/>
              <a:gd name="connsiteX1" fmla="*/ 645779 w 2963918"/>
              <a:gd name="connsiteY1" fmla="*/ 4586384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63918" h="6858000">
                <a:moveTo>
                  <a:pt x="15766" y="0"/>
                </a:moveTo>
                <a:cubicBezTo>
                  <a:pt x="321879" y="1684283"/>
                  <a:pt x="154420" y="3446012"/>
                  <a:pt x="645779" y="4586384"/>
                </a:cubicBezTo>
                <a:cubicBezTo>
                  <a:pt x="1137138" y="5726756"/>
                  <a:pt x="2963918" y="6842234"/>
                  <a:pt x="2963918" y="6842234"/>
                </a:cubicBezTo>
                <a:lnTo>
                  <a:pt x="2963918" y="6842234"/>
                </a:lnTo>
                <a:lnTo>
                  <a:pt x="0" y="6858000"/>
                </a:lnTo>
                <a:lnTo>
                  <a:pt x="0" y="6858000"/>
                </a:lnTo>
                <a:cubicBezTo>
                  <a:pt x="5255" y="4572000"/>
                  <a:pt x="10511" y="2286000"/>
                  <a:pt x="15766" y="0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dirty="0"/>
          </a:p>
        </p:txBody>
      </p:sp>
      <p:sp>
        <p:nvSpPr>
          <p:cNvPr id="7" name="CuadroTexto 6"/>
          <p:cNvSpPr txBox="1"/>
          <p:nvPr/>
        </p:nvSpPr>
        <p:spPr>
          <a:xfrm>
            <a:off x="0" y="164592"/>
            <a:ext cx="343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 DE PRODUCCIÓN</a:t>
            </a:r>
            <a:endParaRPr lang="es-NI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3438144" y="0"/>
            <a:ext cx="0" cy="6858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0" y="93268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OBJETIVOS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0" y="133279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CICLO DE PRODUCCIÓN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0" y="17329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MAQUINARIA Y EQUIPO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0" y="213853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CAPACIDAD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0" y="25636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MATERIA PRIMA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0" y="2988684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MANO DE OBRA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0" y="341869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CARGOS INDIRECTOS</a:t>
            </a:r>
            <a:endParaRPr lang="es-NI" sz="2000" dirty="0">
              <a:solidFill>
                <a:srgbClr val="C00000"/>
              </a:solidFill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7" y="5381257"/>
            <a:ext cx="1401819" cy="900000"/>
          </a:xfrm>
          <a:prstGeom prst="rect">
            <a:avLst/>
          </a:prstGeom>
        </p:spPr>
      </p:pic>
      <p:cxnSp>
        <p:nvCxnSpPr>
          <p:cNvPr id="23" name="Conector recto 22"/>
          <p:cNvCxnSpPr/>
          <p:nvPr/>
        </p:nvCxnSpPr>
        <p:spPr>
          <a:xfrm>
            <a:off x="0" y="2542032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0" y="2128326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3483864" y="164592"/>
            <a:ext cx="566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/>
              <a:t>Capacidad instalada de producción</a:t>
            </a:r>
            <a:endParaRPr lang="es-NI" sz="2800" dirty="0"/>
          </a:p>
        </p:txBody>
      </p:sp>
      <p:cxnSp>
        <p:nvCxnSpPr>
          <p:cNvPr id="25" name="Conector recto 24"/>
          <p:cNvCxnSpPr/>
          <p:nvPr/>
        </p:nvCxnSpPr>
        <p:spPr>
          <a:xfrm>
            <a:off x="3483864" y="706564"/>
            <a:ext cx="4068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7631800" y="706564"/>
            <a:ext cx="1440000" cy="0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/>
          <p:cNvSpPr txBox="1"/>
          <p:nvPr/>
        </p:nvSpPr>
        <p:spPr>
          <a:xfrm>
            <a:off x="3730752" y="1188720"/>
            <a:ext cx="5084064" cy="1015663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La capacidad instalada se refiere a la cantidad de productos o servicios que la empresa puede producir o prestar en cada ciclo productivo.</a:t>
            </a:r>
            <a:endParaRPr lang="es-NI" sz="2000" dirty="0"/>
          </a:p>
        </p:txBody>
      </p:sp>
      <p:sp>
        <p:nvSpPr>
          <p:cNvPr id="28" name="CuadroTexto 27"/>
          <p:cNvSpPr txBox="1"/>
          <p:nvPr/>
        </p:nvSpPr>
        <p:spPr>
          <a:xfrm>
            <a:off x="3730752" y="2435419"/>
            <a:ext cx="5084064" cy="1938992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Esta capacidad está asociada a ciertas variables tales como: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Tamaño de la planta.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Maquinaria y equipo.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Mano de obra.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Disponibilidad de capital.</a:t>
            </a:r>
            <a:endParaRPr lang="es-NI" sz="2000" dirty="0"/>
          </a:p>
        </p:txBody>
      </p:sp>
      <p:sp>
        <p:nvSpPr>
          <p:cNvPr id="29" name="CuadroTexto 28"/>
          <p:cNvSpPr txBox="1"/>
          <p:nvPr/>
        </p:nvSpPr>
        <p:spPr>
          <a:xfrm>
            <a:off x="3730752" y="4660862"/>
            <a:ext cx="5084064" cy="1938992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Atendiendo a las variables antes mencionadas, se procede a realizar una estimación de la cantidad de productos o servicios que pueden fabricarse o prestarse en un período productivo. Esa sería la capacidad instalada de la planta.</a:t>
            </a:r>
            <a:endParaRPr lang="es-NI" sz="2000" dirty="0"/>
          </a:p>
        </p:txBody>
      </p:sp>
    </p:spTree>
    <p:extLst>
      <p:ext uri="{BB962C8B-B14F-4D97-AF65-F5344CB8AC3E}">
        <p14:creationId xmlns:p14="http://schemas.microsoft.com/office/powerpoint/2010/main" val="356796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28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21"/>
          <p:cNvSpPr/>
          <p:nvPr/>
        </p:nvSpPr>
        <p:spPr>
          <a:xfrm>
            <a:off x="-15766" y="110358"/>
            <a:ext cx="652250" cy="6747641"/>
          </a:xfrm>
          <a:custGeom>
            <a:avLst/>
            <a:gdLst>
              <a:gd name="connsiteX0" fmla="*/ 15766 w 2963918"/>
              <a:gd name="connsiteY0" fmla="*/ 0 h 6858000"/>
              <a:gd name="connsiteX1" fmla="*/ 1119352 w 2963918"/>
              <a:gd name="connsiteY1" fmla="*/ 4508938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  <a:gd name="connsiteX0" fmla="*/ 15766 w 9077913"/>
              <a:gd name="connsiteY0" fmla="*/ 0 h 6858000"/>
              <a:gd name="connsiteX1" fmla="*/ 9051701 w 9077913"/>
              <a:gd name="connsiteY1" fmla="*/ 4462470 h 6858000"/>
              <a:gd name="connsiteX2" fmla="*/ 2963918 w 9077913"/>
              <a:gd name="connsiteY2" fmla="*/ 6842234 h 6858000"/>
              <a:gd name="connsiteX3" fmla="*/ 2963918 w 9077913"/>
              <a:gd name="connsiteY3" fmla="*/ 6842234 h 6858000"/>
              <a:gd name="connsiteX4" fmla="*/ 0 w 9077913"/>
              <a:gd name="connsiteY4" fmla="*/ 6858000 h 6858000"/>
              <a:gd name="connsiteX5" fmla="*/ 0 w 9077913"/>
              <a:gd name="connsiteY5" fmla="*/ 6858000 h 6858000"/>
              <a:gd name="connsiteX6" fmla="*/ 15766 w 9077913"/>
              <a:gd name="connsiteY6" fmla="*/ 0 h 6858000"/>
              <a:gd name="connsiteX0" fmla="*/ 15766 w 2967057"/>
              <a:gd name="connsiteY0" fmla="*/ 0 h 6858000"/>
              <a:gd name="connsiteX1" fmla="*/ 2540072 w 2967057"/>
              <a:gd name="connsiteY1" fmla="*/ 4524427 h 6858000"/>
              <a:gd name="connsiteX2" fmla="*/ 2963918 w 2967057"/>
              <a:gd name="connsiteY2" fmla="*/ 6842234 h 6858000"/>
              <a:gd name="connsiteX3" fmla="*/ 2963918 w 2967057"/>
              <a:gd name="connsiteY3" fmla="*/ 6842234 h 6858000"/>
              <a:gd name="connsiteX4" fmla="*/ 0 w 2967057"/>
              <a:gd name="connsiteY4" fmla="*/ 6858000 h 6858000"/>
              <a:gd name="connsiteX5" fmla="*/ 0 w 2967057"/>
              <a:gd name="connsiteY5" fmla="*/ 6858000 h 6858000"/>
              <a:gd name="connsiteX6" fmla="*/ 15766 w 2967057"/>
              <a:gd name="connsiteY6" fmla="*/ 0 h 6858000"/>
              <a:gd name="connsiteX0" fmla="*/ 15766 w 2963918"/>
              <a:gd name="connsiteY0" fmla="*/ 0 h 6858000"/>
              <a:gd name="connsiteX1" fmla="*/ 645779 w 2963918"/>
              <a:gd name="connsiteY1" fmla="*/ 4586384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63918" h="6858000">
                <a:moveTo>
                  <a:pt x="15766" y="0"/>
                </a:moveTo>
                <a:cubicBezTo>
                  <a:pt x="321879" y="1684283"/>
                  <a:pt x="154420" y="3446012"/>
                  <a:pt x="645779" y="4586384"/>
                </a:cubicBezTo>
                <a:cubicBezTo>
                  <a:pt x="1137138" y="5726756"/>
                  <a:pt x="2963918" y="6842234"/>
                  <a:pt x="2963918" y="6842234"/>
                </a:cubicBezTo>
                <a:lnTo>
                  <a:pt x="2963918" y="6842234"/>
                </a:lnTo>
                <a:lnTo>
                  <a:pt x="0" y="6858000"/>
                </a:lnTo>
                <a:lnTo>
                  <a:pt x="0" y="6858000"/>
                </a:lnTo>
                <a:cubicBezTo>
                  <a:pt x="5255" y="4572000"/>
                  <a:pt x="10511" y="2286000"/>
                  <a:pt x="15766" y="0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dirty="0"/>
          </a:p>
        </p:txBody>
      </p:sp>
      <p:sp>
        <p:nvSpPr>
          <p:cNvPr id="7" name="CuadroTexto 6"/>
          <p:cNvSpPr txBox="1"/>
          <p:nvPr/>
        </p:nvSpPr>
        <p:spPr>
          <a:xfrm>
            <a:off x="0" y="164592"/>
            <a:ext cx="343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 DE PRODUCCIÓN</a:t>
            </a:r>
            <a:endParaRPr lang="es-NI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3438144" y="0"/>
            <a:ext cx="0" cy="6858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0" y="93268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OBJETIVOS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0" y="133279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CICLO DE PRODUCCIÓN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0" y="17329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MAQUINARIA Y EQUIPO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0" y="213853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CAPACIDAD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0" y="25636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MATERIA PRIMA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0" y="2988684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MANO DE OBRA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0" y="341869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CARGOS INDIRECTOS</a:t>
            </a:r>
            <a:endParaRPr lang="es-NI" sz="2000" dirty="0">
              <a:solidFill>
                <a:srgbClr val="C00000"/>
              </a:solidFill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7" y="5381257"/>
            <a:ext cx="1401819" cy="900000"/>
          </a:xfrm>
          <a:prstGeom prst="rect">
            <a:avLst/>
          </a:prstGeom>
        </p:spPr>
      </p:pic>
      <p:cxnSp>
        <p:nvCxnSpPr>
          <p:cNvPr id="23" name="Conector recto 22"/>
          <p:cNvCxnSpPr/>
          <p:nvPr/>
        </p:nvCxnSpPr>
        <p:spPr>
          <a:xfrm>
            <a:off x="0" y="2542032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0" y="2968982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3483864" y="164592"/>
            <a:ext cx="566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/>
              <a:t>Presupuesto de Materia Prima</a:t>
            </a:r>
            <a:endParaRPr lang="es-NI" sz="2800" dirty="0"/>
          </a:p>
        </p:txBody>
      </p:sp>
      <p:cxnSp>
        <p:nvCxnSpPr>
          <p:cNvPr id="25" name="Conector recto 24"/>
          <p:cNvCxnSpPr/>
          <p:nvPr/>
        </p:nvCxnSpPr>
        <p:spPr>
          <a:xfrm>
            <a:off x="3483864" y="706564"/>
            <a:ext cx="4068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7631800" y="706564"/>
            <a:ext cx="1440000" cy="0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3616596" y="932688"/>
            <a:ext cx="5320923" cy="2308324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s-NI" dirty="0" smtClean="0"/>
              <a:t>Está en relación directa con la sección anterior.</a:t>
            </a:r>
          </a:p>
          <a:p>
            <a:endParaRPr lang="es-NI" dirty="0"/>
          </a:p>
          <a:p>
            <a:r>
              <a:rPr lang="es-NI" b="1" dirty="0" smtClean="0"/>
              <a:t>Por ejemplo:</a:t>
            </a:r>
          </a:p>
          <a:p>
            <a:r>
              <a:rPr lang="es-NI" dirty="0" smtClean="0"/>
              <a:t>Si una empresa tiene una capacidad instalada de 200,000 unidades de productos en cada ciclo productivo, entonces, el presupuesto de materia prima deberá prepararse en función de esas 200,000 unidades.</a:t>
            </a:r>
          </a:p>
        </p:txBody>
      </p:sp>
      <p:sp>
        <p:nvSpPr>
          <p:cNvPr id="27" name="CuadroTexto 26"/>
          <p:cNvSpPr txBox="1"/>
          <p:nvPr/>
        </p:nvSpPr>
        <p:spPr>
          <a:xfrm>
            <a:off x="3616596" y="3577915"/>
            <a:ext cx="5320923" cy="646331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s-NI"/>
            </a:defPPr>
          </a:lstStyle>
          <a:p>
            <a:pPr algn="ctr"/>
            <a:r>
              <a:rPr lang="es-NI" b="1" dirty="0"/>
              <a:t>Se debe tener en cuenta la estacionalidad del producto/servicio.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3616596" y="4609000"/>
            <a:ext cx="5320923" cy="1200329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s-NI" dirty="0" smtClean="0"/>
              <a:t>Para preparar el presupuesto de materia prima en insumos se debe preparar toda la información en una tabla llamada </a:t>
            </a:r>
            <a:r>
              <a:rPr lang="es-NI" b="1" i="1" dirty="0" smtClean="0"/>
              <a:t>matriz insumo producto </a:t>
            </a:r>
            <a:r>
              <a:rPr lang="es-NI" dirty="0" smtClean="0"/>
              <a:t>o simplemente </a:t>
            </a:r>
            <a:r>
              <a:rPr lang="es-NI" b="1" dirty="0" smtClean="0"/>
              <a:t>Presupuesto de Materia Prima e Insumos.</a:t>
            </a:r>
          </a:p>
        </p:txBody>
      </p:sp>
    </p:spTree>
    <p:extLst>
      <p:ext uri="{BB962C8B-B14F-4D97-AF65-F5344CB8AC3E}">
        <p14:creationId xmlns:p14="http://schemas.microsoft.com/office/powerpoint/2010/main" val="1578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21"/>
          <p:cNvSpPr/>
          <p:nvPr/>
        </p:nvSpPr>
        <p:spPr>
          <a:xfrm>
            <a:off x="-15766" y="110358"/>
            <a:ext cx="652250" cy="6747641"/>
          </a:xfrm>
          <a:custGeom>
            <a:avLst/>
            <a:gdLst>
              <a:gd name="connsiteX0" fmla="*/ 15766 w 2963918"/>
              <a:gd name="connsiteY0" fmla="*/ 0 h 6858000"/>
              <a:gd name="connsiteX1" fmla="*/ 1119352 w 2963918"/>
              <a:gd name="connsiteY1" fmla="*/ 4508938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  <a:gd name="connsiteX0" fmla="*/ 15766 w 9077913"/>
              <a:gd name="connsiteY0" fmla="*/ 0 h 6858000"/>
              <a:gd name="connsiteX1" fmla="*/ 9051701 w 9077913"/>
              <a:gd name="connsiteY1" fmla="*/ 4462470 h 6858000"/>
              <a:gd name="connsiteX2" fmla="*/ 2963918 w 9077913"/>
              <a:gd name="connsiteY2" fmla="*/ 6842234 h 6858000"/>
              <a:gd name="connsiteX3" fmla="*/ 2963918 w 9077913"/>
              <a:gd name="connsiteY3" fmla="*/ 6842234 h 6858000"/>
              <a:gd name="connsiteX4" fmla="*/ 0 w 9077913"/>
              <a:gd name="connsiteY4" fmla="*/ 6858000 h 6858000"/>
              <a:gd name="connsiteX5" fmla="*/ 0 w 9077913"/>
              <a:gd name="connsiteY5" fmla="*/ 6858000 h 6858000"/>
              <a:gd name="connsiteX6" fmla="*/ 15766 w 9077913"/>
              <a:gd name="connsiteY6" fmla="*/ 0 h 6858000"/>
              <a:gd name="connsiteX0" fmla="*/ 15766 w 2967057"/>
              <a:gd name="connsiteY0" fmla="*/ 0 h 6858000"/>
              <a:gd name="connsiteX1" fmla="*/ 2540072 w 2967057"/>
              <a:gd name="connsiteY1" fmla="*/ 4524427 h 6858000"/>
              <a:gd name="connsiteX2" fmla="*/ 2963918 w 2967057"/>
              <a:gd name="connsiteY2" fmla="*/ 6842234 h 6858000"/>
              <a:gd name="connsiteX3" fmla="*/ 2963918 w 2967057"/>
              <a:gd name="connsiteY3" fmla="*/ 6842234 h 6858000"/>
              <a:gd name="connsiteX4" fmla="*/ 0 w 2967057"/>
              <a:gd name="connsiteY4" fmla="*/ 6858000 h 6858000"/>
              <a:gd name="connsiteX5" fmla="*/ 0 w 2967057"/>
              <a:gd name="connsiteY5" fmla="*/ 6858000 h 6858000"/>
              <a:gd name="connsiteX6" fmla="*/ 15766 w 2967057"/>
              <a:gd name="connsiteY6" fmla="*/ 0 h 6858000"/>
              <a:gd name="connsiteX0" fmla="*/ 15766 w 2963918"/>
              <a:gd name="connsiteY0" fmla="*/ 0 h 6858000"/>
              <a:gd name="connsiteX1" fmla="*/ 645779 w 2963918"/>
              <a:gd name="connsiteY1" fmla="*/ 4586384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63918" h="6858000">
                <a:moveTo>
                  <a:pt x="15766" y="0"/>
                </a:moveTo>
                <a:cubicBezTo>
                  <a:pt x="321879" y="1684283"/>
                  <a:pt x="154420" y="3446012"/>
                  <a:pt x="645779" y="4586384"/>
                </a:cubicBezTo>
                <a:cubicBezTo>
                  <a:pt x="1137138" y="5726756"/>
                  <a:pt x="2963918" y="6842234"/>
                  <a:pt x="2963918" y="6842234"/>
                </a:cubicBezTo>
                <a:lnTo>
                  <a:pt x="2963918" y="6842234"/>
                </a:lnTo>
                <a:lnTo>
                  <a:pt x="0" y="6858000"/>
                </a:lnTo>
                <a:lnTo>
                  <a:pt x="0" y="6858000"/>
                </a:lnTo>
                <a:cubicBezTo>
                  <a:pt x="5255" y="4572000"/>
                  <a:pt x="10511" y="2286000"/>
                  <a:pt x="15766" y="0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dirty="0"/>
          </a:p>
        </p:txBody>
      </p:sp>
      <p:sp>
        <p:nvSpPr>
          <p:cNvPr id="7" name="CuadroTexto 6"/>
          <p:cNvSpPr txBox="1"/>
          <p:nvPr/>
        </p:nvSpPr>
        <p:spPr>
          <a:xfrm>
            <a:off x="0" y="164592"/>
            <a:ext cx="343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 DE PRODUCCIÓN</a:t>
            </a:r>
            <a:endParaRPr lang="es-NI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3438144" y="0"/>
            <a:ext cx="0" cy="6858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0" y="93268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OBJETIVOS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0" y="133279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CICLO DE PRODUCCIÓN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0" y="17329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MAQUINARIA Y EQUIPO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0" y="213853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CAPACIDAD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0" y="25636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MATERIA PRIMA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0" y="2988684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MANO DE OBRA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0" y="341869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CARGOS INDIRECTOS</a:t>
            </a:r>
            <a:endParaRPr lang="es-NI" sz="2000" dirty="0">
              <a:solidFill>
                <a:srgbClr val="C00000"/>
              </a:solidFill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7" y="5381257"/>
            <a:ext cx="1401819" cy="900000"/>
          </a:xfrm>
          <a:prstGeom prst="rect">
            <a:avLst/>
          </a:prstGeom>
        </p:spPr>
      </p:pic>
      <p:cxnSp>
        <p:nvCxnSpPr>
          <p:cNvPr id="23" name="Conector recto 22"/>
          <p:cNvCxnSpPr/>
          <p:nvPr/>
        </p:nvCxnSpPr>
        <p:spPr>
          <a:xfrm>
            <a:off x="0" y="2542032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0" y="2968982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3483864" y="164592"/>
            <a:ext cx="566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/>
              <a:t>Presupuesto de Materia Prima</a:t>
            </a:r>
            <a:endParaRPr lang="es-NI" sz="2800" dirty="0"/>
          </a:p>
        </p:txBody>
      </p:sp>
      <p:cxnSp>
        <p:nvCxnSpPr>
          <p:cNvPr id="25" name="Conector recto 24"/>
          <p:cNvCxnSpPr/>
          <p:nvPr/>
        </p:nvCxnSpPr>
        <p:spPr>
          <a:xfrm>
            <a:off x="3483864" y="706564"/>
            <a:ext cx="4068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7631800" y="706564"/>
            <a:ext cx="1440000" cy="0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/>
          <p:cNvSpPr txBox="1"/>
          <p:nvPr/>
        </p:nvSpPr>
        <p:spPr>
          <a:xfrm>
            <a:off x="3764079" y="1106129"/>
            <a:ext cx="5040704" cy="2031325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s-NI" dirty="0" smtClean="0"/>
              <a:t>Esta tabla debe tener las siguientes columnas: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Materia prima/insumo.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Proveedor.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Unidad de medida.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Costo unitario.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Requerimientos*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Costo total.</a:t>
            </a:r>
            <a:endParaRPr lang="es-NI" dirty="0"/>
          </a:p>
        </p:txBody>
      </p:sp>
      <p:sp>
        <p:nvSpPr>
          <p:cNvPr id="28" name="CuadroTexto 27"/>
          <p:cNvSpPr txBox="1"/>
          <p:nvPr/>
        </p:nvSpPr>
        <p:spPr>
          <a:xfrm>
            <a:off x="3764079" y="3452064"/>
            <a:ext cx="5040704" cy="646331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s-NI" dirty="0" smtClean="0"/>
              <a:t>Conviene separar la materia prima e insumo en Directos e Indirectos.</a:t>
            </a:r>
            <a:endParaRPr lang="es-NI" dirty="0"/>
          </a:p>
        </p:txBody>
      </p:sp>
      <p:cxnSp>
        <p:nvCxnSpPr>
          <p:cNvPr id="6" name="Conector recto 5"/>
          <p:cNvCxnSpPr/>
          <p:nvPr/>
        </p:nvCxnSpPr>
        <p:spPr>
          <a:xfrm>
            <a:off x="3483864" y="6001040"/>
            <a:ext cx="325614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3483864" y="6061592"/>
            <a:ext cx="55879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1400" dirty="0" smtClean="0"/>
              <a:t>* Los requerimientos se refieren a las cantidades del insumo o materia prima, necesarias para producir la cantidad de productos o servicios deseados. Se toma en cuenta la capacidad productiva.</a:t>
            </a:r>
            <a:endParaRPr lang="es-NI" sz="1400" dirty="0"/>
          </a:p>
        </p:txBody>
      </p:sp>
    </p:spTree>
    <p:extLst>
      <p:ext uri="{BB962C8B-B14F-4D97-AF65-F5344CB8AC3E}">
        <p14:creationId xmlns:p14="http://schemas.microsoft.com/office/powerpoint/2010/main" val="322626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21"/>
          <p:cNvSpPr/>
          <p:nvPr/>
        </p:nvSpPr>
        <p:spPr>
          <a:xfrm>
            <a:off x="-15766" y="110358"/>
            <a:ext cx="652250" cy="6747641"/>
          </a:xfrm>
          <a:custGeom>
            <a:avLst/>
            <a:gdLst>
              <a:gd name="connsiteX0" fmla="*/ 15766 w 2963918"/>
              <a:gd name="connsiteY0" fmla="*/ 0 h 6858000"/>
              <a:gd name="connsiteX1" fmla="*/ 1119352 w 2963918"/>
              <a:gd name="connsiteY1" fmla="*/ 4508938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  <a:gd name="connsiteX0" fmla="*/ 15766 w 9077913"/>
              <a:gd name="connsiteY0" fmla="*/ 0 h 6858000"/>
              <a:gd name="connsiteX1" fmla="*/ 9051701 w 9077913"/>
              <a:gd name="connsiteY1" fmla="*/ 4462470 h 6858000"/>
              <a:gd name="connsiteX2" fmla="*/ 2963918 w 9077913"/>
              <a:gd name="connsiteY2" fmla="*/ 6842234 h 6858000"/>
              <a:gd name="connsiteX3" fmla="*/ 2963918 w 9077913"/>
              <a:gd name="connsiteY3" fmla="*/ 6842234 h 6858000"/>
              <a:gd name="connsiteX4" fmla="*/ 0 w 9077913"/>
              <a:gd name="connsiteY4" fmla="*/ 6858000 h 6858000"/>
              <a:gd name="connsiteX5" fmla="*/ 0 w 9077913"/>
              <a:gd name="connsiteY5" fmla="*/ 6858000 h 6858000"/>
              <a:gd name="connsiteX6" fmla="*/ 15766 w 9077913"/>
              <a:gd name="connsiteY6" fmla="*/ 0 h 6858000"/>
              <a:gd name="connsiteX0" fmla="*/ 15766 w 2967057"/>
              <a:gd name="connsiteY0" fmla="*/ 0 h 6858000"/>
              <a:gd name="connsiteX1" fmla="*/ 2540072 w 2967057"/>
              <a:gd name="connsiteY1" fmla="*/ 4524427 h 6858000"/>
              <a:gd name="connsiteX2" fmla="*/ 2963918 w 2967057"/>
              <a:gd name="connsiteY2" fmla="*/ 6842234 h 6858000"/>
              <a:gd name="connsiteX3" fmla="*/ 2963918 w 2967057"/>
              <a:gd name="connsiteY3" fmla="*/ 6842234 h 6858000"/>
              <a:gd name="connsiteX4" fmla="*/ 0 w 2967057"/>
              <a:gd name="connsiteY4" fmla="*/ 6858000 h 6858000"/>
              <a:gd name="connsiteX5" fmla="*/ 0 w 2967057"/>
              <a:gd name="connsiteY5" fmla="*/ 6858000 h 6858000"/>
              <a:gd name="connsiteX6" fmla="*/ 15766 w 2967057"/>
              <a:gd name="connsiteY6" fmla="*/ 0 h 6858000"/>
              <a:gd name="connsiteX0" fmla="*/ 15766 w 2963918"/>
              <a:gd name="connsiteY0" fmla="*/ 0 h 6858000"/>
              <a:gd name="connsiteX1" fmla="*/ 645779 w 2963918"/>
              <a:gd name="connsiteY1" fmla="*/ 4586384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63918" h="6858000">
                <a:moveTo>
                  <a:pt x="15766" y="0"/>
                </a:moveTo>
                <a:cubicBezTo>
                  <a:pt x="321879" y="1684283"/>
                  <a:pt x="154420" y="3446012"/>
                  <a:pt x="645779" y="4586384"/>
                </a:cubicBezTo>
                <a:cubicBezTo>
                  <a:pt x="1137138" y="5726756"/>
                  <a:pt x="2963918" y="6842234"/>
                  <a:pt x="2963918" y="6842234"/>
                </a:cubicBezTo>
                <a:lnTo>
                  <a:pt x="2963918" y="6842234"/>
                </a:lnTo>
                <a:lnTo>
                  <a:pt x="0" y="6858000"/>
                </a:lnTo>
                <a:lnTo>
                  <a:pt x="0" y="6858000"/>
                </a:lnTo>
                <a:cubicBezTo>
                  <a:pt x="5255" y="4572000"/>
                  <a:pt x="10511" y="2286000"/>
                  <a:pt x="15766" y="0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dirty="0"/>
          </a:p>
        </p:txBody>
      </p:sp>
      <p:sp>
        <p:nvSpPr>
          <p:cNvPr id="7" name="CuadroTexto 6"/>
          <p:cNvSpPr txBox="1"/>
          <p:nvPr/>
        </p:nvSpPr>
        <p:spPr>
          <a:xfrm>
            <a:off x="0" y="164592"/>
            <a:ext cx="343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 DE PRODUCCIÓN</a:t>
            </a:r>
            <a:endParaRPr lang="es-NI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3438144" y="0"/>
            <a:ext cx="0" cy="6858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0" y="93268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OBJETIVOS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0" y="133279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CICLO DE PRODUCCIÓN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0" y="17329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MAQUINARIA Y EQUIPO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0" y="213853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CAPACIDAD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0" y="25636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MATERIA PRIMA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0" y="2988684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MANO DE OBRA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0" y="341869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CARGOS INDIRECTOS</a:t>
            </a:r>
            <a:endParaRPr lang="es-NI" sz="2000" dirty="0">
              <a:solidFill>
                <a:srgbClr val="C00000"/>
              </a:solidFill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7" y="5381257"/>
            <a:ext cx="1401819" cy="900000"/>
          </a:xfrm>
          <a:prstGeom prst="rect">
            <a:avLst/>
          </a:prstGeom>
        </p:spPr>
      </p:pic>
      <p:cxnSp>
        <p:nvCxnSpPr>
          <p:cNvPr id="23" name="Conector recto 22"/>
          <p:cNvCxnSpPr/>
          <p:nvPr/>
        </p:nvCxnSpPr>
        <p:spPr>
          <a:xfrm>
            <a:off x="0" y="3382690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0" y="2968982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3483864" y="164592"/>
            <a:ext cx="566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/>
              <a:t>Presupuesto de Mano de obra</a:t>
            </a:r>
            <a:endParaRPr lang="es-NI" sz="2800" dirty="0"/>
          </a:p>
        </p:txBody>
      </p:sp>
      <p:cxnSp>
        <p:nvCxnSpPr>
          <p:cNvPr id="25" name="Conector recto 24"/>
          <p:cNvCxnSpPr/>
          <p:nvPr/>
        </p:nvCxnSpPr>
        <p:spPr>
          <a:xfrm>
            <a:off x="3483864" y="706564"/>
            <a:ext cx="4068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7631800" y="706564"/>
            <a:ext cx="1440000" cy="0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/>
          <p:cNvSpPr txBox="1"/>
          <p:nvPr/>
        </p:nvSpPr>
        <p:spPr>
          <a:xfrm>
            <a:off x="3713236" y="1585453"/>
            <a:ext cx="5040704" cy="1200329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s-NI" dirty="0" smtClean="0"/>
              <a:t>Del mismo modo que se ha procedido para construir el presupuesto de materia prima e insumos, también se procederá para realizar el presupuesto de mano de obra.</a:t>
            </a:r>
            <a:endParaRPr lang="es-NI" dirty="0"/>
          </a:p>
        </p:txBody>
      </p:sp>
      <p:sp>
        <p:nvSpPr>
          <p:cNvPr id="27" name="CuadroTexto 26"/>
          <p:cNvSpPr txBox="1"/>
          <p:nvPr/>
        </p:nvSpPr>
        <p:spPr>
          <a:xfrm>
            <a:off x="3713236" y="3160728"/>
            <a:ext cx="5040704" cy="1200329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s-NI" dirty="0" smtClean="0"/>
              <a:t>Se toman en cuenta las fases del ciclo productivo, el tipo de mano de obra y la cantidad necesaria para producir la cantidad de productos o servicio deseados. Se considera la capacidad de la planta.</a:t>
            </a:r>
            <a:endParaRPr lang="es-NI" dirty="0"/>
          </a:p>
        </p:txBody>
      </p:sp>
      <p:sp>
        <p:nvSpPr>
          <p:cNvPr id="29" name="CuadroTexto 28"/>
          <p:cNvSpPr txBox="1"/>
          <p:nvPr/>
        </p:nvSpPr>
        <p:spPr>
          <a:xfrm>
            <a:off x="3713236" y="4877773"/>
            <a:ext cx="5040704" cy="923330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s-NI" dirty="0" smtClean="0"/>
              <a:t>Conviene separar la mano de obra en Directa e Indirecta, según corresponda. Tomar en consideración la ley laboral vigente.</a:t>
            </a:r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215613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21"/>
          <p:cNvSpPr/>
          <p:nvPr/>
        </p:nvSpPr>
        <p:spPr>
          <a:xfrm>
            <a:off x="-15766" y="110358"/>
            <a:ext cx="652250" cy="6747641"/>
          </a:xfrm>
          <a:custGeom>
            <a:avLst/>
            <a:gdLst>
              <a:gd name="connsiteX0" fmla="*/ 15766 w 2963918"/>
              <a:gd name="connsiteY0" fmla="*/ 0 h 6858000"/>
              <a:gd name="connsiteX1" fmla="*/ 1119352 w 2963918"/>
              <a:gd name="connsiteY1" fmla="*/ 4508938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  <a:gd name="connsiteX0" fmla="*/ 15766 w 9077913"/>
              <a:gd name="connsiteY0" fmla="*/ 0 h 6858000"/>
              <a:gd name="connsiteX1" fmla="*/ 9051701 w 9077913"/>
              <a:gd name="connsiteY1" fmla="*/ 4462470 h 6858000"/>
              <a:gd name="connsiteX2" fmla="*/ 2963918 w 9077913"/>
              <a:gd name="connsiteY2" fmla="*/ 6842234 h 6858000"/>
              <a:gd name="connsiteX3" fmla="*/ 2963918 w 9077913"/>
              <a:gd name="connsiteY3" fmla="*/ 6842234 h 6858000"/>
              <a:gd name="connsiteX4" fmla="*/ 0 w 9077913"/>
              <a:gd name="connsiteY4" fmla="*/ 6858000 h 6858000"/>
              <a:gd name="connsiteX5" fmla="*/ 0 w 9077913"/>
              <a:gd name="connsiteY5" fmla="*/ 6858000 h 6858000"/>
              <a:gd name="connsiteX6" fmla="*/ 15766 w 9077913"/>
              <a:gd name="connsiteY6" fmla="*/ 0 h 6858000"/>
              <a:gd name="connsiteX0" fmla="*/ 15766 w 2967057"/>
              <a:gd name="connsiteY0" fmla="*/ 0 h 6858000"/>
              <a:gd name="connsiteX1" fmla="*/ 2540072 w 2967057"/>
              <a:gd name="connsiteY1" fmla="*/ 4524427 h 6858000"/>
              <a:gd name="connsiteX2" fmla="*/ 2963918 w 2967057"/>
              <a:gd name="connsiteY2" fmla="*/ 6842234 h 6858000"/>
              <a:gd name="connsiteX3" fmla="*/ 2963918 w 2967057"/>
              <a:gd name="connsiteY3" fmla="*/ 6842234 h 6858000"/>
              <a:gd name="connsiteX4" fmla="*/ 0 w 2967057"/>
              <a:gd name="connsiteY4" fmla="*/ 6858000 h 6858000"/>
              <a:gd name="connsiteX5" fmla="*/ 0 w 2967057"/>
              <a:gd name="connsiteY5" fmla="*/ 6858000 h 6858000"/>
              <a:gd name="connsiteX6" fmla="*/ 15766 w 2967057"/>
              <a:gd name="connsiteY6" fmla="*/ 0 h 6858000"/>
              <a:gd name="connsiteX0" fmla="*/ 15766 w 2963918"/>
              <a:gd name="connsiteY0" fmla="*/ 0 h 6858000"/>
              <a:gd name="connsiteX1" fmla="*/ 645779 w 2963918"/>
              <a:gd name="connsiteY1" fmla="*/ 4586384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63918" h="6858000">
                <a:moveTo>
                  <a:pt x="15766" y="0"/>
                </a:moveTo>
                <a:cubicBezTo>
                  <a:pt x="321879" y="1684283"/>
                  <a:pt x="154420" y="3446012"/>
                  <a:pt x="645779" y="4586384"/>
                </a:cubicBezTo>
                <a:cubicBezTo>
                  <a:pt x="1137138" y="5726756"/>
                  <a:pt x="2963918" y="6842234"/>
                  <a:pt x="2963918" y="6842234"/>
                </a:cubicBezTo>
                <a:lnTo>
                  <a:pt x="2963918" y="6842234"/>
                </a:lnTo>
                <a:lnTo>
                  <a:pt x="0" y="6858000"/>
                </a:lnTo>
                <a:lnTo>
                  <a:pt x="0" y="6858000"/>
                </a:lnTo>
                <a:cubicBezTo>
                  <a:pt x="5255" y="4572000"/>
                  <a:pt x="10511" y="2286000"/>
                  <a:pt x="15766" y="0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dirty="0"/>
          </a:p>
        </p:txBody>
      </p:sp>
      <p:sp>
        <p:nvSpPr>
          <p:cNvPr id="7" name="CuadroTexto 6"/>
          <p:cNvSpPr txBox="1"/>
          <p:nvPr/>
        </p:nvSpPr>
        <p:spPr>
          <a:xfrm>
            <a:off x="0" y="164592"/>
            <a:ext cx="343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 DE PRODUCCIÓN</a:t>
            </a:r>
            <a:endParaRPr lang="es-NI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3438144" y="0"/>
            <a:ext cx="0" cy="6858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0" y="93268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OBJETIVOS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0" y="133279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CICLO DE PRODUCCIÓN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0" y="17329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MAQUINARIA Y EQUIPO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0" y="213853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CAPACIDAD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0" y="25636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MATERIA PRIMA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0" y="2988684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MANO DE OBRA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0" y="341869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CARGOS INDIRECTOS</a:t>
            </a:r>
            <a:endParaRPr lang="es-NI" sz="2000" dirty="0">
              <a:solidFill>
                <a:srgbClr val="C00000"/>
              </a:solidFill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7" y="5381257"/>
            <a:ext cx="1401819" cy="900000"/>
          </a:xfrm>
          <a:prstGeom prst="rect">
            <a:avLst/>
          </a:prstGeom>
        </p:spPr>
      </p:pic>
      <p:cxnSp>
        <p:nvCxnSpPr>
          <p:cNvPr id="23" name="Conector recto 22"/>
          <p:cNvCxnSpPr/>
          <p:nvPr/>
        </p:nvCxnSpPr>
        <p:spPr>
          <a:xfrm>
            <a:off x="0" y="3382690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0" y="2968982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3483864" y="164592"/>
            <a:ext cx="566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/>
              <a:t>Presupuesto de Mano de obra</a:t>
            </a:r>
            <a:endParaRPr lang="es-NI" sz="2800" dirty="0"/>
          </a:p>
        </p:txBody>
      </p:sp>
      <p:cxnSp>
        <p:nvCxnSpPr>
          <p:cNvPr id="25" name="Conector recto 24"/>
          <p:cNvCxnSpPr/>
          <p:nvPr/>
        </p:nvCxnSpPr>
        <p:spPr>
          <a:xfrm>
            <a:off x="3483864" y="706564"/>
            <a:ext cx="4068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7631800" y="706564"/>
            <a:ext cx="1440000" cy="0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/>
          <p:cNvSpPr txBox="1"/>
          <p:nvPr/>
        </p:nvSpPr>
        <p:spPr>
          <a:xfrm>
            <a:off x="3713236" y="1408470"/>
            <a:ext cx="5040704" cy="4801314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s-NI" dirty="0" smtClean="0"/>
              <a:t>Se debe preparar una cédula llamada “Presupuesto de Mano de Obra” y debe contener la siguiente información: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Cargos.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Cantidades.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Tipo de contratación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Modalidad de remuneración.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Salario básico propuesto.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Otros beneficios.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Tiempo de trabajo (si aplica)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Prestaciones de ley.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Cargos patronales.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NI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NI" dirty="0"/>
          </a:p>
          <a:p>
            <a:pPr lvl="1"/>
            <a:r>
              <a:rPr lang="es-NI" dirty="0" smtClean="0"/>
              <a:t>Si las características del plan de negocios lo amerita, se pueden incluir otros componentes al presupuesto de mano de obra.</a:t>
            </a:r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40616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569720" y="2240280"/>
            <a:ext cx="6217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6000" dirty="0" smtClean="0">
                <a:solidFill>
                  <a:srgbClr val="C00000"/>
                </a:solidFill>
              </a:rPr>
              <a:t>Planes de Negocio 2015</a:t>
            </a:r>
            <a:endParaRPr lang="es-NI" sz="6000" dirty="0">
              <a:solidFill>
                <a:srgbClr val="C0000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783080" y="4362152"/>
            <a:ext cx="4069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NI" sz="2800" dirty="0" smtClean="0"/>
              <a:t>Plan de producción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209800" y="4885372"/>
            <a:ext cx="4069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NI" sz="2800" dirty="0" smtClean="0"/>
              <a:t>Plan financiero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1889760" y="4179272"/>
            <a:ext cx="4068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304800" y="6324600"/>
            <a:ext cx="35128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YESLY </a:t>
            </a:r>
            <a:r>
              <a:rPr lang="es-NI" sz="1400" b="1" i="1" dirty="0" smtClean="0">
                <a:solidFill>
                  <a:srgbClr val="C00000"/>
                </a:solidFill>
              </a:rPr>
              <a:t> MORA</a:t>
            </a:r>
            <a:endParaRPr lang="es-NI" sz="1400" b="1" i="1" dirty="0">
              <a:solidFill>
                <a:srgbClr val="C00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703" y="437401"/>
            <a:ext cx="2523273" cy="1620000"/>
          </a:xfrm>
          <a:prstGeom prst="rect">
            <a:avLst/>
          </a:prstGeom>
        </p:spPr>
      </p:pic>
      <p:cxnSp>
        <p:nvCxnSpPr>
          <p:cNvPr id="10" name="Conector recto 9"/>
          <p:cNvCxnSpPr/>
          <p:nvPr/>
        </p:nvCxnSpPr>
        <p:spPr>
          <a:xfrm>
            <a:off x="6037696" y="4179272"/>
            <a:ext cx="1440000" cy="0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54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d"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960120" y="365760"/>
            <a:ext cx="7223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Estructura del Plan de Producción</a:t>
            </a:r>
            <a:endParaRPr lang="es-NI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752600" y="1402080"/>
            <a:ext cx="5852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NI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Descripción del </a:t>
            </a:r>
            <a:r>
              <a:rPr lang="es-NI" sz="2800" i="1" u="sng" dirty="0" smtClean="0">
                <a:solidFill>
                  <a:srgbClr val="C00000"/>
                </a:solidFill>
              </a:rPr>
              <a:t>Ciclo de Producción </a:t>
            </a:r>
            <a:r>
              <a:rPr lang="es-NI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(diagrama)</a:t>
            </a:r>
            <a:endParaRPr lang="es-NI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243962" y="2438400"/>
            <a:ext cx="5852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NI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Descripción de la </a:t>
            </a:r>
            <a:r>
              <a:rPr lang="es-NI" sz="2800" i="1" u="sng" dirty="0" smtClean="0">
                <a:solidFill>
                  <a:srgbClr val="C00000"/>
                </a:solidFill>
              </a:rPr>
              <a:t>maquinaria</a:t>
            </a:r>
            <a:r>
              <a:rPr lang="es-NI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y el </a:t>
            </a:r>
            <a:r>
              <a:rPr lang="es-NI" sz="2800" i="1" u="sng" dirty="0" smtClean="0">
                <a:solidFill>
                  <a:srgbClr val="C00000"/>
                </a:solidFill>
              </a:rPr>
              <a:t>equipo</a:t>
            </a:r>
            <a:r>
              <a:rPr lang="es-NI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 producción necesario</a:t>
            </a:r>
            <a:endParaRPr lang="es-NI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745830" y="3529667"/>
            <a:ext cx="5852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NI" sz="2800" i="1" u="sng" dirty="0" smtClean="0">
                <a:solidFill>
                  <a:srgbClr val="C00000"/>
                </a:solidFill>
              </a:rPr>
              <a:t>Capacidad</a:t>
            </a:r>
            <a:r>
              <a:rPr lang="es-NI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planificada y futura</a:t>
            </a:r>
            <a:endParaRPr lang="es-NI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076902" y="4250054"/>
            <a:ext cx="5852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NI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Presupuesto de </a:t>
            </a:r>
            <a:r>
              <a:rPr lang="es-NI" sz="2800" i="1" u="sng" dirty="0" smtClean="0">
                <a:solidFill>
                  <a:srgbClr val="C00000"/>
                </a:solidFill>
              </a:rPr>
              <a:t>materia prima.</a:t>
            </a:r>
            <a:endParaRPr lang="es-NI" sz="2800" i="1" u="sng" dirty="0">
              <a:solidFill>
                <a:srgbClr val="C00000"/>
              </a:solidFill>
            </a:endParaRPr>
          </a:p>
        </p:txBody>
      </p:sp>
      <p:cxnSp>
        <p:nvCxnSpPr>
          <p:cNvPr id="11" name="Conector recto 10"/>
          <p:cNvCxnSpPr/>
          <p:nvPr/>
        </p:nvCxnSpPr>
        <p:spPr>
          <a:xfrm>
            <a:off x="1767840" y="917912"/>
            <a:ext cx="4068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5915776" y="917912"/>
            <a:ext cx="1440000" cy="0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3423749" y="5046641"/>
            <a:ext cx="5059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NI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Presupuesto de </a:t>
            </a:r>
            <a:r>
              <a:rPr lang="es-NI" sz="2800" i="1" u="sng" dirty="0" smtClean="0">
                <a:solidFill>
                  <a:srgbClr val="C00000"/>
                </a:solidFill>
              </a:rPr>
              <a:t>mano de obra.</a:t>
            </a:r>
            <a:endParaRPr lang="es-NI" sz="2800" i="1" u="sng" dirty="0">
              <a:solidFill>
                <a:srgbClr val="C0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3752458" y="5786903"/>
            <a:ext cx="5207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NI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Cargos indirectos de Fabricación</a:t>
            </a:r>
            <a:endParaRPr lang="es-NI" sz="2800" i="1" u="sng" dirty="0">
              <a:solidFill>
                <a:srgbClr val="C0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881290" y="1181332"/>
            <a:ext cx="1040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5400" dirty="0" smtClean="0"/>
              <a:t>1</a:t>
            </a:r>
            <a:endParaRPr lang="es-NI" sz="54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1361092" y="2218407"/>
            <a:ext cx="1040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5400" dirty="0" smtClean="0"/>
              <a:t>2</a:t>
            </a:r>
            <a:endParaRPr lang="es-NI" sz="5400" dirty="0"/>
          </a:p>
        </p:txBody>
      </p:sp>
      <p:sp>
        <p:nvSpPr>
          <p:cNvPr id="21" name="CuadroTexto 20"/>
          <p:cNvSpPr txBox="1"/>
          <p:nvPr/>
        </p:nvSpPr>
        <p:spPr>
          <a:xfrm>
            <a:off x="1834056" y="3302780"/>
            <a:ext cx="1040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5400" dirty="0" smtClean="0"/>
              <a:t>3</a:t>
            </a:r>
            <a:endParaRPr lang="es-NI" sz="54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2194035" y="4052056"/>
            <a:ext cx="1040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5400" dirty="0" smtClean="0"/>
              <a:t>4</a:t>
            </a:r>
            <a:endParaRPr lang="es-NI" sz="5400" dirty="0"/>
          </a:p>
        </p:txBody>
      </p:sp>
      <p:sp>
        <p:nvSpPr>
          <p:cNvPr id="23" name="CuadroTexto 22"/>
          <p:cNvSpPr txBox="1"/>
          <p:nvPr/>
        </p:nvSpPr>
        <p:spPr>
          <a:xfrm>
            <a:off x="2525117" y="4830820"/>
            <a:ext cx="1040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5400" dirty="0" smtClean="0"/>
              <a:t>5</a:t>
            </a:r>
            <a:endParaRPr lang="es-NI" sz="5400" dirty="0"/>
          </a:p>
        </p:txBody>
      </p:sp>
      <p:sp>
        <p:nvSpPr>
          <p:cNvPr id="24" name="CuadroTexto 23"/>
          <p:cNvSpPr txBox="1"/>
          <p:nvPr/>
        </p:nvSpPr>
        <p:spPr>
          <a:xfrm>
            <a:off x="2849233" y="5571082"/>
            <a:ext cx="1040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5400" dirty="0"/>
              <a:t>6</a:t>
            </a:r>
          </a:p>
        </p:txBody>
      </p:sp>
      <p:sp>
        <p:nvSpPr>
          <p:cNvPr id="26" name="Forma libre 25"/>
          <p:cNvSpPr/>
          <p:nvPr/>
        </p:nvSpPr>
        <p:spPr>
          <a:xfrm>
            <a:off x="-15766" y="110358"/>
            <a:ext cx="2963918" cy="6747641"/>
          </a:xfrm>
          <a:custGeom>
            <a:avLst/>
            <a:gdLst>
              <a:gd name="connsiteX0" fmla="*/ 15766 w 2963918"/>
              <a:gd name="connsiteY0" fmla="*/ 0 h 6858000"/>
              <a:gd name="connsiteX1" fmla="*/ 1119352 w 2963918"/>
              <a:gd name="connsiteY1" fmla="*/ 4508938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63918" h="6858000">
                <a:moveTo>
                  <a:pt x="15766" y="0"/>
                </a:moveTo>
                <a:cubicBezTo>
                  <a:pt x="321879" y="1684283"/>
                  <a:pt x="627993" y="3368566"/>
                  <a:pt x="1119352" y="4508938"/>
                </a:cubicBezTo>
                <a:cubicBezTo>
                  <a:pt x="1610711" y="5649310"/>
                  <a:pt x="2963918" y="6842234"/>
                  <a:pt x="2963918" y="6842234"/>
                </a:cubicBezTo>
                <a:lnTo>
                  <a:pt x="2963918" y="6842234"/>
                </a:lnTo>
                <a:lnTo>
                  <a:pt x="0" y="6858000"/>
                </a:lnTo>
                <a:lnTo>
                  <a:pt x="0" y="6858000"/>
                </a:lnTo>
                <a:cubicBezTo>
                  <a:pt x="5255" y="4572000"/>
                  <a:pt x="10511" y="2286000"/>
                  <a:pt x="15766" y="0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2" name="Forma libre 1"/>
          <p:cNvSpPr/>
          <p:nvPr/>
        </p:nvSpPr>
        <p:spPr>
          <a:xfrm>
            <a:off x="0" y="121920"/>
            <a:ext cx="1219200" cy="6751320"/>
          </a:xfrm>
          <a:custGeom>
            <a:avLst/>
            <a:gdLst>
              <a:gd name="connsiteX0" fmla="*/ 0 w 1219200"/>
              <a:gd name="connsiteY0" fmla="*/ 0 h 6751320"/>
              <a:gd name="connsiteX1" fmla="*/ 365760 w 1219200"/>
              <a:gd name="connsiteY1" fmla="*/ 4175760 h 6751320"/>
              <a:gd name="connsiteX2" fmla="*/ 1219200 w 1219200"/>
              <a:gd name="connsiteY2" fmla="*/ 6751320 h 675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9200" h="6751320">
                <a:moveTo>
                  <a:pt x="0" y="0"/>
                </a:moveTo>
                <a:cubicBezTo>
                  <a:pt x="81280" y="1525270"/>
                  <a:pt x="162560" y="3050540"/>
                  <a:pt x="365760" y="4175760"/>
                </a:cubicBezTo>
                <a:cubicBezTo>
                  <a:pt x="568960" y="5300980"/>
                  <a:pt x="894080" y="6026150"/>
                  <a:pt x="1219200" y="6751320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98891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9" grpId="0"/>
      <p:bldP spid="10" grpId="0"/>
      <p:bldP spid="13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743" y="843075"/>
            <a:ext cx="1440000" cy="1567260"/>
          </a:xfrm>
          <a:prstGeom prst="rect">
            <a:avLst/>
          </a:prstGeom>
        </p:spPr>
      </p:pic>
      <p:sp>
        <p:nvSpPr>
          <p:cNvPr id="22" name="Forma libre 21"/>
          <p:cNvSpPr/>
          <p:nvPr/>
        </p:nvSpPr>
        <p:spPr>
          <a:xfrm>
            <a:off x="-15766" y="110358"/>
            <a:ext cx="381526" cy="6747641"/>
          </a:xfrm>
          <a:custGeom>
            <a:avLst/>
            <a:gdLst>
              <a:gd name="connsiteX0" fmla="*/ 15766 w 2963918"/>
              <a:gd name="connsiteY0" fmla="*/ 0 h 6858000"/>
              <a:gd name="connsiteX1" fmla="*/ 1119352 w 2963918"/>
              <a:gd name="connsiteY1" fmla="*/ 4508938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  <a:gd name="connsiteX0" fmla="*/ 15766 w 9077913"/>
              <a:gd name="connsiteY0" fmla="*/ 0 h 6858000"/>
              <a:gd name="connsiteX1" fmla="*/ 9051701 w 9077913"/>
              <a:gd name="connsiteY1" fmla="*/ 4462470 h 6858000"/>
              <a:gd name="connsiteX2" fmla="*/ 2963918 w 9077913"/>
              <a:gd name="connsiteY2" fmla="*/ 6842234 h 6858000"/>
              <a:gd name="connsiteX3" fmla="*/ 2963918 w 9077913"/>
              <a:gd name="connsiteY3" fmla="*/ 6842234 h 6858000"/>
              <a:gd name="connsiteX4" fmla="*/ 0 w 9077913"/>
              <a:gd name="connsiteY4" fmla="*/ 6858000 h 6858000"/>
              <a:gd name="connsiteX5" fmla="*/ 0 w 9077913"/>
              <a:gd name="connsiteY5" fmla="*/ 6858000 h 6858000"/>
              <a:gd name="connsiteX6" fmla="*/ 15766 w 9077913"/>
              <a:gd name="connsiteY6" fmla="*/ 0 h 6858000"/>
              <a:gd name="connsiteX0" fmla="*/ 15766 w 2967057"/>
              <a:gd name="connsiteY0" fmla="*/ 0 h 6858000"/>
              <a:gd name="connsiteX1" fmla="*/ 2540072 w 2967057"/>
              <a:gd name="connsiteY1" fmla="*/ 4524427 h 6858000"/>
              <a:gd name="connsiteX2" fmla="*/ 2963918 w 2967057"/>
              <a:gd name="connsiteY2" fmla="*/ 6842234 h 6858000"/>
              <a:gd name="connsiteX3" fmla="*/ 2963918 w 2967057"/>
              <a:gd name="connsiteY3" fmla="*/ 6842234 h 6858000"/>
              <a:gd name="connsiteX4" fmla="*/ 0 w 2967057"/>
              <a:gd name="connsiteY4" fmla="*/ 6858000 h 6858000"/>
              <a:gd name="connsiteX5" fmla="*/ 0 w 2967057"/>
              <a:gd name="connsiteY5" fmla="*/ 6858000 h 6858000"/>
              <a:gd name="connsiteX6" fmla="*/ 15766 w 2967057"/>
              <a:gd name="connsiteY6" fmla="*/ 0 h 6858000"/>
              <a:gd name="connsiteX0" fmla="*/ 15766 w 2963918"/>
              <a:gd name="connsiteY0" fmla="*/ 0 h 6858000"/>
              <a:gd name="connsiteX1" fmla="*/ 645779 w 2963918"/>
              <a:gd name="connsiteY1" fmla="*/ 4586384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63918" h="6858000">
                <a:moveTo>
                  <a:pt x="15766" y="0"/>
                </a:moveTo>
                <a:cubicBezTo>
                  <a:pt x="321879" y="1684283"/>
                  <a:pt x="154420" y="3446012"/>
                  <a:pt x="645779" y="4586384"/>
                </a:cubicBezTo>
                <a:cubicBezTo>
                  <a:pt x="1137138" y="5726756"/>
                  <a:pt x="2963918" y="6842234"/>
                  <a:pt x="2963918" y="6842234"/>
                </a:cubicBezTo>
                <a:lnTo>
                  <a:pt x="2963918" y="6842234"/>
                </a:lnTo>
                <a:lnTo>
                  <a:pt x="0" y="6858000"/>
                </a:lnTo>
                <a:lnTo>
                  <a:pt x="0" y="6858000"/>
                </a:lnTo>
                <a:cubicBezTo>
                  <a:pt x="5255" y="4572000"/>
                  <a:pt x="10511" y="2286000"/>
                  <a:pt x="15766" y="0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dirty="0"/>
          </a:p>
        </p:txBody>
      </p:sp>
      <p:sp>
        <p:nvSpPr>
          <p:cNvPr id="7" name="CuadroTexto 6"/>
          <p:cNvSpPr txBox="1"/>
          <p:nvPr/>
        </p:nvSpPr>
        <p:spPr>
          <a:xfrm>
            <a:off x="0" y="164592"/>
            <a:ext cx="343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 DE PRODUCCIÓN</a:t>
            </a:r>
            <a:endParaRPr lang="es-NI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3438144" y="0"/>
            <a:ext cx="0" cy="6858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0" y="93268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OBJETIVOS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0" y="133279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CICLO DE PRODUCCIÓN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0" y="17329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MAQUINARIA Y EQUIPO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0" y="213853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CAPACIDAD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0" y="25636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MATERIA PRIMA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0" y="2988684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MANO DE OBRA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0" y="341869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CARGOS INDIRECTOS</a:t>
            </a:r>
            <a:endParaRPr lang="es-NI" sz="2000" dirty="0">
              <a:solidFill>
                <a:srgbClr val="C00000"/>
              </a:solidFill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7" y="5381257"/>
            <a:ext cx="1401819" cy="900000"/>
          </a:xfrm>
          <a:prstGeom prst="rect">
            <a:avLst/>
          </a:prstGeom>
        </p:spPr>
      </p:pic>
      <p:cxnSp>
        <p:nvCxnSpPr>
          <p:cNvPr id="23" name="Conector recto 22"/>
          <p:cNvCxnSpPr/>
          <p:nvPr/>
        </p:nvCxnSpPr>
        <p:spPr>
          <a:xfrm>
            <a:off x="0" y="932688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0" y="1320606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3596640" y="164592"/>
            <a:ext cx="5227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/>
              <a:t>Objetivos del Plan de Producción</a:t>
            </a:r>
            <a:endParaRPr lang="es-NI" sz="2800" dirty="0"/>
          </a:p>
        </p:txBody>
      </p:sp>
      <p:cxnSp>
        <p:nvCxnSpPr>
          <p:cNvPr id="25" name="Conector recto 24"/>
          <p:cNvCxnSpPr/>
          <p:nvPr/>
        </p:nvCxnSpPr>
        <p:spPr>
          <a:xfrm>
            <a:off x="3483864" y="706564"/>
            <a:ext cx="4068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7631800" y="706564"/>
            <a:ext cx="1440000" cy="0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4679784" y="936559"/>
            <a:ext cx="314332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  <a:prstDash val="dash"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s-NI" sz="2400" dirty="0" smtClean="0"/>
              <a:t>Mostrar una visión clara del proceso productivo</a:t>
            </a:r>
            <a:endParaRPr lang="es-NI" sz="2400" dirty="0"/>
          </a:p>
        </p:txBody>
      </p:sp>
      <p:sp>
        <p:nvSpPr>
          <p:cNvPr id="27" name="CuadroTexto 26"/>
          <p:cNvSpPr txBox="1"/>
          <p:nvPr/>
        </p:nvSpPr>
        <p:spPr>
          <a:xfrm>
            <a:off x="5467990" y="2391113"/>
            <a:ext cx="2089848" cy="646331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s-NI" dirty="0" smtClean="0"/>
              <a:t>Para definir requerimientos</a:t>
            </a:r>
            <a:endParaRPr lang="es-NI" dirty="0"/>
          </a:p>
        </p:txBody>
      </p:sp>
      <p:cxnSp>
        <p:nvCxnSpPr>
          <p:cNvPr id="14" name="Conector angular 13"/>
          <p:cNvCxnSpPr>
            <a:stCxn id="3" idx="2"/>
            <a:endCxn id="27" idx="0"/>
          </p:cNvCxnSpPr>
          <p:nvPr/>
        </p:nvCxnSpPr>
        <p:spPr>
          <a:xfrm rot="16200000" flipH="1">
            <a:off x="6255069" y="2133267"/>
            <a:ext cx="254225" cy="261466"/>
          </a:xfrm>
          <a:prstGeom prst="bentConnector3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upo 30"/>
          <p:cNvGrpSpPr/>
          <p:nvPr/>
        </p:nvGrpSpPr>
        <p:grpSpPr>
          <a:xfrm>
            <a:off x="3498863" y="2989892"/>
            <a:ext cx="2484000" cy="2166071"/>
            <a:chOff x="3508344" y="3914018"/>
            <a:chExt cx="2484000" cy="2166071"/>
          </a:xfrm>
        </p:grpSpPr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8344" y="4621904"/>
              <a:ext cx="2484000" cy="1458185"/>
            </a:xfrm>
            <a:prstGeom prst="rect">
              <a:avLst/>
            </a:prstGeom>
          </p:spPr>
        </p:pic>
        <p:sp>
          <p:nvSpPr>
            <p:cNvPr id="30" name="CuadroTexto 29"/>
            <p:cNvSpPr txBox="1"/>
            <p:nvPr/>
          </p:nvSpPr>
          <p:spPr>
            <a:xfrm>
              <a:off x="3653713" y="3914018"/>
              <a:ext cx="204604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NI" sz="2000" b="1" dirty="0" smtClean="0"/>
                <a:t>Maquinaria y Equipo</a:t>
              </a:r>
              <a:endParaRPr lang="es-NI" sz="2000" b="1" dirty="0"/>
            </a:p>
          </p:txBody>
        </p:sp>
      </p:grpSp>
      <p:grpSp>
        <p:nvGrpSpPr>
          <p:cNvPr id="41" name="Grupo 40"/>
          <p:cNvGrpSpPr/>
          <p:nvPr/>
        </p:nvGrpSpPr>
        <p:grpSpPr>
          <a:xfrm>
            <a:off x="6251448" y="3359075"/>
            <a:ext cx="2664000" cy="1771067"/>
            <a:chOff x="6251448" y="3237155"/>
            <a:chExt cx="2820352" cy="1771067"/>
          </a:xfrm>
        </p:grpSpPr>
        <p:pic>
          <p:nvPicPr>
            <p:cNvPr id="35" name="Imagen 34" descr="Recorte de pantalla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49"/>
            <a:stretch/>
          </p:blipFill>
          <p:spPr>
            <a:xfrm>
              <a:off x="6251448" y="3657600"/>
              <a:ext cx="1620000" cy="1350622"/>
            </a:xfrm>
            <a:prstGeom prst="rect">
              <a:avLst/>
            </a:prstGeom>
          </p:spPr>
        </p:pic>
        <p:pic>
          <p:nvPicPr>
            <p:cNvPr id="39" name="Imagen 3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1800" y="3591098"/>
              <a:ext cx="1260000" cy="1232248"/>
            </a:xfrm>
            <a:prstGeom prst="rect">
              <a:avLst/>
            </a:prstGeom>
          </p:spPr>
        </p:pic>
        <p:sp>
          <p:nvSpPr>
            <p:cNvPr id="40" name="CuadroTexto 39"/>
            <p:cNvSpPr txBox="1"/>
            <p:nvPr/>
          </p:nvSpPr>
          <p:spPr>
            <a:xfrm>
              <a:off x="6251448" y="3237155"/>
              <a:ext cx="25725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NI" sz="2000" b="1" dirty="0" smtClean="0"/>
                <a:t>Materias Primas</a:t>
              </a:r>
              <a:endParaRPr lang="es-NI" sz="2000" b="1" dirty="0"/>
            </a:p>
          </p:txBody>
        </p:sp>
      </p:grpSp>
      <p:grpSp>
        <p:nvGrpSpPr>
          <p:cNvPr id="44" name="Grupo 43"/>
          <p:cNvGrpSpPr/>
          <p:nvPr/>
        </p:nvGrpSpPr>
        <p:grpSpPr>
          <a:xfrm>
            <a:off x="5036820" y="5196945"/>
            <a:ext cx="2346960" cy="1661055"/>
            <a:chOff x="5036820" y="5196945"/>
            <a:chExt cx="2346960" cy="1661055"/>
          </a:xfrm>
        </p:grpSpPr>
        <p:pic>
          <p:nvPicPr>
            <p:cNvPr id="42" name="Imagen 41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44" b="89778" l="0" r="9955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7448" y="5490000"/>
              <a:ext cx="1368000" cy="1368000"/>
            </a:xfrm>
            <a:prstGeom prst="rect">
              <a:avLst/>
            </a:prstGeom>
          </p:spPr>
        </p:pic>
        <p:sp>
          <p:nvSpPr>
            <p:cNvPr id="43" name="CuadroTexto 42"/>
            <p:cNvSpPr txBox="1"/>
            <p:nvPr/>
          </p:nvSpPr>
          <p:spPr>
            <a:xfrm>
              <a:off x="5036820" y="5196945"/>
              <a:ext cx="23469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NI" sz="2000" b="1" dirty="0" smtClean="0"/>
                <a:t>Mano de Obra</a:t>
              </a:r>
              <a:endParaRPr lang="es-NI" sz="2000" b="1" dirty="0"/>
            </a:p>
          </p:txBody>
        </p:sp>
      </p:grpSp>
      <p:sp>
        <p:nvSpPr>
          <p:cNvPr id="46" name="Forma libre 45"/>
          <p:cNvSpPr/>
          <p:nvPr/>
        </p:nvSpPr>
        <p:spPr>
          <a:xfrm rot="21343120">
            <a:off x="4511040" y="2697480"/>
            <a:ext cx="960120" cy="289560"/>
          </a:xfrm>
          <a:custGeom>
            <a:avLst/>
            <a:gdLst>
              <a:gd name="connsiteX0" fmla="*/ 960120 w 960120"/>
              <a:gd name="connsiteY0" fmla="*/ 0 h 289560"/>
              <a:gd name="connsiteX1" fmla="*/ 426720 w 960120"/>
              <a:gd name="connsiteY1" fmla="*/ 30480 h 289560"/>
              <a:gd name="connsiteX2" fmla="*/ 0 w 960120"/>
              <a:gd name="connsiteY2" fmla="*/ 289560 h 289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0120" h="289560">
                <a:moveTo>
                  <a:pt x="960120" y="0"/>
                </a:moveTo>
                <a:lnTo>
                  <a:pt x="426720" y="30480"/>
                </a:lnTo>
                <a:cubicBezTo>
                  <a:pt x="266700" y="78740"/>
                  <a:pt x="133350" y="184150"/>
                  <a:pt x="0" y="289560"/>
                </a:cubicBezTo>
              </a:path>
            </a:pathLst>
          </a:custGeom>
          <a:noFill/>
          <a:ln>
            <a:solidFill>
              <a:srgbClr val="C00000"/>
            </a:solidFill>
            <a:headEnd type="none" w="med" len="med"/>
            <a:tailEnd type="triangle" w="med" len="med"/>
          </a:ln>
          <a:effectLst>
            <a:glow rad="63500">
              <a:srgbClr val="C00000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47" name="Forma libre 46"/>
          <p:cNvSpPr/>
          <p:nvPr/>
        </p:nvSpPr>
        <p:spPr>
          <a:xfrm>
            <a:off x="7589520" y="2682240"/>
            <a:ext cx="731520" cy="716280"/>
          </a:xfrm>
          <a:custGeom>
            <a:avLst/>
            <a:gdLst>
              <a:gd name="connsiteX0" fmla="*/ 0 w 731520"/>
              <a:gd name="connsiteY0" fmla="*/ 0 h 716280"/>
              <a:gd name="connsiteX1" fmla="*/ 518160 w 731520"/>
              <a:gd name="connsiteY1" fmla="*/ 213360 h 716280"/>
              <a:gd name="connsiteX2" fmla="*/ 731520 w 731520"/>
              <a:gd name="connsiteY2" fmla="*/ 716280 h 716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1520" h="716280">
                <a:moveTo>
                  <a:pt x="0" y="0"/>
                </a:moveTo>
                <a:cubicBezTo>
                  <a:pt x="198120" y="46990"/>
                  <a:pt x="396240" y="93980"/>
                  <a:pt x="518160" y="213360"/>
                </a:cubicBezTo>
                <a:cubicBezTo>
                  <a:pt x="640080" y="332740"/>
                  <a:pt x="685800" y="524510"/>
                  <a:pt x="731520" y="716280"/>
                </a:cubicBezTo>
              </a:path>
            </a:pathLst>
          </a:custGeom>
          <a:noFill/>
          <a:ln>
            <a:solidFill>
              <a:srgbClr val="C00000"/>
            </a:solidFill>
            <a:headEnd type="none" w="med" len="med"/>
            <a:tailEnd type="triangle" w="med" len="med"/>
          </a:ln>
          <a:effectLst>
            <a:glow rad="63500">
              <a:srgbClr val="C00000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48" name="Forma libre 47"/>
          <p:cNvSpPr/>
          <p:nvPr/>
        </p:nvSpPr>
        <p:spPr>
          <a:xfrm>
            <a:off x="4617720" y="5181600"/>
            <a:ext cx="899160" cy="1036320"/>
          </a:xfrm>
          <a:custGeom>
            <a:avLst/>
            <a:gdLst>
              <a:gd name="connsiteX0" fmla="*/ 0 w 899160"/>
              <a:gd name="connsiteY0" fmla="*/ 0 h 1036320"/>
              <a:gd name="connsiteX1" fmla="*/ 198120 w 899160"/>
              <a:gd name="connsiteY1" fmla="*/ 579120 h 1036320"/>
              <a:gd name="connsiteX2" fmla="*/ 899160 w 89916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9160" h="1036320">
                <a:moveTo>
                  <a:pt x="0" y="0"/>
                </a:moveTo>
                <a:cubicBezTo>
                  <a:pt x="24130" y="203200"/>
                  <a:pt x="48260" y="406400"/>
                  <a:pt x="198120" y="579120"/>
                </a:cubicBezTo>
                <a:cubicBezTo>
                  <a:pt x="347980" y="751840"/>
                  <a:pt x="623570" y="894080"/>
                  <a:pt x="899160" y="1036320"/>
                </a:cubicBezTo>
              </a:path>
            </a:pathLst>
          </a:custGeom>
          <a:noFill/>
          <a:ln>
            <a:solidFill>
              <a:srgbClr val="C00000"/>
            </a:solidFill>
            <a:headEnd type="none" w="med" len="med"/>
            <a:tailEnd type="triangle" w="med" len="med"/>
          </a:ln>
          <a:effectLst>
            <a:glow rad="63500">
              <a:srgbClr val="C00000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49" name="Forma libre 48"/>
          <p:cNvSpPr/>
          <p:nvPr/>
        </p:nvSpPr>
        <p:spPr>
          <a:xfrm>
            <a:off x="7077456" y="5047487"/>
            <a:ext cx="1060704" cy="1233769"/>
          </a:xfrm>
          <a:custGeom>
            <a:avLst/>
            <a:gdLst>
              <a:gd name="connsiteX0" fmla="*/ 1060704 w 1060704"/>
              <a:gd name="connsiteY0" fmla="*/ 0 h 1133856"/>
              <a:gd name="connsiteX1" fmla="*/ 749808 w 1060704"/>
              <a:gd name="connsiteY1" fmla="*/ 676656 h 1133856"/>
              <a:gd name="connsiteX2" fmla="*/ 0 w 1060704"/>
              <a:gd name="connsiteY2" fmla="*/ 1133856 h 113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0704" h="1133856">
                <a:moveTo>
                  <a:pt x="1060704" y="0"/>
                </a:moveTo>
                <a:cubicBezTo>
                  <a:pt x="993648" y="243840"/>
                  <a:pt x="926592" y="487680"/>
                  <a:pt x="749808" y="676656"/>
                </a:cubicBezTo>
                <a:cubicBezTo>
                  <a:pt x="573024" y="865632"/>
                  <a:pt x="286512" y="999744"/>
                  <a:pt x="0" y="1133856"/>
                </a:cubicBezTo>
              </a:path>
            </a:pathLst>
          </a:custGeom>
          <a:noFill/>
          <a:ln>
            <a:solidFill>
              <a:srgbClr val="C00000"/>
            </a:solidFill>
            <a:headEnd type="none" w="med" len="med"/>
            <a:tailEnd type="triangle" w="med" len="med"/>
          </a:ln>
          <a:effectLst>
            <a:glow rad="63500">
              <a:srgbClr val="C00000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81401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27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21"/>
          <p:cNvSpPr/>
          <p:nvPr/>
        </p:nvSpPr>
        <p:spPr>
          <a:xfrm>
            <a:off x="-15766" y="110358"/>
            <a:ext cx="381526" cy="6747641"/>
          </a:xfrm>
          <a:custGeom>
            <a:avLst/>
            <a:gdLst>
              <a:gd name="connsiteX0" fmla="*/ 15766 w 2963918"/>
              <a:gd name="connsiteY0" fmla="*/ 0 h 6858000"/>
              <a:gd name="connsiteX1" fmla="*/ 1119352 w 2963918"/>
              <a:gd name="connsiteY1" fmla="*/ 4508938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  <a:gd name="connsiteX0" fmla="*/ 15766 w 9077913"/>
              <a:gd name="connsiteY0" fmla="*/ 0 h 6858000"/>
              <a:gd name="connsiteX1" fmla="*/ 9051701 w 9077913"/>
              <a:gd name="connsiteY1" fmla="*/ 4462470 h 6858000"/>
              <a:gd name="connsiteX2" fmla="*/ 2963918 w 9077913"/>
              <a:gd name="connsiteY2" fmla="*/ 6842234 h 6858000"/>
              <a:gd name="connsiteX3" fmla="*/ 2963918 w 9077913"/>
              <a:gd name="connsiteY3" fmla="*/ 6842234 h 6858000"/>
              <a:gd name="connsiteX4" fmla="*/ 0 w 9077913"/>
              <a:gd name="connsiteY4" fmla="*/ 6858000 h 6858000"/>
              <a:gd name="connsiteX5" fmla="*/ 0 w 9077913"/>
              <a:gd name="connsiteY5" fmla="*/ 6858000 h 6858000"/>
              <a:gd name="connsiteX6" fmla="*/ 15766 w 9077913"/>
              <a:gd name="connsiteY6" fmla="*/ 0 h 6858000"/>
              <a:gd name="connsiteX0" fmla="*/ 15766 w 2967057"/>
              <a:gd name="connsiteY0" fmla="*/ 0 h 6858000"/>
              <a:gd name="connsiteX1" fmla="*/ 2540072 w 2967057"/>
              <a:gd name="connsiteY1" fmla="*/ 4524427 h 6858000"/>
              <a:gd name="connsiteX2" fmla="*/ 2963918 w 2967057"/>
              <a:gd name="connsiteY2" fmla="*/ 6842234 h 6858000"/>
              <a:gd name="connsiteX3" fmla="*/ 2963918 w 2967057"/>
              <a:gd name="connsiteY3" fmla="*/ 6842234 h 6858000"/>
              <a:gd name="connsiteX4" fmla="*/ 0 w 2967057"/>
              <a:gd name="connsiteY4" fmla="*/ 6858000 h 6858000"/>
              <a:gd name="connsiteX5" fmla="*/ 0 w 2967057"/>
              <a:gd name="connsiteY5" fmla="*/ 6858000 h 6858000"/>
              <a:gd name="connsiteX6" fmla="*/ 15766 w 2967057"/>
              <a:gd name="connsiteY6" fmla="*/ 0 h 6858000"/>
              <a:gd name="connsiteX0" fmla="*/ 15766 w 2963918"/>
              <a:gd name="connsiteY0" fmla="*/ 0 h 6858000"/>
              <a:gd name="connsiteX1" fmla="*/ 645779 w 2963918"/>
              <a:gd name="connsiteY1" fmla="*/ 4586384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63918" h="6858000">
                <a:moveTo>
                  <a:pt x="15766" y="0"/>
                </a:moveTo>
                <a:cubicBezTo>
                  <a:pt x="321879" y="1684283"/>
                  <a:pt x="154420" y="3446012"/>
                  <a:pt x="645779" y="4586384"/>
                </a:cubicBezTo>
                <a:cubicBezTo>
                  <a:pt x="1137138" y="5726756"/>
                  <a:pt x="2963918" y="6842234"/>
                  <a:pt x="2963918" y="6842234"/>
                </a:cubicBezTo>
                <a:lnTo>
                  <a:pt x="2963918" y="6842234"/>
                </a:lnTo>
                <a:lnTo>
                  <a:pt x="0" y="6858000"/>
                </a:lnTo>
                <a:lnTo>
                  <a:pt x="0" y="6858000"/>
                </a:lnTo>
                <a:cubicBezTo>
                  <a:pt x="5255" y="4572000"/>
                  <a:pt x="10511" y="2286000"/>
                  <a:pt x="15766" y="0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dirty="0"/>
          </a:p>
        </p:txBody>
      </p:sp>
      <p:sp>
        <p:nvSpPr>
          <p:cNvPr id="7" name="CuadroTexto 6"/>
          <p:cNvSpPr txBox="1"/>
          <p:nvPr/>
        </p:nvSpPr>
        <p:spPr>
          <a:xfrm>
            <a:off x="0" y="164592"/>
            <a:ext cx="343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 DE PRODUCCIÓN</a:t>
            </a:r>
            <a:endParaRPr lang="es-NI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3438144" y="0"/>
            <a:ext cx="0" cy="6858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0" y="93268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OBJETIVOS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0" y="133279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CICLO DE PRODUCCIÓN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0" y="17329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MAQUINARIA Y EQUIPO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0" y="213853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CAPACIDAD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0" y="25636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MATERIA PRIMA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0" y="2988684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MANO DE OBRA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0" y="341869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CARGOS INDIRECTOS</a:t>
            </a:r>
            <a:endParaRPr lang="es-NI" sz="2000" dirty="0">
              <a:solidFill>
                <a:srgbClr val="C00000"/>
              </a:solidFill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7" y="5381257"/>
            <a:ext cx="1401819" cy="900000"/>
          </a:xfrm>
          <a:prstGeom prst="rect">
            <a:avLst/>
          </a:prstGeom>
        </p:spPr>
      </p:pic>
      <p:cxnSp>
        <p:nvCxnSpPr>
          <p:cNvPr id="23" name="Conector recto 22"/>
          <p:cNvCxnSpPr/>
          <p:nvPr/>
        </p:nvCxnSpPr>
        <p:spPr>
          <a:xfrm>
            <a:off x="0" y="1719072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0" y="1320606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3483864" y="164592"/>
            <a:ext cx="566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/>
              <a:t>Descripción del ciclo de producción</a:t>
            </a:r>
            <a:endParaRPr lang="es-NI" sz="2800" dirty="0"/>
          </a:p>
        </p:txBody>
      </p:sp>
      <p:cxnSp>
        <p:nvCxnSpPr>
          <p:cNvPr id="25" name="Conector recto 24"/>
          <p:cNvCxnSpPr/>
          <p:nvPr/>
        </p:nvCxnSpPr>
        <p:spPr>
          <a:xfrm>
            <a:off x="3483864" y="706564"/>
            <a:ext cx="4068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7631800" y="706564"/>
            <a:ext cx="1440000" cy="0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/>
          <p:cNvSpPr txBox="1"/>
          <p:nvPr/>
        </p:nvSpPr>
        <p:spPr>
          <a:xfrm>
            <a:off x="3483864" y="1207008"/>
            <a:ext cx="5587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400" dirty="0" smtClean="0"/>
              <a:t>En este punto interesa que se haga una descripción detallada del proceso productivo con el fin de identificar sus fases más representativas.</a:t>
            </a:r>
            <a:endParaRPr lang="es-NI" sz="2400" dirty="0"/>
          </a:p>
        </p:txBody>
      </p:sp>
      <p:sp>
        <p:nvSpPr>
          <p:cNvPr id="37" name="CuadroTexto 36"/>
          <p:cNvSpPr txBox="1"/>
          <p:nvPr/>
        </p:nvSpPr>
        <p:spPr>
          <a:xfrm>
            <a:off x="3501200" y="2952549"/>
            <a:ext cx="55879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400" dirty="0" smtClean="0"/>
              <a:t>En cada fase debe identificarse el uso de: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NI" sz="2400" dirty="0" smtClean="0"/>
              <a:t>Equipos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NI" sz="2400" dirty="0" smtClean="0"/>
              <a:t>Materias primas/insumos.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NI" sz="2400" dirty="0" smtClean="0"/>
              <a:t>Mano de obra.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NI" sz="2400" dirty="0" smtClean="0"/>
              <a:t>Costos indirectos de fabricación. </a:t>
            </a:r>
            <a:endParaRPr lang="es-NI" sz="2400" dirty="0"/>
          </a:p>
        </p:txBody>
      </p:sp>
      <p:sp>
        <p:nvSpPr>
          <p:cNvPr id="38" name="CuadroTexto 37"/>
          <p:cNvSpPr txBox="1"/>
          <p:nvPr/>
        </p:nvSpPr>
        <p:spPr>
          <a:xfrm>
            <a:off x="3519964" y="5101354"/>
            <a:ext cx="5587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400" dirty="0" smtClean="0"/>
              <a:t>La descripción debe hacerse con el apoyo de un flujo grama/curso grama u otra técnica gráfica. </a:t>
            </a:r>
            <a:endParaRPr lang="es-NI" sz="2400" dirty="0"/>
          </a:p>
        </p:txBody>
      </p:sp>
    </p:spTree>
    <p:extLst>
      <p:ext uri="{BB962C8B-B14F-4D97-AF65-F5344CB8AC3E}">
        <p14:creationId xmlns:p14="http://schemas.microsoft.com/office/powerpoint/2010/main" val="28350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21"/>
          <p:cNvSpPr/>
          <p:nvPr/>
        </p:nvSpPr>
        <p:spPr>
          <a:xfrm>
            <a:off x="-15766" y="110358"/>
            <a:ext cx="381526" cy="6747641"/>
          </a:xfrm>
          <a:custGeom>
            <a:avLst/>
            <a:gdLst>
              <a:gd name="connsiteX0" fmla="*/ 15766 w 2963918"/>
              <a:gd name="connsiteY0" fmla="*/ 0 h 6858000"/>
              <a:gd name="connsiteX1" fmla="*/ 1119352 w 2963918"/>
              <a:gd name="connsiteY1" fmla="*/ 4508938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  <a:gd name="connsiteX0" fmla="*/ 15766 w 9077913"/>
              <a:gd name="connsiteY0" fmla="*/ 0 h 6858000"/>
              <a:gd name="connsiteX1" fmla="*/ 9051701 w 9077913"/>
              <a:gd name="connsiteY1" fmla="*/ 4462470 h 6858000"/>
              <a:gd name="connsiteX2" fmla="*/ 2963918 w 9077913"/>
              <a:gd name="connsiteY2" fmla="*/ 6842234 h 6858000"/>
              <a:gd name="connsiteX3" fmla="*/ 2963918 w 9077913"/>
              <a:gd name="connsiteY3" fmla="*/ 6842234 h 6858000"/>
              <a:gd name="connsiteX4" fmla="*/ 0 w 9077913"/>
              <a:gd name="connsiteY4" fmla="*/ 6858000 h 6858000"/>
              <a:gd name="connsiteX5" fmla="*/ 0 w 9077913"/>
              <a:gd name="connsiteY5" fmla="*/ 6858000 h 6858000"/>
              <a:gd name="connsiteX6" fmla="*/ 15766 w 9077913"/>
              <a:gd name="connsiteY6" fmla="*/ 0 h 6858000"/>
              <a:gd name="connsiteX0" fmla="*/ 15766 w 2967057"/>
              <a:gd name="connsiteY0" fmla="*/ 0 h 6858000"/>
              <a:gd name="connsiteX1" fmla="*/ 2540072 w 2967057"/>
              <a:gd name="connsiteY1" fmla="*/ 4524427 h 6858000"/>
              <a:gd name="connsiteX2" fmla="*/ 2963918 w 2967057"/>
              <a:gd name="connsiteY2" fmla="*/ 6842234 h 6858000"/>
              <a:gd name="connsiteX3" fmla="*/ 2963918 w 2967057"/>
              <a:gd name="connsiteY3" fmla="*/ 6842234 h 6858000"/>
              <a:gd name="connsiteX4" fmla="*/ 0 w 2967057"/>
              <a:gd name="connsiteY4" fmla="*/ 6858000 h 6858000"/>
              <a:gd name="connsiteX5" fmla="*/ 0 w 2967057"/>
              <a:gd name="connsiteY5" fmla="*/ 6858000 h 6858000"/>
              <a:gd name="connsiteX6" fmla="*/ 15766 w 2967057"/>
              <a:gd name="connsiteY6" fmla="*/ 0 h 6858000"/>
              <a:gd name="connsiteX0" fmla="*/ 15766 w 2963918"/>
              <a:gd name="connsiteY0" fmla="*/ 0 h 6858000"/>
              <a:gd name="connsiteX1" fmla="*/ 645779 w 2963918"/>
              <a:gd name="connsiteY1" fmla="*/ 4586384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63918" h="6858000">
                <a:moveTo>
                  <a:pt x="15766" y="0"/>
                </a:moveTo>
                <a:cubicBezTo>
                  <a:pt x="321879" y="1684283"/>
                  <a:pt x="154420" y="3446012"/>
                  <a:pt x="645779" y="4586384"/>
                </a:cubicBezTo>
                <a:cubicBezTo>
                  <a:pt x="1137138" y="5726756"/>
                  <a:pt x="2963918" y="6842234"/>
                  <a:pt x="2963918" y="6842234"/>
                </a:cubicBezTo>
                <a:lnTo>
                  <a:pt x="2963918" y="6842234"/>
                </a:lnTo>
                <a:lnTo>
                  <a:pt x="0" y="6858000"/>
                </a:lnTo>
                <a:lnTo>
                  <a:pt x="0" y="6858000"/>
                </a:lnTo>
                <a:cubicBezTo>
                  <a:pt x="5255" y="4572000"/>
                  <a:pt x="10511" y="2286000"/>
                  <a:pt x="15766" y="0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dirty="0"/>
          </a:p>
        </p:txBody>
      </p:sp>
      <p:sp>
        <p:nvSpPr>
          <p:cNvPr id="7" name="CuadroTexto 6"/>
          <p:cNvSpPr txBox="1"/>
          <p:nvPr/>
        </p:nvSpPr>
        <p:spPr>
          <a:xfrm>
            <a:off x="0" y="164592"/>
            <a:ext cx="343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 DE PRODUCCIÓN</a:t>
            </a:r>
            <a:endParaRPr lang="es-NI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3438144" y="0"/>
            <a:ext cx="0" cy="6858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0" y="93268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OBJETIVOS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0" y="133279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CICLO DE PRODUCCIÓN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0" y="17329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MAQUINARIA Y EQUIPO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0" y="213853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CAPACIDAD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0" y="25636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MATERIA PRIMA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0" y="2988684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MANO DE OBRA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0" y="341869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CARGOS INDIRECTOS</a:t>
            </a:r>
            <a:endParaRPr lang="es-NI" sz="2000" dirty="0">
              <a:solidFill>
                <a:srgbClr val="C00000"/>
              </a:solidFill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7" y="5381257"/>
            <a:ext cx="1401819" cy="900000"/>
          </a:xfrm>
          <a:prstGeom prst="rect">
            <a:avLst/>
          </a:prstGeom>
        </p:spPr>
      </p:pic>
      <p:cxnSp>
        <p:nvCxnSpPr>
          <p:cNvPr id="23" name="Conector recto 22"/>
          <p:cNvCxnSpPr/>
          <p:nvPr/>
        </p:nvCxnSpPr>
        <p:spPr>
          <a:xfrm>
            <a:off x="0" y="1719072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0" y="1320606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3483864" y="164592"/>
            <a:ext cx="566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/>
              <a:t>Descripción del ciclo de producción</a:t>
            </a:r>
            <a:endParaRPr lang="es-NI" sz="2800" dirty="0"/>
          </a:p>
        </p:txBody>
      </p:sp>
      <p:cxnSp>
        <p:nvCxnSpPr>
          <p:cNvPr id="25" name="Conector recto 24"/>
          <p:cNvCxnSpPr/>
          <p:nvPr/>
        </p:nvCxnSpPr>
        <p:spPr>
          <a:xfrm>
            <a:off x="3483864" y="706564"/>
            <a:ext cx="4068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7631800" y="706564"/>
            <a:ext cx="1440000" cy="0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864" y="2563608"/>
            <a:ext cx="5650853" cy="3312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675888" y="1169319"/>
            <a:ext cx="5065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dirty="0" smtClean="0"/>
              <a:t>Ejemplo flujo grama – Incorporación de clientes</a:t>
            </a:r>
            <a:endParaRPr lang="es-NI" sz="2400" dirty="0"/>
          </a:p>
        </p:txBody>
      </p:sp>
    </p:spTree>
    <p:extLst>
      <p:ext uri="{BB962C8B-B14F-4D97-AF65-F5344CB8AC3E}">
        <p14:creationId xmlns:p14="http://schemas.microsoft.com/office/powerpoint/2010/main" val="236216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22222E-6 L -0.19201 0.0006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01" y="2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21"/>
          <p:cNvSpPr/>
          <p:nvPr/>
        </p:nvSpPr>
        <p:spPr>
          <a:xfrm>
            <a:off x="-15766" y="110358"/>
            <a:ext cx="652250" cy="6747641"/>
          </a:xfrm>
          <a:custGeom>
            <a:avLst/>
            <a:gdLst>
              <a:gd name="connsiteX0" fmla="*/ 15766 w 2963918"/>
              <a:gd name="connsiteY0" fmla="*/ 0 h 6858000"/>
              <a:gd name="connsiteX1" fmla="*/ 1119352 w 2963918"/>
              <a:gd name="connsiteY1" fmla="*/ 4508938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  <a:gd name="connsiteX0" fmla="*/ 15766 w 9077913"/>
              <a:gd name="connsiteY0" fmla="*/ 0 h 6858000"/>
              <a:gd name="connsiteX1" fmla="*/ 9051701 w 9077913"/>
              <a:gd name="connsiteY1" fmla="*/ 4462470 h 6858000"/>
              <a:gd name="connsiteX2" fmla="*/ 2963918 w 9077913"/>
              <a:gd name="connsiteY2" fmla="*/ 6842234 h 6858000"/>
              <a:gd name="connsiteX3" fmla="*/ 2963918 w 9077913"/>
              <a:gd name="connsiteY3" fmla="*/ 6842234 h 6858000"/>
              <a:gd name="connsiteX4" fmla="*/ 0 w 9077913"/>
              <a:gd name="connsiteY4" fmla="*/ 6858000 h 6858000"/>
              <a:gd name="connsiteX5" fmla="*/ 0 w 9077913"/>
              <a:gd name="connsiteY5" fmla="*/ 6858000 h 6858000"/>
              <a:gd name="connsiteX6" fmla="*/ 15766 w 9077913"/>
              <a:gd name="connsiteY6" fmla="*/ 0 h 6858000"/>
              <a:gd name="connsiteX0" fmla="*/ 15766 w 2967057"/>
              <a:gd name="connsiteY0" fmla="*/ 0 h 6858000"/>
              <a:gd name="connsiteX1" fmla="*/ 2540072 w 2967057"/>
              <a:gd name="connsiteY1" fmla="*/ 4524427 h 6858000"/>
              <a:gd name="connsiteX2" fmla="*/ 2963918 w 2967057"/>
              <a:gd name="connsiteY2" fmla="*/ 6842234 h 6858000"/>
              <a:gd name="connsiteX3" fmla="*/ 2963918 w 2967057"/>
              <a:gd name="connsiteY3" fmla="*/ 6842234 h 6858000"/>
              <a:gd name="connsiteX4" fmla="*/ 0 w 2967057"/>
              <a:gd name="connsiteY4" fmla="*/ 6858000 h 6858000"/>
              <a:gd name="connsiteX5" fmla="*/ 0 w 2967057"/>
              <a:gd name="connsiteY5" fmla="*/ 6858000 h 6858000"/>
              <a:gd name="connsiteX6" fmla="*/ 15766 w 2967057"/>
              <a:gd name="connsiteY6" fmla="*/ 0 h 6858000"/>
              <a:gd name="connsiteX0" fmla="*/ 15766 w 2963918"/>
              <a:gd name="connsiteY0" fmla="*/ 0 h 6858000"/>
              <a:gd name="connsiteX1" fmla="*/ 645779 w 2963918"/>
              <a:gd name="connsiteY1" fmla="*/ 4586384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63918" h="6858000">
                <a:moveTo>
                  <a:pt x="15766" y="0"/>
                </a:moveTo>
                <a:cubicBezTo>
                  <a:pt x="321879" y="1684283"/>
                  <a:pt x="154420" y="3446012"/>
                  <a:pt x="645779" y="4586384"/>
                </a:cubicBezTo>
                <a:cubicBezTo>
                  <a:pt x="1137138" y="5726756"/>
                  <a:pt x="2963918" y="6842234"/>
                  <a:pt x="2963918" y="6842234"/>
                </a:cubicBezTo>
                <a:lnTo>
                  <a:pt x="2963918" y="6842234"/>
                </a:lnTo>
                <a:lnTo>
                  <a:pt x="0" y="6858000"/>
                </a:lnTo>
                <a:lnTo>
                  <a:pt x="0" y="6858000"/>
                </a:lnTo>
                <a:cubicBezTo>
                  <a:pt x="5255" y="4572000"/>
                  <a:pt x="10511" y="2286000"/>
                  <a:pt x="15766" y="0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dirty="0"/>
          </a:p>
        </p:txBody>
      </p:sp>
      <p:sp>
        <p:nvSpPr>
          <p:cNvPr id="7" name="CuadroTexto 6"/>
          <p:cNvSpPr txBox="1"/>
          <p:nvPr/>
        </p:nvSpPr>
        <p:spPr>
          <a:xfrm>
            <a:off x="0" y="164592"/>
            <a:ext cx="343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 DE PRODUCCIÓN</a:t>
            </a:r>
            <a:endParaRPr lang="es-NI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3438144" y="0"/>
            <a:ext cx="0" cy="6858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0" y="93268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OBJETIVOS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0" y="133279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CICLO DE PRODUCCIÓN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0" y="17329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MAQUINARIA Y EQUIPO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0" y="213853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CAPACIDAD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0" y="25636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MATERIA PRIMA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0" y="2988684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MANO DE OBRA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0" y="341869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CARGOS INDIRECTOS</a:t>
            </a:r>
            <a:endParaRPr lang="es-NI" sz="2000" dirty="0">
              <a:solidFill>
                <a:srgbClr val="C00000"/>
              </a:solidFill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7" y="5381257"/>
            <a:ext cx="1401819" cy="900000"/>
          </a:xfrm>
          <a:prstGeom prst="rect">
            <a:avLst/>
          </a:prstGeom>
        </p:spPr>
      </p:pic>
      <p:cxnSp>
        <p:nvCxnSpPr>
          <p:cNvPr id="23" name="Conector recto 22"/>
          <p:cNvCxnSpPr/>
          <p:nvPr/>
        </p:nvCxnSpPr>
        <p:spPr>
          <a:xfrm>
            <a:off x="0" y="1719072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0" y="1320606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3483864" y="164592"/>
            <a:ext cx="566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/>
              <a:t>Descripción del ciclo de producción</a:t>
            </a:r>
            <a:endParaRPr lang="es-NI" sz="2800" dirty="0"/>
          </a:p>
        </p:txBody>
      </p:sp>
      <p:cxnSp>
        <p:nvCxnSpPr>
          <p:cNvPr id="25" name="Conector recto 24"/>
          <p:cNvCxnSpPr/>
          <p:nvPr/>
        </p:nvCxnSpPr>
        <p:spPr>
          <a:xfrm>
            <a:off x="3483864" y="706564"/>
            <a:ext cx="4068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7631800" y="706564"/>
            <a:ext cx="1440000" cy="0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upo 45"/>
          <p:cNvGrpSpPr/>
          <p:nvPr/>
        </p:nvGrpSpPr>
        <p:grpSpPr>
          <a:xfrm>
            <a:off x="3862920" y="1561556"/>
            <a:ext cx="2206157" cy="2557715"/>
            <a:chOff x="3862920" y="1561556"/>
            <a:chExt cx="2206157" cy="2557715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2920" y="2023608"/>
              <a:ext cx="2139696" cy="108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8" name="CuadroTexto 27"/>
            <p:cNvSpPr txBox="1"/>
            <p:nvPr/>
          </p:nvSpPr>
          <p:spPr>
            <a:xfrm>
              <a:off x="4553712" y="1561556"/>
              <a:ext cx="8245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NI" sz="3200" b="1" dirty="0" smtClean="0"/>
                <a:t>1</a:t>
              </a:r>
              <a:endParaRPr lang="es-NI" sz="3200" b="1" dirty="0"/>
            </a:p>
          </p:txBody>
        </p:sp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556" b="100000" l="0" r="9955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9077" y="1618005"/>
              <a:ext cx="720000" cy="720000"/>
            </a:xfrm>
            <a:prstGeom prst="rect">
              <a:avLst/>
            </a:prstGeom>
          </p:spPr>
        </p:pic>
        <p:sp>
          <p:nvSpPr>
            <p:cNvPr id="29" name="CuadroTexto 28"/>
            <p:cNvSpPr txBox="1"/>
            <p:nvPr/>
          </p:nvSpPr>
          <p:spPr>
            <a:xfrm>
              <a:off x="4215782" y="3103608"/>
              <a:ext cx="137447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NI" sz="1200" b="1" dirty="0" smtClean="0"/>
                <a:t>PREPARACIÓN TERRENO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Combustible.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Tractores.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Conductores.</a:t>
              </a:r>
            </a:p>
          </p:txBody>
        </p:sp>
      </p:grpSp>
      <p:grpSp>
        <p:nvGrpSpPr>
          <p:cNvPr id="48" name="Grupo 47"/>
          <p:cNvGrpSpPr/>
          <p:nvPr/>
        </p:nvGrpSpPr>
        <p:grpSpPr>
          <a:xfrm>
            <a:off x="6556773" y="2346960"/>
            <a:ext cx="2515027" cy="3276507"/>
            <a:chOff x="6556773" y="2346960"/>
            <a:chExt cx="2515027" cy="3276507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5847" y="4003467"/>
              <a:ext cx="1455953" cy="1620000"/>
            </a:xfrm>
            <a:prstGeom prst="rect">
              <a:avLst/>
            </a:prstGeom>
          </p:spPr>
        </p:pic>
        <p:sp>
          <p:nvSpPr>
            <p:cNvPr id="30" name="CuadroTexto 29"/>
            <p:cNvSpPr txBox="1"/>
            <p:nvPr/>
          </p:nvSpPr>
          <p:spPr>
            <a:xfrm>
              <a:off x="7931248" y="3429000"/>
              <a:ext cx="8245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NI" sz="3200" b="1" dirty="0" smtClean="0"/>
                <a:t>3</a:t>
              </a:r>
              <a:endParaRPr lang="es-NI" sz="3200" b="1" dirty="0"/>
            </a:p>
          </p:txBody>
        </p:sp>
        <p:sp>
          <p:nvSpPr>
            <p:cNvPr id="31" name="CuadroTexto 30"/>
            <p:cNvSpPr txBox="1"/>
            <p:nvPr/>
          </p:nvSpPr>
          <p:spPr>
            <a:xfrm>
              <a:off x="6556773" y="4357004"/>
              <a:ext cx="137447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NI" sz="1200" b="1" dirty="0" smtClean="0"/>
                <a:t>SIEMBRA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Sembradores.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Equipo de siembra.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Semilla.</a:t>
              </a:r>
            </a:p>
          </p:txBody>
        </p:sp>
        <p:sp>
          <p:nvSpPr>
            <p:cNvPr id="11" name="Forma libre 10"/>
            <p:cNvSpPr/>
            <p:nvPr/>
          </p:nvSpPr>
          <p:spPr>
            <a:xfrm>
              <a:off x="7528560" y="2346960"/>
              <a:ext cx="1219200" cy="2301240"/>
            </a:xfrm>
            <a:custGeom>
              <a:avLst/>
              <a:gdLst>
                <a:gd name="connsiteX0" fmla="*/ 0 w 1219200"/>
                <a:gd name="connsiteY0" fmla="*/ 0 h 2301240"/>
                <a:gd name="connsiteX1" fmla="*/ 960120 w 1219200"/>
                <a:gd name="connsiteY1" fmla="*/ 929640 h 2301240"/>
                <a:gd name="connsiteX2" fmla="*/ 1219200 w 1219200"/>
                <a:gd name="connsiteY2" fmla="*/ 2301240 h 230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9200" h="2301240">
                  <a:moveTo>
                    <a:pt x="0" y="0"/>
                  </a:moveTo>
                  <a:cubicBezTo>
                    <a:pt x="378460" y="273050"/>
                    <a:pt x="756920" y="546100"/>
                    <a:pt x="960120" y="929640"/>
                  </a:cubicBezTo>
                  <a:cubicBezTo>
                    <a:pt x="1163320" y="1313180"/>
                    <a:pt x="1191260" y="1807210"/>
                    <a:pt x="1219200" y="2301240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NI"/>
            </a:p>
          </p:txBody>
        </p:sp>
      </p:grpSp>
      <p:grpSp>
        <p:nvGrpSpPr>
          <p:cNvPr id="47" name="Grupo 46"/>
          <p:cNvGrpSpPr/>
          <p:nvPr/>
        </p:nvGrpSpPr>
        <p:grpSpPr>
          <a:xfrm>
            <a:off x="6065520" y="1396743"/>
            <a:ext cx="1804391" cy="2767304"/>
            <a:chOff x="6065520" y="1396743"/>
            <a:chExt cx="1804391" cy="2767304"/>
          </a:xfrm>
        </p:grpSpPr>
        <p:pic>
          <p:nvPicPr>
            <p:cNvPr id="27" name="Imagen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4292" y="1919041"/>
              <a:ext cx="900000" cy="931838"/>
            </a:xfrm>
            <a:prstGeom prst="rect">
              <a:avLst/>
            </a:prstGeom>
          </p:spPr>
        </p:pic>
        <p:sp>
          <p:nvSpPr>
            <p:cNvPr id="3" name="CuadroTexto 2"/>
            <p:cNvSpPr txBox="1"/>
            <p:nvPr/>
          </p:nvSpPr>
          <p:spPr>
            <a:xfrm>
              <a:off x="6679578" y="1396743"/>
              <a:ext cx="8245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NI" sz="3200" b="1" dirty="0" smtClean="0"/>
                <a:t>2</a:t>
              </a:r>
              <a:endParaRPr lang="es-NI" sz="3200" b="1" dirty="0"/>
            </a:p>
          </p:txBody>
        </p:sp>
        <p:sp>
          <p:nvSpPr>
            <p:cNvPr id="5" name="CuadroTexto 4"/>
            <p:cNvSpPr txBox="1"/>
            <p:nvPr/>
          </p:nvSpPr>
          <p:spPr>
            <a:xfrm>
              <a:off x="6495436" y="2963718"/>
              <a:ext cx="13744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NI" sz="1200" b="1" dirty="0" smtClean="0"/>
                <a:t>COMPRA MATERIAS PRIMAS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Semillas.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Insecticidas.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Fertilizantes.</a:t>
              </a:r>
            </a:p>
          </p:txBody>
        </p:sp>
        <p:sp>
          <p:nvSpPr>
            <p:cNvPr id="39" name="Forma libre 38"/>
            <p:cNvSpPr/>
            <p:nvPr/>
          </p:nvSpPr>
          <p:spPr>
            <a:xfrm>
              <a:off x="6065520" y="2057216"/>
              <a:ext cx="670560" cy="61144"/>
            </a:xfrm>
            <a:custGeom>
              <a:avLst/>
              <a:gdLst>
                <a:gd name="connsiteX0" fmla="*/ 0 w 670560"/>
                <a:gd name="connsiteY0" fmla="*/ 61144 h 61144"/>
                <a:gd name="connsiteX1" fmla="*/ 259080 w 670560"/>
                <a:gd name="connsiteY1" fmla="*/ 184 h 61144"/>
                <a:gd name="connsiteX2" fmla="*/ 670560 w 670560"/>
                <a:gd name="connsiteY2" fmla="*/ 45904 h 61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0560" h="61144">
                  <a:moveTo>
                    <a:pt x="0" y="61144"/>
                  </a:moveTo>
                  <a:cubicBezTo>
                    <a:pt x="73660" y="31934"/>
                    <a:pt x="147320" y="2724"/>
                    <a:pt x="259080" y="184"/>
                  </a:cubicBezTo>
                  <a:cubicBezTo>
                    <a:pt x="370840" y="-2356"/>
                    <a:pt x="520700" y="21774"/>
                    <a:pt x="670560" y="45904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NI"/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5935733" y="5242560"/>
            <a:ext cx="3415985" cy="1494303"/>
            <a:chOff x="5935733" y="5242560"/>
            <a:chExt cx="3415985" cy="1494303"/>
          </a:xfrm>
        </p:grpSpPr>
        <p:sp>
          <p:nvSpPr>
            <p:cNvPr id="32" name="CuadroTexto 31"/>
            <p:cNvSpPr txBox="1"/>
            <p:nvPr/>
          </p:nvSpPr>
          <p:spPr>
            <a:xfrm>
              <a:off x="5935733" y="5623467"/>
              <a:ext cx="1374475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NI" sz="1200" b="1" dirty="0" smtClean="0"/>
                <a:t>MANTENIMIENTO Y COSECHA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Jornaleros.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Fertilizantes.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Insecticidas.</a:t>
              </a:r>
            </a:p>
          </p:txBody>
        </p:sp>
        <p:pic>
          <p:nvPicPr>
            <p:cNvPr id="34" name="Imagen 3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4010" y="5641084"/>
              <a:ext cx="1548000" cy="1095779"/>
            </a:xfrm>
            <a:prstGeom prst="rect">
              <a:avLst/>
            </a:prstGeom>
          </p:spPr>
        </p:pic>
        <p:sp>
          <p:nvSpPr>
            <p:cNvPr id="35" name="Forma libre 34"/>
            <p:cNvSpPr/>
            <p:nvPr/>
          </p:nvSpPr>
          <p:spPr>
            <a:xfrm>
              <a:off x="8397240" y="5242560"/>
              <a:ext cx="182880" cy="350520"/>
            </a:xfrm>
            <a:custGeom>
              <a:avLst/>
              <a:gdLst>
                <a:gd name="connsiteX0" fmla="*/ 182880 w 182880"/>
                <a:gd name="connsiteY0" fmla="*/ 0 h 350520"/>
                <a:gd name="connsiteX1" fmla="*/ 137160 w 182880"/>
                <a:gd name="connsiteY1" fmla="*/ 213360 h 350520"/>
                <a:gd name="connsiteX2" fmla="*/ 0 w 182880"/>
                <a:gd name="connsiteY2" fmla="*/ 350520 h 35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880" h="350520">
                  <a:moveTo>
                    <a:pt x="182880" y="0"/>
                  </a:moveTo>
                  <a:cubicBezTo>
                    <a:pt x="175260" y="77470"/>
                    <a:pt x="167640" y="154940"/>
                    <a:pt x="137160" y="213360"/>
                  </a:cubicBezTo>
                  <a:cubicBezTo>
                    <a:pt x="106680" y="271780"/>
                    <a:pt x="53340" y="311150"/>
                    <a:pt x="0" y="350520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NI"/>
            </a:p>
          </p:txBody>
        </p:sp>
        <p:sp>
          <p:nvSpPr>
            <p:cNvPr id="40" name="CuadroTexto 39"/>
            <p:cNvSpPr txBox="1"/>
            <p:nvPr/>
          </p:nvSpPr>
          <p:spPr>
            <a:xfrm>
              <a:off x="8527145" y="5437852"/>
              <a:ext cx="8245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NI" sz="3200" b="1" dirty="0" smtClean="0"/>
                <a:t>4</a:t>
              </a:r>
              <a:endParaRPr lang="es-NI" sz="3200" b="1" dirty="0"/>
            </a:p>
          </p:txBody>
        </p:sp>
      </p:grpSp>
      <p:grpSp>
        <p:nvGrpSpPr>
          <p:cNvPr id="51" name="Grupo 50"/>
          <p:cNvGrpSpPr/>
          <p:nvPr/>
        </p:nvGrpSpPr>
        <p:grpSpPr>
          <a:xfrm>
            <a:off x="3331464" y="2682240"/>
            <a:ext cx="3032790" cy="3627120"/>
            <a:chOff x="3331464" y="2682240"/>
            <a:chExt cx="3032790" cy="3627120"/>
          </a:xfrm>
        </p:grpSpPr>
        <p:sp>
          <p:nvSpPr>
            <p:cNvPr id="38" name="Forma libre 37"/>
            <p:cNvSpPr/>
            <p:nvPr/>
          </p:nvSpPr>
          <p:spPr>
            <a:xfrm>
              <a:off x="3702840" y="2682240"/>
              <a:ext cx="366240" cy="1828800"/>
            </a:xfrm>
            <a:custGeom>
              <a:avLst/>
              <a:gdLst>
                <a:gd name="connsiteX0" fmla="*/ 122400 w 366240"/>
                <a:gd name="connsiteY0" fmla="*/ 1828800 h 1828800"/>
                <a:gd name="connsiteX1" fmla="*/ 480 w 366240"/>
                <a:gd name="connsiteY1" fmla="*/ 1021080 h 1828800"/>
                <a:gd name="connsiteX2" fmla="*/ 91920 w 366240"/>
                <a:gd name="connsiteY2" fmla="*/ 472440 h 1828800"/>
                <a:gd name="connsiteX3" fmla="*/ 366240 w 36624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240" h="1828800">
                  <a:moveTo>
                    <a:pt x="122400" y="1828800"/>
                  </a:moveTo>
                  <a:cubicBezTo>
                    <a:pt x="63980" y="1537970"/>
                    <a:pt x="5560" y="1247140"/>
                    <a:pt x="480" y="1021080"/>
                  </a:cubicBezTo>
                  <a:cubicBezTo>
                    <a:pt x="-4600" y="795020"/>
                    <a:pt x="30960" y="642620"/>
                    <a:pt x="91920" y="472440"/>
                  </a:cubicBezTo>
                  <a:cubicBezTo>
                    <a:pt x="152880" y="302260"/>
                    <a:pt x="259560" y="151130"/>
                    <a:pt x="366240" y="0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NI"/>
            </a:p>
          </p:txBody>
        </p:sp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2254" y="4568984"/>
              <a:ext cx="2052000" cy="1082454"/>
            </a:xfrm>
            <a:prstGeom prst="rect">
              <a:avLst/>
            </a:prstGeom>
          </p:spPr>
        </p:pic>
        <p:sp>
          <p:nvSpPr>
            <p:cNvPr id="33" name="CuadroTexto 32"/>
            <p:cNvSpPr txBox="1"/>
            <p:nvPr/>
          </p:nvSpPr>
          <p:spPr>
            <a:xfrm>
              <a:off x="3331464" y="4599196"/>
              <a:ext cx="14843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NI" sz="1200" b="1" dirty="0" smtClean="0"/>
                <a:t>RECOLECCIÓN Y ALMACENAMIENTO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Jornaleros.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Equipo de corta.</a:t>
              </a:r>
            </a:p>
            <a:p>
              <a:pPr marL="171450" indent="-171450">
                <a:buFontTx/>
                <a:buChar char="-"/>
              </a:pPr>
              <a:r>
                <a:rPr lang="es-NI" sz="1200" dirty="0" smtClean="0"/>
                <a:t>Equipo de carga.</a:t>
              </a:r>
            </a:p>
          </p:txBody>
        </p:sp>
        <p:sp>
          <p:nvSpPr>
            <p:cNvPr id="36" name="Forma libre 35"/>
            <p:cNvSpPr/>
            <p:nvPr/>
          </p:nvSpPr>
          <p:spPr>
            <a:xfrm>
              <a:off x="4221480" y="5608320"/>
              <a:ext cx="1691640" cy="701040"/>
            </a:xfrm>
            <a:custGeom>
              <a:avLst/>
              <a:gdLst>
                <a:gd name="connsiteX0" fmla="*/ 1691640 w 1691640"/>
                <a:gd name="connsiteY0" fmla="*/ 701040 h 701040"/>
                <a:gd name="connsiteX1" fmla="*/ 655320 w 1691640"/>
                <a:gd name="connsiteY1" fmla="*/ 472440 h 701040"/>
                <a:gd name="connsiteX2" fmla="*/ 0 w 1691640"/>
                <a:gd name="connsiteY2" fmla="*/ 0 h 701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91640" h="701040">
                  <a:moveTo>
                    <a:pt x="1691640" y="701040"/>
                  </a:moveTo>
                  <a:cubicBezTo>
                    <a:pt x="1314450" y="645160"/>
                    <a:pt x="937260" y="589280"/>
                    <a:pt x="655320" y="472440"/>
                  </a:cubicBezTo>
                  <a:cubicBezTo>
                    <a:pt x="373380" y="355600"/>
                    <a:pt x="186690" y="177800"/>
                    <a:pt x="0" y="0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NI"/>
            </a:p>
          </p:txBody>
        </p:sp>
        <p:sp>
          <p:nvSpPr>
            <p:cNvPr id="44" name="CuadroTexto 43"/>
            <p:cNvSpPr txBox="1"/>
            <p:nvPr/>
          </p:nvSpPr>
          <p:spPr>
            <a:xfrm>
              <a:off x="4457684" y="4142944"/>
              <a:ext cx="8245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NI" sz="3200" b="1" dirty="0" smtClean="0"/>
                <a:t>5</a:t>
              </a:r>
              <a:endParaRPr lang="es-NI" sz="3200" b="1" dirty="0"/>
            </a:p>
          </p:txBody>
        </p:sp>
      </p:grpSp>
      <p:sp>
        <p:nvSpPr>
          <p:cNvPr id="52" name="CuadroTexto 51"/>
          <p:cNvSpPr txBox="1"/>
          <p:nvPr/>
        </p:nvSpPr>
        <p:spPr>
          <a:xfrm>
            <a:off x="3867432" y="1170432"/>
            <a:ext cx="487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b="1" dirty="0" smtClean="0"/>
              <a:t>Explicación gráfica del ciclo</a:t>
            </a:r>
            <a:endParaRPr lang="es-NI" b="1" dirty="0"/>
          </a:p>
        </p:txBody>
      </p:sp>
    </p:spTree>
    <p:extLst>
      <p:ext uri="{BB962C8B-B14F-4D97-AF65-F5344CB8AC3E}">
        <p14:creationId xmlns:p14="http://schemas.microsoft.com/office/powerpoint/2010/main" val="91667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21"/>
          <p:cNvSpPr/>
          <p:nvPr/>
        </p:nvSpPr>
        <p:spPr>
          <a:xfrm>
            <a:off x="-15766" y="110358"/>
            <a:ext cx="652250" cy="6747641"/>
          </a:xfrm>
          <a:custGeom>
            <a:avLst/>
            <a:gdLst>
              <a:gd name="connsiteX0" fmla="*/ 15766 w 2963918"/>
              <a:gd name="connsiteY0" fmla="*/ 0 h 6858000"/>
              <a:gd name="connsiteX1" fmla="*/ 1119352 w 2963918"/>
              <a:gd name="connsiteY1" fmla="*/ 4508938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  <a:gd name="connsiteX0" fmla="*/ 15766 w 9077913"/>
              <a:gd name="connsiteY0" fmla="*/ 0 h 6858000"/>
              <a:gd name="connsiteX1" fmla="*/ 9051701 w 9077913"/>
              <a:gd name="connsiteY1" fmla="*/ 4462470 h 6858000"/>
              <a:gd name="connsiteX2" fmla="*/ 2963918 w 9077913"/>
              <a:gd name="connsiteY2" fmla="*/ 6842234 h 6858000"/>
              <a:gd name="connsiteX3" fmla="*/ 2963918 w 9077913"/>
              <a:gd name="connsiteY3" fmla="*/ 6842234 h 6858000"/>
              <a:gd name="connsiteX4" fmla="*/ 0 w 9077913"/>
              <a:gd name="connsiteY4" fmla="*/ 6858000 h 6858000"/>
              <a:gd name="connsiteX5" fmla="*/ 0 w 9077913"/>
              <a:gd name="connsiteY5" fmla="*/ 6858000 h 6858000"/>
              <a:gd name="connsiteX6" fmla="*/ 15766 w 9077913"/>
              <a:gd name="connsiteY6" fmla="*/ 0 h 6858000"/>
              <a:gd name="connsiteX0" fmla="*/ 15766 w 2967057"/>
              <a:gd name="connsiteY0" fmla="*/ 0 h 6858000"/>
              <a:gd name="connsiteX1" fmla="*/ 2540072 w 2967057"/>
              <a:gd name="connsiteY1" fmla="*/ 4524427 h 6858000"/>
              <a:gd name="connsiteX2" fmla="*/ 2963918 w 2967057"/>
              <a:gd name="connsiteY2" fmla="*/ 6842234 h 6858000"/>
              <a:gd name="connsiteX3" fmla="*/ 2963918 w 2967057"/>
              <a:gd name="connsiteY3" fmla="*/ 6842234 h 6858000"/>
              <a:gd name="connsiteX4" fmla="*/ 0 w 2967057"/>
              <a:gd name="connsiteY4" fmla="*/ 6858000 h 6858000"/>
              <a:gd name="connsiteX5" fmla="*/ 0 w 2967057"/>
              <a:gd name="connsiteY5" fmla="*/ 6858000 h 6858000"/>
              <a:gd name="connsiteX6" fmla="*/ 15766 w 2967057"/>
              <a:gd name="connsiteY6" fmla="*/ 0 h 6858000"/>
              <a:gd name="connsiteX0" fmla="*/ 15766 w 2963918"/>
              <a:gd name="connsiteY0" fmla="*/ 0 h 6858000"/>
              <a:gd name="connsiteX1" fmla="*/ 645779 w 2963918"/>
              <a:gd name="connsiteY1" fmla="*/ 4586384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63918" h="6858000">
                <a:moveTo>
                  <a:pt x="15766" y="0"/>
                </a:moveTo>
                <a:cubicBezTo>
                  <a:pt x="321879" y="1684283"/>
                  <a:pt x="154420" y="3446012"/>
                  <a:pt x="645779" y="4586384"/>
                </a:cubicBezTo>
                <a:cubicBezTo>
                  <a:pt x="1137138" y="5726756"/>
                  <a:pt x="2963918" y="6842234"/>
                  <a:pt x="2963918" y="6842234"/>
                </a:cubicBezTo>
                <a:lnTo>
                  <a:pt x="2963918" y="6842234"/>
                </a:lnTo>
                <a:lnTo>
                  <a:pt x="0" y="6858000"/>
                </a:lnTo>
                <a:lnTo>
                  <a:pt x="0" y="6858000"/>
                </a:lnTo>
                <a:cubicBezTo>
                  <a:pt x="5255" y="4572000"/>
                  <a:pt x="10511" y="2286000"/>
                  <a:pt x="15766" y="0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dirty="0"/>
          </a:p>
        </p:txBody>
      </p:sp>
      <p:sp>
        <p:nvSpPr>
          <p:cNvPr id="7" name="CuadroTexto 6"/>
          <p:cNvSpPr txBox="1"/>
          <p:nvPr/>
        </p:nvSpPr>
        <p:spPr>
          <a:xfrm>
            <a:off x="0" y="164592"/>
            <a:ext cx="343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 DE PRODUCCIÓN</a:t>
            </a:r>
            <a:endParaRPr lang="es-NI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3438144" y="0"/>
            <a:ext cx="0" cy="6858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0" y="93268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OBJETIVOS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0" y="133279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CICLO DE PRODUCCIÓN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0" y="17329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MAQUINARIA Y EQUIPO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0" y="213853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CAPACIDAD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0" y="25636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MATERIA PRIMA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0" y="2988684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MANO DE OBRA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0" y="341869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CARGOS INDIRECTOS</a:t>
            </a:r>
            <a:endParaRPr lang="es-NI" sz="2000" dirty="0">
              <a:solidFill>
                <a:srgbClr val="C00000"/>
              </a:solidFill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7" y="5381257"/>
            <a:ext cx="1401819" cy="900000"/>
          </a:xfrm>
          <a:prstGeom prst="rect">
            <a:avLst/>
          </a:prstGeom>
        </p:spPr>
      </p:pic>
      <p:cxnSp>
        <p:nvCxnSpPr>
          <p:cNvPr id="23" name="Conector recto 22"/>
          <p:cNvCxnSpPr/>
          <p:nvPr/>
        </p:nvCxnSpPr>
        <p:spPr>
          <a:xfrm>
            <a:off x="0" y="1719072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0" y="2128326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3483864" y="164592"/>
            <a:ext cx="566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/>
              <a:t>Maquinaria y Equipo de producción</a:t>
            </a:r>
            <a:endParaRPr lang="es-NI" sz="2800" dirty="0"/>
          </a:p>
        </p:txBody>
      </p:sp>
      <p:cxnSp>
        <p:nvCxnSpPr>
          <p:cNvPr id="25" name="Conector recto 24"/>
          <p:cNvCxnSpPr/>
          <p:nvPr/>
        </p:nvCxnSpPr>
        <p:spPr>
          <a:xfrm>
            <a:off x="3483864" y="706564"/>
            <a:ext cx="4068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7631800" y="706564"/>
            <a:ext cx="1440000" cy="0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994" y="1113120"/>
            <a:ext cx="2352675" cy="1943100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6060518" y="1113120"/>
            <a:ext cx="2560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Identificar la maquinaria y el equipo necesario para el proceso productivo.</a:t>
            </a:r>
            <a:endParaRPr lang="es-NI" sz="2000" dirty="0"/>
          </a:p>
        </p:txBody>
      </p:sp>
      <p:sp>
        <p:nvSpPr>
          <p:cNvPr id="50" name="CuadroTexto 49"/>
          <p:cNvSpPr txBox="1"/>
          <p:nvPr/>
        </p:nvSpPr>
        <p:spPr>
          <a:xfrm>
            <a:off x="6060518" y="2775297"/>
            <a:ext cx="256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Importante describir las características, marca y modelo. </a:t>
            </a:r>
            <a:endParaRPr lang="es-NI" sz="2000" dirty="0"/>
          </a:p>
        </p:txBody>
      </p:sp>
      <p:sp>
        <p:nvSpPr>
          <p:cNvPr id="14" name="Rectángulo 13"/>
          <p:cNvSpPr/>
          <p:nvPr/>
        </p:nvSpPr>
        <p:spPr>
          <a:xfrm>
            <a:off x="3707868" y="4129698"/>
            <a:ext cx="53639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NI" sz="2000" dirty="0"/>
              <a:t>Asimismo conviene indicar en qué fase del proceso productivo se utilizará la maquinaria y quiénes serán los proveedores.</a:t>
            </a:r>
          </a:p>
        </p:txBody>
      </p:sp>
      <p:sp>
        <p:nvSpPr>
          <p:cNvPr id="52" name="Rectángulo 51"/>
          <p:cNvSpPr/>
          <p:nvPr/>
        </p:nvSpPr>
        <p:spPr>
          <a:xfrm>
            <a:off x="3707868" y="5491551"/>
            <a:ext cx="53639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NI" sz="2000" dirty="0" smtClean="0"/>
              <a:t>Esta sección debe desarrollarse de manera descriptiva por cada tipo de maquinaria o equipo diferente y luego resumirse en una tabla.</a:t>
            </a:r>
            <a:endParaRPr lang="es-NI" sz="2000" dirty="0"/>
          </a:p>
        </p:txBody>
      </p:sp>
    </p:spTree>
    <p:extLst>
      <p:ext uri="{BB962C8B-B14F-4D97-AF65-F5344CB8AC3E}">
        <p14:creationId xmlns:p14="http://schemas.microsoft.com/office/powerpoint/2010/main" val="339704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5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5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25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p"/>
      <p:bldP spid="50" grpId="0" build="p"/>
      <p:bldP spid="14" grpId="0" build="p"/>
      <p:bldP spid="5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21"/>
          <p:cNvSpPr/>
          <p:nvPr/>
        </p:nvSpPr>
        <p:spPr>
          <a:xfrm>
            <a:off x="-15766" y="110358"/>
            <a:ext cx="652250" cy="6747641"/>
          </a:xfrm>
          <a:custGeom>
            <a:avLst/>
            <a:gdLst>
              <a:gd name="connsiteX0" fmla="*/ 15766 w 2963918"/>
              <a:gd name="connsiteY0" fmla="*/ 0 h 6858000"/>
              <a:gd name="connsiteX1" fmla="*/ 1119352 w 2963918"/>
              <a:gd name="connsiteY1" fmla="*/ 4508938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  <a:gd name="connsiteX0" fmla="*/ 15766 w 9077913"/>
              <a:gd name="connsiteY0" fmla="*/ 0 h 6858000"/>
              <a:gd name="connsiteX1" fmla="*/ 9051701 w 9077913"/>
              <a:gd name="connsiteY1" fmla="*/ 4462470 h 6858000"/>
              <a:gd name="connsiteX2" fmla="*/ 2963918 w 9077913"/>
              <a:gd name="connsiteY2" fmla="*/ 6842234 h 6858000"/>
              <a:gd name="connsiteX3" fmla="*/ 2963918 w 9077913"/>
              <a:gd name="connsiteY3" fmla="*/ 6842234 h 6858000"/>
              <a:gd name="connsiteX4" fmla="*/ 0 w 9077913"/>
              <a:gd name="connsiteY4" fmla="*/ 6858000 h 6858000"/>
              <a:gd name="connsiteX5" fmla="*/ 0 w 9077913"/>
              <a:gd name="connsiteY5" fmla="*/ 6858000 h 6858000"/>
              <a:gd name="connsiteX6" fmla="*/ 15766 w 9077913"/>
              <a:gd name="connsiteY6" fmla="*/ 0 h 6858000"/>
              <a:gd name="connsiteX0" fmla="*/ 15766 w 2967057"/>
              <a:gd name="connsiteY0" fmla="*/ 0 h 6858000"/>
              <a:gd name="connsiteX1" fmla="*/ 2540072 w 2967057"/>
              <a:gd name="connsiteY1" fmla="*/ 4524427 h 6858000"/>
              <a:gd name="connsiteX2" fmla="*/ 2963918 w 2967057"/>
              <a:gd name="connsiteY2" fmla="*/ 6842234 h 6858000"/>
              <a:gd name="connsiteX3" fmla="*/ 2963918 w 2967057"/>
              <a:gd name="connsiteY3" fmla="*/ 6842234 h 6858000"/>
              <a:gd name="connsiteX4" fmla="*/ 0 w 2967057"/>
              <a:gd name="connsiteY4" fmla="*/ 6858000 h 6858000"/>
              <a:gd name="connsiteX5" fmla="*/ 0 w 2967057"/>
              <a:gd name="connsiteY5" fmla="*/ 6858000 h 6858000"/>
              <a:gd name="connsiteX6" fmla="*/ 15766 w 2967057"/>
              <a:gd name="connsiteY6" fmla="*/ 0 h 6858000"/>
              <a:gd name="connsiteX0" fmla="*/ 15766 w 2963918"/>
              <a:gd name="connsiteY0" fmla="*/ 0 h 6858000"/>
              <a:gd name="connsiteX1" fmla="*/ 645779 w 2963918"/>
              <a:gd name="connsiteY1" fmla="*/ 4586384 h 6858000"/>
              <a:gd name="connsiteX2" fmla="*/ 2963918 w 2963918"/>
              <a:gd name="connsiteY2" fmla="*/ 6842234 h 6858000"/>
              <a:gd name="connsiteX3" fmla="*/ 2963918 w 2963918"/>
              <a:gd name="connsiteY3" fmla="*/ 6842234 h 6858000"/>
              <a:gd name="connsiteX4" fmla="*/ 0 w 2963918"/>
              <a:gd name="connsiteY4" fmla="*/ 6858000 h 6858000"/>
              <a:gd name="connsiteX5" fmla="*/ 0 w 2963918"/>
              <a:gd name="connsiteY5" fmla="*/ 6858000 h 6858000"/>
              <a:gd name="connsiteX6" fmla="*/ 15766 w 2963918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63918" h="6858000">
                <a:moveTo>
                  <a:pt x="15766" y="0"/>
                </a:moveTo>
                <a:cubicBezTo>
                  <a:pt x="321879" y="1684283"/>
                  <a:pt x="154420" y="3446012"/>
                  <a:pt x="645779" y="4586384"/>
                </a:cubicBezTo>
                <a:cubicBezTo>
                  <a:pt x="1137138" y="5726756"/>
                  <a:pt x="2963918" y="6842234"/>
                  <a:pt x="2963918" y="6842234"/>
                </a:cubicBezTo>
                <a:lnTo>
                  <a:pt x="2963918" y="6842234"/>
                </a:lnTo>
                <a:lnTo>
                  <a:pt x="0" y="6858000"/>
                </a:lnTo>
                <a:lnTo>
                  <a:pt x="0" y="6858000"/>
                </a:lnTo>
                <a:cubicBezTo>
                  <a:pt x="5255" y="4572000"/>
                  <a:pt x="10511" y="2286000"/>
                  <a:pt x="15766" y="0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dirty="0"/>
          </a:p>
        </p:txBody>
      </p:sp>
      <p:sp>
        <p:nvSpPr>
          <p:cNvPr id="7" name="CuadroTexto 6"/>
          <p:cNvSpPr txBox="1"/>
          <p:nvPr/>
        </p:nvSpPr>
        <p:spPr>
          <a:xfrm>
            <a:off x="0" y="164592"/>
            <a:ext cx="343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 DE PRODUCCIÓN</a:t>
            </a:r>
            <a:endParaRPr lang="es-NI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3438144" y="0"/>
            <a:ext cx="0" cy="6858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0" y="93268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OBJETIVOS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0" y="133279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CICLO DE PRODUCCIÓN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0" y="17329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MAQUINARIA Y EQUIPO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0" y="213853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CAPACIDAD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0" y="2563608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MATERIA PRIMA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0" y="2988684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MANO DE OBRA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0" y="3418692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NI" sz="2000" dirty="0" smtClean="0">
                <a:solidFill>
                  <a:srgbClr val="C00000"/>
                </a:solidFill>
              </a:rPr>
              <a:t>CARGOS INDIRECTOS</a:t>
            </a:r>
            <a:endParaRPr lang="es-NI" sz="2000" dirty="0">
              <a:solidFill>
                <a:srgbClr val="C00000"/>
              </a:solidFill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7" y="5381257"/>
            <a:ext cx="1401819" cy="900000"/>
          </a:xfrm>
          <a:prstGeom prst="rect">
            <a:avLst/>
          </a:prstGeom>
        </p:spPr>
      </p:pic>
      <p:cxnSp>
        <p:nvCxnSpPr>
          <p:cNvPr id="23" name="Conector recto 22"/>
          <p:cNvCxnSpPr/>
          <p:nvPr/>
        </p:nvCxnSpPr>
        <p:spPr>
          <a:xfrm>
            <a:off x="0" y="1719072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0" y="2128326"/>
            <a:ext cx="3438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3483864" y="164592"/>
            <a:ext cx="566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/>
              <a:t>Maquinaria y Equipo de producción</a:t>
            </a:r>
            <a:endParaRPr lang="es-NI" sz="2800" dirty="0"/>
          </a:p>
        </p:txBody>
      </p:sp>
      <p:cxnSp>
        <p:nvCxnSpPr>
          <p:cNvPr id="25" name="Conector recto 24"/>
          <p:cNvCxnSpPr/>
          <p:nvPr/>
        </p:nvCxnSpPr>
        <p:spPr>
          <a:xfrm>
            <a:off x="3483864" y="706564"/>
            <a:ext cx="4068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7631800" y="706564"/>
            <a:ext cx="1440000" cy="0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3483864" y="932688"/>
            <a:ext cx="5422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b="1" dirty="0" smtClean="0"/>
              <a:t>La tabla debe contener las siguientes columnas:</a:t>
            </a:r>
            <a:endParaRPr lang="es-NI" sz="2000" b="1" dirty="0"/>
          </a:p>
        </p:txBody>
      </p:sp>
      <p:sp>
        <p:nvSpPr>
          <p:cNvPr id="27" name="CuadroTexto 26"/>
          <p:cNvSpPr txBox="1"/>
          <p:nvPr/>
        </p:nvSpPr>
        <p:spPr>
          <a:xfrm>
            <a:off x="3639312" y="1377619"/>
            <a:ext cx="5266944" cy="3170099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Nombre de la maquinaria.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Proveedor.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Marca y modelo.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Tamaño.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Cantidad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Costo unitario.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Costos de instalación.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Costo instalado.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Vida útil.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Valor residual.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639312" y="5010912"/>
            <a:ext cx="5312663" cy="1292662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>
            <a:defPPr>
              <a:defRPr lang="es-NI"/>
            </a:defPPr>
            <a:lvl1pPr marL="342900" indent="-342900">
              <a:buFont typeface="Arial" panose="020B0604020202020204" pitchFamily="34" charset="0"/>
              <a:buChar char="•"/>
              <a:defRPr sz="2000"/>
            </a:lvl1pPr>
          </a:lstStyle>
          <a:p>
            <a:pPr marL="0" indent="0">
              <a:buNone/>
            </a:pPr>
            <a:r>
              <a:rPr lang="es-NI" dirty="0"/>
              <a:t>Para la determinación de la vida útil se puede recurrir 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/>
              <a:t>Consultas a expertos.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/>
              <a:t>Consultar la ley de concertación tributaria.</a:t>
            </a:r>
          </a:p>
        </p:txBody>
      </p:sp>
    </p:spTree>
    <p:extLst>
      <p:ext uri="{BB962C8B-B14F-4D97-AF65-F5344CB8AC3E}">
        <p14:creationId xmlns:p14="http://schemas.microsoft.com/office/powerpoint/2010/main" val="60304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25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25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25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25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25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25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25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75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25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25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250" fill="hold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250"/>
                            </p:stCondLst>
                            <p:childTnLst>
                              <p:par>
                                <p:cTn id="6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25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500"/>
                            </p:stCondLst>
                            <p:childTnLst>
                              <p:par>
                                <p:cTn id="7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250" fill="hold"/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250" fill="hold"/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750"/>
                            </p:stCondLst>
                            <p:childTnLst>
                              <p:par>
                                <p:cTn id="7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250" fill="hold"/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250" fill="hold"/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000"/>
                            </p:stCondLst>
                            <p:childTnLst>
                              <p:par>
                                <p:cTn id="8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250" fill="hold"/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250" fill="hold"/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250"/>
                            </p:stCondLst>
                            <p:childTnLst>
                              <p:par>
                                <p:cTn id="8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2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2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750"/>
                            </p:stCondLst>
                            <p:childTnLst>
                              <p:par>
                                <p:cTn id="9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27" grpId="0" build="p" animBg="1"/>
      <p:bldP spid="4" grpId="0" build="p" animBg="1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707</TotalTime>
  <Words>985</Words>
  <Application>Microsoft Office PowerPoint</Application>
  <PresentationFormat>Presentación en pantalla (4:3)</PresentationFormat>
  <Paragraphs>211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Personal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Yesly Mora</dc:creator>
  <cp:lastModifiedBy>Yesly Mora</cp:lastModifiedBy>
  <cp:revision>67</cp:revision>
  <dcterms:created xsi:type="dcterms:W3CDTF">2014-11-21T01:41:46Z</dcterms:created>
  <dcterms:modified xsi:type="dcterms:W3CDTF">2015-10-25T02:07:28Z</dcterms:modified>
</cp:coreProperties>
</file>