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85" autoAdjust="0"/>
    <p:restoredTop sz="94660"/>
  </p:normalViewPr>
  <p:slideViewPr>
    <p:cSldViewPr snapToGrid="0">
      <p:cViewPr varScale="1">
        <p:scale>
          <a:sx n="68" d="100"/>
          <a:sy n="68" d="100"/>
        </p:scale>
        <p:origin x="1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87385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55883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2885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8602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419712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197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1726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7818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065631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86554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6735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0D2AE-C603-4A9B-9624-4A4BF2E352BA}" type="datetimeFigureOut">
              <a:rPr lang="es-NI" smtClean="0"/>
              <a:t>08/09/2016</a:t>
            </a:fld>
            <a:endParaRPr lang="es-NI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9A8A7-16AD-4E28-AA83-78DBD46E0EA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61027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mp"/><Relationship Id="rId5" Type="http://schemas.openxmlformats.org/officeDocument/2006/relationships/image" Target="../media/image4.tmp"/><Relationship Id="rId4" Type="http://schemas.openxmlformats.org/officeDocument/2006/relationships/image" Target="../media/image3.tm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slide" Target="slide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slide" Target="slide15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3.jpeg"/><Relationship Id="rId4" Type="http://schemas.openxmlformats.org/officeDocument/2006/relationships/image" Target="../media/image18.pn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4882896" y="381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5400" u="sng" dirty="0" smtClean="0">
                <a:solidFill>
                  <a:srgbClr val="C00000"/>
                </a:solidFill>
                <a:latin typeface="+mj-lt"/>
              </a:rPr>
              <a:t>Curso de Excel</a:t>
            </a:r>
            <a:endParaRPr lang="es-NI" sz="5400" u="sng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882896" y="706989"/>
            <a:ext cx="575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3200" dirty="0" smtClean="0">
                <a:solidFill>
                  <a:srgbClr val="C00000"/>
                </a:solidFill>
                <a:latin typeface="+mj-lt"/>
              </a:rPr>
              <a:t>Con enfoque de negocios</a:t>
            </a:r>
            <a:endParaRPr lang="es-NI" sz="3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500634" y="0"/>
            <a:ext cx="4382262" cy="3429000"/>
          </a:xfrm>
          <a:prstGeom prst="rect">
            <a:avLst/>
          </a:prstGeom>
        </p:spPr>
      </p:pic>
      <p:pic>
        <p:nvPicPr>
          <p:cNvPr id="22" name="Imagen 21" descr="Recorte de pantal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16" y="1630319"/>
            <a:ext cx="2232000" cy="1692948"/>
          </a:xfrm>
          <a:prstGeom prst="rect">
            <a:avLst/>
          </a:prstGeom>
        </p:spPr>
      </p:pic>
      <p:cxnSp>
        <p:nvCxnSpPr>
          <p:cNvPr id="3" name="Conector recto 2"/>
          <p:cNvCxnSpPr/>
          <p:nvPr/>
        </p:nvCxnSpPr>
        <p:spPr>
          <a:xfrm>
            <a:off x="7236816" y="1529437"/>
            <a:ext cx="0" cy="18852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>
            <a:off x="9715296" y="1529437"/>
            <a:ext cx="0" cy="18852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4"/>
          <p:cNvCxnSpPr/>
          <p:nvPr/>
        </p:nvCxnSpPr>
        <p:spPr>
          <a:xfrm>
            <a:off x="5004816" y="3429000"/>
            <a:ext cx="665378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Recorte de pantall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16" y="1599840"/>
            <a:ext cx="2484000" cy="1812974"/>
          </a:xfrm>
          <a:prstGeom prst="rect">
            <a:avLst/>
          </a:prstGeom>
        </p:spPr>
      </p:pic>
      <p:pic>
        <p:nvPicPr>
          <p:cNvPr id="9" name="Imagen 8" descr="Recorte de pantall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736" y="1658269"/>
            <a:ext cx="2556000" cy="1664998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2987040" y="4097889"/>
            <a:ext cx="7178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5400" dirty="0" smtClean="0">
                <a:solidFill>
                  <a:srgbClr val="C00000"/>
                </a:solidFill>
                <a:latin typeface="+mj-lt"/>
              </a:rPr>
              <a:t>Septiembre </a:t>
            </a:r>
            <a:r>
              <a:rPr lang="es-NI" sz="5400" dirty="0" smtClean="0">
                <a:solidFill>
                  <a:srgbClr val="C00000"/>
                </a:solidFill>
                <a:latin typeface="+mj-lt"/>
              </a:rPr>
              <a:t>- 2016</a:t>
            </a:r>
            <a:endParaRPr lang="es-NI" sz="54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579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697480" y="1943874"/>
            <a:ext cx="675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dirty="0" smtClean="0"/>
              <a:t>4. Organización y manejo de datos</a:t>
            </a:r>
            <a:endParaRPr lang="es-NI" sz="2800" dirty="0"/>
          </a:p>
        </p:txBody>
      </p:sp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Contenidos por unidad</a:t>
            </a:r>
            <a:endParaRPr lang="es-NI" sz="4000" dirty="0">
              <a:solidFill>
                <a:schemeClr val="bg1"/>
              </a:solidFill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3307080" y="2407920"/>
            <a:ext cx="0" cy="1728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3307080" y="3032760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3307080" y="3580356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3855720" y="3382236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Gráficos dinámicos</a:t>
            </a:r>
            <a:endParaRPr lang="es-NI" sz="20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463040" y="1051560"/>
            <a:ext cx="163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b="1" dirty="0" smtClean="0">
                <a:solidFill>
                  <a:srgbClr val="C00000"/>
                </a:solidFill>
              </a:rPr>
              <a:t>Sesión 5</a:t>
            </a:r>
            <a:endParaRPr lang="es-NI" sz="2800" b="1" dirty="0">
              <a:solidFill>
                <a:srgbClr val="C00000"/>
              </a:solidFill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3307080" y="4133024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3855720" y="3934904"/>
            <a:ext cx="463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Diseño de página y condiciones de seguridad</a:t>
            </a:r>
            <a:endParaRPr lang="es-NI" sz="20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3855720" y="2827634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Tablas dinámicas</a:t>
            </a:r>
            <a:endParaRPr lang="es-NI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2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697480" y="1943874"/>
            <a:ext cx="675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dirty="0" smtClean="0"/>
              <a:t>4. Organización y manejo de datos</a:t>
            </a:r>
            <a:endParaRPr lang="es-NI" sz="2800" dirty="0"/>
          </a:p>
        </p:txBody>
      </p:sp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Contenidos por unidad</a:t>
            </a:r>
            <a:endParaRPr lang="es-NI" sz="4000" dirty="0">
              <a:solidFill>
                <a:schemeClr val="bg1"/>
              </a:solidFill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3307080" y="2407920"/>
            <a:ext cx="0" cy="2304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3307080" y="3032760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3307080" y="3580356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3855720" y="3382236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Uso de esquemas y validación de datos</a:t>
            </a:r>
            <a:endParaRPr lang="es-NI" sz="20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463040" y="1051560"/>
            <a:ext cx="163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b="1" dirty="0" smtClean="0">
                <a:solidFill>
                  <a:srgbClr val="C00000"/>
                </a:solidFill>
              </a:rPr>
              <a:t>Sesión 6</a:t>
            </a:r>
            <a:endParaRPr lang="es-NI" sz="2800" b="1" dirty="0">
              <a:solidFill>
                <a:srgbClr val="C00000"/>
              </a:solidFill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3307080" y="4133024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3855720" y="3934904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Trabajando con varias ventanas</a:t>
            </a:r>
            <a:endParaRPr lang="es-NI" sz="20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3855720" y="2827634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Formatos condicionales</a:t>
            </a:r>
            <a:endParaRPr lang="es-NI" sz="2000" dirty="0">
              <a:solidFill>
                <a:srgbClr val="C00000"/>
              </a:solidFill>
            </a:endParaRPr>
          </a:p>
        </p:txBody>
      </p:sp>
      <p:cxnSp>
        <p:nvCxnSpPr>
          <p:cNvPr id="18" name="Conector recto 17"/>
          <p:cNvCxnSpPr/>
          <p:nvPr/>
        </p:nvCxnSpPr>
        <p:spPr>
          <a:xfrm>
            <a:off x="3307080" y="4742788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3855720" y="4544668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Presentación proyecto final</a:t>
            </a:r>
            <a:endParaRPr lang="es-NI" sz="2000" dirty="0"/>
          </a:p>
        </p:txBody>
      </p:sp>
    </p:spTree>
    <p:extLst>
      <p:ext uri="{BB962C8B-B14F-4D97-AF65-F5344CB8AC3E}">
        <p14:creationId xmlns:p14="http://schemas.microsoft.com/office/powerpoint/2010/main" val="114005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smtClean="0">
                <a:solidFill>
                  <a:schemeClr val="bg1"/>
                </a:solidFill>
              </a:rPr>
              <a:t>Unidad 1: Introducción al uso de la hoja de cálculo</a:t>
            </a:r>
            <a:endParaRPr lang="es-NI" sz="3200" dirty="0">
              <a:solidFill>
                <a:schemeClr val="bg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1820" y="880345"/>
            <a:ext cx="6790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b="1" dirty="0" smtClean="0">
                <a:solidFill>
                  <a:srgbClr val="C00000"/>
                </a:solidFill>
              </a:rPr>
              <a:t>1. Breve reseña sobre las hojas de cálculo</a:t>
            </a:r>
            <a:endParaRPr lang="es-NI" sz="2800" b="1" dirty="0">
              <a:solidFill>
                <a:srgbClr val="C00000"/>
              </a:solidFill>
            </a:endParaRPr>
          </a:p>
        </p:txBody>
      </p:sp>
      <p:cxnSp>
        <p:nvCxnSpPr>
          <p:cNvPr id="8" name="Conector recto 7"/>
          <p:cNvCxnSpPr/>
          <p:nvPr/>
        </p:nvCxnSpPr>
        <p:spPr>
          <a:xfrm flipV="1">
            <a:off x="2173607" y="5134680"/>
            <a:ext cx="0" cy="65532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1905000" y="5880000"/>
            <a:ext cx="1074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dirty="0" smtClean="0">
                <a:solidFill>
                  <a:srgbClr val="C00000"/>
                </a:solidFill>
              </a:rPr>
              <a:t>1,978</a:t>
            </a:r>
            <a:endParaRPr lang="es-NI" sz="2400" dirty="0">
              <a:solidFill>
                <a:srgbClr val="C0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36000" y="4508901"/>
            <a:ext cx="1767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600" dirty="0" err="1" smtClean="0">
                <a:solidFill>
                  <a:schemeClr val="bg1"/>
                </a:solidFill>
                <a:hlinkClick r:id="rId3" action="ppaction://hlinksldjump" tooltip="Ver imagen"/>
              </a:rPr>
              <a:t>V</a:t>
            </a:r>
            <a:r>
              <a:rPr lang="es-NI" sz="3600" dirty="0" err="1" smtClean="0">
                <a:hlinkClick r:id="rId3" action="ppaction://hlinksldjump" tooltip="Ver imagen"/>
              </a:rPr>
              <a:t>isiCalc</a:t>
            </a:r>
            <a:endParaRPr lang="es-NI" sz="3600" dirty="0"/>
          </a:p>
        </p:txBody>
      </p:sp>
      <p:cxnSp>
        <p:nvCxnSpPr>
          <p:cNvPr id="24" name="Conector recto 23"/>
          <p:cNvCxnSpPr/>
          <p:nvPr/>
        </p:nvCxnSpPr>
        <p:spPr>
          <a:xfrm flipV="1">
            <a:off x="2979420" y="4142125"/>
            <a:ext cx="0" cy="65532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/>
          <p:cNvSpPr txBox="1"/>
          <p:nvPr/>
        </p:nvSpPr>
        <p:spPr>
          <a:xfrm>
            <a:off x="2776852" y="5035788"/>
            <a:ext cx="1074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dirty="0" smtClean="0"/>
              <a:t>1,980</a:t>
            </a:r>
            <a:endParaRPr lang="es-NI" sz="2400" dirty="0"/>
          </a:p>
        </p:txBody>
      </p:sp>
      <p:sp>
        <p:nvSpPr>
          <p:cNvPr id="26" name="CuadroTexto 25"/>
          <p:cNvSpPr txBox="1"/>
          <p:nvPr/>
        </p:nvSpPr>
        <p:spPr>
          <a:xfrm>
            <a:off x="973892" y="3616404"/>
            <a:ext cx="221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600" dirty="0" err="1" smtClean="0">
                <a:hlinkClick r:id="rId4" action="ppaction://hlinksldjump" tooltip="Ver imagen"/>
              </a:rPr>
              <a:t>SuperCalc</a:t>
            </a:r>
            <a:endParaRPr lang="es-NI" sz="3600" dirty="0"/>
          </a:p>
        </p:txBody>
      </p:sp>
      <p:cxnSp>
        <p:nvCxnSpPr>
          <p:cNvPr id="27" name="Conector recto 26"/>
          <p:cNvCxnSpPr/>
          <p:nvPr/>
        </p:nvCxnSpPr>
        <p:spPr>
          <a:xfrm flipV="1">
            <a:off x="3839843" y="3339200"/>
            <a:ext cx="0" cy="65532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/>
          <p:cNvSpPr txBox="1"/>
          <p:nvPr/>
        </p:nvSpPr>
        <p:spPr>
          <a:xfrm>
            <a:off x="3676248" y="4493567"/>
            <a:ext cx="1074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dirty="0" smtClean="0"/>
              <a:t>1,982</a:t>
            </a:r>
            <a:endParaRPr lang="es-NI" sz="2400" dirty="0"/>
          </a:p>
        </p:txBody>
      </p:sp>
      <p:sp>
        <p:nvSpPr>
          <p:cNvPr id="29" name="CuadroTexto 28"/>
          <p:cNvSpPr txBox="1"/>
          <p:nvPr/>
        </p:nvSpPr>
        <p:spPr>
          <a:xfrm>
            <a:off x="1914154" y="2769659"/>
            <a:ext cx="221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600" dirty="0" err="1" smtClean="0">
                <a:hlinkClick r:id="rId5" action="ppaction://hlinksldjump" tooltip="Ver imagen"/>
              </a:rPr>
              <a:t>Multiplan</a:t>
            </a:r>
            <a:endParaRPr lang="es-NI" sz="3600" dirty="0"/>
          </a:p>
        </p:txBody>
      </p:sp>
      <p:cxnSp>
        <p:nvCxnSpPr>
          <p:cNvPr id="30" name="Conector recto 29"/>
          <p:cNvCxnSpPr/>
          <p:nvPr/>
        </p:nvCxnSpPr>
        <p:spPr>
          <a:xfrm flipV="1">
            <a:off x="5076675" y="2628192"/>
            <a:ext cx="0" cy="65532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/>
          <p:cNvSpPr txBox="1"/>
          <p:nvPr/>
        </p:nvSpPr>
        <p:spPr>
          <a:xfrm>
            <a:off x="4891088" y="3889175"/>
            <a:ext cx="1074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dirty="0" smtClean="0"/>
              <a:t>1,985</a:t>
            </a:r>
            <a:endParaRPr lang="es-NI" sz="2400" dirty="0"/>
          </a:p>
        </p:txBody>
      </p:sp>
      <p:sp>
        <p:nvSpPr>
          <p:cNvPr id="32" name="CuadroTexto 31"/>
          <p:cNvSpPr txBox="1"/>
          <p:nvPr/>
        </p:nvSpPr>
        <p:spPr>
          <a:xfrm>
            <a:off x="3217544" y="1996217"/>
            <a:ext cx="221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600" dirty="0" smtClean="0">
                <a:hlinkClick r:id="rId6" action="ppaction://hlinksldjump" tooltip="Ver imagen"/>
              </a:rPr>
              <a:t>Excel 1.0</a:t>
            </a:r>
            <a:endParaRPr lang="es-NI" sz="3600" dirty="0"/>
          </a:p>
        </p:txBody>
      </p:sp>
      <p:sp>
        <p:nvSpPr>
          <p:cNvPr id="37" name="Forma 36"/>
          <p:cNvSpPr/>
          <p:nvPr/>
        </p:nvSpPr>
        <p:spPr>
          <a:xfrm rot="261899">
            <a:off x="2237336" y="1188580"/>
            <a:ext cx="8299962" cy="5252654"/>
          </a:xfrm>
          <a:prstGeom prst="swooshArrow">
            <a:avLst>
              <a:gd name="adj1" fmla="val 19977"/>
              <a:gd name="adj2" fmla="val 19470"/>
            </a:avLst>
          </a:prstGeom>
          <a:solidFill>
            <a:srgbClr val="C00000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Elipse 37"/>
          <p:cNvSpPr/>
          <p:nvPr/>
        </p:nvSpPr>
        <p:spPr>
          <a:xfrm>
            <a:off x="2204087" y="5730480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39" name="Elipse 38"/>
          <p:cNvSpPr/>
          <p:nvPr/>
        </p:nvSpPr>
        <p:spPr>
          <a:xfrm>
            <a:off x="2914864" y="4814401"/>
            <a:ext cx="216000" cy="2160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40" name="Elipse 39"/>
          <p:cNvSpPr/>
          <p:nvPr/>
        </p:nvSpPr>
        <p:spPr>
          <a:xfrm>
            <a:off x="3799155" y="4066815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42" name="Elipse 41"/>
          <p:cNvSpPr/>
          <p:nvPr/>
        </p:nvSpPr>
        <p:spPr>
          <a:xfrm>
            <a:off x="4914675" y="3443201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cxnSp>
        <p:nvCxnSpPr>
          <p:cNvPr id="43" name="Conector recto 42"/>
          <p:cNvCxnSpPr/>
          <p:nvPr/>
        </p:nvCxnSpPr>
        <p:spPr>
          <a:xfrm flipV="1">
            <a:off x="7324800" y="2027907"/>
            <a:ext cx="0" cy="65532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ipse 43"/>
          <p:cNvSpPr/>
          <p:nvPr/>
        </p:nvSpPr>
        <p:spPr>
          <a:xfrm>
            <a:off x="7143970" y="2672846"/>
            <a:ext cx="396000" cy="3960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45" name="CuadroTexto 44"/>
          <p:cNvSpPr txBox="1"/>
          <p:nvPr/>
        </p:nvSpPr>
        <p:spPr>
          <a:xfrm>
            <a:off x="5342349" y="1432410"/>
            <a:ext cx="221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600" dirty="0" smtClean="0"/>
              <a:t>Excel 2007</a:t>
            </a:r>
            <a:endParaRPr lang="es-NI" sz="3600" dirty="0"/>
          </a:p>
        </p:txBody>
      </p:sp>
      <p:sp>
        <p:nvSpPr>
          <p:cNvPr id="46" name="CuadroTexto 45"/>
          <p:cNvSpPr txBox="1"/>
          <p:nvPr/>
        </p:nvSpPr>
        <p:spPr>
          <a:xfrm>
            <a:off x="7105650" y="3353242"/>
            <a:ext cx="1074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dirty="0" smtClean="0"/>
              <a:t>2,007</a:t>
            </a:r>
            <a:endParaRPr lang="es-NI" sz="2400" dirty="0"/>
          </a:p>
        </p:txBody>
      </p:sp>
      <p:sp>
        <p:nvSpPr>
          <p:cNvPr id="48" name="Elipse 47"/>
          <p:cNvSpPr/>
          <p:nvPr/>
        </p:nvSpPr>
        <p:spPr>
          <a:xfrm>
            <a:off x="9701825" y="2276208"/>
            <a:ext cx="396000" cy="3960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49" name="CuadroTexto 48"/>
          <p:cNvSpPr txBox="1"/>
          <p:nvPr/>
        </p:nvSpPr>
        <p:spPr>
          <a:xfrm>
            <a:off x="8593115" y="988795"/>
            <a:ext cx="221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600" dirty="0" smtClean="0"/>
              <a:t>Excel 2016</a:t>
            </a:r>
            <a:endParaRPr lang="es-NI" sz="3600" dirty="0"/>
          </a:p>
        </p:txBody>
      </p:sp>
      <p:sp>
        <p:nvSpPr>
          <p:cNvPr id="50" name="CuadroTexto 49"/>
          <p:cNvSpPr txBox="1"/>
          <p:nvPr/>
        </p:nvSpPr>
        <p:spPr>
          <a:xfrm>
            <a:off x="9362615" y="3607431"/>
            <a:ext cx="1074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400" dirty="0" smtClean="0"/>
              <a:t>2015</a:t>
            </a:r>
            <a:endParaRPr lang="es-NI" sz="2400" dirty="0"/>
          </a:p>
        </p:txBody>
      </p:sp>
      <p:sp>
        <p:nvSpPr>
          <p:cNvPr id="51" name="Botón de acción: Hacia delante o Siguiente 50">
            <a:hlinkClick r:id="rId7" action="ppaction://hlinksldjump" highlightClick="1"/>
          </p:cNvPr>
          <p:cNvSpPr/>
          <p:nvPr/>
        </p:nvSpPr>
        <p:spPr>
          <a:xfrm>
            <a:off x="11231880" y="60960"/>
            <a:ext cx="777240" cy="60960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5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  <p:bldP spid="29" grpId="0"/>
      <p:bldP spid="31" grpId="0"/>
      <p:bldP spid="32" grpId="0"/>
      <p:bldP spid="39" grpId="0" animBg="1"/>
      <p:bldP spid="40" grpId="0" animBg="1"/>
      <p:bldP spid="42" grpId="0" animBg="1"/>
      <p:bldP spid="44" grpId="0" animBg="1"/>
      <p:bldP spid="45" grpId="0"/>
      <p:bldP spid="46" grpId="0"/>
      <p:bldP spid="48" grpId="0" animBg="1"/>
      <p:bldP spid="49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err="1" smtClean="0">
                <a:solidFill>
                  <a:schemeClr val="bg1"/>
                </a:solidFill>
              </a:rPr>
              <a:t>VisiCalc</a:t>
            </a:r>
            <a:endParaRPr lang="es-NI" sz="3200" dirty="0">
              <a:solidFill>
                <a:schemeClr val="bg1"/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" y="3427058"/>
            <a:ext cx="1872000" cy="23400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" y="889635"/>
            <a:ext cx="1905000" cy="238125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130" y="1086044"/>
            <a:ext cx="6772500" cy="539095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154110" y="1538109"/>
            <a:ext cx="19087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Dan </a:t>
            </a:r>
            <a:r>
              <a:rPr lang="es-NI" sz="2800" dirty="0" err="1" smtClean="0"/>
              <a:t>Brickling</a:t>
            </a:r>
            <a:endParaRPr lang="es-NI" sz="28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154110" y="4110335"/>
            <a:ext cx="19087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/>
              <a:t>Bob </a:t>
            </a:r>
            <a:r>
              <a:rPr lang="es-NI" sz="2800" dirty="0" err="1" smtClean="0"/>
              <a:t>Frankston</a:t>
            </a:r>
            <a:endParaRPr lang="es-NI" sz="2800" dirty="0"/>
          </a:p>
        </p:txBody>
      </p:sp>
      <p:sp>
        <p:nvSpPr>
          <p:cNvPr id="4" name="Botón de acción: Hacia atrás o Anterior 3">
            <a:hlinkClick r:id="rId6" action="ppaction://hlinksldjump" highlightClick="1"/>
          </p:cNvPr>
          <p:cNvSpPr/>
          <p:nvPr/>
        </p:nvSpPr>
        <p:spPr>
          <a:xfrm>
            <a:off x="11333070" y="68580"/>
            <a:ext cx="685800" cy="594360"/>
          </a:xfrm>
          <a:prstGeom prst="actionButtonBackPreviou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47067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err="1" smtClean="0">
                <a:solidFill>
                  <a:schemeClr val="bg1"/>
                </a:solidFill>
              </a:rPr>
              <a:t>SuperCalc</a:t>
            </a:r>
            <a:endParaRPr lang="es-NI" sz="3200" dirty="0">
              <a:solidFill>
                <a:schemeClr val="bg1"/>
              </a:solidFill>
            </a:endParaRPr>
          </a:p>
        </p:txBody>
      </p:sp>
      <p:sp>
        <p:nvSpPr>
          <p:cNvPr id="4" name="Botón de acción: Hacia atrás o Anterior 3">
            <a:hlinkClick r:id="rId3" action="ppaction://hlinksldjump" highlightClick="1"/>
          </p:cNvPr>
          <p:cNvSpPr/>
          <p:nvPr/>
        </p:nvSpPr>
        <p:spPr>
          <a:xfrm>
            <a:off x="11333070" y="68580"/>
            <a:ext cx="685800" cy="594360"/>
          </a:xfrm>
          <a:prstGeom prst="actionButtonBackPreviou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160" y="914400"/>
            <a:ext cx="8697600" cy="54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98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err="1" smtClean="0">
                <a:solidFill>
                  <a:schemeClr val="bg1"/>
                </a:solidFill>
              </a:rPr>
              <a:t>Multiplan</a:t>
            </a:r>
            <a:endParaRPr lang="es-NI" sz="3200" dirty="0">
              <a:solidFill>
                <a:schemeClr val="bg1"/>
              </a:solidFill>
            </a:endParaRPr>
          </a:p>
        </p:txBody>
      </p:sp>
      <p:sp>
        <p:nvSpPr>
          <p:cNvPr id="4" name="Botón de acción: Hacia atrás o Anterior 3">
            <a:hlinkClick r:id="rId3" action="ppaction://hlinksldjump" highlightClick="1"/>
          </p:cNvPr>
          <p:cNvSpPr/>
          <p:nvPr/>
        </p:nvSpPr>
        <p:spPr>
          <a:xfrm>
            <a:off x="11333070" y="68580"/>
            <a:ext cx="685800" cy="594360"/>
          </a:xfrm>
          <a:prstGeom prst="actionButtonBackPreviou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889316"/>
            <a:ext cx="9273600" cy="57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3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smtClean="0">
                <a:solidFill>
                  <a:schemeClr val="bg1"/>
                </a:solidFill>
              </a:rPr>
              <a:t>Lotus 1-2-3</a:t>
            </a:r>
            <a:endParaRPr lang="es-NI" sz="3200" dirty="0">
              <a:solidFill>
                <a:schemeClr val="bg1"/>
              </a:solidFill>
            </a:endParaRPr>
          </a:p>
        </p:txBody>
      </p:sp>
      <p:sp>
        <p:nvSpPr>
          <p:cNvPr id="4" name="Botón de acción: Hacia atrás o Anterior 3">
            <a:hlinkClick r:id="rId3" action="ppaction://hlinksldjump" highlightClick="1"/>
          </p:cNvPr>
          <p:cNvSpPr/>
          <p:nvPr/>
        </p:nvSpPr>
        <p:spPr>
          <a:xfrm>
            <a:off x="11333070" y="68580"/>
            <a:ext cx="685800" cy="594360"/>
          </a:xfrm>
          <a:prstGeom prst="actionButtonBackPreviou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0" y="878760"/>
            <a:ext cx="7776000" cy="58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9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smtClean="0">
                <a:solidFill>
                  <a:schemeClr val="bg1"/>
                </a:solidFill>
              </a:rPr>
              <a:t>Excel 1.0</a:t>
            </a:r>
            <a:endParaRPr lang="es-NI" sz="3200" dirty="0">
              <a:solidFill>
                <a:schemeClr val="bg1"/>
              </a:solidFill>
            </a:endParaRPr>
          </a:p>
        </p:txBody>
      </p:sp>
      <p:sp>
        <p:nvSpPr>
          <p:cNvPr id="4" name="Botón de acción: Hacia atrás o Anterior 3">
            <a:hlinkClick r:id="rId3" action="ppaction://hlinksldjump" highlightClick="1"/>
          </p:cNvPr>
          <p:cNvSpPr/>
          <p:nvPr/>
        </p:nvSpPr>
        <p:spPr>
          <a:xfrm>
            <a:off x="11333070" y="68580"/>
            <a:ext cx="685800" cy="594360"/>
          </a:xfrm>
          <a:prstGeom prst="actionButtonBackPreviou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55" y="1161288"/>
            <a:ext cx="7211090" cy="4824000"/>
          </a:xfrm>
          <a:prstGeom prst="rect">
            <a:avLst/>
          </a:prstGeom>
        </p:spPr>
      </p:pic>
      <p:sp>
        <p:nvSpPr>
          <p:cNvPr id="6" name="Rectángulo redondeado 5"/>
          <p:cNvSpPr/>
          <p:nvPr/>
        </p:nvSpPr>
        <p:spPr>
          <a:xfrm>
            <a:off x="2834640" y="1222248"/>
            <a:ext cx="152400" cy="256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27153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smtClean="0">
                <a:solidFill>
                  <a:schemeClr val="bg1"/>
                </a:solidFill>
              </a:rPr>
              <a:t>Unidad 1: Introducción al uso de la hoja de cálculo</a:t>
            </a:r>
            <a:endParaRPr lang="es-NI" sz="3200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939" y="1063960"/>
            <a:ext cx="764495" cy="108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11" y="4741162"/>
            <a:ext cx="900000" cy="90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948" y="1243960"/>
            <a:ext cx="3372366" cy="72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407" y="2758365"/>
            <a:ext cx="1591007" cy="1080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2" t="2164" r="303"/>
          <a:stretch/>
        </p:blipFill>
        <p:spPr>
          <a:xfrm>
            <a:off x="4755173" y="4561162"/>
            <a:ext cx="1157241" cy="1080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960" y="2818676"/>
            <a:ext cx="1219200" cy="12192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960" y="1155400"/>
            <a:ext cx="1080000" cy="1080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560" y="4652602"/>
            <a:ext cx="1920000" cy="1080000"/>
          </a:xfrm>
          <a:prstGeom prst="rect">
            <a:avLst/>
          </a:prstGeom>
        </p:spPr>
      </p:pic>
      <p:cxnSp>
        <p:nvCxnSpPr>
          <p:cNvPr id="20" name="Conector recto 19"/>
          <p:cNvCxnSpPr/>
          <p:nvPr/>
        </p:nvCxnSpPr>
        <p:spPr>
          <a:xfrm>
            <a:off x="6718560" y="1134059"/>
            <a:ext cx="0" cy="488574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23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ipse 16"/>
          <p:cNvSpPr/>
          <p:nvPr/>
        </p:nvSpPr>
        <p:spPr>
          <a:xfrm>
            <a:off x="7239270" y="3804465"/>
            <a:ext cx="1800000" cy="1800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16" name="Elipse 15"/>
          <p:cNvSpPr/>
          <p:nvPr/>
        </p:nvSpPr>
        <p:spPr>
          <a:xfrm>
            <a:off x="6023820" y="1966628"/>
            <a:ext cx="1800000" cy="1800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5" name="Elipse 14"/>
          <p:cNvSpPr/>
          <p:nvPr/>
        </p:nvSpPr>
        <p:spPr>
          <a:xfrm>
            <a:off x="3556860" y="2023125"/>
            <a:ext cx="1800000" cy="1800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smtClean="0">
                <a:solidFill>
                  <a:schemeClr val="bg1"/>
                </a:solidFill>
              </a:rPr>
              <a:t>Unidad 1: Introducción al uso de la hoja de cálculo</a:t>
            </a:r>
            <a:endParaRPr lang="es-NI" sz="3200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60" y="2224965"/>
            <a:ext cx="1404000" cy="1404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5" y="2331173"/>
            <a:ext cx="1080000" cy="108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270" y="4088970"/>
            <a:ext cx="1260000" cy="1260000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2429100" y="3823125"/>
            <a:ext cx="1800000" cy="1800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100" y="4219125"/>
            <a:ext cx="1680000" cy="1008000"/>
          </a:xfrm>
          <a:prstGeom prst="rect">
            <a:avLst/>
          </a:prstGeom>
        </p:spPr>
      </p:pic>
      <p:sp>
        <p:nvSpPr>
          <p:cNvPr id="12" name="Elipse 11"/>
          <p:cNvSpPr/>
          <p:nvPr/>
        </p:nvSpPr>
        <p:spPr>
          <a:xfrm>
            <a:off x="4229100" y="3477810"/>
            <a:ext cx="3010170" cy="3010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19" name="Rectángulo redondeado 18"/>
          <p:cNvSpPr/>
          <p:nvPr/>
        </p:nvSpPr>
        <p:spPr>
          <a:xfrm>
            <a:off x="4773870" y="3830805"/>
            <a:ext cx="1880850" cy="2310916"/>
          </a:xfrm>
          <a:prstGeom prst="round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383838"/>
              </a:clrFrom>
              <a:clrTo>
                <a:srgbClr val="383838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677" y="3993510"/>
            <a:ext cx="1439235" cy="2022600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 rot="18789067">
            <a:off x="1853218" y="2955607"/>
            <a:ext cx="1938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>
                <a:solidFill>
                  <a:srgbClr val="0070C0"/>
                </a:solidFill>
              </a:rPr>
              <a:t>G</a:t>
            </a:r>
            <a:r>
              <a:rPr lang="es-NI" sz="2800" dirty="0" smtClean="0">
                <a:solidFill>
                  <a:srgbClr val="FF0000"/>
                </a:solidFill>
              </a:rPr>
              <a:t>o</a:t>
            </a:r>
            <a:r>
              <a:rPr lang="es-NI" sz="2800" dirty="0" smtClean="0">
                <a:solidFill>
                  <a:srgbClr val="FFC000"/>
                </a:solidFill>
              </a:rPr>
              <a:t>o</a:t>
            </a:r>
            <a:r>
              <a:rPr lang="es-NI" sz="2800" dirty="0" smtClean="0"/>
              <a:t>g</a:t>
            </a:r>
            <a:r>
              <a:rPr lang="es-NI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</a:t>
            </a:r>
            <a:r>
              <a:rPr lang="es-NI" sz="2800" dirty="0" smtClean="0">
                <a:solidFill>
                  <a:srgbClr val="FF0000"/>
                </a:solidFill>
              </a:rPr>
              <a:t>e</a:t>
            </a:r>
            <a:endParaRPr lang="es-NI" sz="2800" dirty="0">
              <a:solidFill>
                <a:srgbClr val="FF000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7752480" y="2546866"/>
            <a:ext cx="1938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>
                <a:solidFill>
                  <a:srgbClr val="C00000"/>
                </a:solidFill>
              </a:rPr>
              <a:t>Microsoft</a:t>
            </a:r>
            <a:endParaRPr lang="es-NI" sz="2800" dirty="0">
              <a:solidFill>
                <a:srgbClr val="C00000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8758440" y="4273018"/>
            <a:ext cx="1938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>
                <a:solidFill>
                  <a:srgbClr val="C00000"/>
                </a:solidFill>
              </a:rPr>
              <a:t>Kingsoft Office</a:t>
            </a:r>
            <a:endParaRPr lang="es-NI" sz="2800" dirty="0">
              <a:solidFill>
                <a:srgbClr val="C00000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2579505" y="1040250"/>
            <a:ext cx="6309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2800" dirty="0" smtClean="0">
                <a:solidFill>
                  <a:srgbClr val="C00000"/>
                </a:solidFill>
              </a:rPr>
              <a:t>Hojas de cálculo para móviles</a:t>
            </a:r>
            <a:endParaRPr lang="es-NI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78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46" name="Rectángulo 45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Unidades del curso</a:t>
            </a:r>
            <a:endParaRPr lang="es-NI" sz="4000" dirty="0">
              <a:solidFill>
                <a:schemeClr val="bg1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296612" y="1026408"/>
            <a:ext cx="4649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s-NI" sz="3200" dirty="0" smtClean="0"/>
              <a:t>Introducción al uso de la hoja electrónica.</a:t>
            </a:r>
          </a:p>
          <a:p>
            <a:pPr marL="514350" indent="-514350">
              <a:buAutoNum type="arabicPeriod"/>
            </a:pPr>
            <a:endParaRPr lang="es-NI" sz="3200" dirty="0" smtClean="0"/>
          </a:p>
        </p:txBody>
      </p:sp>
      <p:sp>
        <p:nvSpPr>
          <p:cNvPr id="26" name="CuadroTexto 25"/>
          <p:cNvSpPr txBox="1"/>
          <p:nvPr/>
        </p:nvSpPr>
        <p:spPr>
          <a:xfrm>
            <a:off x="2566985" y="2566317"/>
            <a:ext cx="39120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s-NI" sz="3200" dirty="0" smtClean="0"/>
              <a:t>Ingreso y edición de datos.</a:t>
            </a:r>
          </a:p>
          <a:p>
            <a:pPr marL="514350" indent="-514350">
              <a:buAutoNum type="arabicPeriod" startAt="2"/>
            </a:pPr>
            <a:endParaRPr lang="es-NI" sz="3200" dirty="0" smtClean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554" y="2573405"/>
            <a:ext cx="900000" cy="90000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621294" y="4021845"/>
            <a:ext cx="3174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s-NI" sz="3200" dirty="0" smtClean="0"/>
              <a:t>Fórmulas y funciones.</a:t>
            </a:r>
          </a:p>
          <a:p>
            <a:pPr marL="514350" indent="-514350">
              <a:buFont typeface="+mj-lt"/>
              <a:buAutoNum type="arabicPeriod" startAt="3"/>
            </a:pPr>
            <a:endParaRPr lang="es-NI" sz="3200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26146" r="25402" b="12773"/>
          <a:stretch/>
        </p:blipFill>
        <p:spPr>
          <a:xfrm>
            <a:off x="6284169" y="4215741"/>
            <a:ext cx="3279745" cy="648000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4971327" y="5500552"/>
            <a:ext cx="44504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s-NI" sz="3200" dirty="0" smtClean="0"/>
              <a:t>Organización y manejo de datos</a:t>
            </a:r>
          </a:p>
          <a:p>
            <a:pPr marL="514350" indent="-514350">
              <a:buFont typeface="+mj-lt"/>
              <a:buAutoNum type="arabicPeriod" startAt="4"/>
            </a:pPr>
            <a:endParaRPr lang="es-NI" sz="3200" dirty="0" smtClean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3E3E3E"/>
              </a:clrFrom>
              <a:clrTo>
                <a:srgbClr val="3E3E3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4" t="17796" r="39521" b="55112"/>
          <a:stretch/>
        </p:blipFill>
        <p:spPr>
          <a:xfrm>
            <a:off x="9349265" y="5494432"/>
            <a:ext cx="1068114" cy="1332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76" y="111246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9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smtClean="0">
                <a:solidFill>
                  <a:schemeClr val="bg1"/>
                </a:solidFill>
              </a:rPr>
              <a:t>Unidad 1: Introducción al uso de la hoja de cálculo</a:t>
            </a:r>
            <a:endParaRPr lang="es-NI" sz="3200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332" y="960120"/>
            <a:ext cx="9637135" cy="537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9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3200" dirty="0" smtClean="0">
                <a:solidFill>
                  <a:schemeClr val="bg1"/>
                </a:solidFill>
              </a:rPr>
              <a:t>Unidad 1: Introducción al uso de la hoja de cálculo</a:t>
            </a:r>
            <a:endParaRPr lang="es-NI" sz="32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77" y="807720"/>
            <a:ext cx="10432645" cy="582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2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Metodología del curso</a:t>
            </a:r>
            <a:endParaRPr lang="es-NI" sz="4000" dirty="0">
              <a:solidFill>
                <a:schemeClr val="bg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463040" y="1012954"/>
            <a:ext cx="91897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NI" sz="2800" dirty="0" smtClean="0"/>
              <a:t>Método de enseñanza y aprendizaje: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rgbClr val="C00000"/>
                </a:solidFill>
              </a:rPr>
              <a:t>Aprendizaje por proyecto.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rgbClr val="C00000"/>
                </a:solidFill>
              </a:rPr>
              <a:t>Modelamiento.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rgbClr val="C00000"/>
                </a:solidFill>
              </a:rPr>
              <a:t>Simulación.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NI" sz="2800" dirty="0" smtClean="0"/>
              <a:t>Técnicas: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rgbClr val="C00000"/>
                </a:solidFill>
              </a:rPr>
              <a:t>Clases demostrativas.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rgbClr val="C00000"/>
                </a:solidFill>
              </a:rPr>
              <a:t>Seminarios.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rgbClr val="C00000"/>
                </a:solidFill>
              </a:rPr>
              <a:t>Talleres.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NI" sz="2800" dirty="0" smtClean="0"/>
              <a:t>Principios: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rgbClr val="C00000"/>
                </a:solidFill>
              </a:rPr>
              <a:t>Actividad conjunta.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NI" sz="2800" dirty="0" smtClean="0">
                <a:solidFill>
                  <a:srgbClr val="C00000"/>
                </a:solidFill>
              </a:rPr>
              <a:t>Evaluación continua.</a:t>
            </a:r>
          </a:p>
        </p:txBody>
      </p:sp>
    </p:spTree>
    <p:extLst>
      <p:ext uri="{BB962C8B-B14F-4D97-AF65-F5344CB8AC3E}">
        <p14:creationId xmlns:p14="http://schemas.microsoft.com/office/powerpoint/2010/main" val="257219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Metodología del curso</a:t>
            </a:r>
            <a:endParaRPr lang="es-NI" sz="4000" dirty="0">
              <a:solidFill>
                <a:schemeClr val="bg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857500" y="1197620"/>
            <a:ext cx="64008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400" dirty="0" smtClean="0">
                <a:solidFill>
                  <a:srgbClr val="C00000"/>
                </a:solidFill>
              </a:rPr>
              <a:t>Metodología de evaluación:</a:t>
            </a:r>
          </a:p>
          <a:p>
            <a:endParaRPr lang="es-NI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NI" sz="2000" dirty="0" smtClean="0"/>
              <a:t>Primera Unidad: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Cuestionario.			10%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NI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2000" dirty="0" smtClean="0"/>
              <a:t>Segunda Unidad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Examen práctico.			10%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N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2000" dirty="0" smtClean="0"/>
              <a:t>Tercera Unidad: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Taller1				10%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Avances proyecto.</a:t>
            </a:r>
            <a:r>
              <a:rPr lang="es-NI" dirty="0" smtClean="0"/>
              <a:t>			20%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N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2000" dirty="0" smtClean="0"/>
              <a:t>Cuarta Unidad: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Taller 2				10%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NI" dirty="0" smtClean="0"/>
              <a:t>Proyecto final: Libro de trabajo		40%</a:t>
            </a:r>
          </a:p>
          <a:p>
            <a:pPr lvl="1"/>
            <a:r>
              <a:rPr lang="es-NI" b="1" dirty="0" smtClean="0"/>
              <a:t>TOTAL				100%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7025640" y="5577840"/>
            <a:ext cx="14325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7025640" y="5861179"/>
            <a:ext cx="14325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44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697480" y="1943874"/>
            <a:ext cx="675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dirty="0" smtClean="0"/>
              <a:t>1. Introducción al uso de la hoja electrónica.</a:t>
            </a:r>
            <a:endParaRPr lang="es-NI" sz="2800" dirty="0"/>
          </a:p>
        </p:txBody>
      </p:sp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Contenidos por unidad</a:t>
            </a:r>
            <a:endParaRPr lang="es-NI" sz="4000" dirty="0">
              <a:solidFill>
                <a:schemeClr val="bg1"/>
              </a:solidFill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3307080" y="2407920"/>
            <a:ext cx="0" cy="181356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3307080" y="3032760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855720" y="2834640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Breve reseña sobre las hojas de cálculo</a:t>
            </a:r>
            <a:endParaRPr lang="es-NI" sz="2000" dirty="0"/>
          </a:p>
        </p:txBody>
      </p:sp>
      <p:cxnSp>
        <p:nvCxnSpPr>
          <p:cNvPr id="15" name="Conector recto 14"/>
          <p:cNvCxnSpPr/>
          <p:nvPr/>
        </p:nvCxnSpPr>
        <p:spPr>
          <a:xfrm>
            <a:off x="3307080" y="3625185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3855720" y="3427065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Conociendo Microsoft Excel</a:t>
            </a:r>
            <a:endParaRPr lang="es-NI" sz="2000" dirty="0"/>
          </a:p>
        </p:txBody>
      </p:sp>
      <p:cxnSp>
        <p:nvCxnSpPr>
          <p:cNvPr id="17" name="Conector recto 16"/>
          <p:cNvCxnSpPr/>
          <p:nvPr/>
        </p:nvCxnSpPr>
        <p:spPr>
          <a:xfrm>
            <a:off x="3307080" y="4191996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855720" y="3993876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El libro de trabajo y sus componentes</a:t>
            </a:r>
            <a:endParaRPr lang="es-NI" sz="20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463040" y="1051560"/>
            <a:ext cx="163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b="1" dirty="0" smtClean="0">
                <a:solidFill>
                  <a:srgbClr val="C00000"/>
                </a:solidFill>
              </a:rPr>
              <a:t>Sesión 1</a:t>
            </a:r>
            <a:endParaRPr lang="es-NI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6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697480" y="1943874"/>
            <a:ext cx="675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dirty="0"/>
              <a:t>2</a:t>
            </a:r>
            <a:r>
              <a:rPr lang="es-NI" sz="2800" dirty="0" smtClean="0"/>
              <a:t>. Ingreso y edición de datos</a:t>
            </a:r>
            <a:endParaRPr lang="es-NI" sz="2800" dirty="0"/>
          </a:p>
        </p:txBody>
      </p:sp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Contenidos por unidad</a:t>
            </a:r>
            <a:endParaRPr lang="es-NI" sz="4000" dirty="0">
              <a:solidFill>
                <a:schemeClr val="bg1"/>
              </a:solidFill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3307080" y="2407920"/>
            <a:ext cx="0" cy="1224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3307080" y="3032760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855720" y="2834640"/>
            <a:ext cx="413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Tipos de datos y registros de datos</a:t>
            </a:r>
            <a:endParaRPr lang="es-NI" sz="2000" dirty="0"/>
          </a:p>
        </p:txBody>
      </p:sp>
      <p:cxnSp>
        <p:nvCxnSpPr>
          <p:cNvPr id="15" name="Conector recto 14"/>
          <p:cNvCxnSpPr/>
          <p:nvPr/>
        </p:nvCxnSpPr>
        <p:spPr>
          <a:xfrm>
            <a:off x="3307080" y="3625185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3855720" y="3427065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Edición y formato de datos</a:t>
            </a:r>
            <a:endParaRPr lang="es-NI" sz="20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463040" y="1051560"/>
            <a:ext cx="163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b="1" dirty="0" smtClean="0">
                <a:solidFill>
                  <a:srgbClr val="C00000"/>
                </a:solidFill>
              </a:rPr>
              <a:t>Sesión 1</a:t>
            </a:r>
            <a:endParaRPr lang="es-NI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2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697480" y="1943874"/>
            <a:ext cx="675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dirty="0" smtClean="0"/>
              <a:t>3. Fórmulas y funciones</a:t>
            </a:r>
            <a:endParaRPr lang="es-NI" sz="2800" dirty="0"/>
          </a:p>
        </p:txBody>
      </p:sp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Contenidos por unidad</a:t>
            </a:r>
            <a:endParaRPr lang="es-NI" sz="4000" dirty="0">
              <a:solidFill>
                <a:schemeClr val="bg1"/>
              </a:solidFill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3307080" y="2407920"/>
            <a:ext cx="0" cy="2916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3307080" y="3032760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855720" y="2834640"/>
            <a:ext cx="413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Conceptos generales</a:t>
            </a:r>
            <a:endParaRPr lang="es-NI" sz="2000" dirty="0"/>
          </a:p>
        </p:txBody>
      </p:sp>
      <p:cxnSp>
        <p:nvCxnSpPr>
          <p:cNvPr id="15" name="Conector recto 14"/>
          <p:cNvCxnSpPr/>
          <p:nvPr/>
        </p:nvCxnSpPr>
        <p:spPr>
          <a:xfrm>
            <a:off x="3307080" y="3580356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3855720" y="3382236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Funciones </a:t>
            </a:r>
            <a:r>
              <a:rPr lang="es-NI" sz="2000" dirty="0" smtClean="0">
                <a:solidFill>
                  <a:srgbClr val="C00000"/>
                </a:solidFill>
              </a:rPr>
              <a:t>matemáticas</a:t>
            </a:r>
            <a:r>
              <a:rPr lang="es-NI" sz="2000" dirty="0" smtClean="0"/>
              <a:t> y </a:t>
            </a:r>
            <a:r>
              <a:rPr lang="es-NI" sz="2000" dirty="0" smtClean="0">
                <a:solidFill>
                  <a:srgbClr val="C00000"/>
                </a:solidFill>
              </a:rPr>
              <a:t>estadísticas</a:t>
            </a:r>
            <a:endParaRPr lang="es-NI" sz="2000" dirty="0">
              <a:solidFill>
                <a:srgbClr val="C00000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463040" y="1051560"/>
            <a:ext cx="163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b="1" dirty="0" smtClean="0">
                <a:solidFill>
                  <a:srgbClr val="C00000"/>
                </a:solidFill>
              </a:rPr>
              <a:t>Sesión 2</a:t>
            </a:r>
            <a:endParaRPr lang="es-NI" sz="2800" b="1" dirty="0">
              <a:solidFill>
                <a:srgbClr val="C00000"/>
              </a:solidFill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3307080" y="4133024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3855720" y="3934904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Anidamiento de funciones</a:t>
            </a:r>
            <a:endParaRPr lang="es-NI" sz="2000" dirty="0"/>
          </a:p>
        </p:txBody>
      </p:sp>
      <p:cxnSp>
        <p:nvCxnSpPr>
          <p:cNvPr id="18" name="Conector recto 17"/>
          <p:cNvCxnSpPr/>
          <p:nvPr/>
        </p:nvCxnSpPr>
        <p:spPr>
          <a:xfrm>
            <a:off x="3307080" y="4731254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3855720" y="4533134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Funciones varias</a:t>
            </a:r>
            <a:endParaRPr lang="es-NI" sz="2000" dirty="0"/>
          </a:p>
        </p:txBody>
      </p:sp>
      <p:cxnSp>
        <p:nvCxnSpPr>
          <p:cNvPr id="20" name="Conector recto 19"/>
          <p:cNvCxnSpPr/>
          <p:nvPr/>
        </p:nvCxnSpPr>
        <p:spPr>
          <a:xfrm>
            <a:off x="3307080" y="5325615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3855720" y="5127495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Uso del asistente para insertar funciones</a:t>
            </a:r>
            <a:endParaRPr lang="es-NI" sz="2000" dirty="0"/>
          </a:p>
        </p:txBody>
      </p:sp>
    </p:spTree>
    <p:extLst>
      <p:ext uri="{BB962C8B-B14F-4D97-AF65-F5344CB8AC3E}">
        <p14:creationId xmlns:p14="http://schemas.microsoft.com/office/powerpoint/2010/main" val="97766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697480" y="1943874"/>
            <a:ext cx="675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dirty="0" smtClean="0"/>
              <a:t>3. Fórmulas y funciones</a:t>
            </a:r>
            <a:endParaRPr lang="es-NI" sz="2800" dirty="0"/>
          </a:p>
        </p:txBody>
      </p:sp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Contenidos por unidad</a:t>
            </a:r>
            <a:endParaRPr lang="es-NI" sz="4000" dirty="0">
              <a:solidFill>
                <a:schemeClr val="bg1"/>
              </a:solidFill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3307080" y="2407920"/>
            <a:ext cx="0" cy="2340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3307080" y="3032760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3307080" y="3580356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3855720" y="3382236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Funciones lógicas (condicionales)</a:t>
            </a:r>
            <a:endParaRPr lang="es-NI" sz="20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463040" y="1051560"/>
            <a:ext cx="163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b="1" dirty="0" smtClean="0">
                <a:solidFill>
                  <a:srgbClr val="C00000"/>
                </a:solidFill>
              </a:rPr>
              <a:t>Sesión 3</a:t>
            </a:r>
            <a:endParaRPr lang="es-NI" sz="2800" b="1" dirty="0">
              <a:solidFill>
                <a:srgbClr val="C00000"/>
              </a:solidFill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3307080" y="4133024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3855720" y="3934904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Funciones financieras</a:t>
            </a:r>
            <a:endParaRPr lang="es-NI" sz="2000" dirty="0"/>
          </a:p>
        </p:txBody>
      </p:sp>
      <p:cxnSp>
        <p:nvCxnSpPr>
          <p:cNvPr id="18" name="Conector recto 17"/>
          <p:cNvCxnSpPr/>
          <p:nvPr/>
        </p:nvCxnSpPr>
        <p:spPr>
          <a:xfrm>
            <a:off x="3307080" y="4731254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3855720" y="4533134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Calendarios de pagos (Tablas de amortización)</a:t>
            </a:r>
            <a:endParaRPr lang="es-NI" sz="20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3855720" y="2827634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Funciones para búsqueda de datos</a:t>
            </a:r>
            <a:endParaRPr lang="es-NI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4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9100" cy="6858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697480" y="1943874"/>
            <a:ext cx="675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dirty="0" smtClean="0"/>
              <a:t>3. Fórmulas y funciones</a:t>
            </a:r>
            <a:endParaRPr lang="es-NI" sz="2800" dirty="0"/>
          </a:p>
        </p:txBody>
      </p:sp>
      <p:sp>
        <p:nvSpPr>
          <p:cNvPr id="10" name="Rectángulo 9"/>
          <p:cNvSpPr/>
          <p:nvPr/>
        </p:nvSpPr>
        <p:spPr>
          <a:xfrm>
            <a:off x="1463040" y="0"/>
            <a:ext cx="9189720" cy="731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000" dirty="0" smtClean="0">
                <a:solidFill>
                  <a:schemeClr val="bg1"/>
                </a:solidFill>
              </a:rPr>
              <a:t>Contenidos por unidad</a:t>
            </a:r>
            <a:endParaRPr lang="es-NI" sz="4000" dirty="0">
              <a:solidFill>
                <a:schemeClr val="bg1"/>
              </a:solidFill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3307080" y="2407920"/>
            <a:ext cx="0" cy="612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3307080" y="3032760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463040" y="1051560"/>
            <a:ext cx="163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b="1" dirty="0" smtClean="0">
                <a:solidFill>
                  <a:srgbClr val="C00000"/>
                </a:solidFill>
              </a:rPr>
              <a:t>Sesión 4</a:t>
            </a:r>
            <a:endParaRPr lang="es-NI" sz="2800" b="1" dirty="0">
              <a:solidFill>
                <a:srgbClr val="C0000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3855720" y="2827634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Evaluación de inversiones</a:t>
            </a:r>
            <a:endParaRPr lang="es-NI" sz="2000" dirty="0">
              <a:solidFill>
                <a:srgbClr val="C00000"/>
              </a:solidFill>
            </a:endParaRPr>
          </a:p>
        </p:txBody>
      </p:sp>
      <p:cxnSp>
        <p:nvCxnSpPr>
          <p:cNvPr id="23" name="Conector recto 22"/>
          <p:cNvCxnSpPr/>
          <p:nvPr/>
        </p:nvCxnSpPr>
        <p:spPr>
          <a:xfrm>
            <a:off x="3307080" y="4875756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3855720" y="4677636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Diseño y uso de tablas.</a:t>
            </a:r>
            <a:endParaRPr lang="es-NI" sz="2000" dirty="0"/>
          </a:p>
        </p:txBody>
      </p:sp>
      <p:cxnSp>
        <p:nvCxnSpPr>
          <p:cNvPr id="25" name="Conector recto 24"/>
          <p:cNvCxnSpPr/>
          <p:nvPr/>
        </p:nvCxnSpPr>
        <p:spPr>
          <a:xfrm>
            <a:off x="3307080" y="5428424"/>
            <a:ext cx="5760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/>
          <p:cNvSpPr txBox="1"/>
          <p:nvPr/>
        </p:nvSpPr>
        <p:spPr>
          <a:xfrm>
            <a:off x="3855720" y="5230304"/>
            <a:ext cx="463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dirty="0" smtClean="0"/>
              <a:t>Uso de filtros sencillos y filtros avanzados</a:t>
            </a:r>
            <a:endParaRPr lang="es-NI" sz="2000" dirty="0"/>
          </a:p>
        </p:txBody>
      </p:sp>
      <p:sp>
        <p:nvSpPr>
          <p:cNvPr id="31" name="CuadroTexto 30"/>
          <p:cNvSpPr txBox="1"/>
          <p:nvPr/>
        </p:nvSpPr>
        <p:spPr>
          <a:xfrm>
            <a:off x="1463040" y="3357890"/>
            <a:ext cx="163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b="1" dirty="0" smtClean="0">
                <a:solidFill>
                  <a:srgbClr val="C00000"/>
                </a:solidFill>
              </a:rPr>
              <a:t>Sesión 4</a:t>
            </a:r>
            <a:endParaRPr lang="es-NI" sz="2800" b="1" dirty="0">
              <a:solidFill>
                <a:srgbClr val="C00000"/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2697480" y="3956296"/>
            <a:ext cx="675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800" dirty="0"/>
              <a:t>4</a:t>
            </a:r>
            <a:r>
              <a:rPr lang="es-NI" sz="2800" dirty="0" smtClean="0"/>
              <a:t>. Organización y manejo de datos</a:t>
            </a:r>
            <a:endParaRPr lang="es-NI" sz="2800" dirty="0"/>
          </a:p>
        </p:txBody>
      </p:sp>
      <p:cxnSp>
        <p:nvCxnSpPr>
          <p:cNvPr id="33" name="Conector recto 32"/>
          <p:cNvCxnSpPr/>
          <p:nvPr/>
        </p:nvCxnSpPr>
        <p:spPr>
          <a:xfrm>
            <a:off x="3307080" y="4446944"/>
            <a:ext cx="0" cy="972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97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2202</TotalTime>
  <Words>380</Words>
  <Application>Microsoft Office PowerPoint</Application>
  <PresentationFormat>Panorámica</PresentationFormat>
  <Paragraphs>113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Yesly Mora</dc:creator>
  <cp:lastModifiedBy>Yesly Mora</cp:lastModifiedBy>
  <cp:revision>150</cp:revision>
  <dcterms:created xsi:type="dcterms:W3CDTF">2016-07-07T22:50:55Z</dcterms:created>
  <dcterms:modified xsi:type="dcterms:W3CDTF">2016-09-09T02:30:11Z</dcterms:modified>
</cp:coreProperties>
</file>