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483" autoAdjust="0"/>
    <p:restoredTop sz="94660"/>
  </p:normalViewPr>
  <p:slideViewPr>
    <p:cSldViewPr snapToGrid="0">
      <p:cViewPr varScale="1">
        <p:scale>
          <a:sx n="63" d="100"/>
          <a:sy n="63" d="100"/>
        </p:scale>
        <p:origin x="40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NI"/>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NI"/>
          </a:p>
        </p:txBody>
      </p:sp>
      <p:sp>
        <p:nvSpPr>
          <p:cNvPr id="4" name="Marcador de fecha 3"/>
          <p:cNvSpPr>
            <a:spLocks noGrp="1"/>
          </p:cNvSpPr>
          <p:nvPr>
            <p:ph type="dt" sz="half" idx="10"/>
          </p:nvPr>
        </p:nvSpPr>
        <p:spPr/>
        <p:txBody>
          <a:bodyPr/>
          <a:lstStyle/>
          <a:p>
            <a:fld id="{23D13265-5675-4F9B-891A-B33AC7DEE73E}" type="datetimeFigureOut">
              <a:rPr lang="es-NI" smtClean="0"/>
              <a:t>12/05/2016</a:t>
            </a:fld>
            <a:endParaRPr lang="es-NI"/>
          </a:p>
        </p:txBody>
      </p:sp>
      <p:sp>
        <p:nvSpPr>
          <p:cNvPr id="5" name="Marcador de pie de página 4"/>
          <p:cNvSpPr>
            <a:spLocks noGrp="1"/>
          </p:cNvSpPr>
          <p:nvPr>
            <p:ph type="ftr" sz="quarter" idx="11"/>
          </p:nvPr>
        </p:nvSpPr>
        <p:spPr/>
        <p:txBody>
          <a:bodyPr/>
          <a:lstStyle/>
          <a:p>
            <a:endParaRPr lang="es-NI"/>
          </a:p>
        </p:txBody>
      </p:sp>
      <p:sp>
        <p:nvSpPr>
          <p:cNvPr id="6" name="Marcador de número de diapositiva 5"/>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2395874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NI"/>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Marcador de fecha 3"/>
          <p:cNvSpPr>
            <a:spLocks noGrp="1"/>
          </p:cNvSpPr>
          <p:nvPr>
            <p:ph type="dt" sz="half" idx="10"/>
          </p:nvPr>
        </p:nvSpPr>
        <p:spPr/>
        <p:txBody>
          <a:bodyPr/>
          <a:lstStyle/>
          <a:p>
            <a:fld id="{23D13265-5675-4F9B-891A-B33AC7DEE73E}" type="datetimeFigureOut">
              <a:rPr lang="es-NI" smtClean="0"/>
              <a:t>12/05/2016</a:t>
            </a:fld>
            <a:endParaRPr lang="es-NI"/>
          </a:p>
        </p:txBody>
      </p:sp>
      <p:sp>
        <p:nvSpPr>
          <p:cNvPr id="5" name="Marcador de pie de página 4"/>
          <p:cNvSpPr>
            <a:spLocks noGrp="1"/>
          </p:cNvSpPr>
          <p:nvPr>
            <p:ph type="ftr" sz="quarter" idx="11"/>
          </p:nvPr>
        </p:nvSpPr>
        <p:spPr/>
        <p:txBody>
          <a:bodyPr/>
          <a:lstStyle/>
          <a:p>
            <a:endParaRPr lang="es-NI"/>
          </a:p>
        </p:txBody>
      </p:sp>
      <p:sp>
        <p:nvSpPr>
          <p:cNvPr id="6" name="Marcador de número de diapositiva 5"/>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310308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NI"/>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Marcador de fecha 3"/>
          <p:cNvSpPr>
            <a:spLocks noGrp="1"/>
          </p:cNvSpPr>
          <p:nvPr>
            <p:ph type="dt" sz="half" idx="10"/>
          </p:nvPr>
        </p:nvSpPr>
        <p:spPr/>
        <p:txBody>
          <a:bodyPr/>
          <a:lstStyle/>
          <a:p>
            <a:fld id="{23D13265-5675-4F9B-891A-B33AC7DEE73E}" type="datetimeFigureOut">
              <a:rPr lang="es-NI" smtClean="0"/>
              <a:t>12/05/2016</a:t>
            </a:fld>
            <a:endParaRPr lang="es-NI"/>
          </a:p>
        </p:txBody>
      </p:sp>
      <p:sp>
        <p:nvSpPr>
          <p:cNvPr id="5" name="Marcador de pie de página 4"/>
          <p:cNvSpPr>
            <a:spLocks noGrp="1"/>
          </p:cNvSpPr>
          <p:nvPr>
            <p:ph type="ftr" sz="quarter" idx="11"/>
          </p:nvPr>
        </p:nvSpPr>
        <p:spPr/>
        <p:txBody>
          <a:bodyPr/>
          <a:lstStyle/>
          <a:p>
            <a:endParaRPr lang="es-NI"/>
          </a:p>
        </p:txBody>
      </p:sp>
      <p:sp>
        <p:nvSpPr>
          <p:cNvPr id="6" name="Marcador de número de diapositiva 5"/>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3885055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NI"/>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Marcador de fecha 3"/>
          <p:cNvSpPr>
            <a:spLocks noGrp="1"/>
          </p:cNvSpPr>
          <p:nvPr>
            <p:ph type="dt" sz="half" idx="10"/>
          </p:nvPr>
        </p:nvSpPr>
        <p:spPr/>
        <p:txBody>
          <a:bodyPr/>
          <a:lstStyle/>
          <a:p>
            <a:fld id="{23D13265-5675-4F9B-891A-B33AC7DEE73E}" type="datetimeFigureOut">
              <a:rPr lang="es-NI" smtClean="0"/>
              <a:t>12/05/2016</a:t>
            </a:fld>
            <a:endParaRPr lang="es-NI"/>
          </a:p>
        </p:txBody>
      </p:sp>
      <p:sp>
        <p:nvSpPr>
          <p:cNvPr id="5" name="Marcador de pie de página 4"/>
          <p:cNvSpPr>
            <a:spLocks noGrp="1"/>
          </p:cNvSpPr>
          <p:nvPr>
            <p:ph type="ftr" sz="quarter" idx="11"/>
          </p:nvPr>
        </p:nvSpPr>
        <p:spPr/>
        <p:txBody>
          <a:bodyPr/>
          <a:lstStyle/>
          <a:p>
            <a:endParaRPr lang="es-NI"/>
          </a:p>
        </p:txBody>
      </p:sp>
      <p:sp>
        <p:nvSpPr>
          <p:cNvPr id="6" name="Marcador de número de diapositiva 5"/>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1785481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NI"/>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23D13265-5675-4F9B-891A-B33AC7DEE73E}" type="datetimeFigureOut">
              <a:rPr lang="es-NI" smtClean="0"/>
              <a:t>12/05/2016</a:t>
            </a:fld>
            <a:endParaRPr lang="es-NI"/>
          </a:p>
        </p:txBody>
      </p:sp>
      <p:sp>
        <p:nvSpPr>
          <p:cNvPr id="5" name="Marcador de pie de página 4"/>
          <p:cNvSpPr>
            <a:spLocks noGrp="1"/>
          </p:cNvSpPr>
          <p:nvPr>
            <p:ph type="ftr" sz="quarter" idx="11"/>
          </p:nvPr>
        </p:nvSpPr>
        <p:spPr/>
        <p:txBody>
          <a:bodyPr/>
          <a:lstStyle/>
          <a:p>
            <a:endParaRPr lang="es-NI"/>
          </a:p>
        </p:txBody>
      </p:sp>
      <p:sp>
        <p:nvSpPr>
          <p:cNvPr id="6" name="Marcador de número de diapositiva 5"/>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3733205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NI"/>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5" name="Marcador de fecha 4"/>
          <p:cNvSpPr>
            <a:spLocks noGrp="1"/>
          </p:cNvSpPr>
          <p:nvPr>
            <p:ph type="dt" sz="half" idx="10"/>
          </p:nvPr>
        </p:nvSpPr>
        <p:spPr/>
        <p:txBody>
          <a:bodyPr/>
          <a:lstStyle/>
          <a:p>
            <a:fld id="{23D13265-5675-4F9B-891A-B33AC7DEE73E}" type="datetimeFigureOut">
              <a:rPr lang="es-NI" smtClean="0"/>
              <a:t>12/05/2016</a:t>
            </a:fld>
            <a:endParaRPr lang="es-NI"/>
          </a:p>
        </p:txBody>
      </p:sp>
      <p:sp>
        <p:nvSpPr>
          <p:cNvPr id="6" name="Marcador de pie de página 5"/>
          <p:cNvSpPr>
            <a:spLocks noGrp="1"/>
          </p:cNvSpPr>
          <p:nvPr>
            <p:ph type="ftr" sz="quarter" idx="11"/>
          </p:nvPr>
        </p:nvSpPr>
        <p:spPr/>
        <p:txBody>
          <a:bodyPr/>
          <a:lstStyle/>
          <a:p>
            <a:endParaRPr lang="es-NI"/>
          </a:p>
        </p:txBody>
      </p:sp>
      <p:sp>
        <p:nvSpPr>
          <p:cNvPr id="7" name="Marcador de número de diapositiva 6"/>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49151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NI"/>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7" name="Marcador de fecha 6"/>
          <p:cNvSpPr>
            <a:spLocks noGrp="1"/>
          </p:cNvSpPr>
          <p:nvPr>
            <p:ph type="dt" sz="half" idx="10"/>
          </p:nvPr>
        </p:nvSpPr>
        <p:spPr/>
        <p:txBody>
          <a:bodyPr/>
          <a:lstStyle/>
          <a:p>
            <a:fld id="{23D13265-5675-4F9B-891A-B33AC7DEE73E}" type="datetimeFigureOut">
              <a:rPr lang="es-NI" smtClean="0"/>
              <a:t>12/05/2016</a:t>
            </a:fld>
            <a:endParaRPr lang="es-NI"/>
          </a:p>
        </p:txBody>
      </p:sp>
      <p:sp>
        <p:nvSpPr>
          <p:cNvPr id="8" name="Marcador de pie de página 7"/>
          <p:cNvSpPr>
            <a:spLocks noGrp="1"/>
          </p:cNvSpPr>
          <p:nvPr>
            <p:ph type="ftr" sz="quarter" idx="11"/>
          </p:nvPr>
        </p:nvSpPr>
        <p:spPr/>
        <p:txBody>
          <a:bodyPr/>
          <a:lstStyle/>
          <a:p>
            <a:endParaRPr lang="es-NI"/>
          </a:p>
        </p:txBody>
      </p:sp>
      <p:sp>
        <p:nvSpPr>
          <p:cNvPr id="9" name="Marcador de número de diapositiva 8"/>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2160612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NI"/>
          </a:p>
        </p:txBody>
      </p:sp>
      <p:sp>
        <p:nvSpPr>
          <p:cNvPr id="3" name="Marcador de fecha 2"/>
          <p:cNvSpPr>
            <a:spLocks noGrp="1"/>
          </p:cNvSpPr>
          <p:nvPr>
            <p:ph type="dt" sz="half" idx="10"/>
          </p:nvPr>
        </p:nvSpPr>
        <p:spPr/>
        <p:txBody>
          <a:bodyPr/>
          <a:lstStyle/>
          <a:p>
            <a:fld id="{23D13265-5675-4F9B-891A-B33AC7DEE73E}" type="datetimeFigureOut">
              <a:rPr lang="es-NI" smtClean="0"/>
              <a:t>12/05/2016</a:t>
            </a:fld>
            <a:endParaRPr lang="es-NI"/>
          </a:p>
        </p:txBody>
      </p:sp>
      <p:sp>
        <p:nvSpPr>
          <p:cNvPr id="4" name="Marcador de pie de página 3"/>
          <p:cNvSpPr>
            <a:spLocks noGrp="1"/>
          </p:cNvSpPr>
          <p:nvPr>
            <p:ph type="ftr" sz="quarter" idx="11"/>
          </p:nvPr>
        </p:nvSpPr>
        <p:spPr/>
        <p:txBody>
          <a:bodyPr/>
          <a:lstStyle/>
          <a:p>
            <a:endParaRPr lang="es-NI"/>
          </a:p>
        </p:txBody>
      </p:sp>
      <p:sp>
        <p:nvSpPr>
          <p:cNvPr id="5" name="Marcador de número de diapositiva 4"/>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2706129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3D13265-5675-4F9B-891A-B33AC7DEE73E}" type="datetimeFigureOut">
              <a:rPr lang="es-NI" smtClean="0"/>
              <a:t>12/05/2016</a:t>
            </a:fld>
            <a:endParaRPr lang="es-NI"/>
          </a:p>
        </p:txBody>
      </p:sp>
      <p:sp>
        <p:nvSpPr>
          <p:cNvPr id="3" name="Marcador de pie de página 2"/>
          <p:cNvSpPr>
            <a:spLocks noGrp="1"/>
          </p:cNvSpPr>
          <p:nvPr>
            <p:ph type="ftr" sz="quarter" idx="11"/>
          </p:nvPr>
        </p:nvSpPr>
        <p:spPr/>
        <p:txBody>
          <a:bodyPr/>
          <a:lstStyle/>
          <a:p>
            <a:endParaRPr lang="es-NI"/>
          </a:p>
        </p:txBody>
      </p:sp>
      <p:sp>
        <p:nvSpPr>
          <p:cNvPr id="4" name="Marcador de número de diapositiva 3"/>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3301792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NI"/>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23D13265-5675-4F9B-891A-B33AC7DEE73E}" type="datetimeFigureOut">
              <a:rPr lang="es-NI" smtClean="0"/>
              <a:t>12/05/2016</a:t>
            </a:fld>
            <a:endParaRPr lang="es-NI"/>
          </a:p>
        </p:txBody>
      </p:sp>
      <p:sp>
        <p:nvSpPr>
          <p:cNvPr id="6" name="Marcador de pie de página 5"/>
          <p:cNvSpPr>
            <a:spLocks noGrp="1"/>
          </p:cNvSpPr>
          <p:nvPr>
            <p:ph type="ftr" sz="quarter" idx="11"/>
          </p:nvPr>
        </p:nvSpPr>
        <p:spPr/>
        <p:txBody>
          <a:bodyPr/>
          <a:lstStyle/>
          <a:p>
            <a:endParaRPr lang="es-NI"/>
          </a:p>
        </p:txBody>
      </p:sp>
      <p:sp>
        <p:nvSpPr>
          <p:cNvPr id="7" name="Marcador de número de diapositiva 6"/>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116684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NI"/>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NI"/>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23D13265-5675-4F9B-891A-B33AC7DEE73E}" type="datetimeFigureOut">
              <a:rPr lang="es-NI" smtClean="0"/>
              <a:t>12/05/2016</a:t>
            </a:fld>
            <a:endParaRPr lang="es-NI"/>
          </a:p>
        </p:txBody>
      </p:sp>
      <p:sp>
        <p:nvSpPr>
          <p:cNvPr id="6" name="Marcador de pie de página 5"/>
          <p:cNvSpPr>
            <a:spLocks noGrp="1"/>
          </p:cNvSpPr>
          <p:nvPr>
            <p:ph type="ftr" sz="quarter" idx="11"/>
          </p:nvPr>
        </p:nvSpPr>
        <p:spPr/>
        <p:txBody>
          <a:bodyPr/>
          <a:lstStyle/>
          <a:p>
            <a:endParaRPr lang="es-NI"/>
          </a:p>
        </p:txBody>
      </p:sp>
      <p:sp>
        <p:nvSpPr>
          <p:cNvPr id="7" name="Marcador de número de diapositiva 6"/>
          <p:cNvSpPr>
            <a:spLocks noGrp="1"/>
          </p:cNvSpPr>
          <p:nvPr>
            <p:ph type="sldNum" sz="quarter" idx="12"/>
          </p:nvPr>
        </p:nvSpPr>
        <p:spPr/>
        <p:txBody>
          <a:bodyPr/>
          <a:lstStyle/>
          <a:p>
            <a:fld id="{31029EFE-1851-418E-A586-07473304353C}" type="slidenum">
              <a:rPr lang="es-NI" smtClean="0"/>
              <a:t>‹Nº›</a:t>
            </a:fld>
            <a:endParaRPr lang="es-NI"/>
          </a:p>
        </p:txBody>
      </p:sp>
    </p:spTree>
    <p:extLst>
      <p:ext uri="{BB962C8B-B14F-4D97-AF65-F5344CB8AC3E}">
        <p14:creationId xmlns:p14="http://schemas.microsoft.com/office/powerpoint/2010/main" val="2272019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NI"/>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NI"/>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D13265-5675-4F9B-891A-B33AC7DEE73E}" type="datetimeFigureOut">
              <a:rPr lang="es-NI" smtClean="0"/>
              <a:t>12/05/2016</a:t>
            </a:fld>
            <a:endParaRPr lang="es-NI"/>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029EFE-1851-418E-A586-07473304353C}" type="slidenum">
              <a:rPr lang="es-NI" smtClean="0"/>
              <a:t>‹Nº›</a:t>
            </a:fld>
            <a:endParaRPr lang="es-NI"/>
          </a:p>
        </p:txBody>
      </p:sp>
    </p:spTree>
    <p:extLst>
      <p:ext uri="{BB962C8B-B14F-4D97-AF65-F5344CB8AC3E}">
        <p14:creationId xmlns:p14="http://schemas.microsoft.com/office/powerpoint/2010/main" val="430742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N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poderpda.com/noticias/historia-de-sony-ericsson-la-gran-alianza-del-mercado-movil/"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ficohsapanama.com/2015/03/25/grupo-ficohsa-adquiere-a-banco-citibank-y-cititarjetas-de-nicaragua/"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archivo.elnuevodiario.com.ni/contacto-end/189832-claro-sustituye-enitel-alo-pcs/"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301240" y="2221981"/>
            <a:ext cx="7513320" cy="830997"/>
          </a:xfrm>
          <a:prstGeom prst="rect">
            <a:avLst/>
          </a:prstGeom>
          <a:noFill/>
        </p:spPr>
        <p:txBody>
          <a:bodyPr wrap="square" rtlCol="0">
            <a:spAutoFit/>
          </a:bodyPr>
          <a:lstStyle/>
          <a:p>
            <a:pPr algn="ctr"/>
            <a:r>
              <a:rPr lang="es-NI" sz="4800" dirty="0" smtClean="0">
                <a:solidFill>
                  <a:srgbClr val="C00000"/>
                </a:solidFill>
              </a:rPr>
              <a:t>Combinaciones de Empresas</a:t>
            </a:r>
            <a:endParaRPr lang="es-NI" sz="4800" dirty="0">
              <a:solidFill>
                <a:srgbClr val="C00000"/>
              </a:solidFill>
            </a:endParaRPr>
          </a:p>
        </p:txBody>
      </p:sp>
      <p:sp>
        <p:nvSpPr>
          <p:cNvPr id="7" name="Rectángulo 6"/>
          <p:cNvSpPr/>
          <p:nvPr/>
        </p:nvSpPr>
        <p:spPr>
          <a:xfrm flipH="1">
            <a:off x="0" y="3114000"/>
            <a:ext cx="72000" cy="37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8" name="Rectángulo 7"/>
          <p:cNvSpPr/>
          <p:nvPr/>
        </p:nvSpPr>
        <p:spPr>
          <a:xfrm flipH="1">
            <a:off x="5519" y="0"/>
            <a:ext cx="72000" cy="298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cxnSp>
        <p:nvCxnSpPr>
          <p:cNvPr id="10" name="Conector recto 9"/>
          <p:cNvCxnSpPr/>
          <p:nvPr/>
        </p:nvCxnSpPr>
        <p:spPr>
          <a:xfrm>
            <a:off x="2590800" y="2946298"/>
            <a:ext cx="4392000" cy="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p:nvCxnSpPr>
        <p:spPr>
          <a:xfrm>
            <a:off x="7025640" y="2946298"/>
            <a:ext cx="25560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CuadroTexto 12"/>
          <p:cNvSpPr txBox="1"/>
          <p:nvPr/>
        </p:nvSpPr>
        <p:spPr>
          <a:xfrm>
            <a:off x="4541520" y="1390984"/>
            <a:ext cx="3032760" cy="830997"/>
          </a:xfrm>
          <a:prstGeom prst="rect">
            <a:avLst/>
          </a:prstGeom>
          <a:noFill/>
        </p:spPr>
        <p:txBody>
          <a:bodyPr wrap="square" rtlCol="0">
            <a:spAutoFit/>
          </a:bodyPr>
          <a:lstStyle/>
          <a:p>
            <a:pPr algn="ctr"/>
            <a:r>
              <a:rPr lang="es-NI" sz="4800" dirty="0" smtClean="0">
                <a:solidFill>
                  <a:schemeClr val="bg1">
                    <a:lumMod val="75000"/>
                  </a:schemeClr>
                </a:solidFill>
                <a:latin typeface="+mj-lt"/>
              </a:rPr>
              <a:t>Unidad IV</a:t>
            </a:r>
            <a:endParaRPr lang="es-NI" sz="4800" dirty="0">
              <a:solidFill>
                <a:schemeClr val="bg1">
                  <a:lumMod val="75000"/>
                </a:schemeClr>
              </a:solidFill>
              <a:latin typeface="+mj-lt"/>
            </a:endParaRPr>
          </a:p>
        </p:txBody>
      </p:sp>
      <p:sp>
        <p:nvSpPr>
          <p:cNvPr id="14" name="CuadroTexto 13"/>
          <p:cNvSpPr txBox="1"/>
          <p:nvPr/>
        </p:nvSpPr>
        <p:spPr>
          <a:xfrm>
            <a:off x="2880360" y="3191477"/>
            <a:ext cx="3322320" cy="1384995"/>
          </a:xfrm>
          <a:prstGeom prst="rect">
            <a:avLst/>
          </a:prstGeom>
          <a:noFill/>
        </p:spPr>
        <p:txBody>
          <a:bodyPr wrap="square" rtlCol="0">
            <a:spAutoFit/>
          </a:bodyPr>
          <a:lstStyle/>
          <a:p>
            <a:pPr marL="285750" indent="-285750">
              <a:buFont typeface="Arial" panose="020B0604020202020204" pitchFamily="34" charset="0"/>
              <a:buChar char="•"/>
            </a:pPr>
            <a:r>
              <a:rPr lang="es-NI" sz="2800" b="1" dirty="0" smtClean="0"/>
              <a:t>Fusiones</a:t>
            </a:r>
          </a:p>
          <a:p>
            <a:pPr marL="285750" indent="-285750">
              <a:buFont typeface="Arial" panose="020B0604020202020204" pitchFamily="34" charset="0"/>
              <a:buChar char="•"/>
            </a:pPr>
            <a:r>
              <a:rPr lang="es-NI" sz="2800" b="1" dirty="0" smtClean="0"/>
              <a:t>Adquisiciones</a:t>
            </a:r>
          </a:p>
          <a:p>
            <a:pPr marL="285750" indent="-285750">
              <a:buFont typeface="Arial" panose="020B0604020202020204" pitchFamily="34" charset="0"/>
              <a:buChar char="•"/>
            </a:pPr>
            <a:r>
              <a:rPr lang="es-NI" sz="2800" b="1" dirty="0" smtClean="0"/>
              <a:t>Consolidaciones</a:t>
            </a:r>
            <a:endParaRPr lang="es-NI" sz="2800" b="1" dirty="0"/>
          </a:p>
        </p:txBody>
      </p:sp>
    </p:spTree>
    <p:extLst>
      <p:ext uri="{BB962C8B-B14F-4D97-AF65-F5344CB8AC3E}">
        <p14:creationId xmlns:p14="http://schemas.microsoft.com/office/powerpoint/2010/main" val="714365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flipH="1">
            <a:off x="0" y="3114000"/>
            <a:ext cx="72000" cy="37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8" name="Rectángulo 7"/>
          <p:cNvSpPr/>
          <p:nvPr/>
        </p:nvSpPr>
        <p:spPr>
          <a:xfrm flipH="1">
            <a:off x="5519" y="0"/>
            <a:ext cx="72000" cy="298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2" name="CuadroTexto 1"/>
          <p:cNvSpPr txBox="1"/>
          <p:nvPr/>
        </p:nvSpPr>
        <p:spPr>
          <a:xfrm>
            <a:off x="685800" y="365760"/>
            <a:ext cx="3078480" cy="707886"/>
          </a:xfrm>
          <a:prstGeom prst="rect">
            <a:avLst/>
          </a:prstGeom>
          <a:noFill/>
        </p:spPr>
        <p:txBody>
          <a:bodyPr wrap="square" rtlCol="0">
            <a:spAutoFit/>
          </a:bodyPr>
          <a:lstStyle/>
          <a:p>
            <a:r>
              <a:rPr lang="es-NI" sz="4000" u="sng" dirty="0" smtClean="0">
                <a:solidFill>
                  <a:srgbClr val="C00000"/>
                </a:solidFill>
                <a:latin typeface="+mj-lt"/>
              </a:rPr>
              <a:t>Introducción</a:t>
            </a:r>
            <a:endParaRPr lang="es-NI" sz="4000" u="sng" dirty="0">
              <a:solidFill>
                <a:srgbClr val="C00000"/>
              </a:solidFill>
              <a:latin typeface="+mj-lt"/>
            </a:endParaRPr>
          </a:p>
        </p:txBody>
      </p:sp>
      <p:sp>
        <p:nvSpPr>
          <p:cNvPr id="3" name="CuadroTexto 2"/>
          <p:cNvSpPr txBox="1"/>
          <p:nvPr/>
        </p:nvSpPr>
        <p:spPr>
          <a:xfrm>
            <a:off x="685800" y="1309334"/>
            <a:ext cx="10988040" cy="3970318"/>
          </a:xfrm>
          <a:prstGeom prst="rect">
            <a:avLst/>
          </a:prstGeom>
          <a:noFill/>
        </p:spPr>
        <p:txBody>
          <a:bodyPr wrap="square" rtlCol="0">
            <a:spAutoFit/>
          </a:bodyPr>
          <a:lstStyle/>
          <a:p>
            <a:pPr algn="just"/>
            <a:r>
              <a:rPr lang="es-NI" sz="2800" dirty="0" smtClean="0"/>
              <a:t>Estimados cursantes, para dar continuidad al estudio de la cuarta unidad del curso, se ha preparado esta breve presentación en la que se resumen los principales conceptos vertidos en la documentación electrónica suministrada.</a:t>
            </a:r>
          </a:p>
          <a:p>
            <a:pPr algn="just"/>
            <a:endParaRPr lang="es-NI" sz="2800" dirty="0"/>
          </a:p>
          <a:p>
            <a:pPr algn="just"/>
            <a:r>
              <a:rPr lang="es-NI" sz="2800" dirty="0" smtClean="0"/>
              <a:t>Con esta presentación se espera que logren apropiarse de los diferentes tipos de combinaciones que se pueden desarrollar en el ámbito de la estrategia empresarial, de modo que puedan identificarlas y caracterizarlas.</a:t>
            </a:r>
            <a:endParaRPr lang="es-NI" sz="2800" dirty="0"/>
          </a:p>
        </p:txBody>
      </p:sp>
    </p:spTree>
    <p:extLst>
      <p:ext uri="{BB962C8B-B14F-4D97-AF65-F5344CB8AC3E}">
        <p14:creationId xmlns:p14="http://schemas.microsoft.com/office/powerpoint/2010/main" val="15173950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flipH="1">
            <a:off x="0" y="3114000"/>
            <a:ext cx="72000" cy="37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8" name="Rectángulo 7"/>
          <p:cNvSpPr/>
          <p:nvPr/>
        </p:nvSpPr>
        <p:spPr>
          <a:xfrm flipH="1">
            <a:off x="5519" y="0"/>
            <a:ext cx="72000" cy="298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2" name="CuadroTexto 1"/>
          <p:cNvSpPr txBox="1"/>
          <p:nvPr/>
        </p:nvSpPr>
        <p:spPr>
          <a:xfrm>
            <a:off x="685800" y="365760"/>
            <a:ext cx="6187440" cy="707886"/>
          </a:xfrm>
          <a:prstGeom prst="rect">
            <a:avLst/>
          </a:prstGeom>
          <a:noFill/>
        </p:spPr>
        <p:txBody>
          <a:bodyPr wrap="square" rtlCol="0">
            <a:spAutoFit/>
          </a:bodyPr>
          <a:lstStyle/>
          <a:p>
            <a:r>
              <a:rPr lang="es-NI" sz="4000" u="sng" dirty="0" smtClean="0">
                <a:solidFill>
                  <a:srgbClr val="C00000"/>
                </a:solidFill>
                <a:latin typeface="+mj-lt"/>
              </a:rPr>
              <a:t>¿Qué son las combinaciones?</a:t>
            </a:r>
            <a:endParaRPr lang="es-NI" sz="4000" u="sng" dirty="0">
              <a:solidFill>
                <a:srgbClr val="C00000"/>
              </a:solidFill>
              <a:latin typeface="+mj-lt"/>
            </a:endParaRPr>
          </a:p>
        </p:txBody>
      </p:sp>
      <p:sp>
        <p:nvSpPr>
          <p:cNvPr id="3" name="CuadroTexto 2"/>
          <p:cNvSpPr txBox="1"/>
          <p:nvPr/>
        </p:nvSpPr>
        <p:spPr>
          <a:xfrm>
            <a:off x="5044439" y="1649172"/>
            <a:ext cx="6629401" cy="2677656"/>
          </a:xfrm>
          <a:prstGeom prst="rect">
            <a:avLst/>
          </a:prstGeom>
          <a:noFill/>
        </p:spPr>
        <p:txBody>
          <a:bodyPr wrap="square" rtlCol="0">
            <a:spAutoFit/>
          </a:bodyPr>
          <a:lstStyle/>
          <a:p>
            <a:pPr algn="just"/>
            <a:r>
              <a:rPr lang="es-NI" sz="2400" dirty="0" smtClean="0"/>
              <a:t>Son procesos mediante los cuales, dos o más empresas unen sus operaciones para lograr objetivos estratégicos relacionados con:</a:t>
            </a:r>
          </a:p>
          <a:p>
            <a:pPr marL="914400" lvl="1" indent="-457200" algn="just">
              <a:buFont typeface="Arial" panose="020B0604020202020204" pitchFamily="34" charset="0"/>
              <a:buChar char="•"/>
            </a:pPr>
            <a:r>
              <a:rPr lang="es-NI" sz="2400" dirty="0" smtClean="0"/>
              <a:t>La productividad.</a:t>
            </a:r>
          </a:p>
          <a:p>
            <a:pPr marL="914400" lvl="1" indent="-457200" algn="just">
              <a:buFont typeface="Arial" panose="020B0604020202020204" pitchFamily="34" charset="0"/>
              <a:buChar char="•"/>
            </a:pPr>
            <a:r>
              <a:rPr lang="es-NI" sz="2400" dirty="0" smtClean="0"/>
              <a:t>Aprovechamiento de oportunidades de mercado.</a:t>
            </a:r>
          </a:p>
          <a:p>
            <a:pPr marL="914400" lvl="1" indent="-457200" algn="just">
              <a:buFont typeface="Arial" panose="020B0604020202020204" pitchFamily="34" charset="0"/>
              <a:buChar char="•"/>
            </a:pPr>
            <a:r>
              <a:rPr lang="es-NI" sz="2400" dirty="0" smtClean="0"/>
              <a:t>Liderazgo en el mercado.</a:t>
            </a:r>
          </a:p>
        </p:txBody>
      </p:sp>
      <p:pic>
        <p:nvPicPr>
          <p:cNvPr id="5" name="Imagen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7972" y="1059366"/>
            <a:ext cx="4466467" cy="3405954"/>
          </a:xfrm>
          <a:prstGeom prst="rect">
            <a:avLst/>
          </a:prstGeom>
        </p:spPr>
      </p:pic>
      <p:sp>
        <p:nvSpPr>
          <p:cNvPr id="6" name="Rectángulo 5"/>
          <p:cNvSpPr/>
          <p:nvPr/>
        </p:nvSpPr>
        <p:spPr>
          <a:xfrm>
            <a:off x="685800" y="5401419"/>
            <a:ext cx="11403721" cy="954107"/>
          </a:xfrm>
          <a:prstGeom prst="rect">
            <a:avLst/>
          </a:prstGeom>
        </p:spPr>
        <p:txBody>
          <a:bodyPr wrap="square">
            <a:spAutoFit/>
          </a:bodyPr>
          <a:lstStyle/>
          <a:p>
            <a:pPr algn="just"/>
            <a:r>
              <a:rPr lang="es-NI" sz="2800" dirty="0" smtClean="0"/>
              <a:t>Las combinaciones pueden  ser de diferentes tipos, dependiendo del propósito de las empresas participantes</a:t>
            </a:r>
          </a:p>
        </p:txBody>
      </p:sp>
    </p:spTree>
    <p:extLst>
      <p:ext uri="{BB962C8B-B14F-4D97-AF65-F5344CB8AC3E}">
        <p14:creationId xmlns:p14="http://schemas.microsoft.com/office/powerpoint/2010/main" val="3101421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flipH="1">
            <a:off x="0" y="3114000"/>
            <a:ext cx="72000" cy="37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8" name="Rectángulo 7"/>
          <p:cNvSpPr/>
          <p:nvPr/>
        </p:nvSpPr>
        <p:spPr>
          <a:xfrm flipH="1">
            <a:off x="5519" y="0"/>
            <a:ext cx="72000" cy="298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2" name="CuadroTexto 1"/>
          <p:cNvSpPr txBox="1"/>
          <p:nvPr/>
        </p:nvSpPr>
        <p:spPr>
          <a:xfrm>
            <a:off x="685800" y="365760"/>
            <a:ext cx="6187440" cy="707886"/>
          </a:xfrm>
          <a:prstGeom prst="rect">
            <a:avLst/>
          </a:prstGeom>
          <a:noFill/>
        </p:spPr>
        <p:txBody>
          <a:bodyPr wrap="square" rtlCol="0">
            <a:spAutoFit/>
          </a:bodyPr>
          <a:lstStyle/>
          <a:p>
            <a:r>
              <a:rPr lang="es-NI" sz="4000" u="sng" dirty="0" smtClean="0">
                <a:solidFill>
                  <a:srgbClr val="C00000"/>
                </a:solidFill>
                <a:latin typeface="+mj-lt"/>
              </a:rPr>
              <a:t>Tipos de combinaciones</a:t>
            </a:r>
            <a:endParaRPr lang="es-NI" sz="4000" u="sng" dirty="0">
              <a:solidFill>
                <a:srgbClr val="C00000"/>
              </a:solidFill>
              <a:latin typeface="+mj-lt"/>
            </a:endParaRPr>
          </a:p>
        </p:txBody>
      </p:sp>
      <p:sp>
        <p:nvSpPr>
          <p:cNvPr id="9" name="Elipse 8"/>
          <p:cNvSpPr/>
          <p:nvPr/>
        </p:nvSpPr>
        <p:spPr>
          <a:xfrm>
            <a:off x="1927860" y="2545080"/>
            <a:ext cx="1800000" cy="1800000"/>
          </a:xfrm>
          <a:prstGeom prst="ellipse">
            <a:avLst/>
          </a:prstGeom>
          <a:gradFill>
            <a:gsLst>
              <a:gs pos="100000">
                <a:schemeClr val="accent1">
                  <a:lumMod val="5000"/>
                  <a:lumOff val="95000"/>
                </a:schemeClr>
              </a:gs>
              <a:gs pos="69000">
                <a:schemeClr val="bg1">
                  <a:lumMod val="50000"/>
                </a:schemeClr>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dirty="0"/>
              <a:t>A</a:t>
            </a:r>
          </a:p>
        </p:txBody>
      </p:sp>
      <p:sp>
        <p:nvSpPr>
          <p:cNvPr id="10" name="Elipse 9"/>
          <p:cNvSpPr/>
          <p:nvPr/>
        </p:nvSpPr>
        <p:spPr>
          <a:xfrm>
            <a:off x="4762500" y="2545080"/>
            <a:ext cx="1800000" cy="1800000"/>
          </a:xfrm>
          <a:prstGeom prst="ellipse">
            <a:avLst/>
          </a:prstGeom>
          <a:gradFill>
            <a:gsLst>
              <a:gs pos="100000">
                <a:schemeClr val="accent1">
                  <a:lumMod val="5000"/>
                  <a:lumOff val="95000"/>
                </a:schemeClr>
              </a:gs>
              <a:gs pos="69000">
                <a:schemeClr val="bg1">
                  <a:lumMod val="50000"/>
                </a:schemeClr>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dirty="0"/>
              <a:t>B</a:t>
            </a:r>
          </a:p>
        </p:txBody>
      </p:sp>
      <p:sp>
        <p:nvSpPr>
          <p:cNvPr id="13" name="CuadroTexto 12"/>
          <p:cNvSpPr txBox="1"/>
          <p:nvPr/>
        </p:nvSpPr>
        <p:spPr>
          <a:xfrm>
            <a:off x="3807030" y="2983415"/>
            <a:ext cx="876300" cy="923330"/>
          </a:xfrm>
          <a:prstGeom prst="rect">
            <a:avLst/>
          </a:prstGeom>
          <a:noFill/>
        </p:spPr>
        <p:txBody>
          <a:bodyPr wrap="square" rtlCol="0">
            <a:spAutoFit/>
          </a:bodyPr>
          <a:lstStyle/>
          <a:p>
            <a:pPr algn="ctr"/>
            <a:r>
              <a:rPr lang="es-NI" sz="5400" dirty="0" smtClean="0"/>
              <a:t>+</a:t>
            </a:r>
            <a:endParaRPr lang="es-NI" sz="5400" dirty="0"/>
          </a:p>
        </p:txBody>
      </p:sp>
      <p:sp>
        <p:nvSpPr>
          <p:cNvPr id="14" name="CuadroTexto 13"/>
          <p:cNvSpPr txBox="1"/>
          <p:nvPr/>
        </p:nvSpPr>
        <p:spPr>
          <a:xfrm>
            <a:off x="6720840" y="2983415"/>
            <a:ext cx="876300" cy="923330"/>
          </a:xfrm>
          <a:prstGeom prst="rect">
            <a:avLst/>
          </a:prstGeom>
          <a:noFill/>
        </p:spPr>
        <p:txBody>
          <a:bodyPr wrap="square" rtlCol="0">
            <a:spAutoFit/>
          </a:bodyPr>
          <a:lstStyle/>
          <a:p>
            <a:pPr algn="ctr"/>
            <a:r>
              <a:rPr lang="es-NI" sz="5400" dirty="0" smtClean="0"/>
              <a:t>=</a:t>
            </a:r>
            <a:endParaRPr lang="es-NI" sz="5400" dirty="0"/>
          </a:p>
        </p:txBody>
      </p:sp>
      <p:sp>
        <p:nvSpPr>
          <p:cNvPr id="16" name="Abrir llave 15"/>
          <p:cNvSpPr/>
          <p:nvPr/>
        </p:nvSpPr>
        <p:spPr>
          <a:xfrm rot="5400000">
            <a:off x="5549040" y="-1026600"/>
            <a:ext cx="684120" cy="6459240"/>
          </a:xfrm>
          <a:prstGeom prst="lef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NI"/>
          </a:p>
        </p:txBody>
      </p:sp>
      <p:sp>
        <p:nvSpPr>
          <p:cNvPr id="15" name="Elipse 14"/>
          <p:cNvSpPr/>
          <p:nvPr/>
        </p:nvSpPr>
        <p:spPr>
          <a:xfrm>
            <a:off x="8054340" y="2365080"/>
            <a:ext cx="2160000" cy="2160000"/>
          </a:xfrm>
          <a:prstGeom prst="ellipse">
            <a:avLst/>
          </a:prstGeom>
          <a:gradFill>
            <a:gsLst>
              <a:gs pos="100000">
                <a:schemeClr val="accent1">
                  <a:lumMod val="5000"/>
                  <a:lumOff val="95000"/>
                </a:schemeClr>
              </a:gs>
              <a:gs pos="69000">
                <a:schemeClr val="bg1">
                  <a:lumMod val="50000"/>
                </a:schemeClr>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dirty="0" smtClean="0"/>
              <a:t>A </a:t>
            </a:r>
            <a:r>
              <a:rPr lang="es-NI" sz="2400" dirty="0" smtClean="0"/>
              <a:t>Y </a:t>
            </a:r>
            <a:r>
              <a:rPr lang="es-NI" sz="5400" dirty="0" smtClean="0"/>
              <a:t>B</a:t>
            </a:r>
            <a:endParaRPr lang="es-NI" sz="5400" dirty="0"/>
          </a:p>
        </p:txBody>
      </p:sp>
      <p:sp>
        <p:nvSpPr>
          <p:cNvPr id="17" name="CuadroTexto 16"/>
          <p:cNvSpPr txBox="1"/>
          <p:nvPr/>
        </p:nvSpPr>
        <p:spPr>
          <a:xfrm>
            <a:off x="4762500" y="1457127"/>
            <a:ext cx="2278380" cy="369332"/>
          </a:xfrm>
          <a:prstGeom prst="rect">
            <a:avLst/>
          </a:prstGeom>
          <a:noFill/>
        </p:spPr>
        <p:txBody>
          <a:bodyPr wrap="square" rtlCol="0">
            <a:spAutoFit/>
          </a:bodyPr>
          <a:lstStyle/>
          <a:p>
            <a:pPr algn="ctr"/>
            <a:r>
              <a:rPr lang="es-NI" b="1" dirty="0" smtClean="0"/>
              <a:t>Fusiones</a:t>
            </a:r>
            <a:endParaRPr lang="es-NI" b="1" dirty="0"/>
          </a:p>
        </p:txBody>
      </p:sp>
      <p:sp>
        <p:nvSpPr>
          <p:cNvPr id="18" name="CuadroTexto 17"/>
          <p:cNvSpPr txBox="1"/>
          <p:nvPr/>
        </p:nvSpPr>
        <p:spPr>
          <a:xfrm>
            <a:off x="2057400" y="4754880"/>
            <a:ext cx="8031480" cy="1477328"/>
          </a:xfrm>
          <a:prstGeom prst="rect">
            <a:avLst/>
          </a:prstGeom>
          <a:noFill/>
        </p:spPr>
        <p:txBody>
          <a:bodyPr wrap="square" rtlCol="0">
            <a:spAutoFit/>
          </a:bodyPr>
          <a:lstStyle/>
          <a:p>
            <a:r>
              <a:rPr lang="es-NI" dirty="0" smtClean="0"/>
              <a:t>En este tipo de combinación, dos empresas (relacionadas o no) se unen y dan origen a una sola empresa, más grande que las dos anteriores. La nueva empresa conserva características de las dos empresas que le dieron origen.</a:t>
            </a:r>
          </a:p>
          <a:p>
            <a:endParaRPr lang="es-NI" dirty="0"/>
          </a:p>
          <a:p>
            <a:r>
              <a:rPr lang="es-NI" dirty="0" smtClean="0"/>
              <a:t>Por ejemplo: Sony  +  Ericsson =  Sony Ericsson    </a:t>
            </a:r>
            <a:endParaRPr lang="es-NI" dirty="0"/>
          </a:p>
        </p:txBody>
      </p:sp>
      <p:sp>
        <p:nvSpPr>
          <p:cNvPr id="19" name="CuadroTexto 18"/>
          <p:cNvSpPr txBox="1"/>
          <p:nvPr/>
        </p:nvSpPr>
        <p:spPr>
          <a:xfrm>
            <a:off x="6720840" y="5862876"/>
            <a:ext cx="1600200" cy="369332"/>
          </a:xfrm>
          <a:prstGeom prst="rect">
            <a:avLst/>
          </a:prstGeom>
          <a:noFill/>
        </p:spPr>
        <p:txBody>
          <a:bodyPr wrap="square" rtlCol="0">
            <a:spAutoFit/>
          </a:bodyPr>
          <a:lstStyle/>
          <a:p>
            <a:pPr algn="ctr"/>
            <a:r>
              <a:rPr lang="es-NI" i="1" u="sng" dirty="0" smtClean="0">
                <a:solidFill>
                  <a:srgbClr val="C00000"/>
                </a:solidFill>
                <a:latin typeface="+mj-lt"/>
                <a:hlinkClick r:id="rId2" tooltip="Ver historia"/>
              </a:rPr>
              <a:t>Ver historia</a:t>
            </a:r>
            <a:endParaRPr lang="es-NI" i="1" u="sng" dirty="0">
              <a:solidFill>
                <a:srgbClr val="C00000"/>
              </a:solidFill>
              <a:latin typeface="+mj-lt"/>
            </a:endParaRPr>
          </a:p>
        </p:txBody>
      </p:sp>
      <p:pic>
        <p:nvPicPr>
          <p:cNvPr id="20" name="Imagen 1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6876" y="5413217"/>
            <a:ext cx="1586107" cy="1075914"/>
          </a:xfrm>
          <a:prstGeom prst="rect">
            <a:avLst/>
          </a:prstGeom>
        </p:spPr>
      </p:pic>
    </p:spTree>
    <p:extLst>
      <p:ext uri="{BB962C8B-B14F-4D97-AF65-F5344CB8AC3E}">
        <p14:creationId xmlns:p14="http://schemas.microsoft.com/office/powerpoint/2010/main" val="184857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flipH="1">
            <a:off x="0" y="3114000"/>
            <a:ext cx="72000" cy="37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8" name="Rectángulo 7"/>
          <p:cNvSpPr/>
          <p:nvPr/>
        </p:nvSpPr>
        <p:spPr>
          <a:xfrm flipH="1">
            <a:off x="5519" y="0"/>
            <a:ext cx="72000" cy="298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2" name="CuadroTexto 1"/>
          <p:cNvSpPr txBox="1"/>
          <p:nvPr/>
        </p:nvSpPr>
        <p:spPr>
          <a:xfrm>
            <a:off x="685800" y="365760"/>
            <a:ext cx="6187440" cy="707886"/>
          </a:xfrm>
          <a:prstGeom prst="rect">
            <a:avLst/>
          </a:prstGeom>
          <a:noFill/>
        </p:spPr>
        <p:txBody>
          <a:bodyPr wrap="square" rtlCol="0">
            <a:spAutoFit/>
          </a:bodyPr>
          <a:lstStyle/>
          <a:p>
            <a:r>
              <a:rPr lang="es-NI" sz="4000" u="sng" dirty="0" smtClean="0">
                <a:solidFill>
                  <a:srgbClr val="C00000"/>
                </a:solidFill>
                <a:latin typeface="+mj-lt"/>
              </a:rPr>
              <a:t>Tipos de combinaciones</a:t>
            </a:r>
            <a:endParaRPr lang="es-NI" sz="4000" u="sng" dirty="0">
              <a:solidFill>
                <a:srgbClr val="C00000"/>
              </a:solidFill>
              <a:latin typeface="+mj-lt"/>
            </a:endParaRPr>
          </a:p>
        </p:txBody>
      </p:sp>
      <p:sp>
        <p:nvSpPr>
          <p:cNvPr id="9" name="Elipse 8"/>
          <p:cNvSpPr/>
          <p:nvPr/>
        </p:nvSpPr>
        <p:spPr>
          <a:xfrm>
            <a:off x="1927860" y="2545080"/>
            <a:ext cx="1800000" cy="1800000"/>
          </a:xfrm>
          <a:prstGeom prst="ellipse">
            <a:avLst/>
          </a:prstGeom>
          <a:gradFill>
            <a:gsLst>
              <a:gs pos="100000">
                <a:schemeClr val="accent1">
                  <a:lumMod val="5000"/>
                  <a:lumOff val="95000"/>
                </a:schemeClr>
              </a:gs>
              <a:gs pos="69000">
                <a:schemeClr val="bg1">
                  <a:lumMod val="50000"/>
                </a:schemeClr>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dirty="0"/>
              <a:t>A</a:t>
            </a:r>
          </a:p>
        </p:txBody>
      </p:sp>
      <p:sp>
        <p:nvSpPr>
          <p:cNvPr id="10" name="Elipse 9"/>
          <p:cNvSpPr/>
          <p:nvPr/>
        </p:nvSpPr>
        <p:spPr>
          <a:xfrm>
            <a:off x="4762500" y="2545080"/>
            <a:ext cx="1800000" cy="1800000"/>
          </a:xfrm>
          <a:prstGeom prst="ellipse">
            <a:avLst/>
          </a:prstGeom>
          <a:gradFill>
            <a:gsLst>
              <a:gs pos="100000">
                <a:schemeClr val="accent1">
                  <a:lumMod val="5000"/>
                  <a:lumOff val="95000"/>
                </a:schemeClr>
              </a:gs>
              <a:gs pos="69000">
                <a:schemeClr val="bg1">
                  <a:lumMod val="50000"/>
                </a:schemeClr>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dirty="0"/>
              <a:t>B</a:t>
            </a:r>
          </a:p>
        </p:txBody>
      </p:sp>
      <p:sp>
        <p:nvSpPr>
          <p:cNvPr id="13" name="CuadroTexto 12"/>
          <p:cNvSpPr txBox="1"/>
          <p:nvPr/>
        </p:nvSpPr>
        <p:spPr>
          <a:xfrm>
            <a:off x="3807030" y="2983415"/>
            <a:ext cx="876300" cy="923330"/>
          </a:xfrm>
          <a:prstGeom prst="rect">
            <a:avLst/>
          </a:prstGeom>
          <a:noFill/>
        </p:spPr>
        <p:txBody>
          <a:bodyPr wrap="square" rtlCol="0">
            <a:spAutoFit/>
          </a:bodyPr>
          <a:lstStyle/>
          <a:p>
            <a:pPr algn="ctr"/>
            <a:r>
              <a:rPr lang="es-NI" sz="5400" dirty="0" smtClean="0"/>
              <a:t>+</a:t>
            </a:r>
            <a:endParaRPr lang="es-NI" sz="5400" dirty="0"/>
          </a:p>
        </p:txBody>
      </p:sp>
      <p:sp>
        <p:nvSpPr>
          <p:cNvPr id="14" name="CuadroTexto 13"/>
          <p:cNvSpPr txBox="1"/>
          <p:nvPr/>
        </p:nvSpPr>
        <p:spPr>
          <a:xfrm>
            <a:off x="6720840" y="2983415"/>
            <a:ext cx="876300" cy="923330"/>
          </a:xfrm>
          <a:prstGeom prst="rect">
            <a:avLst/>
          </a:prstGeom>
          <a:noFill/>
        </p:spPr>
        <p:txBody>
          <a:bodyPr wrap="square" rtlCol="0">
            <a:spAutoFit/>
          </a:bodyPr>
          <a:lstStyle/>
          <a:p>
            <a:pPr algn="ctr"/>
            <a:r>
              <a:rPr lang="es-NI" sz="5400" dirty="0" smtClean="0"/>
              <a:t>=</a:t>
            </a:r>
            <a:endParaRPr lang="es-NI" sz="5400" dirty="0"/>
          </a:p>
        </p:txBody>
      </p:sp>
      <p:sp>
        <p:nvSpPr>
          <p:cNvPr id="16" name="Abrir llave 15"/>
          <p:cNvSpPr/>
          <p:nvPr/>
        </p:nvSpPr>
        <p:spPr>
          <a:xfrm rot="5400000">
            <a:off x="5549040" y="-1026600"/>
            <a:ext cx="684120" cy="6459240"/>
          </a:xfrm>
          <a:prstGeom prst="lef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NI"/>
          </a:p>
        </p:txBody>
      </p:sp>
      <p:sp>
        <p:nvSpPr>
          <p:cNvPr id="15" name="Elipse 14"/>
          <p:cNvSpPr/>
          <p:nvPr/>
        </p:nvSpPr>
        <p:spPr>
          <a:xfrm>
            <a:off x="8054340" y="2365080"/>
            <a:ext cx="2160000" cy="2160000"/>
          </a:xfrm>
          <a:prstGeom prst="ellipse">
            <a:avLst/>
          </a:prstGeom>
          <a:gradFill>
            <a:gsLst>
              <a:gs pos="100000">
                <a:schemeClr val="accent1">
                  <a:lumMod val="5000"/>
                  <a:lumOff val="95000"/>
                </a:schemeClr>
              </a:gs>
              <a:gs pos="69000">
                <a:schemeClr val="bg1">
                  <a:lumMod val="50000"/>
                </a:schemeClr>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dirty="0" smtClean="0"/>
              <a:t>A</a:t>
            </a:r>
            <a:endParaRPr lang="es-NI" sz="5400" dirty="0"/>
          </a:p>
        </p:txBody>
      </p:sp>
      <p:sp>
        <p:nvSpPr>
          <p:cNvPr id="17" name="CuadroTexto 16"/>
          <p:cNvSpPr txBox="1"/>
          <p:nvPr/>
        </p:nvSpPr>
        <p:spPr>
          <a:xfrm>
            <a:off x="4762500" y="1457127"/>
            <a:ext cx="2278380" cy="369332"/>
          </a:xfrm>
          <a:prstGeom prst="rect">
            <a:avLst/>
          </a:prstGeom>
          <a:noFill/>
        </p:spPr>
        <p:txBody>
          <a:bodyPr wrap="square" rtlCol="0">
            <a:spAutoFit/>
          </a:bodyPr>
          <a:lstStyle/>
          <a:p>
            <a:pPr algn="ctr"/>
            <a:r>
              <a:rPr lang="es-NI" b="1" dirty="0" smtClean="0"/>
              <a:t>Adquisiciones</a:t>
            </a:r>
            <a:endParaRPr lang="es-NI" b="1" dirty="0"/>
          </a:p>
        </p:txBody>
      </p:sp>
      <p:sp>
        <p:nvSpPr>
          <p:cNvPr id="18" name="CuadroTexto 17"/>
          <p:cNvSpPr txBox="1"/>
          <p:nvPr/>
        </p:nvSpPr>
        <p:spPr>
          <a:xfrm>
            <a:off x="2057400" y="4754880"/>
            <a:ext cx="8031480" cy="1477328"/>
          </a:xfrm>
          <a:prstGeom prst="rect">
            <a:avLst/>
          </a:prstGeom>
          <a:noFill/>
        </p:spPr>
        <p:txBody>
          <a:bodyPr wrap="square" rtlCol="0">
            <a:spAutoFit/>
          </a:bodyPr>
          <a:lstStyle/>
          <a:p>
            <a:r>
              <a:rPr lang="es-NI" dirty="0" smtClean="0"/>
              <a:t>En este caso, se combinan las dos empresas, pero, la empresa “A” es dominante (mucho más grande) sobre la empresa “B”, por tanto, la empresa resultante es una empresa “A” más fuerte y más grande que la anterior. La empresa “B” desaparece.</a:t>
            </a:r>
          </a:p>
          <a:p>
            <a:endParaRPr lang="es-NI" dirty="0"/>
          </a:p>
          <a:p>
            <a:r>
              <a:rPr lang="es-NI" dirty="0" smtClean="0"/>
              <a:t>Por ejemplo: </a:t>
            </a:r>
            <a:r>
              <a:rPr lang="es-NI" dirty="0" err="1" smtClean="0"/>
              <a:t>Ficohsa</a:t>
            </a:r>
            <a:r>
              <a:rPr lang="es-NI" dirty="0" smtClean="0"/>
              <a:t>  +  </a:t>
            </a:r>
            <a:r>
              <a:rPr lang="es-NI" dirty="0" err="1" smtClean="0"/>
              <a:t>Citi</a:t>
            </a:r>
            <a:r>
              <a:rPr lang="es-NI" dirty="0" smtClean="0"/>
              <a:t> =  </a:t>
            </a:r>
            <a:r>
              <a:rPr lang="es-NI" dirty="0" err="1" smtClean="0"/>
              <a:t>Ficohsa</a:t>
            </a:r>
            <a:endParaRPr lang="es-NI" dirty="0"/>
          </a:p>
        </p:txBody>
      </p:sp>
      <p:sp>
        <p:nvSpPr>
          <p:cNvPr id="19" name="CuadroTexto 18"/>
          <p:cNvSpPr txBox="1"/>
          <p:nvPr/>
        </p:nvSpPr>
        <p:spPr>
          <a:xfrm>
            <a:off x="6720840" y="5862876"/>
            <a:ext cx="1600200" cy="369332"/>
          </a:xfrm>
          <a:prstGeom prst="rect">
            <a:avLst/>
          </a:prstGeom>
          <a:noFill/>
        </p:spPr>
        <p:txBody>
          <a:bodyPr wrap="square" rtlCol="0">
            <a:spAutoFit/>
          </a:bodyPr>
          <a:lstStyle/>
          <a:p>
            <a:pPr algn="ctr"/>
            <a:r>
              <a:rPr lang="es-NI" i="1" u="sng" dirty="0" smtClean="0">
                <a:solidFill>
                  <a:srgbClr val="C00000"/>
                </a:solidFill>
                <a:latin typeface="+mj-lt"/>
                <a:hlinkClick r:id="rId2" tooltip="Ver historia"/>
              </a:rPr>
              <a:t>Ver historia</a:t>
            </a:r>
            <a:endParaRPr lang="es-NI" i="1" u="sng" dirty="0">
              <a:solidFill>
                <a:srgbClr val="C00000"/>
              </a:solidFill>
              <a:latin typeface="+mj-lt"/>
            </a:endParaRPr>
          </a:p>
        </p:txBody>
      </p:sp>
      <p:pic>
        <p:nvPicPr>
          <p:cNvPr id="20" name="Imagen 19"/>
          <p:cNvPicPr>
            <a:picLocks noChangeAspect="1"/>
          </p:cNvPicPr>
          <p:nvPr/>
        </p:nvPicPr>
        <p:blipFill rotWithShape="1">
          <a:blip r:embed="rId3" cstate="print">
            <a:extLst>
              <a:ext uri="{28A0092B-C50C-407E-A947-70E740481C1C}">
                <a14:useLocalDpi xmlns:a14="http://schemas.microsoft.com/office/drawing/2010/main" val="0"/>
              </a:ext>
            </a:extLst>
          </a:blip>
          <a:srcRect l="19385" t="23486" r="35290" b="48137"/>
          <a:stretch/>
        </p:blipFill>
        <p:spPr>
          <a:xfrm>
            <a:off x="203639" y="5029200"/>
            <a:ext cx="1722121" cy="929640"/>
          </a:xfrm>
          <a:prstGeom prst="rect">
            <a:avLst/>
          </a:prstGeom>
        </p:spPr>
      </p:pic>
    </p:spTree>
    <p:extLst>
      <p:ext uri="{BB962C8B-B14F-4D97-AF65-F5344CB8AC3E}">
        <p14:creationId xmlns:p14="http://schemas.microsoft.com/office/powerpoint/2010/main" val="30444273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flipH="1">
            <a:off x="0" y="3114000"/>
            <a:ext cx="72000" cy="374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8" name="Rectángulo 7"/>
          <p:cNvSpPr/>
          <p:nvPr/>
        </p:nvSpPr>
        <p:spPr>
          <a:xfrm flipH="1">
            <a:off x="5519" y="0"/>
            <a:ext cx="72000" cy="298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NI"/>
          </a:p>
        </p:txBody>
      </p:sp>
      <p:sp>
        <p:nvSpPr>
          <p:cNvPr id="2" name="CuadroTexto 1"/>
          <p:cNvSpPr txBox="1"/>
          <p:nvPr/>
        </p:nvSpPr>
        <p:spPr>
          <a:xfrm>
            <a:off x="685800" y="365760"/>
            <a:ext cx="6187440" cy="707886"/>
          </a:xfrm>
          <a:prstGeom prst="rect">
            <a:avLst/>
          </a:prstGeom>
          <a:noFill/>
        </p:spPr>
        <p:txBody>
          <a:bodyPr wrap="square" rtlCol="0">
            <a:spAutoFit/>
          </a:bodyPr>
          <a:lstStyle/>
          <a:p>
            <a:r>
              <a:rPr lang="es-NI" sz="4000" u="sng" dirty="0" smtClean="0">
                <a:solidFill>
                  <a:srgbClr val="C00000"/>
                </a:solidFill>
                <a:latin typeface="+mj-lt"/>
              </a:rPr>
              <a:t>Tipos de combinaciones</a:t>
            </a:r>
            <a:endParaRPr lang="es-NI" sz="4000" u="sng" dirty="0">
              <a:solidFill>
                <a:srgbClr val="C00000"/>
              </a:solidFill>
              <a:latin typeface="+mj-lt"/>
            </a:endParaRPr>
          </a:p>
        </p:txBody>
      </p:sp>
      <p:sp>
        <p:nvSpPr>
          <p:cNvPr id="9" name="Elipse 8"/>
          <p:cNvSpPr/>
          <p:nvPr/>
        </p:nvSpPr>
        <p:spPr>
          <a:xfrm>
            <a:off x="1927860" y="2545080"/>
            <a:ext cx="1800000" cy="1800000"/>
          </a:xfrm>
          <a:prstGeom prst="ellipse">
            <a:avLst/>
          </a:prstGeom>
          <a:gradFill>
            <a:gsLst>
              <a:gs pos="100000">
                <a:schemeClr val="accent1">
                  <a:lumMod val="5000"/>
                  <a:lumOff val="95000"/>
                </a:schemeClr>
              </a:gs>
              <a:gs pos="69000">
                <a:schemeClr val="bg1">
                  <a:lumMod val="50000"/>
                </a:schemeClr>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dirty="0"/>
              <a:t>A</a:t>
            </a:r>
          </a:p>
        </p:txBody>
      </p:sp>
      <p:sp>
        <p:nvSpPr>
          <p:cNvPr id="10" name="Elipse 9"/>
          <p:cNvSpPr/>
          <p:nvPr/>
        </p:nvSpPr>
        <p:spPr>
          <a:xfrm>
            <a:off x="4762500" y="2545080"/>
            <a:ext cx="1800000" cy="1800000"/>
          </a:xfrm>
          <a:prstGeom prst="ellipse">
            <a:avLst/>
          </a:prstGeom>
          <a:gradFill>
            <a:gsLst>
              <a:gs pos="100000">
                <a:schemeClr val="accent1">
                  <a:lumMod val="5000"/>
                  <a:lumOff val="95000"/>
                </a:schemeClr>
              </a:gs>
              <a:gs pos="69000">
                <a:schemeClr val="bg1">
                  <a:lumMod val="50000"/>
                </a:schemeClr>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dirty="0"/>
              <a:t>B</a:t>
            </a:r>
          </a:p>
        </p:txBody>
      </p:sp>
      <p:sp>
        <p:nvSpPr>
          <p:cNvPr id="13" name="CuadroTexto 12"/>
          <p:cNvSpPr txBox="1"/>
          <p:nvPr/>
        </p:nvSpPr>
        <p:spPr>
          <a:xfrm>
            <a:off x="3807030" y="2983415"/>
            <a:ext cx="876300" cy="923330"/>
          </a:xfrm>
          <a:prstGeom prst="rect">
            <a:avLst/>
          </a:prstGeom>
          <a:noFill/>
        </p:spPr>
        <p:txBody>
          <a:bodyPr wrap="square" rtlCol="0">
            <a:spAutoFit/>
          </a:bodyPr>
          <a:lstStyle/>
          <a:p>
            <a:pPr algn="ctr"/>
            <a:r>
              <a:rPr lang="es-NI" sz="5400" dirty="0" smtClean="0"/>
              <a:t>+</a:t>
            </a:r>
            <a:endParaRPr lang="es-NI" sz="5400" dirty="0"/>
          </a:p>
        </p:txBody>
      </p:sp>
      <p:sp>
        <p:nvSpPr>
          <p:cNvPr id="14" name="CuadroTexto 13"/>
          <p:cNvSpPr txBox="1"/>
          <p:nvPr/>
        </p:nvSpPr>
        <p:spPr>
          <a:xfrm>
            <a:off x="6720840" y="2983415"/>
            <a:ext cx="876300" cy="923330"/>
          </a:xfrm>
          <a:prstGeom prst="rect">
            <a:avLst/>
          </a:prstGeom>
          <a:noFill/>
        </p:spPr>
        <p:txBody>
          <a:bodyPr wrap="square" rtlCol="0">
            <a:spAutoFit/>
          </a:bodyPr>
          <a:lstStyle/>
          <a:p>
            <a:pPr algn="ctr"/>
            <a:r>
              <a:rPr lang="es-NI" sz="5400" dirty="0" smtClean="0"/>
              <a:t>=</a:t>
            </a:r>
            <a:endParaRPr lang="es-NI" sz="5400" dirty="0"/>
          </a:p>
        </p:txBody>
      </p:sp>
      <p:sp>
        <p:nvSpPr>
          <p:cNvPr id="16" name="Abrir llave 15"/>
          <p:cNvSpPr/>
          <p:nvPr/>
        </p:nvSpPr>
        <p:spPr>
          <a:xfrm rot="5400000">
            <a:off x="5549040" y="-1026600"/>
            <a:ext cx="684120" cy="6459240"/>
          </a:xfrm>
          <a:prstGeom prst="lef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NI"/>
          </a:p>
        </p:txBody>
      </p:sp>
      <p:sp>
        <p:nvSpPr>
          <p:cNvPr id="15" name="Elipse 14"/>
          <p:cNvSpPr/>
          <p:nvPr/>
        </p:nvSpPr>
        <p:spPr>
          <a:xfrm>
            <a:off x="8054340" y="2365080"/>
            <a:ext cx="2160000" cy="2160000"/>
          </a:xfrm>
          <a:prstGeom prst="ellipse">
            <a:avLst/>
          </a:prstGeom>
          <a:gradFill>
            <a:gsLst>
              <a:gs pos="100000">
                <a:schemeClr val="accent1">
                  <a:lumMod val="5000"/>
                  <a:lumOff val="95000"/>
                </a:schemeClr>
              </a:gs>
              <a:gs pos="69000">
                <a:schemeClr val="bg1">
                  <a:lumMod val="50000"/>
                </a:schemeClr>
              </a:gs>
              <a:gs pos="0">
                <a:srgbClr val="C0000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dirty="0" smtClean="0"/>
              <a:t>C</a:t>
            </a:r>
            <a:endParaRPr lang="es-NI" sz="5400" dirty="0"/>
          </a:p>
        </p:txBody>
      </p:sp>
      <p:sp>
        <p:nvSpPr>
          <p:cNvPr id="17" name="CuadroTexto 16"/>
          <p:cNvSpPr txBox="1"/>
          <p:nvPr/>
        </p:nvSpPr>
        <p:spPr>
          <a:xfrm>
            <a:off x="4762500" y="1457127"/>
            <a:ext cx="2278380" cy="369332"/>
          </a:xfrm>
          <a:prstGeom prst="rect">
            <a:avLst/>
          </a:prstGeom>
          <a:noFill/>
        </p:spPr>
        <p:txBody>
          <a:bodyPr wrap="square" rtlCol="0">
            <a:spAutoFit/>
          </a:bodyPr>
          <a:lstStyle/>
          <a:p>
            <a:pPr algn="ctr"/>
            <a:r>
              <a:rPr lang="es-NI" b="1" dirty="0" smtClean="0"/>
              <a:t>Consolidaciones</a:t>
            </a:r>
            <a:endParaRPr lang="es-NI" b="1" dirty="0"/>
          </a:p>
        </p:txBody>
      </p:sp>
      <p:sp>
        <p:nvSpPr>
          <p:cNvPr id="18" name="CuadroTexto 17"/>
          <p:cNvSpPr txBox="1"/>
          <p:nvPr/>
        </p:nvSpPr>
        <p:spPr>
          <a:xfrm>
            <a:off x="2057400" y="4754880"/>
            <a:ext cx="8031480" cy="1477328"/>
          </a:xfrm>
          <a:prstGeom prst="rect">
            <a:avLst/>
          </a:prstGeom>
          <a:noFill/>
        </p:spPr>
        <p:txBody>
          <a:bodyPr wrap="square" rtlCol="0">
            <a:spAutoFit/>
          </a:bodyPr>
          <a:lstStyle/>
          <a:p>
            <a:r>
              <a:rPr lang="es-NI" dirty="0" smtClean="0"/>
              <a:t>En este caso, el proceso de combinación da origen a una compañía renovada (con una nueva imagen) No se conserva ninguna de las dos compañías progenitoras.</a:t>
            </a:r>
          </a:p>
          <a:p>
            <a:endParaRPr lang="es-NI" dirty="0"/>
          </a:p>
          <a:p>
            <a:endParaRPr lang="es-NI" dirty="0" smtClean="0"/>
          </a:p>
          <a:p>
            <a:r>
              <a:rPr lang="es-NI" dirty="0" smtClean="0"/>
              <a:t>Por ejemplo: </a:t>
            </a:r>
            <a:r>
              <a:rPr lang="es-NI" dirty="0" err="1" smtClean="0"/>
              <a:t>Enitel</a:t>
            </a:r>
            <a:r>
              <a:rPr lang="es-NI" dirty="0" smtClean="0"/>
              <a:t>  +  Aló PCS =  Claro</a:t>
            </a:r>
            <a:endParaRPr lang="es-NI" dirty="0"/>
          </a:p>
        </p:txBody>
      </p:sp>
      <p:pic>
        <p:nvPicPr>
          <p:cNvPr id="20" name="Imagen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757" y="5029200"/>
            <a:ext cx="893884" cy="929640"/>
          </a:xfrm>
          <a:prstGeom prst="rect">
            <a:avLst/>
          </a:prstGeom>
        </p:spPr>
      </p:pic>
      <p:sp>
        <p:nvSpPr>
          <p:cNvPr id="21" name="CuadroTexto 20"/>
          <p:cNvSpPr txBox="1"/>
          <p:nvPr/>
        </p:nvSpPr>
        <p:spPr>
          <a:xfrm>
            <a:off x="6720840" y="5862876"/>
            <a:ext cx="1600200" cy="369332"/>
          </a:xfrm>
          <a:prstGeom prst="rect">
            <a:avLst/>
          </a:prstGeom>
          <a:noFill/>
        </p:spPr>
        <p:txBody>
          <a:bodyPr wrap="square" rtlCol="0">
            <a:spAutoFit/>
          </a:bodyPr>
          <a:lstStyle/>
          <a:p>
            <a:pPr algn="ctr"/>
            <a:r>
              <a:rPr lang="es-NI" i="1" u="sng" dirty="0" smtClean="0">
                <a:solidFill>
                  <a:srgbClr val="C00000"/>
                </a:solidFill>
                <a:latin typeface="+mj-lt"/>
                <a:hlinkClick r:id="rId3" tooltip="Ver historia"/>
              </a:rPr>
              <a:t>Ver historia</a:t>
            </a:r>
            <a:endParaRPr lang="es-NI" i="1" u="sng" dirty="0">
              <a:solidFill>
                <a:srgbClr val="C00000"/>
              </a:solidFill>
              <a:latin typeface="+mj-lt"/>
            </a:endParaRPr>
          </a:p>
        </p:txBody>
      </p:sp>
    </p:spTree>
    <p:extLst>
      <p:ext uri="{BB962C8B-B14F-4D97-AF65-F5344CB8AC3E}">
        <p14:creationId xmlns:p14="http://schemas.microsoft.com/office/powerpoint/2010/main" val="120756287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327</Words>
  <Application>Microsoft Office PowerPoint</Application>
  <PresentationFormat>Panorámica</PresentationFormat>
  <Paragraphs>49</Paragraphs>
  <Slides>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vt:i4>
      </vt:variant>
    </vt:vector>
  </HeadingPairs>
  <TitlesOfParts>
    <vt:vector size="10" baseType="lpstr">
      <vt:lpstr>Arial</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Yesly Mora</dc:creator>
  <cp:lastModifiedBy>Yesly Mora</cp:lastModifiedBy>
  <cp:revision>19</cp:revision>
  <dcterms:created xsi:type="dcterms:W3CDTF">2016-05-13T02:58:30Z</dcterms:created>
  <dcterms:modified xsi:type="dcterms:W3CDTF">2016-05-13T04:39:25Z</dcterms:modified>
</cp:coreProperties>
</file>