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xls" ContentType="application/vnd.ms-exce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3"/>
  </p:notesMasterIdLst>
  <p:handoutMasterIdLst>
    <p:handoutMasterId r:id="rId84"/>
  </p:handoutMasterIdLst>
  <p:sldIdLst>
    <p:sldId id="420" r:id="rId2"/>
    <p:sldId id="438" r:id="rId3"/>
    <p:sldId id="439" r:id="rId4"/>
    <p:sldId id="440" r:id="rId5"/>
    <p:sldId id="441" r:id="rId6"/>
    <p:sldId id="257" r:id="rId7"/>
    <p:sldId id="258" r:id="rId8"/>
    <p:sldId id="349" r:id="rId9"/>
    <p:sldId id="350" r:id="rId10"/>
    <p:sldId id="261" r:id="rId11"/>
    <p:sldId id="262" r:id="rId12"/>
    <p:sldId id="351" r:id="rId13"/>
    <p:sldId id="263" r:id="rId14"/>
    <p:sldId id="264" r:id="rId15"/>
    <p:sldId id="265" r:id="rId16"/>
    <p:sldId id="266" r:id="rId17"/>
    <p:sldId id="267" r:id="rId18"/>
    <p:sldId id="269" r:id="rId19"/>
    <p:sldId id="346" r:id="rId20"/>
    <p:sldId id="347" r:id="rId21"/>
    <p:sldId id="345" r:id="rId22"/>
    <p:sldId id="361" r:id="rId23"/>
    <p:sldId id="271" r:id="rId24"/>
    <p:sldId id="272" r:id="rId25"/>
    <p:sldId id="275" r:id="rId26"/>
    <p:sldId id="276" r:id="rId27"/>
    <p:sldId id="356" r:id="rId28"/>
    <p:sldId id="278" r:id="rId29"/>
    <p:sldId id="279" r:id="rId30"/>
    <p:sldId id="447" r:id="rId31"/>
    <p:sldId id="380" r:id="rId32"/>
    <p:sldId id="448" r:id="rId33"/>
    <p:sldId id="292" r:id="rId34"/>
    <p:sldId id="423" r:id="rId35"/>
    <p:sldId id="452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48" r:id="rId50"/>
    <p:sldId id="309" r:id="rId51"/>
    <p:sldId id="310" r:id="rId52"/>
    <p:sldId id="406" r:id="rId53"/>
    <p:sldId id="311" r:id="rId54"/>
    <p:sldId id="317" r:id="rId55"/>
    <p:sldId id="318" r:id="rId56"/>
    <p:sldId id="319" r:id="rId57"/>
    <p:sldId id="329" r:id="rId58"/>
    <p:sldId id="330" r:id="rId59"/>
    <p:sldId id="331" r:id="rId60"/>
    <p:sldId id="332" r:id="rId61"/>
    <p:sldId id="333" r:id="rId62"/>
    <p:sldId id="334" r:id="rId63"/>
    <p:sldId id="335" r:id="rId64"/>
    <p:sldId id="336" r:id="rId65"/>
    <p:sldId id="418" r:id="rId66"/>
    <p:sldId id="337" r:id="rId67"/>
    <p:sldId id="338" r:id="rId68"/>
    <p:sldId id="339" r:id="rId69"/>
    <p:sldId id="407" r:id="rId70"/>
    <p:sldId id="411" r:id="rId71"/>
    <p:sldId id="416" r:id="rId72"/>
    <p:sldId id="413" r:id="rId73"/>
    <p:sldId id="415" r:id="rId74"/>
    <p:sldId id="412" r:id="rId75"/>
    <p:sldId id="414" r:id="rId76"/>
    <p:sldId id="340" r:id="rId77"/>
    <p:sldId id="341" r:id="rId78"/>
    <p:sldId id="419" r:id="rId79"/>
    <p:sldId id="449" r:id="rId80"/>
    <p:sldId id="450" r:id="rId81"/>
    <p:sldId id="405" r:id="rId82"/>
  </p:sldIdLst>
  <p:sldSz cx="9144000" cy="6858000" type="screen4x3"/>
  <p:notesSz cx="6980238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443432"/>
    <a:srgbClr val="F0E8E8"/>
    <a:srgbClr val="9D031D"/>
    <a:srgbClr val="618FFD"/>
    <a:srgbClr val="B760F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>
    <p:restoredLeft sz="15397" autoAdjust="0"/>
    <p:restoredTop sz="90929"/>
  </p:normalViewPr>
  <p:slideViewPr>
    <p:cSldViewPr>
      <p:cViewPr>
        <p:scale>
          <a:sx n="66" d="100"/>
          <a:sy n="66" d="100"/>
        </p:scale>
        <p:origin x="-930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9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7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0.wmf"/><Relationship Id="rId1" Type="http://schemas.openxmlformats.org/officeDocument/2006/relationships/image" Target="../media/image43.w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4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4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4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4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4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7.wmf"/></Relationships>
</file>

<file path=ppt/drawings/_rels/vmlDrawing4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7.wmf"/></Relationships>
</file>

<file path=ppt/drawings/_rels/vmlDrawing4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4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025776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946150"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4463" y="0"/>
            <a:ext cx="3025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8774113"/>
            <a:ext cx="3025776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946150"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610600"/>
            <a:ext cx="3025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000" i="1">
                <a:latin typeface="Times New Roman" pitchFamily="18" charset="0"/>
              </a:defRPr>
            </a:lvl1pPr>
          </a:lstStyle>
          <a:p>
            <a:r>
              <a:rPr lang="en-US"/>
              <a:t>Ordinary Differential Equations p. </a:t>
            </a:r>
            <a:fld id="{37B23087-4D2A-432E-8A28-4B93C2683E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025776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946150"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4463" y="0"/>
            <a:ext cx="3025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8774113"/>
            <a:ext cx="3025776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946150" eaLnBrk="0" hangingPunct="0">
              <a:defRPr sz="1000" i="1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4463" y="8774113"/>
            <a:ext cx="3025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946150" eaLnBrk="0" hangingPunct="0">
              <a:defRPr sz="1000" i="1">
                <a:latin typeface="Times New Roman" pitchFamily="18" charset="0"/>
              </a:defRPr>
            </a:lvl1pPr>
          </a:lstStyle>
          <a:p>
            <a:fld id="{3E170EA8-F1C0-4D51-A970-80F945D6F8E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387850"/>
            <a:ext cx="51181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7625" rIns="93662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06925" cy="34512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5138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0275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95413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62138" algn="l" defTabSz="9461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27CB7-ACA7-43CD-8E4F-E2865B4C4BE5}" type="slidenum">
              <a:rPr lang="en-US"/>
              <a:pPr/>
              <a:t>1</a:t>
            </a:fld>
            <a:endParaRPr lang="en-US"/>
          </a:p>
        </p:txBody>
      </p:sp>
      <p:sp>
        <p:nvSpPr>
          <p:cNvPr id="3061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89038" y="698500"/>
            <a:ext cx="4602162" cy="3451225"/>
          </a:xfrm>
          <a:ln cap="flat"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0275" y="4387850"/>
            <a:ext cx="5119688" cy="4156075"/>
          </a:xfrm>
          <a:ln/>
        </p:spPr>
        <p:txBody>
          <a:bodyPr lIns="93145" tIns="46573" rIns="93145" bIns="4657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CE22CA-A7C5-4818-B0D5-73ECF7D02A93}" type="slidenum">
              <a:rPr lang="en-US"/>
              <a:pPr/>
              <a:t>54</a:t>
            </a:fld>
            <a:endParaRPr lang="en-US"/>
          </a:p>
        </p:txBody>
      </p:sp>
      <p:sp>
        <p:nvSpPr>
          <p:cNvPr id="111618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89038" y="698500"/>
            <a:ext cx="4600575" cy="3451225"/>
          </a:xfrm>
          <a:ln cap="flat"/>
        </p:spPr>
      </p:sp>
      <p:sp>
        <p:nvSpPr>
          <p:cNvPr id="111619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2018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42019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342020" name="Rectangle 1028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42021" name="Group 1029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342022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23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24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25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26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27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28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29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0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1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2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3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4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5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6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7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8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39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0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1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2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3" name="Line 1051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4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5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6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7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8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49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0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1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2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3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4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5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6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7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8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59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0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1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2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3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4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5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6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7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8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69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70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71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072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42073" name="Line 1081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2074" name="Group 1082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342075" name="Line 1083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2076" name="Line 1084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2077" name="Line 1085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2078" name="Arc 108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42079" name="Group 1087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342080" name="Line 1088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2081" name="Line 1089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2082" name="Arc 1090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42083" name="Rectangle 1091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2084" name="Rectangle 109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2085" name="Rectangle 109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42086" name="Rectangle 109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42087" name="Rectangle 109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BE2D836-FAE5-4517-8697-E2B490FE9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932B4-BBA0-4EAC-AA7E-9CBBB385ED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70BB6-5A73-4BBA-A416-9F0D7171F3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1BAA70-FDA4-422B-A586-E87040AAD8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4038600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7F663B-CC23-4616-A8FC-090EE3FC0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06CE8-D646-4BB9-B712-55B5AA11AB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6D4D0-A144-4848-8DDE-4A988C26C5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7E512-8EDB-48B8-9BE9-C1BF2938CD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4217E-78F4-4EF0-8179-74E904C5EB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197B0-E433-41ED-813D-760BA22398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426BA-00EB-4136-8157-A3D68D7FD9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F212B-9E3F-4F6D-B210-8086D475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E820F-D45E-4C55-8255-842812FF8C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99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4099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340996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34099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099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099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0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1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101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34102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2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3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04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4104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05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41051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341052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105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1054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41055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1056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105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341058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34105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435A21-5F85-4474-BA76-54A784577C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5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4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0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24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29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31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7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8.v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9.v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0.v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1.v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2.v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3.v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4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4" Type="http://schemas.openxmlformats.org/officeDocument/2006/relationships/oleObject" Target="../embeddings/oleObject43.bin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7.v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8.v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9.v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0.vml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Microsoft_Office_Excel_97-2003_Worksheet2.xls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1.v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2.v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4.v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5.v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6.vml"/><Relationship Id="rId4" Type="http://schemas.openxmlformats.org/officeDocument/2006/relationships/oleObject" Target="../embeddings/oleObject54.bin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7.vml"/><Relationship Id="rId4" Type="http://schemas.openxmlformats.org/officeDocument/2006/relationships/oleObject" Target="../embeddings/oleObject56.bin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8.vml"/><Relationship Id="rId4" Type="http://schemas.openxmlformats.org/officeDocument/2006/relationships/oleObject" Target="../embeddings/oleObject58.bin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9.vml"/><Relationship Id="rId4" Type="http://schemas.openxmlformats.org/officeDocument/2006/relationships/oleObject" Target="../embeddings/oleObject60.bin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0.v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990600" y="152400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sz="3200"/>
              <a:t>ORDINARY DIFFERENTIAL EQUATIONS</a:t>
            </a:r>
          </a:p>
        </p:txBody>
      </p:sp>
      <p:sp>
        <p:nvSpPr>
          <p:cNvPr id="305155" name="Rectangle 2051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781800" cy="1800225"/>
          </a:xfrm>
          <a:noFill/>
          <a:ln/>
        </p:spPr>
        <p:txBody>
          <a:bodyPr lIns="92075" tIns="46038" rIns="92075" bIns="46038"/>
          <a:lstStyle/>
          <a:p>
            <a:pPr marL="342900" indent="-342900"/>
            <a:r>
              <a:rPr lang="en-US" sz="2000"/>
              <a:t>ENGR 351 </a:t>
            </a:r>
          </a:p>
          <a:p>
            <a:pPr marL="342900" indent="-342900"/>
            <a:r>
              <a:rPr lang="en-US" sz="2000"/>
              <a:t>Numerical Methods for Engineers</a:t>
            </a:r>
          </a:p>
          <a:p>
            <a:pPr marL="342900" indent="-342900"/>
            <a:r>
              <a:rPr lang="en-US" sz="2000"/>
              <a:t>Southern Illinois University Carbondale</a:t>
            </a:r>
          </a:p>
          <a:p>
            <a:pPr marL="342900" indent="-342900"/>
            <a:r>
              <a:rPr lang="en-US" sz="2000"/>
              <a:t>College of Engineering</a:t>
            </a:r>
          </a:p>
          <a:p>
            <a:pPr marL="342900" indent="-342900"/>
            <a:r>
              <a:rPr lang="en-US" sz="2000"/>
              <a:t>Dr. L.R. Chevalier</a:t>
            </a:r>
          </a:p>
          <a:p>
            <a:pPr marL="342900" indent="-342900"/>
            <a:r>
              <a:rPr lang="en-US" sz="2000"/>
              <a:t>Dr. B.A. DeVantier</a:t>
            </a:r>
          </a:p>
          <a:p>
            <a:pPr marL="342900" indent="-342900"/>
            <a:endParaRPr lang="en-US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143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The analytical solution of ordinary differential equation as well as partial differential equations is called the “closed form solution”</a:t>
            </a:r>
          </a:p>
          <a:p>
            <a:r>
              <a:rPr lang="en-US"/>
              <a:t>This solution requires that the constants of integration be evaluated using prescribed values of the independent variable(s).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163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22098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An ordinary differential equation of order </a:t>
            </a:r>
            <a:r>
              <a:rPr lang="en-US" sz="2800" i="1"/>
              <a:t>n </a:t>
            </a:r>
            <a:r>
              <a:rPr lang="en-US" sz="2800"/>
              <a:t>requires that </a:t>
            </a:r>
            <a:r>
              <a:rPr lang="en-US" sz="2800" i="1"/>
              <a:t>n</a:t>
            </a:r>
            <a:r>
              <a:rPr lang="en-US" sz="2800"/>
              <a:t> conditions be specified.</a:t>
            </a:r>
          </a:p>
          <a:p>
            <a:r>
              <a:rPr lang="en-US" sz="2800"/>
              <a:t>Boundary conditions</a:t>
            </a:r>
          </a:p>
          <a:p>
            <a:r>
              <a:rPr lang="en-US" sz="2800"/>
              <a:t>Initial conditions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169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22098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An ordinary differential equation of order </a:t>
            </a:r>
            <a:r>
              <a:rPr lang="en-US" sz="2800" i="1"/>
              <a:t>n </a:t>
            </a:r>
            <a:r>
              <a:rPr lang="en-US" sz="2800"/>
              <a:t>requires that </a:t>
            </a:r>
            <a:r>
              <a:rPr lang="en-US" sz="2800" i="1"/>
              <a:t>n</a:t>
            </a:r>
            <a:r>
              <a:rPr lang="en-US" sz="2800"/>
              <a:t> conditions be specified.</a:t>
            </a:r>
          </a:p>
          <a:p>
            <a:r>
              <a:rPr lang="en-US" sz="2800"/>
              <a:t>Boundary conditions</a:t>
            </a:r>
          </a:p>
          <a:p>
            <a:r>
              <a:rPr lang="en-US" sz="2800"/>
              <a:t>Initial conditions</a:t>
            </a:r>
          </a:p>
        </p:txBody>
      </p:sp>
      <p:grpSp>
        <p:nvGrpSpPr>
          <p:cNvPr id="169988" name="Group 4"/>
          <p:cNvGrpSpPr>
            <a:grpSpLocks/>
          </p:cNvGrpSpPr>
          <p:nvPr/>
        </p:nvGrpSpPr>
        <p:grpSpPr bwMode="auto">
          <a:xfrm>
            <a:off x="1143000" y="4876800"/>
            <a:ext cx="3581400" cy="685800"/>
            <a:chOff x="720" y="3072"/>
            <a:chExt cx="2256" cy="432"/>
          </a:xfrm>
        </p:grpSpPr>
        <p:grpSp>
          <p:nvGrpSpPr>
            <p:cNvPr id="169989" name="Group 5"/>
            <p:cNvGrpSpPr>
              <a:grpSpLocks/>
            </p:cNvGrpSpPr>
            <p:nvPr/>
          </p:nvGrpSpPr>
          <p:grpSpPr bwMode="auto">
            <a:xfrm>
              <a:off x="720" y="3072"/>
              <a:ext cx="42" cy="432"/>
              <a:chOff x="720" y="3072"/>
              <a:chExt cx="42" cy="432"/>
            </a:xfrm>
          </p:grpSpPr>
          <p:sp>
            <p:nvSpPr>
              <p:cNvPr id="169990" name="Line 6"/>
              <p:cNvSpPr>
                <a:spLocks noChangeShapeType="1"/>
              </p:cNvSpPr>
              <p:nvPr/>
            </p:nvSpPr>
            <p:spPr bwMode="auto">
              <a:xfrm>
                <a:off x="762" y="307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1" name="Line 7"/>
              <p:cNvSpPr>
                <a:spLocks noChangeShapeType="1"/>
              </p:cNvSpPr>
              <p:nvPr/>
            </p:nvSpPr>
            <p:spPr bwMode="auto">
              <a:xfrm>
                <a:off x="720" y="3072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2" name="Line 8"/>
              <p:cNvSpPr>
                <a:spLocks noChangeShapeType="1"/>
              </p:cNvSpPr>
              <p:nvPr/>
            </p:nvSpPr>
            <p:spPr bwMode="auto">
              <a:xfrm>
                <a:off x="720" y="3168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3" name="Line 9"/>
              <p:cNvSpPr>
                <a:spLocks noChangeShapeType="1"/>
              </p:cNvSpPr>
              <p:nvPr/>
            </p:nvSpPr>
            <p:spPr bwMode="auto">
              <a:xfrm>
                <a:off x="720" y="3264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4" name="Line 10"/>
              <p:cNvSpPr>
                <a:spLocks noChangeShapeType="1"/>
              </p:cNvSpPr>
              <p:nvPr/>
            </p:nvSpPr>
            <p:spPr bwMode="auto">
              <a:xfrm>
                <a:off x="720" y="3360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9995" name="Group 11"/>
            <p:cNvGrpSpPr>
              <a:grpSpLocks/>
            </p:cNvGrpSpPr>
            <p:nvPr/>
          </p:nvGrpSpPr>
          <p:grpSpPr bwMode="auto">
            <a:xfrm>
              <a:off x="2934" y="3072"/>
              <a:ext cx="42" cy="432"/>
              <a:chOff x="2934" y="3072"/>
              <a:chExt cx="42" cy="432"/>
            </a:xfrm>
          </p:grpSpPr>
          <p:sp>
            <p:nvSpPr>
              <p:cNvPr id="169996" name="Line 12"/>
              <p:cNvSpPr>
                <a:spLocks noChangeShapeType="1"/>
              </p:cNvSpPr>
              <p:nvPr/>
            </p:nvSpPr>
            <p:spPr bwMode="auto">
              <a:xfrm>
                <a:off x="2934" y="307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7" name="Line 13"/>
              <p:cNvSpPr>
                <a:spLocks noChangeShapeType="1"/>
              </p:cNvSpPr>
              <p:nvPr/>
            </p:nvSpPr>
            <p:spPr bwMode="auto">
              <a:xfrm flipH="1">
                <a:off x="2934" y="3072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8" name="Line 14"/>
              <p:cNvSpPr>
                <a:spLocks noChangeShapeType="1"/>
              </p:cNvSpPr>
              <p:nvPr/>
            </p:nvSpPr>
            <p:spPr bwMode="auto">
              <a:xfrm flipH="1">
                <a:off x="2934" y="3168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999" name="Line 15"/>
              <p:cNvSpPr>
                <a:spLocks noChangeShapeType="1"/>
              </p:cNvSpPr>
              <p:nvPr/>
            </p:nvSpPr>
            <p:spPr bwMode="auto">
              <a:xfrm flipH="1">
                <a:off x="2934" y="3264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000" name="Line 16"/>
              <p:cNvSpPr>
                <a:spLocks noChangeShapeType="1"/>
              </p:cNvSpPr>
              <p:nvPr/>
            </p:nvSpPr>
            <p:spPr bwMode="auto">
              <a:xfrm flipH="1">
                <a:off x="2934" y="3360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0001" name="Line 17"/>
            <p:cNvSpPr>
              <a:spLocks noChangeShapeType="1"/>
            </p:cNvSpPr>
            <p:nvPr/>
          </p:nvSpPr>
          <p:spPr bwMode="auto">
            <a:xfrm>
              <a:off x="762" y="3264"/>
              <a:ext cx="21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0002" name="Rectangle 18"/>
          <p:cNvSpPr>
            <a:spLocks noChangeArrowheads="1"/>
          </p:cNvSpPr>
          <p:nvPr/>
        </p:nvSpPr>
        <p:spPr bwMode="auto">
          <a:xfrm>
            <a:off x="4860925" y="4678363"/>
            <a:ext cx="411956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i="1">
                <a:latin typeface="CopprplGoth Bd BT" pitchFamily="34" charset="0"/>
              </a:rPr>
              <a:t>consider this beam where the </a:t>
            </a:r>
          </a:p>
          <a:p>
            <a:pPr eaLnBrk="0" hangingPunct="0"/>
            <a:r>
              <a:rPr lang="en-US" sz="2000" i="1">
                <a:latin typeface="CopprplGoth Bd BT" pitchFamily="34" charset="0"/>
              </a:rPr>
              <a:t>deflection is zero at the boundaries</a:t>
            </a:r>
          </a:p>
          <a:p>
            <a:pPr eaLnBrk="0" hangingPunct="0"/>
            <a:r>
              <a:rPr lang="en-US" sz="2000" i="1">
                <a:latin typeface="CopprplGoth Bd BT" pitchFamily="34" charset="0"/>
              </a:rPr>
              <a:t>x= 0 and x = L</a:t>
            </a:r>
          </a:p>
          <a:p>
            <a:pPr eaLnBrk="0" hangingPunct="0"/>
            <a:r>
              <a:rPr lang="en-US" sz="2000" i="1">
                <a:latin typeface="CopprplGoth Bd BT" pitchFamily="34" charset="0"/>
              </a:rPr>
              <a:t>These are boundary conditions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854075" y="1082675"/>
            <a:ext cx="3379788" cy="685800"/>
            <a:chOff x="528" y="672"/>
            <a:chExt cx="2256" cy="432"/>
          </a:xfrm>
        </p:grpSpPr>
        <p:grpSp>
          <p:nvGrpSpPr>
            <p:cNvPr id="18439" name="Group 7"/>
            <p:cNvGrpSpPr>
              <a:grpSpLocks/>
            </p:cNvGrpSpPr>
            <p:nvPr/>
          </p:nvGrpSpPr>
          <p:grpSpPr bwMode="auto">
            <a:xfrm>
              <a:off x="528" y="672"/>
              <a:ext cx="42" cy="432"/>
              <a:chOff x="528" y="672"/>
              <a:chExt cx="42" cy="432"/>
            </a:xfrm>
          </p:grpSpPr>
          <p:sp>
            <p:nvSpPr>
              <p:cNvPr id="18434" name="Line 2"/>
              <p:cNvSpPr>
                <a:spLocks noChangeShapeType="1"/>
              </p:cNvSpPr>
              <p:nvPr/>
            </p:nvSpPr>
            <p:spPr bwMode="auto">
              <a:xfrm>
                <a:off x="570" y="67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5" name="Line 3"/>
              <p:cNvSpPr>
                <a:spLocks noChangeShapeType="1"/>
              </p:cNvSpPr>
              <p:nvPr/>
            </p:nvSpPr>
            <p:spPr bwMode="auto">
              <a:xfrm>
                <a:off x="528" y="672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6" name="Line 4"/>
              <p:cNvSpPr>
                <a:spLocks noChangeShapeType="1"/>
              </p:cNvSpPr>
              <p:nvPr/>
            </p:nvSpPr>
            <p:spPr bwMode="auto">
              <a:xfrm>
                <a:off x="528" y="768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7" name="Line 5"/>
              <p:cNvSpPr>
                <a:spLocks noChangeShapeType="1"/>
              </p:cNvSpPr>
              <p:nvPr/>
            </p:nvSpPr>
            <p:spPr bwMode="auto">
              <a:xfrm>
                <a:off x="528" y="864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38" name="Line 6"/>
              <p:cNvSpPr>
                <a:spLocks noChangeShapeType="1"/>
              </p:cNvSpPr>
              <p:nvPr/>
            </p:nvSpPr>
            <p:spPr bwMode="auto">
              <a:xfrm>
                <a:off x="528" y="960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45" name="Group 13"/>
            <p:cNvGrpSpPr>
              <a:grpSpLocks/>
            </p:cNvGrpSpPr>
            <p:nvPr/>
          </p:nvGrpSpPr>
          <p:grpSpPr bwMode="auto">
            <a:xfrm>
              <a:off x="2742" y="672"/>
              <a:ext cx="42" cy="432"/>
              <a:chOff x="2742" y="672"/>
              <a:chExt cx="42" cy="432"/>
            </a:xfrm>
          </p:grpSpPr>
          <p:sp>
            <p:nvSpPr>
              <p:cNvPr id="18440" name="Line 8"/>
              <p:cNvSpPr>
                <a:spLocks noChangeShapeType="1"/>
              </p:cNvSpPr>
              <p:nvPr/>
            </p:nvSpPr>
            <p:spPr bwMode="auto">
              <a:xfrm>
                <a:off x="2742" y="672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1" name="Line 9"/>
              <p:cNvSpPr>
                <a:spLocks noChangeShapeType="1"/>
              </p:cNvSpPr>
              <p:nvPr/>
            </p:nvSpPr>
            <p:spPr bwMode="auto">
              <a:xfrm flipH="1">
                <a:off x="2742" y="672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2" name="Line 10"/>
              <p:cNvSpPr>
                <a:spLocks noChangeShapeType="1"/>
              </p:cNvSpPr>
              <p:nvPr/>
            </p:nvSpPr>
            <p:spPr bwMode="auto">
              <a:xfrm flipH="1">
                <a:off x="2742" y="768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3" name="Line 11"/>
              <p:cNvSpPr>
                <a:spLocks noChangeShapeType="1"/>
              </p:cNvSpPr>
              <p:nvPr/>
            </p:nvSpPr>
            <p:spPr bwMode="auto">
              <a:xfrm flipH="1">
                <a:off x="2742" y="864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4" name="Line 12"/>
              <p:cNvSpPr>
                <a:spLocks noChangeShapeType="1"/>
              </p:cNvSpPr>
              <p:nvPr/>
            </p:nvSpPr>
            <p:spPr bwMode="auto">
              <a:xfrm flipH="1">
                <a:off x="2742" y="960"/>
                <a:ext cx="42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570" y="864"/>
              <a:ext cx="21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4572000" y="884238"/>
            <a:ext cx="411956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i="1">
                <a:latin typeface="CopprplGoth Bd BT" pitchFamily="34" charset="0"/>
              </a:rPr>
              <a:t>consider this beam where the </a:t>
            </a:r>
          </a:p>
          <a:p>
            <a:pPr eaLnBrk="0" hangingPunct="0"/>
            <a:r>
              <a:rPr lang="en-US" sz="2000" i="1">
                <a:latin typeface="CopprplGoth Bd BT" pitchFamily="34" charset="0"/>
              </a:rPr>
              <a:t>deflection is zero at the boundaries</a:t>
            </a:r>
          </a:p>
          <a:p>
            <a:pPr eaLnBrk="0" hangingPunct="0"/>
            <a:r>
              <a:rPr lang="en-US" sz="2000" i="1">
                <a:latin typeface="CopprplGoth Bd BT" pitchFamily="34" charset="0"/>
              </a:rPr>
              <a:t>x= 0 and x = L</a:t>
            </a:r>
          </a:p>
          <a:p>
            <a:pPr eaLnBrk="0" hangingPunct="0"/>
            <a:r>
              <a:rPr lang="en-US" sz="2000" i="1">
                <a:latin typeface="CopprplGoth Bd BT" pitchFamily="34" charset="0"/>
              </a:rPr>
              <a:t>These are boundary conditions</a:t>
            </a:r>
          </a:p>
        </p:txBody>
      </p:sp>
      <p:grpSp>
        <p:nvGrpSpPr>
          <p:cNvPr id="18454" name="Group 22"/>
          <p:cNvGrpSpPr>
            <a:grpSpLocks/>
          </p:cNvGrpSpPr>
          <p:nvPr/>
        </p:nvGrpSpPr>
        <p:grpSpPr bwMode="auto">
          <a:xfrm>
            <a:off x="854075" y="2987675"/>
            <a:ext cx="74613" cy="685800"/>
            <a:chOff x="528" y="1872"/>
            <a:chExt cx="42" cy="432"/>
          </a:xfrm>
        </p:grpSpPr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>
              <a:off x="570" y="1872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>
              <a:off x="528" y="1872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>
              <a:off x="528" y="1968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20"/>
            <p:cNvSpPr>
              <a:spLocks noChangeShapeType="1"/>
            </p:cNvSpPr>
            <p:nvPr/>
          </p:nvSpPr>
          <p:spPr bwMode="auto">
            <a:xfrm>
              <a:off x="528" y="2064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>
              <a:off x="528" y="2160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460" name="Group 28"/>
          <p:cNvGrpSpPr>
            <a:grpSpLocks/>
          </p:cNvGrpSpPr>
          <p:nvPr/>
        </p:nvGrpSpPr>
        <p:grpSpPr bwMode="auto">
          <a:xfrm>
            <a:off x="4368800" y="2987675"/>
            <a:ext cx="74613" cy="685800"/>
            <a:chOff x="2742" y="1872"/>
            <a:chExt cx="42" cy="432"/>
          </a:xfrm>
        </p:grpSpPr>
        <p:sp>
          <p:nvSpPr>
            <p:cNvPr id="18455" name="Line 23"/>
            <p:cNvSpPr>
              <a:spLocks noChangeShapeType="1"/>
            </p:cNvSpPr>
            <p:nvPr/>
          </p:nvSpPr>
          <p:spPr bwMode="auto">
            <a:xfrm>
              <a:off x="2742" y="1872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Line 24"/>
            <p:cNvSpPr>
              <a:spLocks noChangeShapeType="1"/>
            </p:cNvSpPr>
            <p:nvPr/>
          </p:nvSpPr>
          <p:spPr bwMode="auto">
            <a:xfrm flipH="1">
              <a:off x="2742" y="1872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Line 25"/>
            <p:cNvSpPr>
              <a:spLocks noChangeShapeType="1"/>
            </p:cNvSpPr>
            <p:nvPr/>
          </p:nvSpPr>
          <p:spPr bwMode="auto">
            <a:xfrm flipH="1">
              <a:off x="2742" y="1968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8" name="Line 26"/>
            <p:cNvSpPr>
              <a:spLocks noChangeShapeType="1"/>
            </p:cNvSpPr>
            <p:nvPr/>
          </p:nvSpPr>
          <p:spPr bwMode="auto">
            <a:xfrm flipH="1">
              <a:off x="2742" y="2064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9" name="Line 27"/>
            <p:cNvSpPr>
              <a:spLocks noChangeShapeType="1"/>
            </p:cNvSpPr>
            <p:nvPr/>
          </p:nvSpPr>
          <p:spPr bwMode="auto">
            <a:xfrm flipH="1">
              <a:off x="2742" y="2160"/>
              <a:ext cx="4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920750" y="3292475"/>
            <a:ext cx="3252788" cy="1588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Arc 30"/>
          <p:cNvSpPr>
            <a:spLocks/>
          </p:cNvSpPr>
          <p:nvPr/>
        </p:nvSpPr>
        <p:spPr bwMode="auto">
          <a:xfrm>
            <a:off x="2606675" y="3292475"/>
            <a:ext cx="1654175" cy="6096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3" name="Arc 31"/>
          <p:cNvSpPr>
            <a:spLocks/>
          </p:cNvSpPr>
          <p:nvPr/>
        </p:nvSpPr>
        <p:spPr bwMode="auto">
          <a:xfrm>
            <a:off x="931863" y="3292475"/>
            <a:ext cx="1654175" cy="609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930275" y="3140075"/>
            <a:ext cx="1293813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>
            <a:off x="2301875" y="2454275"/>
            <a:ext cx="1588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2301875" y="3292475"/>
            <a:ext cx="1588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1371600" y="27130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i="1">
                <a:latin typeface="CopprplGoth Bd BT" pitchFamily="34" charset="0"/>
              </a:rPr>
              <a:t>a</a:t>
            </a:r>
          </a:p>
        </p:txBody>
      </p:sp>
      <p:sp>
        <p:nvSpPr>
          <p:cNvPr id="18468" name="Rectangle 36"/>
          <p:cNvSpPr>
            <a:spLocks noChangeArrowheads="1"/>
          </p:cNvSpPr>
          <p:nvPr/>
        </p:nvSpPr>
        <p:spPr bwMode="auto">
          <a:xfrm>
            <a:off x="2438400" y="3398838"/>
            <a:ext cx="403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i="1">
                <a:latin typeface="CopprplGoth Bd BT" pitchFamily="34" charset="0"/>
              </a:rPr>
              <a:t>y</a:t>
            </a:r>
            <a:r>
              <a:rPr lang="en-US" sz="2000" i="1" baseline="-25000">
                <a:latin typeface="CopprplGoth Bd BT" pitchFamily="34" charset="0"/>
              </a:rPr>
              <a:t>o</a:t>
            </a:r>
          </a:p>
        </p:txBody>
      </p:sp>
      <p:sp>
        <p:nvSpPr>
          <p:cNvPr id="18469" name="Rectangle 37"/>
          <p:cNvSpPr>
            <a:spLocks noChangeArrowheads="1"/>
          </p:cNvSpPr>
          <p:nvPr/>
        </p:nvSpPr>
        <p:spPr bwMode="auto">
          <a:xfrm>
            <a:off x="2133600" y="2103438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i="1">
                <a:latin typeface="CopprplGoth Bd BT" pitchFamily="34" charset="0"/>
              </a:rPr>
              <a:t>P</a:t>
            </a:r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762000" y="4191000"/>
            <a:ext cx="8001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In some cases, the specific behavior of a system(s)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is known at a particular time.  Consider how the deflection of a beam at </a:t>
            </a:r>
            <a:r>
              <a:rPr lang="en-US" i="1">
                <a:latin typeface="CopprplGoth Bd BT" pitchFamily="34" charset="0"/>
              </a:rPr>
              <a:t>x = a </a:t>
            </a:r>
            <a:r>
              <a:rPr lang="en-US">
                <a:latin typeface="CopprplGoth Bd BT" pitchFamily="34" charset="0"/>
              </a:rPr>
              <a:t>is shown at time </a:t>
            </a:r>
            <a:r>
              <a:rPr lang="en-US" i="1">
                <a:latin typeface="CopprplGoth Bd BT" pitchFamily="34" charset="0"/>
              </a:rPr>
              <a:t>t </a:t>
            </a:r>
            <a:r>
              <a:rPr lang="en-US">
                <a:latin typeface="CopprplGoth Bd BT" pitchFamily="34" charset="0"/>
              </a:rPr>
              <a:t>=0 to be equal to </a:t>
            </a:r>
            <a:r>
              <a:rPr lang="en-US" i="1">
                <a:latin typeface="CopprplGoth Bd BT" pitchFamily="34" charset="0"/>
              </a:rPr>
              <a:t>y</a:t>
            </a:r>
            <a:r>
              <a:rPr lang="en-US" i="1" baseline="-25000">
                <a:latin typeface="CopprplGoth Bd BT" pitchFamily="34" charset="0"/>
              </a:rPr>
              <a:t>o</a:t>
            </a:r>
            <a:r>
              <a:rPr lang="en-US">
                <a:latin typeface="CopprplGoth Bd BT" pitchFamily="34" charset="0"/>
              </a:rPr>
              <a:t>.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Being interested in the response for </a:t>
            </a:r>
            <a:r>
              <a:rPr lang="en-US" i="1">
                <a:latin typeface="CopprplGoth Bd BT" pitchFamily="34" charset="0"/>
              </a:rPr>
              <a:t>t </a:t>
            </a:r>
            <a:r>
              <a:rPr lang="en-US">
                <a:latin typeface="CopprplGoth Bd BT" pitchFamily="34" charset="0"/>
              </a:rPr>
              <a:t>&gt; 0, this is called the initial condition.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At best, only a few differential equations can be solved analytically in a closed form.</a:t>
            </a:r>
          </a:p>
          <a:p>
            <a:r>
              <a:rPr lang="en-US"/>
              <a:t>Solutions of most practical engineering problems involving differential equations require the use of numerical methods.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6002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Scope of Lectures on ODE</a:t>
            </a:r>
          </a:p>
        </p:txBody>
      </p:sp>
      <p:sp>
        <p:nvSpPr>
          <p:cNvPr id="225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39624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One Step Methods</a:t>
            </a:r>
          </a:p>
          <a:p>
            <a:pPr lvl="1"/>
            <a:r>
              <a:rPr lang="en-US"/>
              <a:t>Euler’s Method</a:t>
            </a:r>
          </a:p>
          <a:p>
            <a:pPr lvl="1"/>
            <a:r>
              <a:rPr lang="en-US"/>
              <a:t>Heun’s Method</a:t>
            </a:r>
          </a:p>
          <a:p>
            <a:pPr lvl="1"/>
            <a:r>
              <a:rPr lang="en-US"/>
              <a:t>Improved Polygon</a:t>
            </a:r>
          </a:p>
          <a:p>
            <a:pPr lvl="1"/>
            <a:r>
              <a:rPr lang="en-US"/>
              <a:t>Runge Kutta</a:t>
            </a:r>
          </a:p>
          <a:p>
            <a:pPr lvl="1"/>
            <a:r>
              <a:rPr lang="en-US"/>
              <a:t>Systems of ODE</a:t>
            </a:r>
          </a:p>
          <a:p>
            <a:r>
              <a:rPr lang="en-US"/>
              <a:t>Adaptive step size control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15240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Boundary value problems</a:t>
            </a:r>
          </a:p>
          <a:p>
            <a:r>
              <a:rPr lang="en-US"/>
              <a:t>Case studies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Scope of Lectures on 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Specific Study Objectives</a:t>
            </a: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Understand the visual representation of Euler’s, Heun’s and the improved polygon methods.</a:t>
            </a:r>
          </a:p>
          <a:p>
            <a:r>
              <a:rPr lang="en-US" sz="2800"/>
              <a:t>Understand the difference between local and global truncation errors</a:t>
            </a:r>
          </a:p>
          <a:p>
            <a:r>
              <a:rPr lang="en-US" sz="2800"/>
              <a:t>Know the general form of the Runge-Kutta methods.  </a:t>
            </a:r>
          </a:p>
          <a:p>
            <a:r>
              <a:rPr lang="en-US" sz="2800"/>
              <a:t>Understand the derivation of the second-order RK method and how it relates to the Taylor series expansion.</a:t>
            </a:r>
          </a:p>
          <a:p>
            <a:endParaRPr 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Specific Study Objectives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57250" y="1724025"/>
            <a:ext cx="7772400" cy="45339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Realize that there are an infinite number of possible versions for second- and higher-order RK methods</a:t>
            </a:r>
          </a:p>
          <a:p>
            <a:r>
              <a:rPr lang="en-US" sz="2800"/>
              <a:t>Know how to apply any of the RK methods to systems of equations </a:t>
            </a:r>
          </a:p>
          <a:p>
            <a:r>
              <a:rPr lang="en-US" sz="2800"/>
              <a:t>Understand the difference between initial value and boundary value problems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Review of Analytical Solution</a:t>
            </a:r>
          </a:p>
        </p:txBody>
      </p:sp>
      <p:graphicFrame>
        <p:nvGraphicFramePr>
          <p:cNvPr id="32771" name="Object 3"/>
          <p:cNvGraphicFramePr>
            <a:graphicFrameLocks/>
          </p:cNvGraphicFramePr>
          <p:nvPr/>
        </p:nvGraphicFramePr>
        <p:xfrm>
          <a:off x="1219200" y="2667000"/>
          <a:ext cx="1743075" cy="2632075"/>
        </p:xfrm>
        <a:graphic>
          <a:graphicData uri="http://schemas.openxmlformats.org/presentationml/2006/ole">
            <p:oleObj spid="_x0000_s32771" name="Equation" r:id="rId3" imgW="1752480" imgH="2641320" progId="Equation.3">
              <p:embed/>
            </p:oleObj>
          </a:graphicData>
        </a:graphic>
      </p:graphicFrame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886200" y="2514600"/>
            <a:ext cx="4240213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CopprplGoth Bd BT" pitchFamily="34" charset="0"/>
              </a:rPr>
              <a:t>At this point lets consider </a:t>
            </a:r>
          </a:p>
          <a:p>
            <a:pPr eaLnBrk="0" hangingPunct="0"/>
            <a:r>
              <a:rPr lang="en-US" sz="2800">
                <a:latin typeface="CopprplGoth Bd BT" pitchFamily="34" charset="0"/>
              </a:rPr>
              <a:t>initial conditions.</a:t>
            </a:r>
          </a:p>
          <a:p>
            <a:pPr eaLnBrk="0" hangingPunct="0"/>
            <a:endParaRPr lang="en-US" sz="2800">
              <a:latin typeface="CopprplGoth Bd BT" pitchFamily="34" charset="0"/>
            </a:endParaRPr>
          </a:p>
          <a:p>
            <a:pPr eaLnBrk="0" hangingPunct="0"/>
            <a:r>
              <a:rPr lang="en-US" sz="2800">
                <a:latin typeface="CopprplGoth Bd BT" pitchFamily="34" charset="0"/>
              </a:rPr>
              <a:t>y(0)=1</a:t>
            </a:r>
          </a:p>
          <a:p>
            <a:pPr eaLnBrk="0" hangingPunct="0"/>
            <a:r>
              <a:rPr lang="en-US" sz="2800">
                <a:latin typeface="CopprplGoth Bd BT" pitchFamily="34" charset="0"/>
              </a:rPr>
              <a:t>and</a:t>
            </a:r>
          </a:p>
          <a:p>
            <a:pPr eaLnBrk="0" hangingPunct="0"/>
            <a:r>
              <a:rPr lang="en-US" sz="2800">
                <a:latin typeface="CopprplGoth Bd BT" pitchFamily="34" charset="0"/>
              </a:rPr>
              <a:t>y(0)=2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Ordinary Differential Equations…</a:t>
            </a:r>
            <a:r>
              <a:rPr lang="en-US" sz="1600" b="1" i="1">
                <a:latin typeface="Times New Roman" pitchFamily="18" charset="0"/>
              </a:rPr>
              <a:t>where to use them</a:t>
            </a:r>
            <a:endParaRPr lang="en-US" sz="4000"/>
          </a:p>
        </p:txBody>
      </p:sp>
      <p:sp>
        <p:nvSpPr>
          <p:cNvPr id="325636" name="Text Box 4"/>
          <p:cNvSpPr txBox="1">
            <a:spLocks noChangeArrowheads="1"/>
          </p:cNvSpPr>
          <p:nvPr/>
        </p:nvSpPr>
        <p:spPr bwMode="auto">
          <a:xfrm>
            <a:off x="914400" y="1752600"/>
            <a:ext cx="7407275" cy="4108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The dissolution (solubilization) of a contaminant into groundwater is governed by the equation: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where </a:t>
            </a:r>
            <a:r>
              <a:rPr lang="en-US" i="1">
                <a:latin typeface="CopprplGoth Bd BT" pitchFamily="34" charset="0"/>
              </a:rPr>
              <a:t>k</a:t>
            </a:r>
            <a:r>
              <a:rPr lang="en-US" i="1" baseline="-25000">
                <a:latin typeface="CopprplGoth Bd BT" pitchFamily="34" charset="0"/>
              </a:rPr>
              <a:t>l</a:t>
            </a:r>
            <a:r>
              <a:rPr lang="en-US">
                <a:latin typeface="CopprplGoth Bd BT" pitchFamily="34" charset="0"/>
              </a:rPr>
              <a:t> is a lumped mass transfer coefficient and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 i="1" baseline="-25000">
                <a:latin typeface="CopprplGoth Bd BT" pitchFamily="34" charset="0"/>
              </a:rPr>
              <a:t>s</a:t>
            </a:r>
            <a:r>
              <a:rPr lang="en-US">
                <a:latin typeface="CopprplGoth Bd BT" pitchFamily="34" charset="0"/>
              </a:rPr>
              <a:t> is the maximum solubility of the contaminant into the water (a constant).  Given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>
                <a:latin typeface="CopprplGoth Bd BT" pitchFamily="34" charset="0"/>
              </a:rPr>
              <a:t>(0)=2 mg/L,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 i="1" baseline="-25000">
                <a:latin typeface="CopprplGoth Bd BT" pitchFamily="34" charset="0"/>
              </a:rPr>
              <a:t>s</a:t>
            </a:r>
            <a:r>
              <a:rPr lang="en-US">
                <a:latin typeface="CopprplGoth Bd BT" pitchFamily="34" charset="0"/>
              </a:rPr>
              <a:t> = 500 mg/L and </a:t>
            </a:r>
            <a:r>
              <a:rPr lang="en-US" i="1">
                <a:latin typeface="CopprplGoth Bd BT" pitchFamily="34" charset="0"/>
              </a:rPr>
              <a:t>k</a:t>
            </a:r>
            <a:r>
              <a:rPr lang="en-US" i="1" baseline="-25000">
                <a:latin typeface="CopprplGoth Bd BT" pitchFamily="34" charset="0"/>
              </a:rPr>
              <a:t>l</a:t>
            </a:r>
            <a:r>
              <a:rPr lang="en-US" baseline="-25000">
                <a:latin typeface="CopprplGoth Bd BT" pitchFamily="34" charset="0"/>
              </a:rPr>
              <a:t> </a:t>
            </a:r>
            <a:r>
              <a:rPr lang="en-US">
                <a:latin typeface="CopprplGoth Bd BT" pitchFamily="34" charset="0"/>
              </a:rPr>
              <a:t>= 0.1 day</a:t>
            </a:r>
            <a:r>
              <a:rPr lang="en-US" baseline="30000">
                <a:latin typeface="CopprplGoth Bd BT" pitchFamily="34" charset="0"/>
              </a:rPr>
              <a:t>-1</a:t>
            </a:r>
            <a:r>
              <a:rPr lang="en-US">
                <a:latin typeface="CopprplGoth Bd BT" pitchFamily="34" charset="0"/>
              </a:rPr>
              <a:t>, estimate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>
                <a:latin typeface="CopprplGoth Bd BT" pitchFamily="34" charset="0"/>
              </a:rPr>
              <a:t>(0.5) and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>
                <a:latin typeface="CopprplGoth Bd BT" pitchFamily="34" charset="0"/>
              </a:rPr>
              <a:t>(1.0) using a numerical method for ODE’s.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</p:txBody>
      </p:sp>
      <p:graphicFrame>
        <p:nvGraphicFramePr>
          <p:cNvPr id="325637" name="Object 5"/>
          <p:cNvGraphicFramePr>
            <a:graphicFrameLocks noChangeAspect="1"/>
          </p:cNvGraphicFramePr>
          <p:nvPr/>
        </p:nvGraphicFramePr>
        <p:xfrm>
          <a:off x="2819400" y="2667000"/>
          <a:ext cx="2551113" cy="984250"/>
        </p:xfrm>
        <a:graphic>
          <a:graphicData uri="http://schemas.openxmlformats.org/presentationml/2006/ole">
            <p:oleObj spid="_x0000_s325637" name="Equation" r:id="rId3" imgW="101592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/>
          </p:cNvGraphicFramePr>
          <p:nvPr/>
        </p:nvGraphicFramePr>
        <p:xfrm>
          <a:off x="1081088" y="1204913"/>
          <a:ext cx="1619250" cy="4419600"/>
        </p:xfrm>
        <a:graphic>
          <a:graphicData uri="http://schemas.openxmlformats.org/presentationml/2006/ole">
            <p:oleObj spid="_x0000_s33794" name="Equation" r:id="rId3" imgW="1638000" imgH="4444920" progId="Equation.3">
              <p:embed/>
            </p:oleObj>
          </a:graphicData>
        </a:graphic>
      </p:graphicFrame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79925" y="1431925"/>
            <a:ext cx="42418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CopprplGoth Bd BT" pitchFamily="34" charset="0"/>
              </a:rPr>
              <a:t>What we see are different</a:t>
            </a:r>
          </a:p>
          <a:p>
            <a:pPr eaLnBrk="0" hangingPunct="0"/>
            <a:r>
              <a:rPr lang="en-US" sz="2800">
                <a:latin typeface="CopprplGoth Bd BT" pitchFamily="34" charset="0"/>
              </a:rPr>
              <a:t>values of </a:t>
            </a:r>
            <a:r>
              <a:rPr lang="en-US" sz="2800" i="1">
                <a:latin typeface="CopprplGoth Bd BT" pitchFamily="34" charset="0"/>
              </a:rPr>
              <a:t>C</a:t>
            </a:r>
            <a:r>
              <a:rPr lang="en-US" sz="2800">
                <a:latin typeface="CopprplGoth Bd BT" pitchFamily="34" charset="0"/>
              </a:rPr>
              <a:t> for the two</a:t>
            </a:r>
          </a:p>
          <a:p>
            <a:pPr eaLnBrk="0" hangingPunct="0"/>
            <a:r>
              <a:rPr lang="en-US" sz="2800">
                <a:latin typeface="CopprplGoth Bd BT" pitchFamily="34" charset="0"/>
              </a:rPr>
              <a:t>different initial conditions.</a:t>
            </a:r>
          </a:p>
          <a:p>
            <a:pPr eaLnBrk="0" hangingPunct="0"/>
            <a:endParaRPr lang="en-US" sz="2800">
              <a:latin typeface="CopprplGoth Bd BT" pitchFamily="34" charset="0"/>
            </a:endParaRPr>
          </a:p>
          <a:p>
            <a:pPr eaLnBrk="0" hangingPunct="0"/>
            <a:r>
              <a:rPr lang="en-US" sz="2800">
                <a:latin typeface="CopprplGoth Bd BT" pitchFamily="34" charset="0"/>
              </a:rPr>
              <a:t>The resulting equations </a:t>
            </a:r>
          </a:p>
          <a:p>
            <a:pPr eaLnBrk="0" hangingPunct="0"/>
            <a:r>
              <a:rPr lang="en-US" sz="2800">
                <a:latin typeface="CopprplGoth Bd BT" pitchFamily="34" charset="0"/>
              </a:rPr>
              <a:t>are:</a:t>
            </a:r>
          </a:p>
          <a:p>
            <a:pPr eaLnBrk="0" hangingPunct="0"/>
            <a:endParaRPr lang="en-US" sz="2800">
              <a:latin typeface="CopprplGoth Bd BT" pitchFamily="34" charset="0"/>
            </a:endParaRPr>
          </a:p>
          <a:p>
            <a:pPr eaLnBrk="0" hangingPunct="0"/>
            <a:endParaRPr lang="en-US" sz="2800">
              <a:latin typeface="CopprplGoth Bd BT" pitchFamily="34" charset="0"/>
            </a:endParaRPr>
          </a:p>
        </p:txBody>
      </p:sp>
      <p:graphicFrame>
        <p:nvGraphicFramePr>
          <p:cNvPr id="33796" name="Object 4"/>
          <p:cNvGraphicFramePr>
            <a:graphicFrameLocks/>
          </p:cNvGraphicFramePr>
          <p:nvPr/>
        </p:nvGraphicFramePr>
        <p:xfrm>
          <a:off x="5562600" y="4343400"/>
          <a:ext cx="1412875" cy="1590675"/>
        </p:xfrm>
        <a:graphic>
          <a:graphicData uri="http://schemas.openxmlformats.org/presentationml/2006/ole">
            <p:oleObj spid="_x0000_s33796" name="Equation" r:id="rId4" imgW="1422360" imgH="1600200" progId="Equation.3">
              <p:embed/>
            </p:oleObj>
          </a:graphicData>
        </a:graphic>
      </p:graphicFrame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463550" y="920750"/>
            <a:ext cx="2730500" cy="5321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49238"/>
            <a:ext cx="8305800" cy="64182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One Step Methods</a:t>
            </a:r>
          </a:p>
        </p:txBody>
      </p:sp>
      <p:sp>
        <p:nvSpPr>
          <p:cNvPr id="190467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8382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Focus is on solving ODE in the form</a:t>
            </a:r>
          </a:p>
        </p:txBody>
      </p:sp>
      <p:graphicFrame>
        <p:nvGraphicFramePr>
          <p:cNvPr id="190468" name="Object 1028"/>
          <p:cNvGraphicFramePr>
            <a:graphicFrameLocks/>
          </p:cNvGraphicFramePr>
          <p:nvPr/>
        </p:nvGraphicFramePr>
        <p:xfrm>
          <a:off x="1457325" y="2986088"/>
          <a:ext cx="6030913" cy="1385887"/>
        </p:xfrm>
        <a:graphic>
          <a:graphicData uri="http://schemas.openxmlformats.org/presentationml/2006/ole">
            <p:oleObj spid="_x0000_s190468" name="Equation" r:id="rId3" imgW="6040080" imgH="1395360" progId="Equation.3">
              <p:embed/>
            </p:oleObj>
          </a:graphicData>
        </a:graphic>
      </p:graphicFrame>
      <p:sp>
        <p:nvSpPr>
          <p:cNvPr id="190469" name="Line 1029"/>
          <p:cNvSpPr>
            <a:spLocks noChangeShapeType="1"/>
          </p:cNvSpPr>
          <p:nvPr/>
        </p:nvSpPr>
        <p:spPr bwMode="auto">
          <a:xfrm>
            <a:off x="4191000" y="2971800"/>
            <a:ext cx="0" cy="2133600"/>
          </a:xfrm>
          <a:prstGeom prst="line">
            <a:avLst/>
          </a:prstGeom>
          <a:noFill/>
          <a:ln w="12700">
            <a:solidFill>
              <a:srgbClr val="BC3700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0" name="Line 1030"/>
          <p:cNvSpPr>
            <a:spLocks noChangeShapeType="1"/>
          </p:cNvSpPr>
          <p:nvPr/>
        </p:nvSpPr>
        <p:spPr bwMode="auto">
          <a:xfrm>
            <a:off x="4191000" y="5105400"/>
            <a:ext cx="3886200" cy="0"/>
          </a:xfrm>
          <a:prstGeom prst="line">
            <a:avLst/>
          </a:prstGeom>
          <a:noFill/>
          <a:ln w="12700">
            <a:solidFill>
              <a:srgbClr val="BC3700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1" name="Rectangle 1031"/>
          <p:cNvSpPr>
            <a:spLocks noChangeArrowheads="1"/>
          </p:cNvSpPr>
          <p:nvPr/>
        </p:nvSpPr>
        <p:spPr bwMode="auto">
          <a:xfrm>
            <a:off x="3794125" y="297021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BC3700"/>
                </a:solidFill>
                <a:latin typeface="Times New Roman" pitchFamily="18" charset="0"/>
              </a:rPr>
              <a:t>y</a:t>
            </a:r>
          </a:p>
        </p:txBody>
      </p:sp>
      <p:sp>
        <p:nvSpPr>
          <p:cNvPr id="190472" name="Rectangle 1032"/>
          <p:cNvSpPr>
            <a:spLocks noChangeArrowheads="1"/>
          </p:cNvSpPr>
          <p:nvPr/>
        </p:nvSpPr>
        <p:spPr bwMode="auto">
          <a:xfrm>
            <a:off x="8137525" y="487521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rgbClr val="BC3700"/>
                </a:solidFill>
                <a:latin typeface="Times New Roman" pitchFamily="18" charset="0"/>
              </a:rPr>
              <a:t>x</a:t>
            </a:r>
          </a:p>
        </p:txBody>
      </p:sp>
      <p:sp>
        <p:nvSpPr>
          <p:cNvPr id="190473" name="Arc 1033"/>
          <p:cNvSpPr>
            <a:spLocks/>
          </p:cNvSpPr>
          <p:nvPr/>
        </p:nvSpPr>
        <p:spPr bwMode="auto">
          <a:xfrm>
            <a:off x="4495800" y="3429000"/>
            <a:ext cx="1371600" cy="914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25400" cap="rnd">
            <a:solidFill>
              <a:srgbClr val="BC37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4" name="Oval 1034"/>
          <p:cNvSpPr>
            <a:spLocks noChangeArrowheads="1"/>
          </p:cNvSpPr>
          <p:nvPr/>
        </p:nvSpPr>
        <p:spPr bwMode="auto">
          <a:xfrm>
            <a:off x="5164138" y="4173538"/>
            <a:ext cx="63500" cy="635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5" name="Line 1035"/>
          <p:cNvSpPr>
            <a:spLocks noChangeShapeType="1"/>
          </p:cNvSpPr>
          <p:nvPr/>
        </p:nvSpPr>
        <p:spPr bwMode="auto">
          <a:xfrm flipV="1">
            <a:off x="4651375" y="3652838"/>
            <a:ext cx="1754188" cy="831850"/>
          </a:xfrm>
          <a:prstGeom prst="line">
            <a:avLst/>
          </a:prstGeom>
          <a:noFill/>
          <a:ln w="12700">
            <a:solidFill>
              <a:srgbClr val="B50069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6" name="Line 1036"/>
          <p:cNvSpPr>
            <a:spLocks noChangeShapeType="1"/>
          </p:cNvSpPr>
          <p:nvPr/>
        </p:nvSpPr>
        <p:spPr bwMode="auto">
          <a:xfrm>
            <a:off x="5257800" y="4233863"/>
            <a:ext cx="609600" cy="0"/>
          </a:xfrm>
          <a:prstGeom prst="line">
            <a:avLst/>
          </a:prstGeom>
          <a:noFill/>
          <a:ln w="12700">
            <a:solidFill>
              <a:srgbClr val="B5006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7" name="Line 1037"/>
          <p:cNvSpPr>
            <a:spLocks noChangeShapeType="1"/>
          </p:cNvSpPr>
          <p:nvPr/>
        </p:nvSpPr>
        <p:spPr bwMode="auto">
          <a:xfrm>
            <a:off x="5867400" y="3886200"/>
            <a:ext cx="19050" cy="342900"/>
          </a:xfrm>
          <a:prstGeom prst="line">
            <a:avLst/>
          </a:prstGeom>
          <a:noFill/>
          <a:ln w="12700">
            <a:solidFill>
              <a:srgbClr val="B5006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78" name="Rectangle 1038"/>
          <p:cNvSpPr>
            <a:spLocks noChangeArrowheads="1"/>
          </p:cNvSpPr>
          <p:nvPr/>
        </p:nvSpPr>
        <p:spPr bwMode="auto">
          <a:xfrm>
            <a:off x="5918200" y="4217988"/>
            <a:ext cx="1311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9234DB"/>
                </a:solidFill>
                <a:latin typeface="Times New Roman" pitchFamily="18" charset="0"/>
              </a:rPr>
              <a:t>slope = </a:t>
            </a:r>
            <a:r>
              <a:rPr lang="en-US">
                <a:solidFill>
                  <a:srgbClr val="9234DB"/>
                </a:solidFill>
                <a:latin typeface="Symbol" pitchFamily="18" charset="2"/>
              </a:rPr>
              <a:t>f</a:t>
            </a:r>
          </a:p>
        </p:txBody>
      </p:sp>
      <p:sp>
        <p:nvSpPr>
          <p:cNvPr id="190479" name="Rectangle 1039"/>
          <p:cNvSpPr>
            <a:spLocks noChangeArrowheads="1"/>
          </p:cNvSpPr>
          <p:nvPr/>
        </p:nvSpPr>
        <p:spPr bwMode="auto">
          <a:xfrm>
            <a:off x="5075238" y="4298950"/>
            <a:ext cx="393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9234DB"/>
                </a:solidFill>
                <a:latin typeface="Times New Roman" pitchFamily="18" charset="0"/>
              </a:rPr>
              <a:t>y</a:t>
            </a:r>
            <a:r>
              <a:rPr lang="en-US" baseline="-25000">
                <a:solidFill>
                  <a:srgbClr val="9234DB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90480" name="Oval 1040"/>
          <p:cNvSpPr>
            <a:spLocks noChangeArrowheads="1"/>
          </p:cNvSpPr>
          <p:nvPr/>
        </p:nvSpPr>
        <p:spPr bwMode="auto">
          <a:xfrm>
            <a:off x="6019800" y="3810000"/>
            <a:ext cx="63500" cy="635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81" name="Rectangle 1041"/>
          <p:cNvSpPr>
            <a:spLocks noChangeArrowheads="1"/>
          </p:cNvSpPr>
          <p:nvPr/>
        </p:nvSpPr>
        <p:spPr bwMode="auto">
          <a:xfrm>
            <a:off x="6280150" y="35274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9234DB"/>
                </a:solidFill>
                <a:latin typeface="Times New Roman" pitchFamily="18" charset="0"/>
              </a:rPr>
              <a:t>y</a:t>
            </a:r>
            <a:r>
              <a:rPr lang="en-US" baseline="-25000">
                <a:solidFill>
                  <a:srgbClr val="9234DB"/>
                </a:solidFill>
                <a:latin typeface="Times New Roman" pitchFamily="18" charset="0"/>
              </a:rPr>
              <a:t>i+1</a:t>
            </a:r>
          </a:p>
        </p:txBody>
      </p:sp>
      <p:sp>
        <p:nvSpPr>
          <p:cNvPr id="190482" name="Line 1042"/>
          <p:cNvSpPr>
            <a:spLocks noChangeShapeType="1"/>
          </p:cNvSpPr>
          <p:nvPr/>
        </p:nvSpPr>
        <p:spPr bwMode="auto">
          <a:xfrm>
            <a:off x="5086350" y="3314700"/>
            <a:ext cx="1028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483" name="Rectangle 1043"/>
          <p:cNvSpPr>
            <a:spLocks noChangeArrowheads="1"/>
          </p:cNvSpPr>
          <p:nvPr/>
        </p:nvSpPr>
        <p:spPr bwMode="auto">
          <a:xfrm>
            <a:off x="5413375" y="28225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9234DB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90484" name="Rectangle 1044"/>
          <p:cNvSpPr>
            <a:spLocks noChangeArrowheads="1"/>
          </p:cNvSpPr>
          <p:nvPr/>
        </p:nvSpPr>
        <p:spPr bwMode="auto">
          <a:xfrm>
            <a:off x="1428750" y="5422900"/>
            <a:ext cx="5791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9234DB"/>
                </a:solidFill>
              </a:rPr>
              <a:t>This is the same as saying:</a:t>
            </a:r>
          </a:p>
          <a:p>
            <a:pPr eaLnBrk="0" hangingPunct="0"/>
            <a:r>
              <a:rPr lang="en-US">
                <a:solidFill>
                  <a:srgbClr val="9234DB"/>
                </a:solidFill>
              </a:rPr>
              <a:t>new value = old value + slope x step size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Euler’s Method</a:t>
            </a:r>
          </a:p>
        </p:txBody>
      </p:sp>
      <p:sp>
        <p:nvSpPr>
          <p:cNvPr id="37891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The first derivative provides a direct estimate of the slope at </a:t>
            </a:r>
            <a:r>
              <a:rPr lang="en-US" i="1"/>
              <a:t>x</a:t>
            </a:r>
            <a:r>
              <a:rPr lang="en-US" i="1" baseline="-25000"/>
              <a:t>i</a:t>
            </a:r>
          </a:p>
          <a:p>
            <a:r>
              <a:rPr lang="en-US"/>
              <a:t>The equation is applied iteratively, or one step at a time, over small distance in order to reduce the error</a:t>
            </a:r>
          </a:p>
          <a:p>
            <a:r>
              <a:rPr lang="en-US"/>
              <a:t>Hence this is often referred to as Euler’s One-Step Method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Example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>
            <p:ph idx="1"/>
          </p:nvPr>
        </p:nvGraphicFramePr>
        <p:xfrm>
          <a:off x="3124200" y="3810000"/>
          <a:ext cx="1792288" cy="1903413"/>
        </p:xfrm>
        <a:graphic>
          <a:graphicData uri="http://schemas.openxmlformats.org/presentationml/2006/ole">
            <p:oleObj spid="_x0000_s39939" name="Equation" r:id="rId3" imgW="596880" imgH="634680" progId="Equation.3">
              <p:embed/>
            </p:oleObj>
          </a:graphicData>
        </a:graphic>
      </p:graphicFrame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219200" y="2133600"/>
            <a:ext cx="7239000" cy="1373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latin typeface="CopprplGoth Bd BT" pitchFamily="34" charset="0"/>
              </a:rPr>
              <a:t>For the initial condition </a:t>
            </a:r>
            <a:r>
              <a:rPr lang="en-US" sz="2800" i="1">
                <a:latin typeface="CopprplGoth Bd BT" pitchFamily="34" charset="0"/>
              </a:rPr>
              <a:t>y</a:t>
            </a:r>
            <a:r>
              <a:rPr lang="en-US" sz="2800">
                <a:latin typeface="CopprplGoth Bd BT" pitchFamily="34" charset="0"/>
              </a:rPr>
              <a:t>(1)=1, determine </a:t>
            </a:r>
            <a:r>
              <a:rPr lang="en-US" sz="2800" i="1">
                <a:latin typeface="CopprplGoth Bd BT" pitchFamily="34" charset="0"/>
              </a:rPr>
              <a:t>y</a:t>
            </a:r>
            <a:r>
              <a:rPr lang="en-US" sz="2800">
                <a:latin typeface="CopprplGoth Bd BT" pitchFamily="34" charset="0"/>
              </a:rPr>
              <a:t> for </a:t>
            </a:r>
            <a:r>
              <a:rPr lang="en-US" sz="2800" i="1">
                <a:latin typeface="CopprplGoth Bd BT" pitchFamily="34" charset="0"/>
              </a:rPr>
              <a:t>h </a:t>
            </a:r>
            <a:r>
              <a:rPr lang="en-US" sz="2800">
                <a:latin typeface="CopprplGoth Bd BT" pitchFamily="34" charset="0"/>
              </a:rPr>
              <a:t>= 0.1 analytically and using Euler’s method given: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Error Analysis of Euler’s Method</a:t>
            </a:r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38862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 i="1"/>
              <a:t>Truncation error</a:t>
            </a:r>
            <a:r>
              <a:rPr lang="en-US" sz="2800"/>
              <a:t> - caused by the nature of the techniques employed to approximate values of </a:t>
            </a:r>
            <a:r>
              <a:rPr lang="en-US" sz="2800" i="1"/>
              <a:t>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local truncation error (from Taylor Series)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propagated truncation error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sum of the two = global truncation error</a:t>
            </a:r>
          </a:p>
          <a:p>
            <a:pPr>
              <a:lnSpc>
                <a:spcPct val="90000"/>
              </a:lnSpc>
            </a:pPr>
            <a:r>
              <a:rPr lang="en-US" sz="2800" i="1"/>
              <a:t>Round off error</a:t>
            </a:r>
            <a:r>
              <a:rPr lang="en-US" sz="2800"/>
              <a:t> - caused by the limited number of significant digits that can be retained by a computer or calculator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7299325" y="5630863"/>
            <a:ext cx="10937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000">
                <a:latin typeface="Times New Roman" pitchFamily="18" charset="0"/>
              </a:rPr>
              <a:t>....end of example</a:t>
            </a: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457200"/>
            <a:ext cx="7019925" cy="5175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Higher Order Taylor Series Methods</a:t>
            </a:r>
          </a:p>
        </p:txBody>
      </p:sp>
      <p:sp>
        <p:nvSpPr>
          <p:cNvPr id="180227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2819400"/>
            <a:ext cx="7848600" cy="32004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/>
              <a:t>This is simple enough to implement with polynomials</a:t>
            </a:r>
          </a:p>
          <a:p>
            <a:pPr>
              <a:lnSpc>
                <a:spcPct val="90000"/>
              </a:lnSpc>
            </a:pPr>
            <a:r>
              <a:rPr lang="en-US" sz="2800"/>
              <a:t>Not so trivial with more complicated ODE</a:t>
            </a:r>
          </a:p>
          <a:p>
            <a:pPr>
              <a:lnSpc>
                <a:spcPct val="90000"/>
              </a:lnSpc>
            </a:pPr>
            <a:r>
              <a:rPr lang="en-US" sz="2800"/>
              <a:t>In particular, ODE that are functions of both dependent and independent variables require chain-rule differentiation</a:t>
            </a:r>
          </a:p>
          <a:p>
            <a:pPr>
              <a:lnSpc>
                <a:spcPct val="90000"/>
              </a:lnSpc>
            </a:pPr>
            <a:r>
              <a:rPr lang="en-US" sz="2800"/>
              <a:t>Alternative one-step methods are needed</a:t>
            </a:r>
          </a:p>
        </p:txBody>
      </p:sp>
      <p:graphicFrame>
        <p:nvGraphicFramePr>
          <p:cNvPr id="358400" name="Object 1024"/>
          <p:cNvGraphicFramePr>
            <a:graphicFrameLocks/>
          </p:cNvGraphicFramePr>
          <p:nvPr>
            <p:ph sz="half" idx="1"/>
          </p:nvPr>
        </p:nvGraphicFramePr>
        <p:xfrm>
          <a:off x="609600" y="1752600"/>
          <a:ext cx="7772400" cy="1254125"/>
        </p:xfrm>
        <a:graphic>
          <a:graphicData uri="http://schemas.openxmlformats.org/presentationml/2006/ole">
            <p:oleObj spid="_x0000_s358400" name="Equation" r:id="rId3" imgW="7878600" imgH="127152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Modification of Euler’s Methods</a:t>
            </a:r>
          </a:p>
        </p:txBody>
      </p:sp>
      <p:sp>
        <p:nvSpPr>
          <p:cNvPr id="522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9530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/>
              <a:t>A fundamental error in Euler’s method is that the derivative at the beginning of the interval is assumed to apply across the entire interval</a:t>
            </a:r>
          </a:p>
          <a:p>
            <a:pPr>
              <a:lnSpc>
                <a:spcPct val="90000"/>
              </a:lnSpc>
            </a:pPr>
            <a:r>
              <a:rPr lang="en-US"/>
              <a:t>Two simple modifications will be demonstrated</a:t>
            </a:r>
          </a:p>
          <a:p>
            <a:pPr>
              <a:lnSpc>
                <a:spcPct val="90000"/>
              </a:lnSpc>
            </a:pPr>
            <a:r>
              <a:rPr lang="en-US"/>
              <a:t>These modification actually belong to a larger class of solution techniques called Runge-Kutta which we will explore later.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Heun’s Method</a:t>
            </a:r>
          </a:p>
        </p:txBody>
      </p:sp>
      <p:sp>
        <p:nvSpPr>
          <p:cNvPr id="542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289560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/>
              <a:t>Determine the derivative for the interval </a:t>
            </a:r>
          </a:p>
          <a:p>
            <a:pPr lvl="1">
              <a:lnSpc>
                <a:spcPct val="90000"/>
              </a:lnSpc>
            </a:pPr>
            <a:r>
              <a:rPr lang="en-US"/>
              <a:t>the initial point</a:t>
            </a:r>
          </a:p>
          <a:p>
            <a:pPr lvl="1">
              <a:lnSpc>
                <a:spcPct val="90000"/>
              </a:lnSpc>
            </a:pPr>
            <a:r>
              <a:rPr lang="en-US"/>
              <a:t>end point</a:t>
            </a:r>
          </a:p>
          <a:p>
            <a:pPr>
              <a:lnSpc>
                <a:spcPct val="90000"/>
              </a:lnSpc>
            </a:pPr>
            <a:r>
              <a:rPr lang="en-US"/>
              <a:t>Use the average to obtain an improved estimate of the slope for the entire interval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9" name="Text Box 3"/>
          <p:cNvSpPr txBox="1">
            <a:spLocks noChangeArrowheads="1"/>
          </p:cNvSpPr>
          <p:nvPr/>
        </p:nvSpPr>
        <p:spPr bwMode="auto">
          <a:xfrm>
            <a:off x="685800" y="1828800"/>
            <a:ext cx="8153400" cy="3378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A mass balance for a chemical in a completely mixed reactor can be written as: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where</a:t>
            </a:r>
            <a:r>
              <a:rPr lang="en-US" i="1">
                <a:latin typeface="CopprplGoth Bd BT" pitchFamily="34" charset="0"/>
              </a:rPr>
              <a:t> V</a:t>
            </a:r>
            <a:r>
              <a:rPr lang="en-US">
                <a:latin typeface="CopprplGoth Bd BT" pitchFamily="34" charset="0"/>
              </a:rPr>
              <a:t> is the volume (10 m</a:t>
            </a:r>
            <a:r>
              <a:rPr lang="en-US" baseline="30000">
                <a:latin typeface="CopprplGoth Bd BT" pitchFamily="34" charset="0"/>
              </a:rPr>
              <a:t>3</a:t>
            </a:r>
            <a:r>
              <a:rPr lang="en-US">
                <a:latin typeface="CopprplGoth Bd BT" pitchFamily="34" charset="0"/>
              </a:rPr>
              <a:t>),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>
                <a:latin typeface="CopprplGoth Bd BT" pitchFamily="34" charset="0"/>
              </a:rPr>
              <a:t> is concentration (g/m</a:t>
            </a:r>
            <a:r>
              <a:rPr lang="en-US" baseline="30000">
                <a:latin typeface="CopprplGoth Bd BT" pitchFamily="34" charset="0"/>
              </a:rPr>
              <a:t>3</a:t>
            </a:r>
            <a:r>
              <a:rPr lang="en-US">
                <a:latin typeface="CopprplGoth Bd BT" pitchFamily="34" charset="0"/>
              </a:rPr>
              <a:t>), </a:t>
            </a:r>
            <a:r>
              <a:rPr lang="en-US" i="1">
                <a:latin typeface="CopprplGoth Bd BT" pitchFamily="34" charset="0"/>
              </a:rPr>
              <a:t>F</a:t>
            </a:r>
            <a:r>
              <a:rPr lang="en-US">
                <a:latin typeface="CopprplGoth Bd BT" pitchFamily="34" charset="0"/>
              </a:rPr>
              <a:t> is the feed rate (200 g/min), </a:t>
            </a:r>
            <a:r>
              <a:rPr lang="en-US" i="1">
                <a:latin typeface="CopprplGoth Bd BT" pitchFamily="34" charset="0"/>
              </a:rPr>
              <a:t>Q</a:t>
            </a:r>
            <a:r>
              <a:rPr lang="en-US">
                <a:latin typeface="CopprplGoth Bd BT" pitchFamily="34" charset="0"/>
              </a:rPr>
              <a:t> is the flow rate (1 m</a:t>
            </a:r>
            <a:r>
              <a:rPr lang="en-US" baseline="30000">
                <a:latin typeface="CopprplGoth Bd BT" pitchFamily="34" charset="0"/>
              </a:rPr>
              <a:t>3</a:t>
            </a:r>
            <a:r>
              <a:rPr lang="en-US">
                <a:latin typeface="CopprplGoth Bd BT" pitchFamily="34" charset="0"/>
              </a:rPr>
              <a:t>/min), and </a:t>
            </a:r>
            <a:r>
              <a:rPr lang="en-US" i="1">
                <a:latin typeface="CopprplGoth Bd BT" pitchFamily="34" charset="0"/>
              </a:rPr>
              <a:t>k</a:t>
            </a:r>
            <a:r>
              <a:rPr lang="en-US">
                <a:latin typeface="CopprplGoth Bd BT" pitchFamily="34" charset="0"/>
              </a:rPr>
              <a:t> is reaction rate (0.1 m</a:t>
            </a:r>
            <a:r>
              <a:rPr lang="en-US" baseline="30000">
                <a:latin typeface="CopprplGoth Bd BT" pitchFamily="34" charset="0"/>
              </a:rPr>
              <a:t>3</a:t>
            </a:r>
            <a:r>
              <a:rPr lang="en-US">
                <a:latin typeface="CopprplGoth Bd BT" pitchFamily="34" charset="0"/>
              </a:rPr>
              <a:t>/g/min).  If c(0)=0, solve the ODE for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>
                <a:latin typeface="CopprplGoth Bd BT" pitchFamily="34" charset="0"/>
              </a:rPr>
              <a:t>(0.5) and </a:t>
            </a:r>
            <a:r>
              <a:rPr lang="en-US" i="1">
                <a:latin typeface="CopprplGoth Bd BT" pitchFamily="34" charset="0"/>
              </a:rPr>
              <a:t>c</a:t>
            </a:r>
            <a:r>
              <a:rPr lang="en-US">
                <a:latin typeface="CopprplGoth Bd BT" pitchFamily="34" charset="0"/>
              </a:rPr>
              <a:t>(1.0)</a:t>
            </a:r>
          </a:p>
        </p:txBody>
      </p:sp>
      <p:graphicFrame>
        <p:nvGraphicFramePr>
          <p:cNvPr id="326660" name="Object 4"/>
          <p:cNvGraphicFramePr>
            <a:graphicFrameLocks noChangeAspect="1"/>
          </p:cNvGraphicFramePr>
          <p:nvPr/>
        </p:nvGraphicFramePr>
        <p:xfrm>
          <a:off x="2209800" y="2743200"/>
          <a:ext cx="3446463" cy="989013"/>
        </p:xfrm>
        <a:graphic>
          <a:graphicData uri="http://schemas.openxmlformats.org/presentationml/2006/ole">
            <p:oleObj spid="_x0000_s326660" name="Equation" r:id="rId3" imgW="1333440" imgH="393480" progId="Equation.3">
              <p:embed/>
            </p:oleObj>
          </a:graphicData>
        </a:graphic>
      </p:graphicFrame>
      <p:sp>
        <p:nvSpPr>
          <p:cNvPr id="32666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Ordinary Differential Equations…</a:t>
            </a:r>
            <a:r>
              <a:rPr lang="en-US" sz="1600" b="1" i="1">
                <a:latin typeface="Times New Roman" pitchFamily="18" charset="0"/>
              </a:rPr>
              <a:t>where to use them</a:t>
            </a:r>
            <a:endParaRPr lang="en-US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Line 2"/>
          <p:cNvSpPr>
            <a:spLocks noChangeShapeType="1"/>
          </p:cNvSpPr>
          <p:nvPr/>
        </p:nvSpPr>
        <p:spPr bwMode="auto">
          <a:xfrm>
            <a:off x="1196975" y="892175"/>
            <a:ext cx="0" cy="2608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51" name="Line 3"/>
          <p:cNvSpPr>
            <a:spLocks noChangeShapeType="1"/>
          </p:cNvSpPr>
          <p:nvPr/>
        </p:nvSpPr>
        <p:spPr bwMode="auto">
          <a:xfrm>
            <a:off x="1196975" y="3500438"/>
            <a:ext cx="31384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52" name="Rectangle 4"/>
          <p:cNvSpPr>
            <a:spLocks noChangeArrowheads="1"/>
          </p:cNvSpPr>
          <p:nvPr/>
        </p:nvSpPr>
        <p:spPr bwMode="auto">
          <a:xfrm>
            <a:off x="831850" y="860425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200">
                <a:latin typeface="Times New Roman" pitchFamily="18" charset="0"/>
              </a:rPr>
              <a:t>y</a:t>
            </a:r>
          </a:p>
        </p:txBody>
      </p:sp>
      <p:sp>
        <p:nvSpPr>
          <p:cNvPr id="334853" name="Arc 5"/>
          <p:cNvSpPr>
            <a:spLocks/>
          </p:cNvSpPr>
          <p:nvPr/>
        </p:nvSpPr>
        <p:spPr bwMode="auto">
          <a:xfrm>
            <a:off x="1181100" y="1296988"/>
            <a:ext cx="3241675" cy="20812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584 h 21600"/>
              <a:gd name="T2" fmla="*/ 21589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84"/>
                </a:moveTo>
                <a:cubicBezTo>
                  <a:pt x="8" y="9665"/>
                  <a:pt x="9670" y="6"/>
                  <a:pt x="21589" y="0"/>
                </a:cubicBezTo>
              </a:path>
              <a:path w="21600" h="21600" stroke="0" extrusionOk="0">
                <a:moveTo>
                  <a:pt x="0" y="21584"/>
                </a:moveTo>
                <a:cubicBezTo>
                  <a:pt x="8" y="9665"/>
                  <a:pt x="9670" y="6"/>
                  <a:pt x="21589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54" name="Line 6"/>
          <p:cNvSpPr>
            <a:spLocks noChangeShapeType="1"/>
          </p:cNvSpPr>
          <p:nvPr/>
        </p:nvSpPr>
        <p:spPr bwMode="auto">
          <a:xfrm>
            <a:off x="1674813" y="2232025"/>
            <a:ext cx="0" cy="1268413"/>
          </a:xfrm>
          <a:prstGeom prst="line">
            <a:avLst/>
          </a:prstGeom>
          <a:noFill/>
          <a:ln w="12700">
            <a:solidFill>
              <a:srgbClr val="B50069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55" name="Oval 7"/>
          <p:cNvSpPr>
            <a:spLocks noChangeArrowheads="1"/>
          </p:cNvSpPr>
          <p:nvPr/>
        </p:nvSpPr>
        <p:spPr bwMode="auto">
          <a:xfrm>
            <a:off x="1612900" y="2238375"/>
            <a:ext cx="88900" cy="93663"/>
          </a:xfrm>
          <a:prstGeom prst="ellipse">
            <a:avLst/>
          </a:prstGeom>
          <a:solidFill>
            <a:srgbClr val="B5006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56" name="Oval 8"/>
          <p:cNvSpPr>
            <a:spLocks noChangeArrowheads="1"/>
          </p:cNvSpPr>
          <p:nvPr/>
        </p:nvSpPr>
        <p:spPr bwMode="auto">
          <a:xfrm>
            <a:off x="2749550" y="1057275"/>
            <a:ext cx="90488" cy="93663"/>
          </a:xfrm>
          <a:prstGeom prst="ellipse">
            <a:avLst/>
          </a:prstGeom>
          <a:solidFill>
            <a:srgbClr val="9234DB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57" name="Line 9"/>
          <p:cNvSpPr>
            <a:spLocks noChangeShapeType="1"/>
          </p:cNvSpPr>
          <p:nvPr/>
        </p:nvSpPr>
        <p:spPr bwMode="auto">
          <a:xfrm flipH="1">
            <a:off x="2765425" y="681038"/>
            <a:ext cx="17463" cy="2855912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58" name="Rectangle 10"/>
          <p:cNvSpPr>
            <a:spLocks noChangeArrowheads="1"/>
          </p:cNvSpPr>
          <p:nvPr/>
        </p:nvSpPr>
        <p:spPr bwMode="auto">
          <a:xfrm>
            <a:off x="1411288" y="3589338"/>
            <a:ext cx="188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B50069"/>
                </a:solidFill>
                <a:latin typeface="Times New Roman" pitchFamily="18" charset="0"/>
              </a:rPr>
              <a:t>x</a:t>
            </a:r>
            <a:r>
              <a:rPr lang="en-US" baseline="-25000">
                <a:solidFill>
                  <a:srgbClr val="B50069"/>
                </a:solidFill>
                <a:latin typeface="Times New Roman" pitchFamily="18" charset="0"/>
              </a:rPr>
              <a:t>i</a:t>
            </a:r>
            <a:r>
              <a:rPr lang="en-US">
                <a:solidFill>
                  <a:srgbClr val="B50069"/>
                </a:solidFill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             </a:t>
            </a:r>
            <a:r>
              <a:rPr lang="en-US">
                <a:solidFill>
                  <a:srgbClr val="9234DB"/>
                </a:solidFill>
                <a:latin typeface="Times New Roman" pitchFamily="18" charset="0"/>
              </a:rPr>
              <a:t>x</a:t>
            </a:r>
            <a:r>
              <a:rPr lang="en-US" baseline="-25000">
                <a:solidFill>
                  <a:srgbClr val="9234DB"/>
                </a:solidFill>
                <a:latin typeface="Times New Roman" pitchFamily="18" charset="0"/>
              </a:rPr>
              <a:t>i+1</a:t>
            </a:r>
          </a:p>
        </p:txBody>
      </p:sp>
      <p:sp>
        <p:nvSpPr>
          <p:cNvPr id="334859" name="Line 11"/>
          <p:cNvSpPr>
            <a:spLocks noChangeShapeType="1"/>
          </p:cNvSpPr>
          <p:nvPr/>
        </p:nvSpPr>
        <p:spPr bwMode="auto">
          <a:xfrm flipV="1">
            <a:off x="3322638" y="771525"/>
            <a:ext cx="1806575" cy="1862138"/>
          </a:xfrm>
          <a:prstGeom prst="line">
            <a:avLst/>
          </a:prstGeom>
          <a:noFill/>
          <a:ln w="12700">
            <a:solidFill>
              <a:srgbClr val="B50069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60" name="Line 12"/>
          <p:cNvSpPr>
            <a:spLocks noChangeShapeType="1"/>
          </p:cNvSpPr>
          <p:nvPr/>
        </p:nvSpPr>
        <p:spPr bwMode="auto">
          <a:xfrm flipV="1">
            <a:off x="3328988" y="2249488"/>
            <a:ext cx="927100" cy="379412"/>
          </a:xfrm>
          <a:prstGeom prst="line">
            <a:avLst/>
          </a:prstGeom>
          <a:noFill/>
          <a:ln w="12700">
            <a:solidFill>
              <a:srgbClr val="9234DB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61" name="Rectangle 13"/>
          <p:cNvSpPr>
            <a:spLocks noChangeArrowheads="1"/>
          </p:cNvSpPr>
          <p:nvPr/>
        </p:nvSpPr>
        <p:spPr bwMode="auto">
          <a:xfrm>
            <a:off x="4625975" y="4743450"/>
            <a:ext cx="1433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62" name="Line 14"/>
          <p:cNvSpPr>
            <a:spLocks noChangeShapeType="1"/>
          </p:cNvSpPr>
          <p:nvPr/>
        </p:nvSpPr>
        <p:spPr bwMode="auto">
          <a:xfrm flipV="1">
            <a:off x="1371600" y="1143000"/>
            <a:ext cx="2133600" cy="1295400"/>
          </a:xfrm>
          <a:prstGeom prst="line">
            <a:avLst/>
          </a:prstGeom>
          <a:noFill/>
          <a:ln w="38100">
            <a:solidFill>
              <a:srgbClr val="9D031D"/>
            </a:solidFill>
            <a:prstDash val="dash"/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63" name="Rectangle 15"/>
          <p:cNvSpPr>
            <a:spLocks noChangeArrowheads="1"/>
          </p:cNvSpPr>
          <p:nvPr/>
        </p:nvSpPr>
        <p:spPr bwMode="auto">
          <a:xfrm>
            <a:off x="5365750" y="1965325"/>
            <a:ext cx="34909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Use this “average” slope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to predict y</a:t>
            </a:r>
            <a:r>
              <a:rPr lang="en-US" baseline="-25000">
                <a:latin typeface="CopprplGoth Bd BT" pitchFamily="34" charset="0"/>
              </a:rPr>
              <a:t>i+1</a:t>
            </a:r>
          </a:p>
        </p:txBody>
      </p:sp>
      <p:graphicFrame>
        <p:nvGraphicFramePr>
          <p:cNvPr id="334864" name="Object 16"/>
          <p:cNvGraphicFramePr>
            <a:graphicFrameLocks/>
          </p:cNvGraphicFramePr>
          <p:nvPr/>
        </p:nvGraphicFramePr>
        <p:xfrm>
          <a:off x="3163888" y="5194300"/>
          <a:ext cx="4119562" cy="752475"/>
        </p:xfrm>
        <a:graphic>
          <a:graphicData uri="http://schemas.openxmlformats.org/presentationml/2006/ole">
            <p:oleObj spid="_x0000_s334864" name="Equation" r:id="rId3" imgW="4127400" imgH="761760" progId="Equation.3">
              <p:embed/>
            </p:oleObj>
          </a:graphicData>
        </a:graphic>
      </p:graphicFrame>
      <p:sp>
        <p:nvSpPr>
          <p:cNvPr id="334865" name="Rectangle 17"/>
          <p:cNvSpPr>
            <a:spLocks noChangeArrowheads="1"/>
          </p:cNvSpPr>
          <p:nvPr/>
        </p:nvSpPr>
        <p:spPr bwMode="auto">
          <a:xfrm rot="5400000">
            <a:off x="5249069" y="4118769"/>
            <a:ext cx="72072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8800">
                <a:latin typeface="Times New Roman" pitchFamily="18" charset="0"/>
              </a:rPr>
              <a:t>{</a:t>
            </a:r>
          </a:p>
        </p:txBody>
      </p:sp>
      <p:sp>
        <p:nvSpPr>
          <p:cNvPr id="334866" name="Line 18"/>
          <p:cNvSpPr>
            <a:spLocks noChangeShapeType="1"/>
          </p:cNvSpPr>
          <p:nvPr/>
        </p:nvSpPr>
        <p:spPr bwMode="auto">
          <a:xfrm>
            <a:off x="4400550" y="2028825"/>
            <a:ext cx="1085850" cy="2600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4867" name="Line 19"/>
          <p:cNvSpPr>
            <a:spLocks noChangeShapeType="1"/>
          </p:cNvSpPr>
          <p:nvPr/>
        </p:nvSpPr>
        <p:spPr bwMode="auto">
          <a:xfrm flipV="1">
            <a:off x="3352800" y="1628775"/>
            <a:ext cx="1319213" cy="9874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Line 2"/>
          <p:cNvSpPr>
            <a:spLocks noChangeShapeType="1"/>
          </p:cNvSpPr>
          <p:nvPr/>
        </p:nvSpPr>
        <p:spPr bwMode="auto">
          <a:xfrm>
            <a:off x="1196975" y="892175"/>
            <a:ext cx="0" cy="26082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79" name="Line 3"/>
          <p:cNvSpPr>
            <a:spLocks noChangeShapeType="1"/>
          </p:cNvSpPr>
          <p:nvPr/>
        </p:nvSpPr>
        <p:spPr bwMode="auto">
          <a:xfrm>
            <a:off x="1196975" y="3500438"/>
            <a:ext cx="31384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0" name="Rectangle 4"/>
          <p:cNvSpPr>
            <a:spLocks noChangeArrowheads="1"/>
          </p:cNvSpPr>
          <p:nvPr/>
        </p:nvSpPr>
        <p:spPr bwMode="auto">
          <a:xfrm>
            <a:off x="831850" y="860425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200">
                <a:latin typeface="Times New Roman" pitchFamily="18" charset="0"/>
              </a:rPr>
              <a:t>y</a:t>
            </a:r>
          </a:p>
        </p:txBody>
      </p:sp>
      <p:sp>
        <p:nvSpPr>
          <p:cNvPr id="229381" name="Arc 5"/>
          <p:cNvSpPr>
            <a:spLocks/>
          </p:cNvSpPr>
          <p:nvPr/>
        </p:nvSpPr>
        <p:spPr bwMode="auto">
          <a:xfrm>
            <a:off x="1181100" y="1296988"/>
            <a:ext cx="3241675" cy="2081212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584 h 21600"/>
              <a:gd name="T2" fmla="*/ 21589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84"/>
                </a:moveTo>
                <a:cubicBezTo>
                  <a:pt x="8" y="9665"/>
                  <a:pt x="9670" y="6"/>
                  <a:pt x="21589" y="0"/>
                </a:cubicBezTo>
              </a:path>
              <a:path w="21600" h="21600" stroke="0" extrusionOk="0">
                <a:moveTo>
                  <a:pt x="0" y="21584"/>
                </a:moveTo>
                <a:cubicBezTo>
                  <a:pt x="8" y="9665"/>
                  <a:pt x="9670" y="6"/>
                  <a:pt x="21589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2" name="Line 6"/>
          <p:cNvSpPr>
            <a:spLocks noChangeShapeType="1"/>
          </p:cNvSpPr>
          <p:nvPr/>
        </p:nvSpPr>
        <p:spPr bwMode="auto">
          <a:xfrm>
            <a:off x="1674813" y="2232025"/>
            <a:ext cx="0" cy="1268413"/>
          </a:xfrm>
          <a:prstGeom prst="line">
            <a:avLst/>
          </a:prstGeom>
          <a:noFill/>
          <a:ln w="12700">
            <a:solidFill>
              <a:srgbClr val="B50069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3" name="Oval 7"/>
          <p:cNvSpPr>
            <a:spLocks noChangeArrowheads="1"/>
          </p:cNvSpPr>
          <p:nvPr/>
        </p:nvSpPr>
        <p:spPr bwMode="auto">
          <a:xfrm>
            <a:off x="1612900" y="2238375"/>
            <a:ext cx="88900" cy="93663"/>
          </a:xfrm>
          <a:prstGeom prst="ellipse">
            <a:avLst/>
          </a:prstGeom>
          <a:solidFill>
            <a:srgbClr val="B5006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4" name="Oval 8"/>
          <p:cNvSpPr>
            <a:spLocks noChangeArrowheads="1"/>
          </p:cNvSpPr>
          <p:nvPr/>
        </p:nvSpPr>
        <p:spPr bwMode="auto">
          <a:xfrm>
            <a:off x="2749550" y="1057275"/>
            <a:ext cx="90488" cy="93663"/>
          </a:xfrm>
          <a:prstGeom prst="ellipse">
            <a:avLst/>
          </a:prstGeom>
          <a:solidFill>
            <a:srgbClr val="9234DB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5" name="Line 9"/>
          <p:cNvSpPr>
            <a:spLocks noChangeShapeType="1"/>
          </p:cNvSpPr>
          <p:nvPr/>
        </p:nvSpPr>
        <p:spPr bwMode="auto">
          <a:xfrm flipH="1">
            <a:off x="2765425" y="681038"/>
            <a:ext cx="17463" cy="2855912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6" name="Rectangle 10"/>
          <p:cNvSpPr>
            <a:spLocks noChangeArrowheads="1"/>
          </p:cNvSpPr>
          <p:nvPr/>
        </p:nvSpPr>
        <p:spPr bwMode="auto">
          <a:xfrm>
            <a:off x="1411288" y="3589338"/>
            <a:ext cx="188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B50069"/>
                </a:solidFill>
                <a:latin typeface="Times New Roman" pitchFamily="18" charset="0"/>
              </a:rPr>
              <a:t>x</a:t>
            </a:r>
            <a:r>
              <a:rPr lang="en-US" baseline="-25000">
                <a:solidFill>
                  <a:srgbClr val="B50069"/>
                </a:solidFill>
                <a:latin typeface="Times New Roman" pitchFamily="18" charset="0"/>
              </a:rPr>
              <a:t>i</a:t>
            </a:r>
            <a:r>
              <a:rPr lang="en-US">
                <a:solidFill>
                  <a:srgbClr val="B50069"/>
                </a:solidFill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             </a:t>
            </a:r>
            <a:r>
              <a:rPr lang="en-US">
                <a:solidFill>
                  <a:srgbClr val="9234DB"/>
                </a:solidFill>
                <a:latin typeface="Times New Roman" pitchFamily="18" charset="0"/>
              </a:rPr>
              <a:t>x</a:t>
            </a:r>
            <a:r>
              <a:rPr lang="en-US" baseline="-25000">
                <a:solidFill>
                  <a:srgbClr val="9234DB"/>
                </a:solidFill>
                <a:latin typeface="Times New Roman" pitchFamily="18" charset="0"/>
              </a:rPr>
              <a:t>i+1</a:t>
            </a:r>
          </a:p>
        </p:txBody>
      </p:sp>
      <p:sp>
        <p:nvSpPr>
          <p:cNvPr id="229387" name="Line 11"/>
          <p:cNvSpPr>
            <a:spLocks noChangeShapeType="1"/>
          </p:cNvSpPr>
          <p:nvPr/>
        </p:nvSpPr>
        <p:spPr bwMode="auto">
          <a:xfrm flipV="1">
            <a:off x="1265238" y="828675"/>
            <a:ext cx="1806575" cy="1862138"/>
          </a:xfrm>
          <a:prstGeom prst="line">
            <a:avLst/>
          </a:prstGeom>
          <a:noFill/>
          <a:ln w="12700">
            <a:solidFill>
              <a:srgbClr val="B50069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8" name="Line 12"/>
          <p:cNvSpPr>
            <a:spLocks noChangeShapeType="1"/>
          </p:cNvSpPr>
          <p:nvPr/>
        </p:nvSpPr>
        <p:spPr bwMode="auto">
          <a:xfrm flipV="1">
            <a:off x="2286000" y="914400"/>
            <a:ext cx="927100" cy="379413"/>
          </a:xfrm>
          <a:prstGeom prst="line">
            <a:avLst/>
          </a:prstGeom>
          <a:noFill/>
          <a:ln w="12700">
            <a:solidFill>
              <a:srgbClr val="B760F9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89" name="Line 13"/>
          <p:cNvSpPr>
            <a:spLocks noChangeShapeType="1"/>
          </p:cNvSpPr>
          <p:nvPr/>
        </p:nvSpPr>
        <p:spPr bwMode="auto">
          <a:xfrm>
            <a:off x="4821238" y="2678113"/>
            <a:ext cx="0" cy="260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0" name="Line 14"/>
          <p:cNvSpPr>
            <a:spLocks noChangeShapeType="1"/>
          </p:cNvSpPr>
          <p:nvPr/>
        </p:nvSpPr>
        <p:spPr bwMode="auto">
          <a:xfrm>
            <a:off x="4821238" y="5286375"/>
            <a:ext cx="31384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1" name="Rectangle 15"/>
          <p:cNvSpPr>
            <a:spLocks noChangeArrowheads="1"/>
          </p:cNvSpPr>
          <p:nvPr/>
        </p:nvSpPr>
        <p:spPr bwMode="auto">
          <a:xfrm>
            <a:off x="4456113" y="2646363"/>
            <a:ext cx="260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200">
                <a:latin typeface="Times New Roman" pitchFamily="18" charset="0"/>
              </a:rPr>
              <a:t>y</a:t>
            </a:r>
          </a:p>
        </p:txBody>
      </p:sp>
      <p:sp>
        <p:nvSpPr>
          <p:cNvPr id="229392" name="Rectangle 16"/>
          <p:cNvSpPr>
            <a:spLocks noChangeArrowheads="1"/>
          </p:cNvSpPr>
          <p:nvPr/>
        </p:nvSpPr>
        <p:spPr bwMode="auto">
          <a:xfrm>
            <a:off x="8072438" y="5326063"/>
            <a:ext cx="260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200">
                <a:latin typeface="Times New Roman" pitchFamily="18" charset="0"/>
              </a:rPr>
              <a:t>x</a:t>
            </a:r>
          </a:p>
        </p:txBody>
      </p:sp>
      <p:sp>
        <p:nvSpPr>
          <p:cNvPr id="229393" name="Arc 17"/>
          <p:cNvSpPr>
            <a:spLocks/>
          </p:cNvSpPr>
          <p:nvPr/>
        </p:nvSpPr>
        <p:spPr bwMode="auto">
          <a:xfrm>
            <a:off x="4805363" y="3084513"/>
            <a:ext cx="3241675" cy="20796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9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4"/>
                  <a:pt x="9663" y="6"/>
                  <a:pt x="2158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4"/>
                  <a:pt x="9663" y="6"/>
                  <a:pt x="21589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4" name="Line 18"/>
          <p:cNvSpPr>
            <a:spLocks noChangeShapeType="1"/>
          </p:cNvSpPr>
          <p:nvPr/>
        </p:nvSpPr>
        <p:spPr bwMode="auto">
          <a:xfrm>
            <a:off x="5299075" y="4017963"/>
            <a:ext cx="0" cy="1268412"/>
          </a:xfrm>
          <a:prstGeom prst="line">
            <a:avLst/>
          </a:prstGeom>
          <a:noFill/>
          <a:ln w="12700">
            <a:solidFill>
              <a:srgbClr val="BC37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5" name="Oval 19"/>
          <p:cNvSpPr>
            <a:spLocks noChangeArrowheads="1"/>
          </p:cNvSpPr>
          <p:nvPr/>
        </p:nvSpPr>
        <p:spPr bwMode="auto">
          <a:xfrm>
            <a:off x="5237163" y="4024313"/>
            <a:ext cx="88900" cy="92075"/>
          </a:xfrm>
          <a:prstGeom prst="ellipse">
            <a:avLst/>
          </a:prstGeom>
          <a:solidFill>
            <a:srgbClr val="BC3700"/>
          </a:solidFill>
          <a:ln w="12700">
            <a:solidFill>
              <a:srgbClr val="BC37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6" name="Oval 20"/>
          <p:cNvSpPr>
            <a:spLocks noChangeArrowheads="1"/>
          </p:cNvSpPr>
          <p:nvPr/>
        </p:nvSpPr>
        <p:spPr bwMode="auto">
          <a:xfrm>
            <a:off x="6413500" y="3282950"/>
            <a:ext cx="90488" cy="93663"/>
          </a:xfrm>
          <a:prstGeom prst="ellipse">
            <a:avLst/>
          </a:prstGeom>
          <a:solidFill>
            <a:srgbClr val="BC37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7" name="Line 21"/>
          <p:cNvSpPr>
            <a:spLocks noChangeShapeType="1"/>
          </p:cNvSpPr>
          <p:nvPr/>
        </p:nvSpPr>
        <p:spPr bwMode="auto">
          <a:xfrm flipH="1">
            <a:off x="6475413" y="3311525"/>
            <a:ext cx="17462" cy="2009775"/>
          </a:xfrm>
          <a:prstGeom prst="line">
            <a:avLst/>
          </a:prstGeom>
          <a:noFill/>
          <a:ln w="12700">
            <a:solidFill>
              <a:srgbClr val="BC37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9398" name="Rectangle 22"/>
          <p:cNvSpPr>
            <a:spLocks noChangeArrowheads="1"/>
          </p:cNvSpPr>
          <p:nvPr/>
        </p:nvSpPr>
        <p:spPr bwMode="auto">
          <a:xfrm>
            <a:off x="5035550" y="5373688"/>
            <a:ext cx="188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BC3700"/>
                </a:solidFill>
                <a:latin typeface="Times New Roman" pitchFamily="18" charset="0"/>
              </a:rPr>
              <a:t>x</a:t>
            </a:r>
            <a:r>
              <a:rPr lang="en-US" baseline="-25000">
                <a:solidFill>
                  <a:srgbClr val="BC3700"/>
                </a:solidFill>
                <a:latin typeface="Times New Roman" pitchFamily="18" charset="0"/>
              </a:rPr>
              <a:t>i</a:t>
            </a:r>
            <a:r>
              <a:rPr lang="en-US">
                <a:solidFill>
                  <a:srgbClr val="BC3700"/>
                </a:solidFill>
                <a:latin typeface="Times New Roman" pitchFamily="18" charset="0"/>
              </a:rPr>
              <a:t>              x</a:t>
            </a:r>
            <a:r>
              <a:rPr lang="en-US" baseline="-25000">
                <a:solidFill>
                  <a:srgbClr val="BC3700"/>
                </a:solidFill>
                <a:latin typeface="Times New Roman" pitchFamily="18" charset="0"/>
              </a:rPr>
              <a:t>i+1</a:t>
            </a:r>
          </a:p>
        </p:txBody>
      </p:sp>
      <p:sp>
        <p:nvSpPr>
          <p:cNvPr id="229399" name="Line 23"/>
          <p:cNvSpPr>
            <a:spLocks noChangeShapeType="1"/>
          </p:cNvSpPr>
          <p:nvPr/>
        </p:nvSpPr>
        <p:spPr bwMode="auto">
          <a:xfrm flipV="1">
            <a:off x="4803775" y="2967038"/>
            <a:ext cx="2235200" cy="1392237"/>
          </a:xfrm>
          <a:prstGeom prst="line">
            <a:avLst/>
          </a:prstGeom>
          <a:noFill/>
          <a:ln w="19050">
            <a:solidFill>
              <a:srgbClr val="9D031D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9402" name="Object 26"/>
          <p:cNvGraphicFramePr>
            <a:graphicFrameLocks/>
          </p:cNvGraphicFramePr>
          <p:nvPr/>
        </p:nvGraphicFramePr>
        <p:xfrm>
          <a:off x="4800600" y="1371600"/>
          <a:ext cx="4119563" cy="752475"/>
        </p:xfrm>
        <a:graphic>
          <a:graphicData uri="http://schemas.openxmlformats.org/presentationml/2006/ole">
            <p:oleObj spid="_x0000_s229402" name="Equation" r:id="rId3" imgW="4127400" imgH="76176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85" name="Line 13"/>
          <p:cNvSpPr>
            <a:spLocks noChangeShapeType="1"/>
          </p:cNvSpPr>
          <p:nvPr/>
        </p:nvSpPr>
        <p:spPr bwMode="auto">
          <a:xfrm>
            <a:off x="4821238" y="2678113"/>
            <a:ext cx="0" cy="2608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886" name="Line 14"/>
          <p:cNvSpPr>
            <a:spLocks noChangeShapeType="1"/>
          </p:cNvSpPr>
          <p:nvPr/>
        </p:nvSpPr>
        <p:spPr bwMode="auto">
          <a:xfrm>
            <a:off x="4821238" y="5286375"/>
            <a:ext cx="31384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887" name="Rectangle 15"/>
          <p:cNvSpPr>
            <a:spLocks noChangeArrowheads="1"/>
          </p:cNvSpPr>
          <p:nvPr/>
        </p:nvSpPr>
        <p:spPr bwMode="auto">
          <a:xfrm>
            <a:off x="4456113" y="2646363"/>
            <a:ext cx="260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200">
                <a:latin typeface="Times New Roman" pitchFamily="18" charset="0"/>
              </a:rPr>
              <a:t>y</a:t>
            </a:r>
          </a:p>
        </p:txBody>
      </p:sp>
      <p:sp>
        <p:nvSpPr>
          <p:cNvPr id="335888" name="Rectangle 16"/>
          <p:cNvSpPr>
            <a:spLocks noChangeArrowheads="1"/>
          </p:cNvSpPr>
          <p:nvPr/>
        </p:nvSpPr>
        <p:spPr bwMode="auto">
          <a:xfrm>
            <a:off x="8072438" y="5326063"/>
            <a:ext cx="260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200">
                <a:latin typeface="Times New Roman" pitchFamily="18" charset="0"/>
              </a:rPr>
              <a:t>x</a:t>
            </a:r>
          </a:p>
        </p:txBody>
      </p:sp>
      <p:sp>
        <p:nvSpPr>
          <p:cNvPr id="335889" name="Arc 17"/>
          <p:cNvSpPr>
            <a:spLocks/>
          </p:cNvSpPr>
          <p:nvPr/>
        </p:nvSpPr>
        <p:spPr bwMode="auto">
          <a:xfrm>
            <a:off x="4805363" y="3084513"/>
            <a:ext cx="3241675" cy="2079625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89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4"/>
                  <a:pt x="9663" y="6"/>
                  <a:pt x="2158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4"/>
                  <a:pt x="9663" y="6"/>
                  <a:pt x="21589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890" name="Line 18"/>
          <p:cNvSpPr>
            <a:spLocks noChangeShapeType="1"/>
          </p:cNvSpPr>
          <p:nvPr/>
        </p:nvSpPr>
        <p:spPr bwMode="auto">
          <a:xfrm>
            <a:off x="5299075" y="4017963"/>
            <a:ext cx="0" cy="1268412"/>
          </a:xfrm>
          <a:prstGeom prst="line">
            <a:avLst/>
          </a:prstGeom>
          <a:noFill/>
          <a:ln w="12700">
            <a:solidFill>
              <a:srgbClr val="BC37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891" name="Oval 19"/>
          <p:cNvSpPr>
            <a:spLocks noChangeArrowheads="1"/>
          </p:cNvSpPr>
          <p:nvPr/>
        </p:nvSpPr>
        <p:spPr bwMode="auto">
          <a:xfrm>
            <a:off x="5237163" y="4024313"/>
            <a:ext cx="88900" cy="92075"/>
          </a:xfrm>
          <a:prstGeom prst="ellipse">
            <a:avLst/>
          </a:prstGeom>
          <a:solidFill>
            <a:srgbClr val="BC3700"/>
          </a:solidFill>
          <a:ln w="12700">
            <a:solidFill>
              <a:srgbClr val="BC37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892" name="Oval 20"/>
          <p:cNvSpPr>
            <a:spLocks noChangeArrowheads="1"/>
          </p:cNvSpPr>
          <p:nvPr/>
        </p:nvSpPr>
        <p:spPr bwMode="auto">
          <a:xfrm>
            <a:off x="6413500" y="3282950"/>
            <a:ext cx="90488" cy="93663"/>
          </a:xfrm>
          <a:prstGeom prst="ellipse">
            <a:avLst/>
          </a:prstGeom>
          <a:solidFill>
            <a:srgbClr val="BC3700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893" name="Line 21"/>
          <p:cNvSpPr>
            <a:spLocks noChangeShapeType="1"/>
          </p:cNvSpPr>
          <p:nvPr/>
        </p:nvSpPr>
        <p:spPr bwMode="auto">
          <a:xfrm flipH="1">
            <a:off x="6475413" y="3311525"/>
            <a:ext cx="17462" cy="2009775"/>
          </a:xfrm>
          <a:prstGeom prst="line">
            <a:avLst/>
          </a:prstGeom>
          <a:noFill/>
          <a:ln w="12700">
            <a:solidFill>
              <a:srgbClr val="BC37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5894" name="Rectangle 22"/>
          <p:cNvSpPr>
            <a:spLocks noChangeArrowheads="1"/>
          </p:cNvSpPr>
          <p:nvPr/>
        </p:nvSpPr>
        <p:spPr bwMode="auto">
          <a:xfrm>
            <a:off x="5035550" y="5373688"/>
            <a:ext cx="1885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BC3700"/>
                </a:solidFill>
                <a:latin typeface="Times New Roman" pitchFamily="18" charset="0"/>
              </a:rPr>
              <a:t>x</a:t>
            </a:r>
            <a:r>
              <a:rPr lang="en-US" baseline="-25000">
                <a:solidFill>
                  <a:srgbClr val="BC3700"/>
                </a:solidFill>
                <a:latin typeface="Times New Roman" pitchFamily="18" charset="0"/>
              </a:rPr>
              <a:t>i</a:t>
            </a:r>
            <a:r>
              <a:rPr lang="en-US">
                <a:solidFill>
                  <a:srgbClr val="BC3700"/>
                </a:solidFill>
                <a:latin typeface="Times New Roman" pitchFamily="18" charset="0"/>
              </a:rPr>
              <a:t>              x</a:t>
            </a:r>
            <a:r>
              <a:rPr lang="en-US" baseline="-25000">
                <a:solidFill>
                  <a:srgbClr val="BC3700"/>
                </a:solidFill>
                <a:latin typeface="Times New Roman" pitchFamily="18" charset="0"/>
              </a:rPr>
              <a:t>i+1</a:t>
            </a:r>
          </a:p>
        </p:txBody>
      </p:sp>
      <p:sp>
        <p:nvSpPr>
          <p:cNvPr id="335895" name="Line 23"/>
          <p:cNvSpPr>
            <a:spLocks noChangeShapeType="1"/>
          </p:cNvSpPr>
          <p:nvPr/>
        </p:nvSpPr>
        <p:spPr bwMode="auto">
          <a:xfrm flipV="1">
            <a:off x="4803775" y="2967038"/>
            <a:ext cx="2235200" cy="1392237"/>
          </a:xfrm>
          <a:prstGeom prst="line">
            <a:avLst/>
          </a:prstGeom>
          <a:noFill/>
          <a:ln w="19050">
            <a:solidFill>
              <a:srgbClr val="9D031D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35896" name="Object 24"/>
          <p:cNvGraphicFramePr>
            <a:graphicFrameLocks/>
          </p:cNvGraphicFramePr>
          <p:nvPr/>
        </p:nvGraphicFramePr>
        <p:xfrm>
          <a:off x="609600" y="762000"/>
          <a:ext cx="4119563" cy="752475"/>
        </p:xfrm>
        <a:graphic>
          <a:graphicData uri="http://schemas.openxmlformats.org/presentationml/2006/ole">
            <p:oleObj spid="_x0000_s335896" name="Equation" r:id="rId3" imgW="4127400" imgH="761760" progId="Equation.3">
              <p:embed/>
            </p:oleObj>
          </a:graphicData>
        </a:graphic>
      </p:graphicFrame>
      <p:graphicFrame>
        <p:nvGraphicFramePr>
          <p:cNvPr id="335897" name="Object 25"/>
          <p:cNvGraphicFramePr>
            <a:graphicFrameLocks noChangeAspect="1"/>
          </p:cNvGraphicFramePr>
          <p:nvPr/>
        </p:nvGraphicFramePr>
        <p:xfrm>
          <a:off x="990600" y="3048000"/>
          <a:ext cx="2166938" cy="569913"/>
        </p:xfrm>
        <a:graphic>
          <a:graphicData uri="http://schemas.openxmlformats.org/presentationml/2006/ole">
            <p:oleObj spid="_x0000_s335897" name="Equation" r:id="rId4" imgW="863280" imgH="228600" progId="Equation.3">
              <p:embed/>
            </p:oleObj>
          </a:graphicData>
        </a:graphic>
      </p:graphicFrame>
      <p:sp>
        <p:nvSpPr>
          <p:cNvPr id="335898" name="Line 26"/>
          <p:cNvSpPr>
            <a:spLocks noChangeShapeType="1"/>
          </p:cNvSpPr>
          <p:nvPr/>
        </p:nvSpPr>
        <p:spPr bwMode="auto">
          <a:xfrm flipV="1">
            <a:off x="2819400" y="16002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5899" name="Oval 27"/>
          <p:cNvSpPr>
            <a:spLocks noChangeArrowheads="1"/>
          </p:cNvSpPr>
          <p:nvPr/>
        </p:nvSpPr>
        <p:spPr bwMode="auto">
          <a:xfrm>
            <a:off x="1752600" y="457200"/>
            <a:ext cx="2895600" cy="11430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Improved Polygon Method</a:t>
            </a:r>
          </a:p>
        </p:txBody>
      </p:sp>
      <p:sp>
        <p:nvSpPr>
          <p:cNvPr id="583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Another modification of Euler’s Method</a:t>
            </a:r>
          </a:p>
          <a:p>
            <a:r>
              <a:rPr lang="en-US"/>
              <a:t>Uses Euler’s to predict a value of y at the midpoint of the interval</a:t>
            </a:r>
          </a:p>
          <a:p>
            <a:r>
              <a:rPr lang="en-US"/>
              <a:t>This predicted value is used to estimate the slope at the midpoint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1" name="Rectangle 3075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05000"/>
            <a:ext cx="7753350" cy="1238250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/>
              <a:t>We then assume that this slope represents a valid approximation of the average slope for the entire interval</a:t>
            </a:r>
          </a:p>
          <a:p>
            <a:pPr>
              <a:lnSpc>
                <a:spcPct val="90000"/>
              </a:lnSpc>
            </a:pPr>
            <a:r>
              <a:rPr lang="en-US" sz="2800"/>
              <a:t>Use this slope to extrapolate linearly from x</a:t>
            </a:r>
            <a:r>
              <a:rPr lang="en-US" sz="2800" baseline="-25000"/>
              <a:t>i</a:t>
            </a:r>
            <a:r>
              <a:rPr lang="en-US" sz="2800"/>
              <a:t> to x</a:t>
            </a:r>
            <a:r>
              <a:rPr lang="en-US" sz="2800" baseline="-25000"/>
              <a:t>i+1 </a:t>
            </a:r>
            <a:r>
              <a:rPr lang="en-US" sz="2800"/>
              <a:t>using Euler’s algorithm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  <a:p>
            <a:pPr lvl="1">
              <a:lnSpc>
                <a:spcPct val="90000"/>
              </a:lnSpc>
              <a:buFontTx/>
              <a:buNone/>
            </a:pPr>
            <a:endParaRPr lang="en-US"/>
          </a:p>
        </p:txBody>
      </p:sp>
      <p:sp>
        <p:nvSpPr>
          <p:cNvPr id="309257" name="Rectangle 308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Improved Polygon Method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Text Box 1026"/>
          <p:cNvSpPr txBox="1">
            <a:spLocks noChangeArrowheads="1"/>
          </p:cNvSpPr>
          <p:nvPr/>
        </p:nvSpPr>
        <p:spPr bwMode="auto">
          <a:xfrm>
            <a:off x="762000" y="1752600"/>
            <a:ext cx="7407275" cy="4362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latin typeface="CopprplGoth Bd BT" pitchFamily="34" charset="0"/>
              </a:rPr>
              <a:t>Both Heun’s and the Improved Polygon Method have been introduced graphically.  However, the algorithms used are not as straight forward as they can be.</a:t>
            </a:r>
          </a:p>
          <a:p>
            <a:pPr eaLnBrk="0" hangingPunct="0"/>
            <a:endParaRPr lang="en-US" sz="2800">
              <a:latin typeface="CopprplGoth Bd BT" pitchFamily="34" charset="0"/>
            </a:endParaRPr>
          </a:p>
          <a:p>
            <a:pPr eaLnBrk="0" hangingPunct="0"/>
            <a:r>
              <a:rPr lang="en-US" sz="2800">
                <a:latin typeface="CopprplGoth Bd BT" pitchFamily="34" charset="0"/>
              </a:rPr>
              <a:t>Let’s review the Runge-Kutta Methods.  Choices in values of variable will give us these methods and more.  It is recommend that you use this algorithm on your homework and/or programming assignments. </a:t>
            </a:r>
          </a:p>
        </p:txBody>
      </p:sp>
      <p:sp>
        <p:nvSpPr>
          <p:cNvPr id="339971" name="Rectangle 10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Runge-Kutta Methods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Runge-Kutta Methods</a:t>
            </a:r>
          </a:p>
        </p:txBody>
      </p:sp>
      <p:sp>
        <p:nvSpPr>
          <p:cNvPr id="645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/>
              <a:t>RK methods achieve the accuracy of a Taylor series approach without requiring the calculation of a higher derivative</a:t>
            </a:r>
          </a:p>
          <a:p>
            <a:pPr>
              <a:lnSpc>
                <a:spcPct val="90000"/>
              </a:lnSpc>
            </a:pPr>
            <a:r>
              <a:rPr lang="en-US" sz="2800"/>
              <a:t>Many variations exist but all can be cast in the generalized form:</a:t>
            </a:r>
          </a:p>
        </p:txBody>
      </p:sp>
      <p:graphicFrame>
        <p:nvGraphicFramePr>
          <p:cNvPr id="64516" name="Object 4"/>
          <p:cNvGraphicFramePr>
            <a:graphicFrameLocks/>
          </p:cNvGraphicFramePr>
          <p:nvPr>
            <p:ph sz="half" idx="2"/>
          </p:nvPr>
        </p:nvGraphicFramePr>
        <p:xfrm>
          <a:off x="2381250" y="4324350"/>
          <a:ext cx="3787775" cy="638175"/>
        </p:xfrm>
        <a:graphic>
          <a:graphicData uri="http://schemas.openxmlformats.org/presentationml/2006/ole">
            <p:oleObj spid="_x0000_s64516" name="Equation" r:id="rId3" imgW="3792240" imgH="642600" progId="Equation.3">
              <p:embed/>
            </p:oleObj>
          </a:graphicData>
        </a:graphic>
      </p:graphicFrame>
      <p:sp>
        <p:nvSpPr>
          <p:cNvPr id="64517" name="Rectangle 5"/>
          <p:cNvSpPr>
            <a:spLocks noChangeArrowheads="1"/>
          </p:cNvSpPr>
          <p:nvPr/>
        </p:nvSpPr>
        <p:spPr bwMode="auto">
          <a:xfrm rot="16200000">
            <a:off x="3908425" y="4497388"/>
            <a:ext cx="5492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6000">
                <a:latin typeface="Times New Roman" pitchFamily="18" charset="0"/>
              </a:rPr>
              <a:t>{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2667000" y="5334000"/>
            <a:ext cx="5716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Symbol" pitchFamily="18" charset="2"/>
              </a:rPr>
              <a:t>f 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>
                <a:latin typeface="CopprplGoth Bd BT" pitchFamily="34" charset="0"/>
              </a:rPr>
              <a:t>is called the incremental function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2076450"/>
          </a:xfrm>
          <a:noFill/>
          <a:ln/>
        </p:spPr>
        <p:txBody>
          <a:bodyPr lIns="92075" tIns="46038" rIns="92075" bIns="46038" anchor="ctr"/>
          <a:lstStyle/>
          <a:p>
            <a:pPr>
              <a:buFont typeface="Symbol" pitchFamily="18" charset="2"/>
              <a:buChar char="f"/>
            </a:pPr>
            <a:r>
              <a:rPr lang="en-US"/>
              <a:t>, Incremental Function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sz="2800" b="1"/>
              <a:t>can be interpreted as a representative slope over the interval</a:t>
            </a:r>
            <a:endParaRPr lang="en-US" sz="3600"/>
          </a:p>
        </p:txBody>
      </p:sp>
      <p:graphicFrame>
        <p:nvGraphicFramePr>
          <p:cNvPr id="66563" name="Object 3"/>
          <p:cNvGraphicFramePr>
            <a:graphicFrameLocks/>
          </p:cNvGraphicFramePr>
          <p:nvPr>
            <p:ph idx="1"/>
          </p:nvPr>
        </p:nvGraphicFramePr>
        <p:xfrm>
          <a:off x="838200" y="2857500"/>
          <a:ext cx="7772400" cy="4000500"/>
        </p:xfrm>
        <a:graphic>
          <a:graphicData uri="http://schemas.openxmlformats.org/presentationml/2006/ole">
            <p:oleObj spid="_x0000_s66563" name="Equation" r:id="rId3" imgW="7772400" imgH="399888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10" name="Object 2"/>
          <p:cNvGraphicFramePr>
            <a:graphicFrameLocks/>
          </p:cNvGraphicFramePr>
          <p:nvPr/>
        </p:nvGraphicFramePr>
        <p:xfrm>
          <a:off x="685800" y="533400"/>
          <a:ext cx="7772400" cy="4000500"/>
        </p:xfrm>
        <a:graphic>
          <a:graphicData uri="http://schemas.openxmlformats.org/presentationml/2006/ole">
            <p:oleObj spid="_x0000_s68610" name="Equation" r:id="rId3" imgW="7772400" imgH="3998880" progId="Equation.3">
              <p:embed/>
            </p:oleObj>
          </a:graphicData>
        </a:graphic>
      </p:graphicFrame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609600" y="4191000"/>
            <a:ext cx="670718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NOTE: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k’s are recurrence relationships,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that is k</a:t>
            </a:r>
            <a:r>
              <a:rPr lang="en-US" baseline="-25000">
                <a:latin typeface="CopprplGoth Bd BT" pitchFamily="34" charset="0"/>
              </a:rPr>
              <a:t>1</a:t>
            </a:r>
            <a:r>
              <a:rPr lang="en-US">
                <a:latin typeface="CopprplGoth Bd BT" pitchFamily="34" charset="0"/>
              </a:rPr>
              <a:t> appears in the equation for k</a:t>
            </a:r>
            <a:r>
              <a:rPr lang="en-US" baseline="-25000">
                <a:latin typeface="CopprplGoth Bd BT" pitchFamily="34" charset="0"/>
              </a:rPr>
              <a:t>2</a:t>
            </a:r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which appears in the equation for k</a:t>
            </a:r>
            <a:r>
              <a:rPr lang="en-US" baseline="-25000">
                <a:latin typeface="CopprplGoth Bd BT" pitchFamily="34" charset="0"/>
              </a:rPr>
              <a:t>3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This recurrence makes RK methods efficient for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computer calculations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43815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Second Order RK Methods</a:t>
            </a:r>
          </a:p>
        </p:txBody>
      </p:sp>
      <p:graphicFrame>
        <p:nvGraphicFramePr>
          <p:cNvPr id="70659" name="Object 1027"/>
          <p:cNvGraphicFramePr>
            <a:graphicFrameLocks/>
          </p:cNvGraphicFramePr>
          <p:nvPr/>
        </p:nvGraphicFramePr>
        <p:xfrm>
          <a:off x="2600325" y="1485900"/>
          <a:ext cx="4406900" cy="2468563"/>
        </p:xfrm>
        <a:graphic>
          <a:graphicData uri="http://schemas.openxmlformats.org/presentationml/2006/ole">
            <p:oleObj spid="_x0000_s70659" name="Equation" r:id="rId3" imgW="4416120" imgH="2477880" progId="Equation.3">
              <p:embed/>
            </p:oleObj>
          </a:graphicData>
        </a:graphic>
      </p:graphicFrame>
      <p:grpSp>
        <p:nvGrpSpPr>
          <p:cNvPr id="70664" name="Group 1032"/>
          <p:cNvGrpSpPr>
            <a:grpSpLocks/>
          </p:cNvGrpSpPr>
          <p:nvPr/>
        </p:nvGrpSpPr>
        <p:grpSpPr bwMode="auto">
          <a:xfrm>
            <a:off x="1635125" y="3492500"/>
            <a:ext cx="5788025" cy="2987675"/>
            <a:chOff x="1030" y="2200"/>
            <a:chExt cx="3646" cy="1882"/>
          </a:xfrm>
        </p:grpSpPr>
        <p:graphicFrame>
          <p:nvGraphicFramePr>
            <p:cNvPr id="70660" name="Object 1028"/>
            <p:cNvGraphicFramePr>
              <a:graphicFrameLocks/>
            </p:cNvGraphicFramePr>
            <p:nvPr/>
          </p:nvGraphicFramePr>
          <p:xfrm>
            <a:off x="1296" y="2480"/>
            <a:ext cx="3114" cy="1602"/>
          </p:xfrm>
          <a:graphic>
            <a:graphicData uri="http://schemas.openxmlformats.org/presentationml/2006/ole">
              <p:oleObj spid="_x0000_s70660" name="Equation" r:id="rId4" imgW="7772400" imgH="3998880" progId="Equation.3">
                <p:embed/>
              </p:oleObj>
            </a:graphicData>
          </a:graphic>
        </p:graphicFrame>
        <p:sp>
          <p:nvSpPr>
            <p:cNvPr id="70661" name="Line 1029"/>
            <p:cNvSpPr>
              <a:spLocks noChangeShapeType="1"/>
            </p:cNvSpPr>
            <p:nvPr/>
          </p:nvSpPr>
          <p:spPr bwMode="auto">
            <a:xfrm>
              <a:off x="3825" y="2853"/>
              <a:ext cx="0" cy="3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2" name="Line 1030"/>
            <p:cNvSpPr>
              <a:spLocks noChangeShapeType="1"/>
            </p:cNvSpPr>
            <p:nvPr/>
          </p:nvSpPr>
          <p:spPr bwMode="auto">
            <a:xfrm>
              <a:off x="2610" y="3231"/>
              <a:ext cx="13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3" name="Rectangle 1031"/>
            <p:cNvSpPr>
              <a:spLocks noChangeArrowheads="1"/>
            </p:cNvSpPr>
            <p:nvPr/>
          </p:nvSpPr>
          <p:spPr bwMode="auto">
            <a:xfrm>
              <a:off x="1030" y="2200"/>
              <a:ext cx="3646" cy="17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3" name="Text Box 3"/>
          <p:cNvSpPr txBox="1">
            <a:spLocks noChangeArrowheads="1"/>
          </p:cNvSpPr>
          <p:nvPr/>
        </p:nvSpPr>
        <p:spPr bwMode="auto">
          <a:xfrm>
            <a:off x="914400" y="2133600"/>
            <a:ext cx="7407275" cy="3089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Aft>
                <a:spcPts val="600"/>
              </a:spcAft>
            </a:pPr>
            <a:r>
              <a:rPr lang="en-US"/>
              <a:t>Before coming to an exam Friday afternoon, Mr. Bringer forgot to place 24 cans of a refreshing beverage in the refrigerator.  His guest are arriving in 5 minutes.  So, of course he puts the beverage in the refrigerator immediately.  The cans are initially at 75</a:t>
            </a:r>
            <a:r>
              <a:rPr lang="en-US">
                <a:sym typeface="Symbol" pitchFamily="18" charset="2"/>
              </a:rPr>
              <a:t></a:t>
            </a:r>
            <a:r>
              <a:rPr lang="en-US"/>
              <a:t>, and the refrigerator is at a constant temperature of 40</a:t>
            </a:r>
            <a:r>
              <a:rPr lang="en-US">
                <a:sym typeface="Symbol" pitchFamily="18" charset="2"/>
              </a:rPr>
              <a:t></a:t>
            </a:r>
            <a:r>
              <a:rPr lang="en-US"/>
              <a:t>.  </a:t>
            </a:r>
          </a:p>
          <a:p>
            <a:pPr eaLnBrk="0" hangingPunct="0"/>
            <a:endParaRPr lang="en-US"/>
          </a:p>
        </p:txBody>
      </p:sp>
      <p:sp>
        <p:nvSpPr>
          <p:cNvPr id="327685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Ordinary Differential Equations…</a:t>
            </a:r>
            <a:r>
              <a:rPr lang="en-US" sz="1600" b="1" i="1">
                <a:latin typeface="Times New Roman" pitchFamily="18" charset="0"/>
              </a:rPr>
              <a:t>where to use them</a:t>
            </a:r>
            <a:endParaRPr lang="en-US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Second Order RK Methods</a:t>
            </a:r>
          </a:p>
        </p:txBody>
      </p:sp>
      <p:sp>
        <p:nvSpPr>
          <p:cNvPr id="727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sz="2800"/>
              <a:t>We have to determine values for the constants a</a:t>
            </a:r>
            <a:r>
              <a:rPr lang="en-US" sz="2800" baseline="-25000"/>
              <a:t>1</a:t>
            </a:r>
            <a:r>
              <a:rPr lang="en-US" sz="2800"/>
              <a:t>, a</a:t>
            </a:r>
            <a:r>
              <a:rPr lang="en-US" sz="2800" baseline="-25000"/>
              <a:t>2</a:t>
            </a:r>
            <a:r>
              <a:rPr lang="en-US" sz="2800"/>
              <a:t>, p</a:t>
            </a:r>
            <a:r>
              <a:rPr lang="en-US" sz="2800" baseline="-25000"/>
              <a:t>1</a:t>
            </a:r>
            <a:r>
              <a:rPr lang="en-US" sz="2800"/>
              <a:t> and q</a:t>
            </a:r>
            <a:r>
              <a:rPr lang="en-US" sz="2800" baseline="-25000"/>
              <a:t>11</a:t>
            </a:r>
          </a:p>
          <a:p>
            <a:r>
              <a:rPr lang="en-US" sz="2800"/>
              <a:t>To do this consider the Taylor series in terms of y</a:t>
            </a:r>
            <a:r>
              <a:rPr lang="en-US" sz="2800" baseline="-25000"/>
              <a:t>i+1 </a:t>
            </a:r>
            <a:r>
              <a:rPr lang="en-US" sz="2800"/>
              <a:t>and f(x</a:t>
            </a:r>
            <a:r>
              <a:rPr lang="en-US" sz="2800" baseline="-25000"/>
              <a:t>i</a:t>
            </a:r>
            <a:r>
              <a:rPr lang="en-US" sz="2800"/>
              <a:t>,y</a:t>
            </a:r>
            <a:r>
              <a:rPr lang="en-US" sz="2800" baseline="-25000"/>
              <a:t>i</a:t>
            </a:r>
            <a:r>
              <a:rPr lang="en-US" sz="2800"/>
              <a:t>)  </a:t>
            </a:r>
          </a:p>
        </p:txBody>
      </p:sp>
      <p:graphicFrame>
        <p:nvGraphicFramePr>
          <p:cNvPr id="72708" name="Object 4"/>
          <p:cNvGraphicFramePr>
            <a:graphicFrameLocks/>
          </p:cNvGraphicFramePr>
          <p:nvPr>
            <p:ph sz="half" idx="2"/>
          </p:nvPr>
        </p:nvGraphicFramePr>
        <p:xfrm>
          <a:off x="1095375" y="4067175"/>
          <a:ext cx="6619875" cy="1839913"/>
        </p:xfrm>
        <a:graphic>
          <a:graphicData uri="http://schemas.openxmlformats.org/presentationml/2006/ole">
            <p:oleObj spid="_x0000_s72708" name="Equation" r:id="rId3" imgW="6608520" imgH="180468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754" name="Object 2"/>
          <p:cNvGraphicFramePr>
            <a:graphicFrameLocks/>
          </p:cNvGraphicFramePr>
          <p:nvPr/>
        </p:nvGraphicFramePr>
        <p:xfrm>
          <a:off x="1028700" y="1885950"/>
          <a:ext cx="5434013" cy="2674938"/>
        </p:xfrm>
        <a:graphic>
          <a:graphicData uri="http://schemas.openxmlformats.org/presentationml/2006/ole">
            <p:oleObj spid="_x0000_s74754" name="Equation" r:id="rId3" imgW="5443200" imgH="2684160" progId="Equation.3">
              <p:embed/>
            </p:oleObj>
          </a:graphicData>
        </a:graphic>
      </p:graphicFrame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879475" y="708025"/>
            <a:ext cx="57435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Now, f’(x</a:t>
            </a:r>
            <a:r>
              <a:rPr lang="en-US" baseline="-25000">
                <a:latin typeface="CopprplGoth Bd BT" pitchFamily="34" charset="0"/>
              </a:rPr>
              <a:t>i</a:t>
            </a:r>
            <a:r>
              <a:rPr lang="en-US">
                <a:latin typeface="CopprplGoth Bd BT" pitchFamily="34" charset="0"/>
              </a:rPr>
              <a:t> , y</a:t>
            </a:r>
            <a:r>
              <a:rPr lang="en-US" baseline="-25000">
                <a:latin typeface="CopprplGoth Bd BT" pitchFamily="34" charset="0"/>
              </a:rPr>
              <a:t>i</a:t>
            </a:r>
            <a:r>
              <a:rPr lang="en-US">
                <a:latin typeface="CopprplGoth Bd BT" pitchFamily="34" charset="0"/>
              </a:rPr>
              <a:t> ) must be determined by the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chain rule for differentiation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936625" y="4537075"/>
            <a:ext cx="721995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The basic strategy underlying Runge-Kutta methods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is to use algebraic manipulations to solve for values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of </a:t>
            </a:r>
            <a:r>
              <a:rPr lang="en-US" sz="2800">
                <a:latin typeface="CopprplGoth Bd BT" pitchFamily="34" charset="0"/>
              </a:rPr>
              <a:t>a</a:t>
            </a:r>
            <a:r>
              <a:rPr lang="en-US" sz="2800" baseline="-25000">
                <a:latin typeface="CopprplGoth Bd BT" pitchFamily="34" charset="0"/>
              </a:rPr>
              <a:t>1</a:t>
            </a:r>
            <a:r>
              <a:rPr lang="en-US" sz="2800">
                <a:latin typeface="CopprplGoth Bd BT" pitchFamily="34" charset="0"/>
              </a:rPr>
              <a:t>, a</a:t>
            </a:r>
            <a:r>
              <a:rPr lang="en-US" sz="2800" baseline="-25000">
                <a:latin typeface="CopprplGoth Bd BT" pitchFamily="34" charset="0"/>
              </a:rPr>
              <a:t>2</a:t>
            </a:r>
            <a:r>
              <a:rPr lang="en-US" sz="2800">
                <a:latin typeface="CopprplGoth Bd BT" pitchFamily="34" charset="0"/>
              </a:rPr>
              <a:t>, p</a:t>
            </a:r>
            <a:r>
              <a:rPr lang="en-US" sz="2800" baseline="-25000">
                <a:latin typeface="CopprplGoth Bd BT" pitchFamily="34" charset="0"/>
              </a:rPr>
              <a:t>1</a:t>
            </a:r>
            <a:r>
              <a:rPr lang="en-US" sz="2800">
                <a:latin typeface="CopprplGoth Bd BT" pitchFamily="34" charset="0"/>
              </a:rPr>
              <a:t> and q</a:t>
            </a:r>
            <a:r>
              <a:rPr lang="en-US" sz="2800" baseline="-25000">
                <a:latin typeface="CopprplGoth Bd BT" pitchFamily="34" charset="0"/>
              </a:rPr>
              <a:t>11</a:t>
            </a:r>
          </a:p>
          <a:p>
            <a:pPr eaLnBrk="0" hangingPunct="0"/>
            <a:endParaRPr lang="en-US" sz="2800" baseline="-25000">
              <a:latin typeface="CopprplGoth Bd BT" pitchFamily="34" charset="0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02" name="Object 2"/>
          <p:cNvGraphicFramePr>
            <a:graphicFrameLocks/>
          </p:cNvGraphicFramePr>
          <p:nvPr/>
        </p:nvGraphicFramePr>
        <p:xfrm>
          <a:off x="908050" y="857250"/>
          <a:ext cx="5549900" cy="1339850"/>
        </p:xfrm>
        <a:graphic>
          <a:graphicData uri="http://schemas.openxmlformats.org/presentationml/2006/ole">
            <p:oleObj spid="_x0000_s76802" name="Equation" r:id="rId3" imgW="5559120" imgH="1349280" progId="Equation.3">
              <p:embed/>
            </p:oleObj>
          </a:graphicData>
        </a:graphic>
      </p:graphicFrame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908050" y="2593975"/>
            <a:ext cx="7608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By setting these two equations equal to each other and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recalling:</a:t>
            </a:r>
          </a:p>
        </p:txBody>
      </p:sp>
      <p:graphicFrame>
        <p:nvGraphicFramePr>
          <p:cNvPr id="76804" name="Object 4"/>
          <p:cNvGraphicFramePr>
            <a:graphicFrameLocks/>
          </p:cNvGraphicFramePr>
          <p:nvPr/>
        </p:nvGraphicFramePr>
        <p:xfrm>
          <a:off x="908050" y="3752850"/>
          <a:ext cx="3419475" cy="877888"/>
        </p:xfrm>
        <a:graphic>
          <a:graphicData uri="http://schemas.openxmlformats.org/presentationml/2006/ole">
            <p:oleObj spid="_x0000_s76804" name="Equation" r:id="rId4" imgW="3429000" imgH="887400" progId="Equation.3">
              <p:embed/>
            </p:oleObj>
          </a:graphicData>
        </a:graphic>
      </p:graphicFrame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908050" y="5022850"/>
            <a:ext cx="7847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we derive three equations to evaluate the four  unknown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constants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850" name="Object 2"/>
          <p:cNvGraphicFramePr>
            <a:graphicFrameLocks/>
          </p:cNvGraphicFramePr>
          <p:nvPr/>
        </p:nvGraphicFramePr>
        <p:xfrm>
          <a:off x="2590800" y="762000"/>
          <a:ext cx="6165850" cy="2268538"/>
        </p:xfrm>
        <a:graphic>
          <a:graphicData uri="http://schemas.openxmlformats.org/presentationml/2006/ole">
            <p:oleObj spid="_x0000_s78850" name="Equation" r:id="rId3" imgW="6175080" imgH="2277720" progId="Equation.3">
              <p:embed/>
            </p:oleObj>
          </a:graphicData>
        </a:graphic>
      </p:graphicFrame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908050" y="3251200"/>
            <a:ext cx="75596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Because we have three equations with four unknowns,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we must assume a value of one of the unknowns.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Suppose we specify a value for a</a:t>
            </a:r>
            <a:r>
              <a:rPr lang="en-US" baseline="-25000">
                <a:latin typeface="CopprplGoth Bd BT" pitchFamily="34" charset="0"/>
              </a:rPr>
              <a:t>2</a:t>
            </a:r>
            <a:r>
              <a:rPr lang="en-US">
                <a:latin typeface="CopprplGoth Bd BT" pitchFamily="34" charset="0"/>
              </a:rPr>
              <a:t>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What would the equations be?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898" name="Object 2"/>
          <p:cNvGraphicFramePr>
            <a:graphicFrameLocks/>
          </p:cNvGraphicFramePr>
          <p:nvPr/>
        </p:nvGraphicFramePr>
        <p:xfrm>
          <a:off x="3157538" y="785813"/>
          <a:ext cx="1724025" cy="1228725"/>
        </p:xfrm>
        <a:graphic>
          <a:graphicData uri="http://schemas.openxmlformats.org/presentationml/2006/ole">
            <p:oleObj spid="_x0000_s80898" name="Equation" r:id="rId3" imgW="1739880" imgH="1244520" progId="Equation.3">
              <p:embed/>
            </p:oleObj>
          </a:graphicData>
        </a:graphic>
      </p:graphicFrame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1022350" y="2708275"/>
            <a:ext cx="73056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Because we can choose an infinite number of values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for a</a:t>
            </a:r>
            <a:r>
              <a:rPr lang="en-US" baseline="-25000">
                <a:latin typeface="CopprplGoth Bd BT" pitchFamily="34" charset="0"/>
              </a:rPr>
              <a:t>2</a:t>
            </a:r>
            <a:r>
              <a:rPr lang="en-US">
                <a:latin typeface="CopprplGoth Bd BT" pitchFamily="34" charset="0"/>
              </a:rPr>
              <a:t>  there are an infinite number of second order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RK methods.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Every solution would yield exactly the same result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if the solution to the ODE were quadratic, linear or a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constant.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Lets review three of the most commonly used and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preferred versions.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2463800" y="263525"/>
            <a:ext cx="3416300" cy="20161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accent1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946" name="Object 2"/>
          <p:cNvGraphicFramePr>
            <a:graphicFrameLocks/>
          </p:cNvGraphicFramePr>
          <p:nvPr/>
        </p:nvGraphicFramePr>
        <p:xfrm>
          <a:off x="762000" y="1600200"/>
          <a:ext cx="4406900" cy="4568825"/>
        </p:xfrm>
        <a:graphic>
          <a:graphicData uri="http://schemas.openxmlformats.org/presentationml/2006/ole">
            <p:oleObj spid="_x0000_s82946" name="Equation" r:id="rId3" imgW="4416120" imgH="4578120" progId="Equation.3">
              <p:embed/>
            </p:oleObj>
          </a:graphicData>
        </a:graphic>
      </p:graphicFrame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5257800" y="1676400"/>
            <a:ext cx="3271838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Consider the following: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Case 1: a</a:t>
            </a:r>
            <a:r>
              <a:rPr lang="en-US" baseline="-25000">
                <a:latin typeface="CopprplGoth Bd BT" pitchFamily="34" charset="0"/>
              </a:rPr>
              <a:t>2</a:t>
            </a:r>
            <a:r>
              <a:rPr lang="en-US">
                <a:latin typeface="CopprplGoth Bd BT" pitchFamily="34" charset="0"/>
              </a:rPr>
              <a:t> = 1/2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Case 2: a</a:t>
            </a:r>
            <a:r>
              <a:rPr lang="en-US" baseline="-25000">
                <a:latin typeface="CopprplGoth Bd BT" pitchFamily="34" charset="0"/>
              </a:rPr>
              <a:t>2</a:t>
            </a:r>
            <a:r>
              <a:rPr lang="en-US">
                <a:latin typeface="CopprplGoth Bd BT" pitchFamily="34" charset="0"/>
              </a:rPr>
              <a:t> = 1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These two methods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have been previously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studied.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What are they?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4" name="Object 2"/>
          <p:cNvGraphicFramePr>
            <a:graphicFrameLocks/>
          </p:cNvGraphicFramePr>
          <p:nvPr/>
        </p:nvGraphicFramePr>
        <p:xfrm>
          <a:off x="542925" y="885825"/>
          <a:ext cx="4464050" cy="5684838"/>
        </p:xfrm>
        <a:graphic>
          <a:graphicData uri="http://schemas.openxmlformats.org/presentationml/2006/ole">
            <p:oleObj spid="_x0000_s84994" name="Equation" r:id="rId3" imgW="4473360" imgH="5694120" progId="Equation.3">
              <p:embed/>
            </p:oleObj>
          </a:graphicData>
        </a:graphic>
      </p:graphicFrame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304800" y="381000"/>
            <a:ext cx="3987800" cy="6216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4648200" y="381000"/>
            <a:ext cx="4114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Case 1: a</a:t>
            </a:r>
            <a:r>
              <a:rPr lang="en-US" baseline="-25000">
                <a:latin typeface="CopprplGoth Bd BT" pitchFamily="34" charset="0"/>
              </a:rPr>
              <a:t>2</a:t>
            </a:r>
            <a:r>
              <a:rPr lang="en-US">
                <a:latin typeface="CopprplGoth Bd BT" pitchFamily="34" charset="0"/>
              </a:rPr>
              <a:t> = 1/2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This is Heun’s Method with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a single corrector.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Note that k</a:t>
            </a:r>
            <a:r>
              <a:rPr lang="en-US" baseline="-25000">
                <a:latin typeface="CopprplGoth Bd BT" pitchFamily="34" charset="0"/>
              </a:rPr>
              <a:t>1</a:t>
            </a:r>
            <a:r>
              <a:rPr lang="en-US">
                <a:latin typeface="CopprplGoth Bd BT" pitchFamily="34" charset="0"/>
              </a:rPr>
              <a:t> is the slope at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the beginning of the interval and k</a:t>
            </a:r>
            <a:r>
              <a:rPr lang="en-US" baseline="-25000">
                <a:latin typeface="CopprplGoth Bd BT" pitchFamily="34" charset="0"/>
              </a:rPr>
              <a:t>2</a:t>
            </a:r>
            <a:r>
              <a:rPr lang="en-US">
                <a:latin typeface="CopprplGoth Bd BT" pitchFamily="34" charset="0"/>
              </a:rPr>
              <a:t> is the slope at the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end of the interval.</a:t>
            </a:r>
          </a:p>
        </p:txBody>
      </p:sp>
      <p:graphicFrame>
        <p:nvGraphicFramePr>
          <p:cNvPr id="84997" name="Object 5"/>
          <p:cNvGraphicFramePr>
            <a:graphicFrameLocks/>
          </p:cNvGraphicFramePr>
          <p:nvPr/>
        </p:nvGraphicFramePr>
        <p:xfrm>
          <a:off x="4943475" y="4113213"/>
          <a:ext cx="3476625" cy="2360612"/>
        </p:xfrm>
        <a:graphic>
          <a:graphicData uri="http://schemas.openxmlformats.org/presentationml/2006/ole">
            <p:oleObj spid="_x0000_s84997" name="Equation" r:id="rId4" imgW="3485880" imgH="236988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7042" name="Object 2"/>
          <p:cNvGraphicFramePr>
            <a:graphicFrameLocks/>
          </p:cNvGraphicFramePr>
          <p:nvPr/>
        </p:nvGraphicFramePr>
        <p:xfrm>
          <a:off x="571500" y="714375"/>
          <a:ext cx="4471988" cy="5581650"/>
        </p:xfrm>
        <a:graphic>
          <a:graphicData uri="http://schemas.openxmlformats.org/presentationml/2006/ole">
            <p:oleObj spid="_x0000_s87042" name="Equation" r:id="rId3" imgW="4481280" imgH="5591160" progId="Equation.3">
              <p:embed/>
            </p:oleObj>
          </a:graphicData>
        </a:graphic>
      </p:graphicFrame>
      <p:graphicFrame>
        <p:nvGraphicFramePr>
          <p:cNvPr id="87043" name="Object 3"/>
          <p:cNvGraphicFramePr>
            <a:graphicFrameLocks/>
          </p:cNvGraphicFramePr>
          <p:nvPr/>
        </p:nvGraphicFramePr>
        <p:xfrm>
          <a:off x="5254625" y="3343275"/>
          <a:ext cx="3476625" cy="2360613"/>
        </p:xfrm>
        <a:graphic>
          <a:graphicData uri="http://schemas.openxmlformats.org/presentationml/2006/ole">
            <p:oleObj spid="_x0000_s87043" name="Equation" r:id="rId4" imgW="3485880" imgH="2369880" progId="Equation.3">
              <p:embed/>
            </p:oleObj>
          </a:graphicData>
        </a:graphic>
      </p:graphicFrame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377825" y="463550"/>
            <a:ext cx="4330700" cy="5816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5080000" y="679450"/>
            <a:ext cx="322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Case 2: a</a:t>
            </a:r>
            <a:r>
              <a:rPr lang="en-US" baseline="-25000">
                <a:latin typeface="CopprplGoth Bd BT" pitchFamily="34" charset="0"/>
              </a:rPr>
              <a:t>2</a:t>
            </a:r>
            <a:r>
              <a:rPr lang="en-US">
                <a:latin typeface="CopprplGoth Bd BT" pitchFamily="34" charset="0"/>
              </a:rPr>
              <a:t> = 1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This is the Improved Polygon Method.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685800" y="762000"/>
            <a:ext cx="63881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3600">
                <a:latin typeface="CopprplGoth Bd BT" pitchFamily="34" charset="0"/>
              </a:rPr>
              <a:t>Ralston’s Method</a:t>
            </a:r>
            <a:r>
              <a:rPr lang="en-US">
                <a:latin typeface="CopprplGoth Bd BT" pitchFamily="34" charset="0"/>
              </a:rPr>
              <a:t> </a:t>
            </a:r>
            <a:endParaRPr lang="en-US" sz="2000">
              <a:latin typeface="CopprplGoth Bd BT" pitchFamily="34" charset="0"/>
            </a:endParaRPr>
          </a:p>
          <a:p>
            <a:pPr eaLnBrk="0" hangingPunct="0"/>
            <a:endParaRPr lang="en-US" sz="2000">
              <a:latin typeface="CopprplGoth Bd BT" pitchFamily="34" charset="0"/>
            </a:endParaRPr>
          </a:p>
          <a:p>
            <a:pPr eaLnBrk="0" hangingPunct="0"/>
            <a:r>
              <a:rPr lang="en-US" sz="2000">
                <a:latin typeface="CopprplGoth Bd BT" pitchFamily="34" charset="0"/>
              </a:rPr>
              <a:t>Ralston (1962) and Ralston and Rabinowitiz (1978)</a:t>
            </a:r>
          </a:p>
          <a:p>
            <a:pPr eaLnBrk="0" hangingPunct="0"/>
            <a:r>
              <a:rPr lang="en-US" sz="2000">
                <a:latin typeface="CopprplGoth Bd BT" pitchFamily="34" charset="0"/>
              </a:rPr>
              <a:t>determined that choosing a</a:t>
            </a:r>
            <a:r>
              <a:rPr lang="en-US" sz="2000" baseline="-25000">
                <a:latin typeface="CopprplGoth Bd BT" pitchFamily="34" charset="0"/>
              </a:rPr>
              <a:t>2</a:t>
            </a:r>
            <a:r>
              <a:rPr lang="en-US" sz="2000">
                <a:latin typeface="CopprplGoth Bd BT" pitchFamily="34" charset="0"/>
              </a:rPr>
              <a:t> = 2/3 provides a minimum </a:t>
            </a:r>
          </a:p>
          <a:p>
            <a:pPr eaLnBrk="0" hangingPunct="0"/>
            <a:r>
              <a:rPr lang="en-US" sz="2000">
                <a:latin typeface="CopprplGoth Bd BT" pitchFamily="34" charset="0"/>
              </a:rPr>
              <a:t>bound on the truncation error for the second order RK</a:t>
            </a:r>
          </a:p>
          <a:p>
            <a:pPr eaLnBrk="0" hangingPunct="0"/>
            <a:r>
              <a:rPr lang="en-US" sz="2000">
                <a:latin typeface="CopprplGoth Bd BT" pitchFamily="34" charset="0"/>
              </a:rPr>
              <a:t>algorithms.</a:t>
            </a:r>
          </a:p>
          <a:p>
            <a:pPr eaLnBrk="0" hangingPunct="0"/>
            <a:endParaRPr lang="en-US" sz="2000">
              <a:latin typeface="CopprplGoth Bd BT" pitchFamily="34" charset="0"/>
            </a:endParaRPr>
          </a:p>
          <a:p>
            <a:pPr eaLnBrk="0" hangingPunct="0"/>
            <a:r>
              <a:rPr lang="en-US" sz="2000">
                <a:latin typeface="CopprplGoth Bd BT" pitchFamily="34" charset="0"/>
              </a:rPr>
              <a:t>This results in a</a:t>
            </a:r>
            <a:r>
              <a:rPr lang="en-US" sz="2000" baseline="-25000">
                <a:latin typeface="CopprplGoth Bd BT" pitchFamily="34" charset="0"/>
              </a:rPr>
              <a:t>1</a:t>
            </a:r>
            <a:r>
              <a:rPr lang="en-US" sz="2000">
                <a:latin typeface="CopprplGoth Bd BT" pitchFamily="34" charset="0"/>
              </a:rPr>
              <a:t> = 1/3 and p</a:t>
            </a:r>
            <a:r>
              <a:rPr lang="en-US" sz="2000" baseline="-25000">
                <a:latin typeface="CopprplGoth Bd BT" pitchFamily="34" charset="0"/>
              </a:rPr>
              <a:t>1</a:t>
            </a:r>
            <a:r>
              <a:rPr lang="en-US" sz="2000">
                <a:latin typeface="CopprplGoth Bd BT" pitchFamily="34" charset="0"/>
              </a:rPr>
              <a:t> = q</a:t>
            </a:r>
            <a:r>
              <a:rPr lang="en-US" sz="2000" baseline="-25000">
                <a:latin typeface="CopprplGoth Bd BT" pitchFamily="34" charset="0"/>
              </a:rPr>
              <a:t>11</a:t>
            </a:r>
            <a:r>
              <a:rPr lang="en-US" sz="2000">
                <a:latin typeface="CopprplGoth Bd BT" pitchFamily="34" charset="0"/>
              </a:rPr>
              <a:t> = 3/4</a:t>
            </a:r>
          </a:p>
        </p:txBody>
      </p:sp>
      <p:graphicFrame>
        <p:nvGraphicFramePr>
          <p:cNvPr id="89091" name="Object 3"/>
          <p:cNvGraphicFramePr>
            <a:graphicFrameLocks/>
          </p:cNvGraphicFramePr>
          <p:nvPr/>
        </p:nvGraphicFramePr>
        <p:xfrm>
          <a:off x="3810000" y="3810000"/>
          <a:ext cx="3233738" cy="2571750"/>
        </p:xfrm>
        <a:graphic>
          <a:graphicData uri="http://schemas.openxmlformats.org/presentationml/2006/ole">
            <p:oleObj spid="_x0000_s89091" name="Equation" r:id="rId3" imgW="3251160" imgH="259056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Example</a:t>
            </a:r>
          </a:p>
        </p:txBody>
      </p:sp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838200" y="1828800"/>
          <a:ext cx="4070350" cy="2174875"/>
        </p:xfrm>
        <a:graphic>
          <a:graphicData uri="http://schemas.openxmlformats.org/presentationml/2006/ole">
            <p:oleObj spid="_x0000_s91139" name="Equation" r:id="rId3" imgW="2044440" imgH="1091880" progId="Equation.3">
              <p:embed/>
            </p:oleObj>
          </a:graphicData>
        </a:graphic>
      </p:graphicFrame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5181600" y="1828800"/>
            <a:ext cx="31527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Evaluate the following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ODE using Heun’s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Methods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8" name="Text Box 4"/>
          <p:cNvSpPr txBox="1">
            <a:spLocks noChangeArrowheads="1"/>
          </p:cNvSpPr>
          <p:nvPr/>
        </p:nvSpPr>
        <p:spPr bwMode="auto">
          <a:xfrm>
            <a:off x="838200" y="1752600"/>
            <a:ext cx="7696200" cy="4124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Aft>
                <a:spcPts val="600"/>
              </a:spcAft>
            </a:pPr>
            <a:r>
              <a:rPr lang="en-US"/>
              <a:t>The rate of cooling is proportional to the difference in the temperature between the beverage and the surrounding air, as expressed by the following equation with k = 0.1/min.</a:t>
            </a:r>
          </a:p>
          <a:p>
            <a:pPr eaLnBrk="0" hangingPunct="0">
              <a:spcAft>
                <a:spcPts val="600"/>
              </a:spcAft>
            </a:pPr>
            <a:endParaRPr lang="en-US"/>
          </a:p>
          <a:p>
            <a:pPr eaLnBrk="0" hangingPunct="0">
              <a:spcAft>
                <a:spcPts val="600"/>
              </a:spcAft>
            </a:pPr>
            <a:endParaRPr lang="en-US"/>
          </a:p>
          <a:p>
            <a:pPr eaLnBrk="0" hangingPunct="0">
              <a:spcAft>
                <a:spcPts val="600"/>
              </a:spcAft>
            </a:pPr>
            <a:endParaRPr lang="en-US"/>
          </a:p>
          <a:p>
            <a:pPr eaLnBrk="0" hangingPunct="0">
              <a:spcAft>
                <a:spcPts val="600"/>
              </a:spcAft>
            </a:pPr>
            <a:r>
              <a:rPr lang="en-US"/>
              <a:t>Use a numerical method to determine the temperature of the beverage after  5 minutes and 10 minutes.</a:t>
            </a:r>
          </a:p>
          <a:p>
            <a:pPr eaLnBrk="0" hangingPunct="0"/>
            <a:endParaRPr lang="en-US"/>
          </a:p>
        </p:txBody>
      </p:sp>
      <p:graphicFrame>
        <p:nvGraphicFramePr>
          <p:cNvPr id="328707" name="Object 3"/>
          <p:cNvGraphicFramePr>
            <a:graphicFrameLocks noChangeAspect="1"/>
          </p:cNvGraphicFramePr>
          <p:nvPr/>
        </p:nvGraphicFramePr>
        <p:xfrm>
          <a:off x="1752600" y="3505200"/>
          <a:ext cx="3263900" cy="1171575"/>
        </p:xfrm>
        <a:graphic>
          <a:graphicData uri="http://schemas.openxmlformats.org/presentationml/2006/ole">
            <p:oleObj spid="_x0000_s328707" name="Equation" r:id="rId3" imgW="1091880" imgH="393480" progId="Equation.3">
              <p:embed/>
            </p:oleObj>
          </a:graphicData>
        </a:graphic>
      </p:graphicFrame>
      <p:sp>
        <p:nvSpPr>
          <p:cNvPr id="32870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Ordinary Differential Equations…</a:t>
            </a:r>
            <a:r>
              <a:rPr lang="en-US" sz="1600" b="1" i="1">
                <a:latin typeface="Times New Roman" pitchFamily="18" charset="0"/>
              </a:rPr>
              <a:t>where to use them</a:t>
            </a:r>
            <a:endParaRPr lang="en-US" sz="4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0075" y="381000"/>
            <a:ext cx="7772400" cy="1076325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sz="3200"/>
              <a:t>Third Order Runge-Kutta Methods</a:t>
            </a:r>
          </a:p>
        </p:txBody>
      </p:sp>
      <p:sp>
        <p:nvSpPr>
          <p:cNvPr id="942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00200"/>
            <a:ext cx="7772400" cy="1685925"/>
          </a:xfrm>
          <a:noFill/>
          <a:ln/>
        </p:spPr>
        <p:txBody>
          <a:bodyPr lIns="92075" tIns="46038" rIns="92075" bIns="46038"/>
          <a:lstStyle/>
          <a:p>
            <a:r>
              <a:rPr lang="en-US" sz="2400"/>
              <a:t>Derivation is similar to the one for the second-order </a:t>
            </a:r>
          </a:p>
          <a:p>
            <a:r>
              <a:rPr lang="en-US" sz="2400"/>
              <a:t>Results in six equations and eight unknowns.</a:t>
            </a:r>
          </a:p>
          <a:p>
            <a:r>
              <a:rPr lang="en-US" sz="2400"/>
              <a:t>One common version results in the following</a:t>
            </a:r>
          </a:p>
        </p:txBody>
      </p:sp>
      <p:graphicFrame>
        <p:nvGraphicFramePr>
          <p:cNvPr id="94212" name="Object 4"/>
          <p:cNvGraphicFramePr>
            <a:graphicFrameLocks/>
          </p:cNvGraphicFramePr>
          <p:nvPr>
            <p:ph sz="half" idx="2"/>
          </p:nvPr>
        </p:nvGraphicFramePr>
        <p:xfrm>
          <a:off x="2057400" y="3048000"/>
          <a:ext cx="5168900" cy="3168650"/>
        </p:xfrm>
        <a:graphic>
          <a:graphicData uri="http://schemas.openxmlformats.org/presentationml/2006/ole">
            <p:oleObj spid="_x0000_s94212" name="Equation" r:id="rId3" imgW="6173640" imgH="3786120" progId="Equation.3">
              <p:embed/>
            </p:oleObj>
          </a:graphicData>
        </a:graphic>
      </p:graphicFrame>
      <p:sp>
        <p:nvSpPr>
          <p:cNvPr id="94213" name="Line 5"/>
          <p:cNvSpPr>
            <a:spLocks noChangeShapeType="1"/>
          </p:cNvSpPr>
          <p:nvPr/>
        </p:nvSpPr>
        <p:spPr bwMode="auto">
          <a:xfrm flipV="1">
            <a:off x="5086350" y="4191000"/>
            <a:ext cx="704850" cy="10668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6002338" y="3979863"/>
            <a:ext cx="2708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solidFill>
                  <a:srgbClr val="9D031D"/>
                </a:solidFill>
                <a:latin typeface="CopprplGoth Bd BT" pitchFamily="34" charset="0"/>
              </a:rPr>
              <a:t>Note the third term</a:t>
            </a:r>
          </a:p>
        </p:txBody>
      </p:sp>
      <p:sp>
        <p:nvSpPr>
          <p:cNvPr id="94215" name="Line 7"/>
          <p:cNvSpPr>
            <a:spLocks noChangeShapeType="1"/>
          </p:cNvSpPr>
          <p:nvPr/>
        </p:nvSpPr>
        <p:spPr bwMode="auto">
          <a:xfrm>
            <a:off x="5029200" y="3581400"/>
            <a:ext cx="762000" cy="6096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16" name="Oval 8"/>
          <p:cNvSpPr>
            <a:spLocks noChangeArrowheads="1"/>
          </p:cNvSpPr>
          <p:nvPr/>
        </p:nvSpPr>
        <p:spPr bwMode="auto">
          <a:xfrm>
            <a:off x="5943600" y="3763963"/>
            <a:ext cx="2979738" cy="815975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879475" y="5948363"/>
            <a:ext cx="7637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 i="1">
                <a:latin typeface="Times New Roman" pitchFamily="18" charset="0"/>
              </a:rPr>
              <a:t>NOTE: if the derivative is a function of x only, this reduces to Simpson’s 1/3 Rule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3815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sz="3200"/>
              <a:t>Fourth Order Runge Kutta</a:t>
            </a:r>
          </a:p>
        </p:txBody>
      </p:sp>
      <p:sp>
        <p:nvSpPr>
          <p:cNvPr id="962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524000"/>
            <a:ext cx="7772400" cy="19812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The most popular</a:t>
            </a:r>
          </a:p>
          <a:p>
            <a:r>
              <a:rPr lang="en-US" sz="2800"/>
              <a:t>The following is sometimes called the classical fourth-order RK method</a:t>
            </a:r>
          </a:p>
        </p:txBody>
      </p:sp>
      <p:graphicFrame>
        <p:nvGraphicFramePr>
          <p:cNvPr id="96260" name="Object 4"/>
          <p:cNvGraphicFramePr>
            <a:graphicFrameLocks/>
          </p:cNvGraphicFramePr>
          <p:nvPr>
            <p:ph sz="half" idx="2"/>
          </p:nvPr>
        </p:nvGraphicFramePr>
        <p:xfrm>
          <a:off x="2057400" y="3095625"/>
          <a:ext cx="4814888" cy="3762375"/>
        </p:xfrm>
        <a:graphic>
          <a:graphicData uri="http://schemas.openxmlformats.org/presentationml/2006/ole">
            <p:oleObj spid="_x0000_s96260" name="Equation" r:id="rId3" imgW="5962320" imgH="465768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307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609600"/>
            <a:ext cx="7772400" cy="1762125"/>
          </a:xfrm>
          <a:noFill/>
          <a:ln/>
        </p:spPr>
        <p:txBody>
          <a:bodyPr lIns="92075" tIns="46038" rIns="92075" bIns="46038"/>
          <a:lstStyle/>
          <a:p>
            <a:r>
              <a:rPr lang="en-US" sz="2400"/>
              <a:t>Note that for ODE that are a function of x alone that this is also the equivalent of  Simpson’s 1/3 Rule</a:t>
            </a:r>
          </a:p>
        </p:txBody>
      </p:sp>
      <p:graphicFrame>
        <p:nvGraphicFramePr>
          <p:cNvPr id="283651" name="Object 3075"/>
          <p:cNvGraphicFramePr>
            <a:graphicFrameLocks/>
          </p:cNvGraphicFramePr>
          <p:nvPr>
            <p:ph sz="half" idx="2"/>
          </p:nvPr>
        </p:nvGraphicFramePr>
        <p:xfrm>
          <a:off x="2362200" y="1981200"/>
          <a:ext cx="3535363" cy="3209925"/>
        </p:xfrm>
        <a:graphic>
          <a:graphicData uri="http://schemas.openxmlformats.org/presentationml/2006/ole">
            <p:oleObj spid="_x0000_s283651" name="Equation" r:id="rId3" imgW="4279680" imgH="388620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Example</a:t>
            </a:r>
          </a:p>
        </p:txBody>
      </p:sp>
      <p:sp>
        <p:nvSpPr>
          <p:cNvPr id="98307" name="Rectangle 3"/>
          <p:cNvSpPr>
            <a:spLocks noChangeArrowheads="1"/>
          </p:cNvSpPr>
          <p:nvPr/>
        </p:nvSpPr>
        <p:spPr bwMode="auto">
          <a:xfrm>
            <a:off x="708025" y="1993900"/>
            <a:ext cx="8355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Use 4th Order RK to solve the following differential equation:</a:t>
            </a:r>
          </a:p>
        </p:txBody>
      </p:sp>
      <p:graphicFrame>
        <p:nvGraphicFramePr>
          <p:cNvPr id="359424" name="Object 0"/>
          <p:cNvGraphicFramePr>
            <a:graphicFrameLocks/>
          </p:cNvGraphicFramePr>
          <p:nvPr/>
        </p:nvGraphicFramePr>
        <p:xfrm>
          <a:off x="1485900" y="2971800"/>
          <a:ext cx="6165850" cy="2354263"/>
        </p:xfrm>
        <a:graphic>
          <a:graphicData uri="http://schemas.openxmlformats.org/presentationml/2006/ole">
            <p:oleObj spid="_x0000_s359424" name="Equation" r:id="rId3" imgW="6175080" imgH="2363760" progId="Equation.3">
              <p:embed/>
            </p:oleObj>
          </a:graphicData>
        </a:graphic>
      </p:graphicFrame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879475" y="4437063"/>
            <a:ext cx="3768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using an interval of </a:t>
            </a:r>
            <a:r>
              <a:rPr lang="en-US" i="1">
                <a:latin typeface="CopprplGoth Bd BT" pitchFamily="34" charset="0"/>
              </a:rPr>
              <a:t>h</a:t>
            </a:r>
            <a:r>
              <a:rPr lang="en-US">
                <a:latin typeface="CopprplGoth Bd BT" pitchFamily="34" charset="0"/>
              </a:rPr>
              <a:t> = 0.1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Higher Order RK Methods</a:t>
            </a:r>
          </a:p>
        </p:txBody>
      </p:sp>
      <p:sp>
        <p:nvSpPr>
          <p:cNvPr id="1105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When more accurate results are required, Bucher’s (1964) fifth order RK method is recommended</a:t>
            </a:r>
          </a:p>
          <a:p>
            <a:r>
              <a:rPr lang="en-US"/>
              <a:t>There is a similarity to Boole’s Rule</a:t>
            </a:r>
          </a:p>
          <a:p>
            <a:r>
              <a:rPr lang="en-US"/>
              <a:t>The gain in accuracy is offset by added computational effort and complexity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57225" y="32385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Systems of Equations</a:t>
            </a:r>
          </a:p>
        </p:txBody>
      </p:sp>
      <p:sp>
        <p:nvSpPr>
          <p:cNvPr id="1126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38275"/>
            <a:ext cx="7772400" cy="19812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Many practical problems in engineering and science require the solution of a system of simultaneous differential equations</a:t>
            </a:r>
          </a:p>
        </p:txBody>
      </p:sp>
      <p:graphicFrame>
        <p:nvGraphicFramePr>
          <p:cNvPr id="360448" name="Object 0"/>
          <p:cNvGraphicFramePr>
            <a:graphicFrameLocks/>
          </p:cNvGraphicFramePr>
          <p:nvPr>
            <p:ph sz="half" idx="2"/>
          </p:nvPr>
        </p:nvGraphicFramePr>
        <p:xfrm>
          <a:off x="771525" y="3114675"/>
          <a:ext cx="7799388" cy="3362325"/>
        </p:xfrm>
        <a:graphic>
          <a:graphicData uri="http://schemas.openxmlformats.org/presentationml/2006/ole">
            <p:oleObj spid="_x0000_s360448" name="Equation" r:id="rId3" imgW="7799040" imgH="335880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552450"/>
            <a:ext cx="7772400" cy="2990850"/>
          </a:xfrm>
          <a:solidFill>
            <a:schemeClr val="bg1"/>
          </a:solidFill>
          <a:ln/>
        </p:spPr>
        <p:txBody>
          <a:bodyPr lIns="92075" tIns="46038" rIns="92075" bIns="46038"/>
          <a:lstStyle/>
          <a:p>
            <a:r>
              <a:rPr lang="en-US" sz="2800"/>
              <a:t>Solution requires </a:t>
            </a:r>
            <a:r>
              <a:rPr lang="en-US" sz="2800" i="1"/>
              <a:t>n</a:t>
            </a:r>
            <a:r>
              <a:rPr lang="en-US" sz="2800"/>
              <a:t> initial conditions</a:t>
            </a:r>
          </a:p>
          <a:p>
            <a:r>
              <a:rPr lang="en-US" sz="2800"/>
              <a:t>All  the methods for single equations can be used</a:t>
            </a:r>
          </a:p>
          <a:p>
            <a:r>
              <a:rPr lang="en-US" sz="2800"/>
              <a:t>The procedure involves applying the one-step technique for every equation at each step before proceeding to the next step</a:t>
            </a:r>
          </a:p>
        </p:txBody>
      </p:sp>
      <p:graphicFrame>
        <p:nvGraphicFramePr>
          <p:cNvPr id="114691" name="Object 3"/>
          <p:cNvGraphicFramePr>
            <a:graphicFrameLocks/>
          </p:cNvGraphicFramePr>
          <p:nvPr>
            <p:ph sz="half" idx="2"/>
          </p:nvPr>
        </p:nvGraphicFramePr>
        <p:xfrm>
          <a:off x="1981200" y="3657600"/>
          <a:ext cx="6789738" cy="2924175"/>
        </p:xfrm>
        <a:graphic>
          <a:graphicData uri="http://schemas.openxmlformats.org/presentationml/2006/ole">
            <p:oleObj spid="_x0000_s114691" name="Equation" r:id="rId3" imgW="7799040" imgH="335880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Boundary Value Problems</a:t>
            </a:r>
          </a:p>
        </p:txBody>
      </p:sp>
      <p:sp>
        <p:nvSpPr>
          <p:cNvPr id="133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sz="2800"/>
              <a:t>Recall that the solution to an </a:t>
            </a:r>
            <a:r>
              <a:rPr lang="en-US" sz="2800" i="1"/>
              <a:t>nth</a:t>
            </a:r>
            <a:r>
              <a:rPr lang="en-US" sz="2800"/>
              <a:t> order ODE requires </a:t>
            </a:r>
            <a:r>
              <a:rPr lang="en-US" sz="2800" i="1"/>
              <a:t>n</a:t>
            </a:r>
            <a:r>
              <a:rPr lang="en-US" sz="2800"/>
              <a:t> conditions</a:t>
            </a:r>
          </a:p>
          <a:p>
            <a:r>
              <a:rPr lang="en-US" sz="2800"/>
              <a:t>If all the conditions are specified at the same value of the independent variable, then we are dealing with an initial value problem</a:t>
            </a:r>
          </a:p>
          <a:p>
            <a:r>
              <a:rPr lang="en-US" sz="2800"/>
              <a:t>Problems so far have been devoted to this type of problem</a:t>
            </a: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Boundary Value Problems</a:t>
            </a:r>
          </a:p>
        </p:txBody>
      </p:sp>
      <p:sp>
        <p:nvSpPr>
          <p:cNvPr id="135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800"/>
              <a:t>In contrast, we may also have conditions a different value of the independent variable.</a:t>
            </a:r>
          </a:p>
          <a:p>
            <a:pPr>
              <a:lnSpc>
                <a:spcPct val="90000"/>
              </a:lnSpc>
            </a:pPr>
            <a:r>
              <a:rPr lang="en-US" sz="2800"/>
              <a:t>These are often specified at the extreme point or boundaries of as system and customarily referred to as boundary value problems</a:t>
            </a:r>
          </a:p>
          <a:p>
            <a:pPr>
              <a:lnSpc>
                <a:spcPct val="90000"/>
              </a:lnSpc>
            </a:pPr>
            <a:r>
              <a:rPr lang="en-US" sz="2800"/>
              <a:t>To approaches to the solution</a:t>
            </a:r>
          </a:p>
          <a:p>
            <a:pPr lvl="1">
              <a:lnSpc>
                <a:spcPct val="90000"/>
              </a:lnSpc>
            </a:pPr>
            <a:r>
              <a:rPr lang="en-US"/>
              <a:t>shooting method</a:t>
            </a:r>
          </a:p>
          <a:p>
            <a:pPr lvl="1">
              <a:lnSpc>
                <a:spcPct val="90000"/>
              </a:lnSpc>
            </a:pPr>
            <a:r>
              <a:rPr lang="en-US"/>
              <a:t>finite difference approach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sz="4000"/>
              <a:t>General Methods for Boundary Value Problems</a:t>
            </a:r>
          </a:p>
        </p:txBody>
      </p:sp>
      <p:sp>
        <p:nvSpPr>
          <p:cNvPr id="137219" name="Rectangle 3"/>
          <p:cNvSpPr>
            <a:spLocks noChangeArrowheads="1"/>
          </p:cNvSpPr>
          <p:nvPr/>
        </p:nvSpPr>
        <p:spPr bwMode="auto">
          <a:xfrm>
            <a:off x="762000" y="1828800"/>
            <a:ext cx="80740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The conservation of heat can be used to develop a heat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balance for a long, thin rod.  If the rod is not insulated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along its length and the system is at steady state. The equation that results is:</a:t>
            </a:r>
          </a:p>
        </p:txBody>
      </p:sp>
      <p:graphicFrame>
        <p:nvGraphicFramePr>
          <p:cNvPr id="137220" name="Object 4"/>
          <p:cNvGraphicFramePr>
            <a:graphicFrameLocks/>
          </p:cNvGraphicFramePr>
          <p:nvPr/>
        </p:nvGraphicFramePr>
        <p:xfrm>
          <a:off x="838200" y="3581400"/>
          <a:ext cx="3406775" cy="1273175"/>
        </p:xfrm>
        <a:graphic>
          <a:graphicData uri="http://schemas.openxmlformats.org/presentationml/2006/ole">
            <p:oleObj spid="_x0000_s137220" name="Equation" r:id="rId3" imgW="3416040" imgH="1282680" progId="Equation.3">
              <p:embed/>
            </p:oleObj>
          </a:graphicData>
        </a:graphic>
      </p:graphicFrame>
      <p:grpSp>
        <p:nvGrpSpPr>
          <p:cNvPr id="137242" name="Group 26"/>
          <p:cNvGrpSpPr>
            <a:grpSpLocks/>
          </p:cNvGrpSpPr>
          <p:nvPr/>
        </p:nvGrpSpPr>
        <p:grpSpPr bwMode="auto">
          <a:xfrm>
            <a:off x="2895600" y="4495800"/>
            <a:ext cx="5186363" cy="1533525"/>
            <a:chOff x="2210" y="3134"/>
            <a:chExt cx="3267" cy="966"/>
          </a:xfrm>
        </p:grpSpPr>
        <p:sp>
          <p:nvSpPr>
            <p:cNvPr id="137221" name="Rectangle 5" descr="Light upward diagonal"/>
            <p:cNvSpPr>
              <a:spLocks noChangeArrowheads="1"/>
            </p:cNvSpPr>
            <p:nvPr/>
          </p:nvSpPr>
          <p:spPr bwMode="auto">
            <a:xfrm>
              <a:off x="2612" y="3488"/>
              <a:ext cx="2404" cy="154"/>
            </a:xfrm>
            <a:prstGeom prst="rect">
              <a:avLst/>
            </a:prstGeom>
            <a:pattFill prst="ltUpDiag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2" name="Line 6"/>
            <p:cNvSpPr>
              <a:spLocks noChangeShapeType="1"/>
            </p:cNvSpPr>
            <p:nvPr/>
          </p:nvSpPr>
          <p:spPr bwMode="auto">
            <a:xfrm>
              <a:off x="2610" y="3358"/>
              <a:ext cx="0" cy="4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3" name="Line 7"/>
            <p:cNvSpPr>
              <a:spLocks noChangeShapeType="1"/>
            </p:cNvSpPr>
            <p:nvPr/>
          </p:nvSpPr>
          <p:spPr bwMode="auto">
            <a:xfrm>
              <a:off x="2554" y="3374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4" name="Line 8"/>
            <p:cNvSpPr>
              <a:spLocks noChangeShapeType="1"/>
            </p:cNvSpPr>
            <p:nvPr/>
          </p:nvSpPr>
          <p:spPr bwMode="auto">
            <a:xfrm>
              <a:off x="2554" y="3470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5" name="Line 9"/>
            <p:cNvSpPr>
              <a:spLocks noChangeShapeType="1"/>
            </p:cNvSpPr>
            <p:nvPr/>
          </p:nvSpPr>
          <p:spPr bwMode="auto">
            <a:xfrm>
              <a:off x="2554" y="3554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6" name="Line 10"/>
            <p:cNvSpPr>
              <a:spLocks noChangeShapeType="1"/>
            </p:cNvSpPr>
            <p:nvPr/>
          </p:nvSpPr>
          <p:spPr bwMode="auto">
            <a:xfrm>
              <a:off x="2554" y="3632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7" name="Line 11"/>
            <p:cNvSpPr>
              <a:spLocks noChangeShapeType="1"/>
            </p:cNvSpPr>
            <p:nvPr/>
          </p:nvSpPr>
          <p:spPr bwMode="auto">
            <a:xfrm>
              <a:off x="2554" y="3710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7234" name="Group 18"/>
            <p:cNvGrpSpPr>
              <a:grpSpLocks/>
            </p:cNvGrpSpPr>
            <p:nvPr/>
          </p:nvGrpSpPr>
          <p:grpSpPr bwMode="auto">
            <a:xfrm>
              <a:off x="5020" y="3370"/>
              <a:ext cx="56" cy="440"/>
              <a:chOff x="5020" y="3370"/>
              <a:chExt cx="56" cy="440"/>
            </a:xfrm>
          </p:grpSpPr>
          <p:sp>
            <p:nvSpPr>
              <p:cNvPr id="137228" name="Line 12"/>
              <p:cNvSpPr>
                <a:spLocks noChangeShapeType="1"/>
              </p:cNvSpPr>
              <p:nvPr/>
            </p:nvSpPr>
            <p:spPr bwMode="auto">
              <a:xfrm>
                <a:off x="5020" y="3370"/>
                <a:ext cx="0" cy="4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29" name="Line 13"/>
              <p:cNvSpPr>
                <a:spLocks noChangeShapeType="1"/>
              </p:cNvSpPr>
              <p:nvPr/>
            </p:nvSpPr>
            <p:spPr bwMode="auto">
              <a:xfrm flipH="1">
                <a:off x="5028" y="3386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30" name="Line 14"/>
              <p:cNvSpPr>
                <a:spLocks noChangeShapeType="1"/>
              </p:cNvSpPr>
              <p:nvPr/>
            </p:nvSpPr>
            <p:spPr bwMode="auto">
              <a:xfrm flipH="1">
                <a:off x="5028" y="3482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31" name="Line 15"/>
              <p:cNvSpPr>
                <a:spLocks noChangeShapeType="1"/>
              </p:cNvSpPr>
              <p:nvPr/>
            </p:nvSpPr>
            <p:spPr bwMode="auto">
              <a:xfrm flipH="1">
                <a:off x="5028" y="3566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32" name="Line 16"/>
              <p:cNvSpPr>
                <a:spLocks noChangeShapeType="1"/>
              </p:cNvSpPr>
              <p:nvPr/>
            </p:nvSpPr>
            <p:spPr bwMode="auto">
              <a:xfrm flipH="1">
                <a:off x="5028" y="3644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233" name="Line 17"/>
              <p:cNvSpPr>
                <a:spLocks noChangeShapeType="1"/>
              </p:cNvSpPr>
              <p:nvPr/>
            </p:nvSpPr>
            <p:spPr bwMode="auto">
              <a:xfrm flipH="1">
                <a:off x="5028" y="3722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7235" name="Rectangle 19"/>
            <p:cNvSpPr>
              <a:spLocks noChangeArrowheads="1"/>
            </p:cNvSpPr>
            <p:nvPr/>
          </p:nvSpPr>
          <p:spPr bwMode="auto">
            <a:xfrm>
              <a:off x="2210" y="3434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7236" name="Rectangle 20"/>
            <p:cNvSpPr>
              <a:spLocks noChangeArrowheads="1"/>
            </p:cNvSpPr>
            <p:nvPr/>
          </p:nvSpPr>
          <p:spPr bwMode="auto">
            <a:xfrm>
              <a:off x="5180" y="3434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7237" name="Rectangle 21"/>
            <p:cNvSpPr>
              <a:spLocks noChangeArrowheads="1"/>
            </p:cNvSpPr>
            <p:nvPr/>
          </p:nvSpPr>
          <p:spPr bwMode="auto">
            <a:xfrm>
              <a:off x="3731" y="3812"/>
              <a:ext cx="2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37238" name="Rectangle 22"/>
            <p:cNvSpPr>
              <a:spLocks noChangeArrowheads="1"/>
            </p:cNvSpPr>
            <p:nvPr/>
          </p:nvSpPr>
          <p:spPr bwMode="auto">
            <a:xfrm>
              <a:off x="3710" y="3134"/>
              <a:ext cx="2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37239" name="Line 23"/>
            <p:cNvSpPr>
              <a:spLocks noChangeShapeType="1"/>
            </p:cNvSpPr>
            <p:nvPr/>
          </p:nvSpPr>
          <p:spPr bwMode="auto">
            <a:xfrm>
              <a:off x="2835" y="3564"/>
              <a:ext cx="7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40" name="Line 24"/>
            <p:cNvSpPr>
              <a:spLocks noChangeShapeType="1"/>
            </p:cNvSpPr>
            <p:nvPr/>
          </p:nvSpPr>
          <p:spPr bwMode="auto">
            <a:xfrm flipV="1">
              <a:off x="2826" y="3339"/>
              <a:ext cx="585" cy="2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41" name="Line 25"/>
            <p:cNvSpPr>
              <a:spLocks noChangeShapeType="1"/>
            </p:cNvSpPr>
            <p:nvPr/>
          </p:nvSpPr>
          <p:spPr bwMode="auto">
            <a:xfrm>
              <a:off x="2862" y="3582"/>
              <a:ext cx="495" cy="2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sz="2800"/>
              <a:t>A differential equation defines a relationship between an unknown function and one or more of its derivatives</a:t>
            </a:r>
          </a:p>
          <a:p>
            <a:r>
              <a:rPr lang="en-US" sz="2800"/>
              <a:t>Physical problems using differential equations</a:t>
            </a:r>
          </a:p>
          <a:p>
            <a:pPr lvl="1"/>
            <a:r>
              <a:rPr lang="en-US" sz="2400"/>
              <a:t>electrical circuits</a:t>
            </a:r>
          </a:p>
          <a:p>
            <a:pPr lvl="1"/>
            <a:r>
              <a:rPr lang="en-US" sz="2400"/>
              <a:t>heat transfer</a:t>
            </a:r>
          </a:p>
          <a:p>
            <a:pPr lvl="1"/>
            <a:r>
              <a:rPr lang="en-US" sz="2400"/>
              <a:t>motion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287" name="Group 23"/>
          <p:cNvGrpSpPr>
            <a:grpSpLocks/>
          </p:cNvGrpSpPr>
          <p:nvPr/>
        </p:nvGrpSpPr>
        <p:grpSpPr bwMode="auto">
          <a:xfrm>
            <a:off x="2438400" y="1371600"/>
            <a:ext cx="5186363" cy="1533525"/>
            <a:chOff x="1094" y="578"/>
            <a:chExt cx="3267" cy="966"/>
          </a:xfrm>
        </p:grpSpPr>
        <p:sp>
          <p:nvSpPr>
            <p:cNvPr id="139266" name="Rectangle 2" descr="Light upward diagonal"/>
            <p:cNvSpPr>
              <a:spLocks noChangeArrowheads="1"/>
            </p:cNvSpPr>
            <p:nvPr/>
          </p:nvSpPr>
          <p:spPr bwMode="auto">
            <a:xfrm>
              <a:off x="1496" y="932"/>
              <a:ext cx="2404" cy="154"/>
            </a:xfrm>
            <a:prstGeom prst="rect">
              <a:avLst/>
            </a:prstGeom>
            <a:pattFill prst="ltUpDiag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67" name="Line 3"/>
            <p:cNvSpPr>
              <a:spLocks noChangeShapeType="1"/>
            </p:cNvSpPr>
            <p:nvPr/>
          </p:nvSpPr>
          <p:spPr bwMode="auto">
            <a:xfrm>
              <a:off x="1494" y="802"/>
              <a:ext cx="0" cy="4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68" name="Line 4"/>
            <p:cNvSpPr>
              <a:spLocks noChangeShapeType="1"/>
            </p:cNvSpPr>
            <p:nvPr/>
          </p:nvSpPr>
          <p:spPr bwMode="auto">
            <a:xfrm>
              <a:off x="1438" y="818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69" name="Line 5"/>
            <p:cNvSpPr>
              <a:spLocks noChangeShapeType="1"/>
            </p:cNvSpPr>
            <p:nvPr/>
          </p:nvSpPr>
          <p:spPr bwMode="auto">
            <a:xfrm>
              <a:off x="1438" y="914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0" name="Line 6"/>
            <p:cNvSpPr>
              <a:spLocks noChangeShapeType="1"/>
            </p:cNvSpPr>
            <p:nvPr/>
          </p:nvSpPr>
          <p:spPr bwMode="auto">
            <a:xfrm>
              <a:off x="1438" y="998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1" name="Line 7"/>
            <p:cNvSpPr>
              <a:spLocks noChangeShapeType="1"/>
            </p:cNvSpPr>
            <p:nvPr/>
          </p:nvSpPr>
          <p:spPr bwMode="auto">
            <a:xfrm>
              <a:off x="1438" y="1076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2" name="Line 8"/>
            <p:cNvSpPr>
              <a:spLocks noChangeShapeType="1"/>
            </p:cNvSpPr>
            <p:nvPr/>
          </p:nvSpPr>
          <p:spPr bwMode="auto">
            <a:xfrm>
              <a:off x="1438" y="1154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9279" name="Group 15"/>
            <p:cNvGrpSpPr>
              <a:grpSpLocks/>
            </p:cNvGrpSpPr>
            <p:nvPr/>
          </p:nvGrpSpPr>
          <p:grpSpPr bwMode="auto">
            <a:xfrm>
              <a:off x="3904" y="814"/>
              <a:ext cx="56" cy="440"/>
              <a:chOff x="3904" y="814"/>
              <a:chExt cx="56" cy="440"/>
            </a:xfrm>
          </p:grpSpPr>
          <p:sp>
            <p:nvSpPr>
              <p:cNvPr id="139273" name="Line 9"/>
              <p:cNvSpPr>
                <a:spLocks noChangeShapeType="1"/>
              </p:cNvSpPr>
              <p:nvPr/>
            </p:nvSpPr>
            <p:spPr bwMode="auto">
              <a:xfrm>
                <a:off x="3904" y="814"/>
                <a:ext cx="0" cy="4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74" name="Line 10"/>
              <p:cNvSpPr>
                <a:spLocks noChangeShapeType="1"/>
              </p:cNvSpPr>
              <p:nvPr/>
            </p:nvSpPr>
            <p:spPr bwMode="auto">
              <a:xfrm flipH="1">
                <a:off x="3912" y="830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75" name="Line 11"/>
              <p:cNvSpPr>
                <a:spLocks noChangeShapeType="1"/>
              </p:cNvSpPr>
              <p:nvPr/>
            </p:nvSpPr>
            <p:spPr bwMode="auto">
              <a:xfrm flipH="1">
                <a:off x="3912" y="926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76" name="Line 12"/>
              <p:cNvSpPr>
                <a:spLocks noChangeShapeType="1"/>
              </p:cNvSpPr>
              <p:nvPr/>
            </p:nvSpPr>
            <p:spPr bwMode="auto">
              <a:xfrm flipH="1">
                <a:off x="3912" y="1010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77" name="Line 13"/>
              <p:cNvSpPr>
                <a:spLocks noChangeShapeType="1"/>
              </p:cNvSpPr>
              <p:nvPr/>
            </p:nvSpPr>
            <p:spPr bwMode="auto">
              <a:xfrm flipH="1">
                <a:off x="3912" y="1088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78" name="Line 14"/>
              <p:cNvSpPr>
                <a:spLocks noChangeShapeType="1"/>
              </p:cNvSpPr>
              <p:nvPr/>
            </p:nvSpPr>
            <p:spPr bwMode="auto">
              <a:xfrm flipH="1">
                <a:off x="3912" y="1166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9280" name="Rectangle 16"/>
            <p:cNvSpPr>
              <a:spLocks noChangeArrowheads="1"/>
            </p:cNvSpPr>
            <p:nvPr/>
          </p:nvSpPr>
          <p:spPr bwMode="auto">
            <a:xfrm>
              <a:off x="1094" y="878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9281" name="Rectangle 17"/>
            <p:cNvSpPr>
              <a:spLocks noChangeArrowheads="1"/>
            </p:cNvSpPr>
            <p:nvPr/>
          </p:nvSpPr>
          <p:spPr bwMode="auto">
            <a:xfrm>
              <a:off x="4064" y="878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39282" name="Rectangle 18"/>
            <p:cNvSpPr>
              <a:spLocks noChangeArrowheads="1"/>
            </p:cNvSpPr>
            <p:nvPr/>
          </p:nvSpPr>
          <p:spPr bwMode="auto">
            <a:xfrm>
              <a:off x="2615" y="1256"/>
              <a:ext cx="2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39283" name="Rectangle 19"/>
            <p:cNvSpPr>
              <a:spLocks noChangeArrowheads="1"/>
            </p:cNvSpPr>
            <p:nvPr/>
          </p:nvSpPr>
          <p:spPr bwMode="auto">
            <a:xfrm>
              <a:off x="2594" y="578"/>
              <a:ext cx="2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39284" name="Line 20"/>
            <p:cNvSpPr>
              <a:spLocks noChangeShapeType="1"/>
            </p:cNvSpPr>
            <p:nvPr/>
          </p:nvSpPr>
          <p:spPr bwMode="auto">
            <a:xfrm>
              <a:off x="1719" y="1008"/>
              <a:ext cx="72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85" name="Line 21"/>
            <p:cNvSpPr>
              <a:spLocks noChangeShapeType="1"/>
            </p:cNvSpPr>
            <p:nvPr/>
          </p:nvSpPr>
          <p:spPr bwMode="auto">
            <a:xfrm flipV="1">
              <a:off x="1710" y="783"/>
              <a:ext cx="585" cy="2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86" name="Line 22"/>
            <p:cNvSpPr>
              <a:spLocks noChangeShapeType="1"/>
            </p:cNvSpPr>
            <p:nvPr/>
          </p:nvSpPr>
          <p:spPr bwMode="auto">
            <a:xfrm>
              <a:off x="1746" y="1026"/>
              <a:ext cx="495" cy="2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139288" name="Object 24"/>
          <p:cNvGraphicFramePr>
            <a:graphicFrameLocks/>
          </p:cNvGraphicFramePr>
          <p:nvPr/>
        </p:nvGraphicFramePr>
        <p:xfrm>
          <a:off x="857250" y="2571750"/>
          <a:ext cx="3406775" cy="1271588"/>
        </p:xfrm>
        <a:graphic>
          <a:graphicData uri="http://schemas.openxmlformats.org/presentationml/2006/ole">
            <p:oleObj spid="_x0000_s139288" name="Equation" r:id="rId3" imgW="3416040" imgH="1280880" progId="Equation.3">
              <p:embed/>
            </p:oleObj>
          </a:graphicData>
        </a:graphic>
      </p:graphicFrame>
      <p:sp>
        <p:nvSpPr>
          <p:cNvPr id="139289" name="Rectangle 25"/>
          <p:cNvSpPr>
            <a:spLocks noChangeArrowheads="1"/>
          </p:cNvSpPr>
          <p:nvPr/>
        </p:nvSpPr>
        <p:spPr bwMode="auto">
          <a:xfrm>
            <a:off x="838200" y="3581400"/>
            <a:ext cx="3643313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Clearly  this second order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ODE needs 2 conditions.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This can be satisfied by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knowing the temperature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at the boundaries,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i.e. T</a:t>
            </a:r>
            <a:r>
              <a:rPr lang="en-US" baseline="-25000">
                <a:latin typeface="CopprplGoth Bd BT" pitchFamily="34" charset="0"/>
              </a:rPr>
              <a:t>1</a:t>
            </a:r>
            <a:r>
              <a:rPr lang="en-US">
                <a:latin typeface="CopprplGoth Bd BT" pitchFamily="34" charset="0"/>
              </a:rPr>
              <a:t> and T</a:t>
            </a:r>
            <a:r>
              <a:rPr lang="en-US" baseline="-25000">
                <a:latin typeface="CopprplGoth Bd BT" pitchFamily="34" charset="0"/>
              </a:rPr>
              <a:t>2</a:t>
            </a:r>
          </a:p>
        </p:txBody>
      </p:sp>
      <p:sp>
        <p:nvSpPr>
          <p:cNvPr id="139290" name="Rectangle 26"/>
          <p:cNvSpPr>
            <a:spLocks noChangeArrowheads="1"/>
          </p:cNvSpPr>
          <p:nvPr/>
        </p:nvSpPr>
        <p:spPr bwMode="auto">
          <a:xfrm>
            <a:off x="4800600" y="3733800"/>
            <a:ext cx="1387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T(0) = T</a:t>
            </a:r>
            <a:r>
              <a:rPr lang="en-US" baseline="-25000">
                <a:latin typeface="CopprplGoth Bd BT" pitchFamily="34" charset="0"/>
              </a:rPr>
              <a:t>1</a:t>
            </a:r>
            <a:endParaRPr lang="en-US">
              <a:latin typeface="CopprplGoth Bd BT" pitchFamily="34" charset="0"/>
            </a:endParaRP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T(L) = T</a:t>
            </a:r>
            <a:r>
              <a:rPr lang="en-US" baseline="-25000">
                <a:latin typeface="CopprplGoth Bd BT" pitchFamily="34" charset="0"/>
              </a:rPr>
              <a:t>2</a:t>
            </a: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314" name="Object 2"/>
          <p:cNvGraphicFramePr>
            <a:graphicFrameLocks/>
          </p:cNvGraphicFramePr>
          <p:nvPr/>
        </p:nvGraphicFramePr>
        <p:xfrm>
          <a:off x="762000" y="685800"/>
          <a:ext cx="3406775" cy="1273175"/>
        </p:xfrm>
        <a:graphic>
          <a:graphicData uri="http://schemas.openxmlformats.org/presentationml/2006/ole">
            <p:oleObj spid="_x0000_s141314" name="Equation" r:id="rId3" imgW="3416040" imgH="1282680" progId="Equation.3">
              <p:embed/>
            </p:oleObj>
          </a:graphicData>
        </a:graphic>
      </p:graphicFrame>
      <p:sp>
        <p:nvSpPr>
          <p:cNvPr id="141315" name="Rectangle 3"/>
          <p:cNvSpPr>
            <a:spLocks noChangeArrowheads="1"/>
          </p:cNvSpPr>
          <p:nvPr/>
        </p:nvSpPr>
        <p:spPr bwMode="auto">
          <a:xfrm>
            <a:off x="990600" y="1828800"/>
            <a:ext cx="1387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T(0) = T</a:t>
            </a:r>
            <a:r>
              <a:rPr lang="en-US" baseline="-25000">
                <a:latin typeface="CopprplGoth Bd BT" pitchFamily="34" charset="0"/>
              </a:rPr>
              <a:t>1</a:t>
            </a:r>
            <a:endParaRPr lang="en-US">
              <a:latin typeface="CopprplGoth Bd BT" pitchFamily="34" charset="0"/>
            </a:endParaRP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T(L) = T</a:t>
            </a:r>
            <a:r>
              <a:rPr lang="en-US" baseline="-25000">
                <a:latin typeface="CopprplGoth Bd BT" pitchFamily="34" charset="0"/>
              </a:rPr>
              <a:t>2</a:t>
            </a: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4308475" y="965200"/>
            <a:ext cx="4151313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Use these conditions to solve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the equation analytically.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For a 10 m rod with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</a:t>
            </a:r>
            <a:r>
              <a:rPr lang="en-US" baseline="-25000">
                <a:latin typeface="CopprplGoth Bd BT" pitchFamily="34" charset="0"/>
              </a:rPr>
              <a:t>a</a:t>
            </a:r>
            <a:r>
              <a:rPr lang="en-US">
                <a:latin typeface="CopprplGoth Bd BT" pitchFamily="34" charset="0"/>
              </a:rPr>
              <a:t> = 20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T(0) = 40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T(10) = 200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h’ = 0.01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endParaRPr lang="en-US">
              <a:latin typeface="CopprplGoth Bd BT" pitchFamily="34" charset="0"/>
            </a:endParaRPr>
          </a:p>
        </p:txBody>
      </p:sp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609600" y="533400"/>
            <a:ext cx="3559175" cy="2917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1318" name="Object 6"/>
          <p:cNvGraphicFramePr>
            <a:graphicFrameLocks/>
          </p:cNvGraphicFramePr>
          <p:nvPr/>
        </p:nvGraphicFramePr>
        <p:xfrm>
          <a:off x="762000" y="4267200"/>
          <a:ext cx="6165850" cy="1109663"/>
        </p:xfrm>
        <a:graphic>
          <a:graphicData uri="http://schemas.openxmlformats.org/presentationml/2006/ole">
            <p:oleObj spid="_x0000_s141318" name="Equation" r:id="rId4" imgW="6175080" imgH="1118880" progId="Equation.3">
              <p:embed/>
            </p:oleObj>
          </a:graphicData>
        </a:graphic>
      </p:graphicFrame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679450" y="5194300"/>
            <a:ext cx="79327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Now that we have an analytical solution, lets evaluate our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two proposed numerical methods.</a:t>
            </a: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Shooting Method</a:t>
            </a:r>
          </a:p>
        </p:txBody>
      </p:sp>
      <p:graphicFrame>
        <p:nvGraphicFramePr>
          <p:cNvPr id="143363" name="Object 3"/>
          <p:cNvGraphicFramePr>
            <a:graphicFrameLocks/>
          </p:cNvGraphicFramePr>
          <p:nvPr/>
        </p:nvGraphicFramePr>
        <p:xfrm>
          <a:off x="1000125" y="2286000"/>
          <a:ext cx="3406775" cy="2924175"/>
        </p:xfrm>
        <a:graphic>
          <a:graphicData uri="http://schemas.openxmlformats.org/presentationml/2006/ole">
            <p:oleObj spid="_x0000_s143363" name="Equation" r:id="rId3" imgW="3416040" imgH="2933640" progId="Equation.3">
              <p:embed/>
            </p:oleObj>
          </a:graphicData>
        </a:graphic>
      </p:graphicFrame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965200" y="17653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Given:</a:t>
            </a:r>
          </a:p>
        </p:txBody>
      </p:sp>
      <p:sp>
        <p:nvSpPr>
          <p:cNvPr id="143365" name="Oval 5"/>
          <p:cNvSpPr>
            <a:spLocks noChangeArrowheads="1"/>
          </p:cNvSpPr>
          <p:nvPr/>
        </p:nvSpPr>
        <p:spPr bwMode="auto">
          <a:xfrm>
            <a:off x="406400" y="3806825"/>
            <a:ext cx="3502025" cy="121602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Rectangle 6"/>
          <p:cNvSpPr>
            <a:spLocks noChangeArrowheads="1"/>
          </p:cNvSpPr>
          <p:nvPr/>
        </p:nvSpPr>
        <p:spPr bwMode="auto">
          <a:xfrm>
            <a:off x="4165600" y="3308350"/>
            <a:ext cx="447198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We need an initial value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of z.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For the shooting method, guess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an initial value.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Guessing z(0) = 10</a:t>
            </a:r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410" name="Object 2"/>
          <p:cNvGraphicFramePr>
            <a:graphicFrameLocks/>
          </p:cNvGraphicFramePr>
          <p:nvPr/>
        </p:nvGraphicFramePr>
        <p:xfrm>
          <a:off x="1047750" y="628650"/>
          <a:ext cx="1893888" cy="725488"/>
        </p:xfrm>
        <a:graphic>
          <a:graphicData uri="http://schemas.openxmlformats.org/presentationml/2006/ole">
            <p:oleObj spid="_x0000_s145410" name="Equation" r:id="rId3" imgW="1903320" imgH="734760" progId="Equation.3">
              <p:embed/>
            </p:oleObj>
          </a:graphicData>
        </a:graphic>
      </p:graphicFrame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965200" y="1908175"/>
            <a:ext cx="6980238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Using a fourth-order RK method with a step size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of 2, T(10) = 168.38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This differs from the BC T(10) = 200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Making another guess, z(0) = 20 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T(10) = 285.90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Because the original ODE is linear, the estimates 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of z(0) are linearly related.</a:t>
            </a:r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4079875" y="822325"/>
            <a:ext cx="276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Guessing z(0) = 10</a:t>
            </a: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622300" y="593725"/>
            <a:ext cx="76136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Using a linear interpolation formula between the values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of z(0), determine a new value of z(0)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Recall: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      first estimate z(0) = 10  T(20) = 168.38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      second estimate z(0)=20  T(20) = 285.90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      What is z(0) that would give us T(20)=200?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 </a:t>
            </a:r>
          </a:p>
        </p:txBody>
      </p:sp>
      <p:grpSp>
        <p:nvGrpSpPr>
          <p:cNvPr id="147466" name="Group 10"/>
          <p:cNvGrpSpPr>
            <a:grpSpLocks/>
          </p:cNvGrpSpPr>
          <p:nvPr/>
        </p:nvGrpSpPr>
        <p:grpSpPr bwMode="auto">
          <a:xfrm>
            <a:off x="1828800" y="4191000"/>
            <a:ext cx="4724400" cy="2439988"/>
            <a:chOff x="1152" y="2640"/>
            <a:chExt cx="2976" cy="1537"/>
          </a:xfrm>
        </p:grpSpPr>
        <p:sp>
          <p:nvSpPr>
            <p:cNvPr id="147461" name="Line 5"/>
            <p:cNvSpPr>
              <a:spLocks noChangeShapeType="1"/>
            </p:cNvSpPr>
            <p:nvPr/>
          </p:nvSpPr>
          <p:spPr bwMode="auto">
            <a:xfrm>
              <a:off x="2112" y="3264"/>
              <a:ext cx="10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462" name="Line 6"/>
            <p:cNvSpPr>
              <a:spLocks noChangeShapeType="1"/>
            </p:cNvSpPr>
            <p:nvPr/>
          </p:nvSpPr>
          <p:spPr bwMode="auto">
            <a:xfrm>
              <a:off x="3168" y="3264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47463" name="Object 7"/>
            <p:cNvGraphicFramePr>
              <a:graphicFrameLocks noChangeAspect="1"/>
            </p:cNvGraphicFramePr>
            <p:nvPr/>
          </p:nvGraphicFramePr>
          <p:xfrm>
            <a:off x="1152" y="2640"/>
            <a:ext cx="2976" cy="1537"/>
          </p:xfrm>
          <a:graphic>
            <a:graphicData uri="http://schemas.openxmlformats.org/presentationml/2006/ole">
              <p:oleObj spid="_x0000_s147463" name="Worksheet" r:id="rId3" imgW="4258172" imgH="2200637" progId="Excel.Sheet.8">
                <p:embed/>
              </p:oleObj>
            </a:graphicData>
          </a:graphic>
        </p:graphicFrame>
        <p:sp>
          <p:nvSpPr>
            <p:cNvPr id="147464" name="Line 8"/>
            <p:cNvSpPr>
              <a:spLocks noChangeShapeType="1"/>
            </p:cNvSpPr>
            <p:nvPr/>
          </p:nvSpPr>
          <p:spPr bwMode="auto">
            <a:xfrm>
              <a:off x="1728" y="3360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465" name="Line 9"/>
            <p:cNvSpPr>
              <a:spLocks noChangeShapeType="1"/>
            </p:cNvSpPr>
            <p:nvPr/>
          </p:nvSpPr>
          <p:spPr bwMode="auto">
            <a:xfrm>
              <a:off x="2880" y="3360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3106" name="Object 2"/>
          <p:cNvGraphicFramePr>
            <a:graphicFrameLocks/>
          </p:cNvGraphicFramePr>
          <p:nvPr/>
        </p:nvGraphicFramePr>
        <p:xfrm>
          <a:off x="706438" y="2819400"/>
          <a:ext cx="6456362" cy="1893888"/>
        </p:xfrm>
        <a:graphic>
          <a:graphicData uri="http://schemas.openxmlformats.org/presentationml/2006/ole">
            <p:oleObj spid="_x0000_s303106" name="Equation" r:id="rId3" imgW="6465600" imgH="1903320" progId="Equation.3">
              <p:embed/>
            </p:oleObj>
          </a:graphicData>
        </a:graphic>
      </p:graphicFrame>
      <p:grpSp>
        <p:nvGrpSpPr>
          <p:cNvPr id="303107" name="Group 3"/>
          <p:cNvGrpSpPr>
            <a:grpSpLocks/>
          </p:cNvGrpSpPr>
          <p:nvPr/>
        </p:nvGrpSpPr>
        <p:grpSpPr bwMode="auto">
          <a:xfrm>
            <a:off x="457200" y="304800"/>
            <a:ext cx="4724400" cy="2439988"/>
            <a:chOff x="1152" y="2640"/>
            <a:chExt cx="2976" cy="1537"/>
          </a:xfrm>
        </p:grpSpPr>
        <p:sp>
          <p:nvSpPr>
            <p:cNvPr id="303108" name="Line 4"/>
            <p:cNvSpPr>
              <a:spLocks noChangeShapeType="1"/>
            </p:cNvSpPr>
            <p:nvPr/>
          </p:nvSpPr>
          <p:spPr bwMode="auto">
            <a:xfrm>
              <a:off x="2112" y="3264"/>
              <a:ext cx="10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09" name="Line 5"/>
            <p:cNvSpPr>
              <a:spLocks noChangeShapeType="1"/>
            </p:cNvSpPr>
            <p:nvPr/>
          </p:nvSpPr>
          <p:spPr bwMode="auto">
            <a:xfrm>
              <a:off x="3168" y="3264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03110" name="Object 6"/>
            <p:cNvGraphicFramePr>
              <a:graphicFrameLocks noChangeAspect="1"/>
            </p:cNvGraphicFramePr>
            <p:nvPr/>
          </p:nvGraphicFramePr>
          <p:xfrm>
            <a:off x="1152" y="2640"/>
            <a:ext cx="2976" cy="1537"/>
          </p:xfrm>
          <a:graphic>
            <a:graphicData uri="http://schemas.openxmlformats.org/presentationml/2006/ole">
              <p:oleObj spid="_x0000_s303110" name="Worksheet" r:id="rId4" imgW="4258172" imgH="2200637" progId="Excel.Sheet.8">
                <p:embed/>
              </p:oleObj>
            </a:graphicData>
          </a:graphic>
        </p:graphicFrame>
        <p:sp>
          <p:nvSpPr>
            <p:cNvPr id="303111" name="Line 7"/>
            <p:cNvSpPr>
              <a:spLocks noChangeShapeType="1"/>
            </p:cNvSpPr>
            <p:nvPr/>
          </p:nvSpPr>
          <p:spPr bwMode="auto">
            <a:xfrm>
              <a:off x="1728" y="3360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112" name="Line 8"/>
            <p:cNvSpPr>
              <a:spLocks noChangeShapeType="1"/>
            </p:cNvSpPr>
            <p:nvPr/>
          </p:nvSpPr>
          <p:spPr bwMode="auto">
            <a:xfrm>
              <a:off x="2880" y="3360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03113" name="Object 9"/>
          <p:cNvGraphicFramePr>
            <a:graphicFrameLocks/>
          </p:cNvGraphicFramePr>
          <p:nvPr/>
        </p:nvGraphicFramePr>
        <p:xfrm>
          <a:off x="5181600" y="3657600"/>
          <a:ext cx="3406775" cy="2924175"/>
        </p:xfrm>
        <a:graphic>
          <a:graphicData uri="http://schemas.openxmlformats.org/presentationml/2006/ole">
            <p:oleObj spid="_x0000_s303113" name="Equation" r:id="rId5" imgW="3416040" imgH="2933640" progId="Equation.3">
              <p:embed/>
            </p:oleObj>
          </a:graphicData>
        </a:graphic>
      </p:graphicFrame>
      <p:sp>
        <p:nvSpPr>
          <p:cNvPr id="303114" name="Text Box 10"/>
          <p:cNvSpPr txBox="1">
            <a:spLocks noChangeArrowheads="1"/>
          </p:cNvSpPr>
          <p:nvPr/>
        </p:nvSpPr>
        <p:spPr bwMode="auto">
          <a:xfrm>
            <a:off x="304800" y="4419600"/>
            <a:ext cx="2971800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We can now use this to solve the first order ODE </a:t>
            </a:r>
          </a:p>
        </p:txBody>
      </p:sp>
      <p:sp>
        <p:nvSpPr>
          <p:cNvPr id="303115" name="Oval 11"/>
          <p:cNvSpPr>
            <a:spLocks noChangeArrowheads="1"/>
          </p:cNvSpPr>
          <p:nvPr/>
        </p:nvSpPr>
        <p:spPr bwMode="auto">
          <a:xfrm>
            <a:off x="4572000" y="4419600"/>
            <a:ext cx="2133600" cy="9906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3116" name="AutoShape 12"/>
          <p:cNvSpPr>
            <a:spLocks noChangeArrowheads="1"/>
          </p:cNvSpPr>
          <p:nvPr/>
        </p:nvSpPr>
        <p:spPr bwMode="auto">
          <a:xfrm>
            <a:off x="3276600" y="4953000"/>
            <a:ext cx="1295400" cy="228600"/>
          </a:xfrm>
          <a:prstGeom prst="rightArrow">
            <a:avLst>
              <a:gd name="adj1" fmla="val 50000"/>
              <a:gd name="adj2" fmla="val 141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838200" y="4495800"/>
            <a:ext cx="7620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For nonlinear boundary value problems, linear interpolation will not necessarily result in an accurate estimation. One alternative is to apply three applications of the shooting method and use quadratic interpolation..</a:t>
            </a:r>
          </a:p>
        </p:txBody>
      </p:sp>
      <p:pic>
        <p:nvPicPr>
          <p:cNvPr id="14950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533400"/>
            <a:ext cx="4724400" cy="3937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Finite Difference Methods</a:t>
            </a: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1143000" y="1752600"/>
            <a:ext cx="63563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The finite divided difference approximation for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the 2nd derivative can be substituted into the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governing equation.</a:t>
            </a:r>
          </a:p>
        </p:txBody>
      </p:sp>
      <p:graphicFrame>
        <p:nvGraphicFramePr>
          <p:cNvPr id="151556" name="Object 4"/>
          <p:cNvGraphicFramePr>
            <a:graphicFrameLocks/>
          </p:cNvGraphicFramePr>
          <p:nvPr/>
        </p:nvGraphicFramePr>
        <p:xfrm>
          <a:off x="1828800" y="3200400"/>
          <a:ext cx="4703763" cy="2963863"/>
        </p:xfrm>
        <a:graphic>
          <a:graphicData uri="http://schemas.openxmlformats.org/presentationml/2006/ole">
            <p:oleObj spid="_x0000_s151556" name="Equation" r:id="rId3" imgW="4713120" imgH="297324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02" name="Object 2"/>
          <p:cNvGraphicFramePr>
            <a:graphicFrameLocks/>
          </p:cNvGraphicFramePr>
          <p:nvPr/>
        </p:nvGraphicFramePr>
        <p:xfrm>
          <a:off x="2590800" y="1143000"/>
          <a:ext cx="5059363" cy="1357313"/>
        </p:xfrm>
        <a:graphic>
          <a:graphicData uri="http://schemas.openxmlformats.org/presentationml/2006/ole">
            <p:oleObj spid="_x0000_s153602" name="Equation" r:id="rId3" imgW="5068800" imgH="1366560" progId="Equation.3">
              <p:embed/>
            </p:oleObj>
          </a:graphicData>
        </a:graphic>
      </p:graphicFrame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708025" y="508000"/>
            <a:ext cx="1963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Collect terms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685800" y="2971800"/>
            <a:ext cx="73898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We can now apply this equation to each interior node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on the rod.</a:t>
            </a:r>
          </a:p>
          <a:p>
            <a:pPr eaLnBrk="0" hangingPunct="0"/>
            <a:endParaRPr lang="en-US">
              <a:latin typeface="CopprplGoth Bd BT" pitchFamily="34" charset="0"/>
            </a:endParaRPr>
          </a:p>
          <a:p>
            <a:pPr eaLnBrk="0" hangingPunct="0"/>
            <a:r>
              <a:rPr lang="en-US">
                <a:latin typeface="CopprplGoth Bd BT" pitchFamily="34" charset="0"/>
              </a:rPr>
              <a:t>Divide the rod into a grid, and consider a “node” to be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at each division.  i.e.. </a:t>
            </a:r>
            <a:r>
              <a:rPr lang="en-US">
                <a:latin typeface="Symbol" pitchFamily="18" charset="2"/>
              </a:rPr>
              <a:t>D</a:t>
            </a:r>
            <a:r>
              <a:rPr lang="en-US">
                <a:latin typeface="CopprplGoth Bd BT" pitchFamily="34" charset="0"/>
              </a:rPr>
              <a:t> x = 2m</a:t>
            </a:r>
          </a:p>
        </p:txBody>
      </p:sp>
      <p:grpSp>
        <p:nvGrpSpPr>
          <p:cNvPr id="153635" name="Group 35"/>
          <p:cNvGrpSpPr>
            <a:grpSpLocks/>
          </p:cNvGrpSpPr>
          <p:nvPr/>
        </p:nvGrpSpPr>
        <p:grpSpPr bwMode="auto">
          <a:xfrm>
            <a:off x="1365250" y="5040313"/>
            <a:ext cx="5186363" cy="1187450"/>
            <a:chOff x="860" y="3175"/>
            <a:chExt cx="3267" cy="748"/>
          </a:xfrm>
        </p:grpSpPr>
        <p:sp>
          <p:nvSpPr>
            <p:cNvPr id="153605" name="Rectangle 5" descr="Light upward diagonal"/>
            <p:cNvSpPr>
              <a:spLocks noChangeArrowheads="1"/>
            </p:cNvSpPr>
            <p:nvPr/>
          </p:nvSpPr>
          <p:spPr bwMode="auto">
            <a:xfrm>
              <a:off x="1262" y="3470"/>
              <a:ext cx="2404" cy="154"/>
            </a:xfrm>
            <a:prstGeom prst="rect">
              <a:avLst/>
            </a:prstGeom>
            <a:pattFill prst="ltUpDiag">
              <a:fgClr>
                <a:schemeClr val="accent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06" name="Line 6"/>
            <p:cNvSpPr>
              <a:spLocks noChangeShapeType="1"/>
            </p:cNvSpPr>
            <p:nvPr/>
          </p:nvSpPr>
          <p:spPr bwMode="auto">
            <a:xfrm>
              <a:off x="1260" y="3340"/>
              <a:ext cx="0" cy="4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07" name="Line 7"/>
            <p:cNvSpPr>
              <a:spLocks noChangeShapeType="1"/>
            </p:cNvSpPr>
            <p:nvPr/>
          </p:nvSpPr>
          <p:spPr bwMode="auto">
            <a:xfrm>
              <a:off x="1204" y="3356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08" name="Line 8"/>
            <p:cNvSpPr>
              <a:spLocks noChangeShapeType="1"/>
            </p:cNvSpPr>
            <p:nvPr/>
          </p:nvSpPr>
          <p:spPr bwMode="auto">
            <a:xfrm>
              <a:off x="1204" y="3452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09" name="Line 9"/>
            <p:cNvSpPr>
              <a:spLocks noChangeShapeType="1"/>
            </p:cNvSpPr>
            <p:nvPr/>
          </p:nvSpPr>
          <p:spPr bwMode="auto">
            <a:xfrm>
              <a:off x="1204" y="3536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10" name="Line 10"/>
            <p:cNvSpPr>
              <a:spLocks noChangeShapeType="1"/>
            </p:cNvSpPr>
            <p:nvPr/>
          </p:nvSpPr>
          <p:spPr bwMode="auto">
            <a:xfrm>
              <a:off x="1204" y="3614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11" name="Line 11"/>
            <p:cNvSpPr>
              <a:spLocks noChangeShapeType="1"/>
            </p:cNvSpPr>
            <p:nvPr/>
          </p:nvSpPr>
          <p:spPr bwMode="auto">
            <a:xfrm>
              <a:off x="1204" y="3692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618" name="Group 18"/>
            <p:cNvGrpSpPr>
              <a:grpSpLocks/>
            </p:cNvGrpSpPr>
            <p:nvPr/>
          </p:nvGrpSpPr>
          <p:grpSpPr bwMode="auto">
            <a:xfrm>
              <a:off x="3670" y="3352"/>
              <a:ext cx="56" cy="440"/>
              <a:chOff x="3670" y="3352"/>
              <a:chExt cx="56" cy="440"/>
            </a:xfrm>
          </p:grpSpPr>
          <p:sp>
            <p:nvSpPr>
              <p:cNvPr id="153612" name="Line 12"/>
              <p:cNvSpPr>
                <a:spLocks noChangeShapeType="1"/>
              </p:cNvSpPr>
              <p:nvPr/>
            </p:nvSpPr>
            <p:spPr bwMode="auto">
              <a:xfrm>
                <a:off x="3670" y="3352"/>
                <a:ext cx="0" cy="4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13" name="Line 13"/>
              <p:cNvSpPr>
                <a:spLocks noChangeShapeType="1"/>
              </p:cNvSpPr>
              <p:nvPr/>
            </p:nvSpPr>
            <p:spPr bwMode="auto">
              <a:xfrm flipH="1">
                <a:off x="3678" y="3368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14" name="Line 14"/>
              <p:cNvSpPr>
                <a:spLocks noChangeShapeType="1"/>
              </p:cNvSpPr>
              <p:nvPr/>
            </p:nvSpPr>
            <p:spPr bwMode="auto">
              <a:xfrm flipH="1">
                <a:off x="3678" y="3464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15" name="Line 15"/>
              <p:cNvSpPr>
                <a:spLocks noChangeShapeType="1"/>
              </p:cNvSpPr>
              <p:nvPr/>
            </p:nvSpPr>
            <p:spPr bwMode="auto">
              <a:xfrm flipH="1">
                <a:off x="3678" y="3548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16" name="Line 16"/>
              <p:cNvSpPr>
                <a:spLocks noChangeShapeType="1"/>
              </p:cNvSpPr>
              <p:nvPr/>
            </p:nvSpPr>
            <p:spPr bwMode="auto">
              <a:xfrm flipH="1">
                <a:off x="3678" y="3626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617" name="Line 17"/>
              <p:cNvSpPr>
                <a:spLocks noChangeShapeType="1"/>
              </p:cNvSpPr>
              <p:nvPr/>
            </p:nvSpPr>
            <p:spPr bwMode="auto">
              <a:xfrm flipH="1">
                <a:off x="3678" y="3704"/>
                <a:ext cx="48" cy="6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619" name="Rectangle 19"/>
            <p:cNvSpPr>
              <a:spLocks noChangeArrowheads="1"/>
            </p:cNvSpPr>
            <p:nvPr/>
          </p:nvSpPr>
          <p:spPr bwMode="auto">
            <a:xfrm>
              <a:off x="860" y="3416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53620" name="Rectangle 20"/>
            <p:cNvSpPr>
              <a:spLocks noChangeArrowheads="1"/>
            </p:cNvSpPr>
            <p:nvPr/>
          </p:nvSpPr>
          <p:spPr bwMode="auto">
            <a:xfrm>
              <a:off x="3830" y="3416"/>
              <a:ext cx="2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>
                  <a:latin typeface="Times New Roman" pitchFamily="18" charset="0"/>
                </a:rPr>
                <a:t>T</a:t>
              </a:r>
              <a:r>
                <a:rPr lang="en-US" baseline="-25000">
                  <a:latin typeface="Times New Roman" pitchFamily="18" charset="0"/>
                </a:rPr>
                <a:t>2</a:t>
              </a:r>
            </a:p>
          </p:txBody>
        </p:sp>
        <p:sp>
          <p:nvSpPr>
            <p:cNvPr id="153621" name="Line 21"/>
            <p:cNvSpPr>
              <a:spLocks noChangeShapeType="1"/>
            </p:cNvSpPr>
            <p:nvPr/>
          </p:nvSpPr>
          <p:spPr bwMode="auto">
            <a:xfrm>
              <a:off x="1656" y="3472"/>
              <a:ext cx="0" cy="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22" name="Line 22"/>
            <p:cNvSpPr>
              <a:spLocks noChangeShapeType="1"/>
            </p:cNvSpPr>
            <p:nvPr/>
          </p:nvSpPr>
          <p:spPr bwMode="auto">
            <a:xfrm>
              <a:off x="2160" y="3472"/>
              <a:ext cx="0" cy="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23" name="Line 23"/>
            <p:cNvSpPr>
              <a:spLocks noChangeShapeType="1"/>
            </p:cNvSpPr>
            <p:nvPr/>
          </p:nvSpPr>
          <p:spPr bwMode="auto">
            <a:xfrm>
              <a:off x="2712" y="3476"/>
              <a:ext cx="0" cy="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24" name="Line 24"/>
            <p:cNvSpPr>
              <a:spLocks noChangeShapeType="1"/>
            </p:cNvSpPr>
            <p:nvPr/>
          </p:nvSpPr>
          <p:spPr bwMode="auto">
            <a:xfrm>
              <a:off x="3232" y="3476"/>
              <a:ext cx="0" cy="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25" name="Line 25"/>
            <p:cNvSpPr>
              <a:spLocks noChangeShapeType="1"/>
            </p:cNvSpPr>
            <p:nvPr/>
          </p:nvSpPr>
          <p:spPr bwMode="auto">
            <a:xfrm>
              <a:off x="1264" y="3880"/>
              <a:ext cx="24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26" name="Rectangle 26"/>
            <p:cNvSpPr>
              <a:spLocks noChangeArrowheads="1"/>
            </p:cNvSpPr>
            <p:nvPr/>
          </p:nvSpPr>
          <p:spPr bwMode="auto">
            <a:xfrm>
              <a:off x="2046" y="3711"/>
              <a:ext cx="5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L = 10 m</a:t>
              </a:r>
            </a:p>
          </p:txBody>
        </p:sp>
        <p:sp>
          <p:nvSpPr>
            <p:cNvPr id="153627" name="Line 27"/>
            <p:cNvSpPr>
              <a:spLocks noChangeShapeType="1"/>
            </p:cNvSpPr>
            <p:nvPr/>
          </p:nvSpPr>
          <p:spPr bwMode="auto">
            <a:xfrm>
              <a:off x="1656" y="3400"/>
              <a:ext cx="4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28" name="Rectangle 28"/>
            <p:cNvSpPr>
              <a:spLocks noChangeArrowheads="1"/>
            </p:cNvSpPr>
            <p:nvPr/>
          </p:nvSpPr>
          <p:spPr bwMode="auto">
            <a:xfrm>
              <a:off x="1614" y="3175"/>
              <a:ext cx="62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Symbol" pitchFamily="18" charset="2"/>
                </a:rPr>
                <a:t>D</a:t>
              </a:r>
              <a:r>
                <a:rPr lang="en-US" sz="1600">
                  <a:latin typeface="Times New Roman" pitchFamily="18" charset="0"/>
                </a:rPr>
                <a:t> x = 2 m</a:t>
              </a:r>
            </a:p>
          </p:txBody>
        </p:sp>
        <p:sp>
          <p:nvSpPr>
            <p:cNvPr id="153629" name="Oval 29"/>
            <p:cNvSpPr>
              <a:spLocks noChangeArrowheads="1"/>
            </p:cNvSpPr>
            <p:nvPr/>
          </p:nvSpPr>
          <p:spPr bwMode="auto">
            <a:xfrm>
              <a:off x="1644" y="3540"/>
              <a:ext cx="16" cy="1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30" name="Oval 30"/>
            <p:cNvSpPr>
              <a:spLocks noChangeArrowheads="1"/>
            </p:cNvSpPr>
            <p:nvPr/>
          </p:nvSpPr>
          <p:spPr bwMode="auto">
            <a:xfrm>
              <a:off x="2152" y="3544"/>
              <a:ext cx="16" cy="1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31" name="Oval 31"/>
            <p:cNvSpPr>
              <a:spLocks noChangeArrowheads="1"/>
            </p:cNvSpPr>
            <p:nvPr/>
          </p:nvSpPr>
          <p:spPr bwMode="auto">
            <a:xfrm>
              <a:off x="2704" y="3544"/>
              <a:ext cx="16" cy="1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32" name="Oval 32"/>
            <p:cNvSpPr>
              <a:spLocks noChangeArrowheads="1"/>
            </p:cNvSpPr>
            <p:nvPr/>
          </p:nvSpPr>
          <p:spPr bwMode="auto">
            <a:xfrm>
              <a:off x="3220" y="3540"/>
              <a:ext cx="16" cy="1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33" name="Oval 33"/>
            <p:cNvSpPr>
              <a:spLocks noChangeArrowheads="1"/>
            </p:cNvSpPr>
            <p:nvPr/>
          </p:nvSpPr>
          <p:spPr bwMode="auto">
            <a:xfrm>
              <a:off x="3660" y="3540"/>
              <a:ext cx="16" cy="1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34" name="Oval 34"/>
            <p:cNvSpPr>
              <a:spLocks noChangeArrowheads="1"/>
            </p:cNvSpPr>
            <p:nvPr/>
          </p:nvSpPr>
          <p:spPr bwMode="auto">
            <a:xfrm>
              <a:off x="1248" y="3540"/>
              <a:ext cx="16" cy="16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5698" name="Object 2050"/>
          <p:cNvGraphicFramePr>
            <a:graphicFrameLocks/>
          </p:cNvGraphicFramePr>
          <p:nvPr/>
        </p:nvGraphicFramePr>
        <p:xfrm>
          <a:off x="1219200" y="838200"/>
          <a:ext cx="4322763" cy="415925"/>
        </p:xfrm>
        <a:graphic>
          <a:graphicData uri="http://schemas.openxmlformats.org/presentationml/2006/ole">
            <p:oleObj spid="_x0000_s285698" name="Equation" r:id="rId3" imgW="4330440" imgH="419040" progId="Equation.3">
              <p:embed/>
            </p:oleObj>
          </a:graphicData>
        </a:graphic>
      </p:graphicFrame>
      <p:sp>
        <p:nvSpPr>
          <p:cNvPr id="285700" name="Rectangle 2052" descr="Light upward diagonal"/>
          <p:cNvSpPr>
            <a:spLocks noChangeArrowheads="1"/>
          </p:cNvSpPr>
          <p:nvPr/>
        </p:nvSpPr>
        <p:spPr bwMode="auto">
          <a:xfrm>
            <a:off x="2362200" y="1752600"/>
            <a:ext cx="3816350" cy="24447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01" name="Line 2053"/>
          <p:cNvSpPr>
            <a:spLocks noChangeShapeType="1"/>
          </p:cNvSpPr>
          <p:nvPr/>
        </p:nvSpPr>
        <p:spPr bwMode="auto">
          <a:xfrm>
            <a:off x="2359025" y="1546225"/>
            <a:ext cx="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02" name="Line 2054"/>
          <p:cNvSpPr>
            <a:spLocks noChangeShapeType="1"/>
          </p:cNvSpPr>
          <p:nvPr/>
        </p:nvSpPr>
        <p:spPr bwMode="auto">
          <a:xfrm>
            <a:off x="2270125" y="1571625"/>
            <a:ext cx="7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03" name="Line 2055"/>
          <p:cNvSpPr>
            <a:spLocks noChangeShapeType="1"/>
          </p:cNvSpPr>
          <p:nvPr/>
        </p:nvSpPr>
        <p:spPr bwMode="auto">
          <a:xfrm>
            <a:off x="2270125" y="1724025"/>
            <a:ext cx="7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04" name="Line 2056"/>
          <p:cNvSpPr>
            <a:spLocks noChangeShapeType="1"/>
          </p:cNvSpPr>
          <p:nvPr/>
        </p:nvSpPr>
        <p:spPr bwMode="auto">
          <a:xfrm>
            <a:off x="2270125" y="1857375"/>
            <a:ext cx="7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05" name="Line 2057"/>
          <p:cNvSpPr>
            <a:spLocks noChangeShapeType="1"/>
          </p:cNvSpPr>
          <p:nvPr/>
        </p:nvSpPr>
        <p:spPr bwMode="auto">
          <a:xfrm>
            <a:off x="2270125" y="1981200"/>
            <a:ext cx="7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06" name="Line 2058"/>
          <p:cNvSpPr>
            <a:spLocks noChangeShapeType="1"/>
          </p:cNvSpPr>
          <p:nvPr/>
        </p:nvSpPr>
        <p:spPr bwMode="auto">
          <a:xfrm>
            <a:off x="2270125" y="2105025"/>
            <a:ext cx="7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5707" name="Group 2059"/>
          <p:cNvGrpSpPr>
            <a:grpSpLocks/>
          </p:cNvGrpSpPr>
          <p:nvPr/>
        </p:nvGrpSpPr>
        <p:grpSpPr bwMode="auto">
          <a:xfrm>
            <a:off x="6184900" y="1565275"/>
            <a:ext cx="88900" cy="698500"/>
            <a:chOff x="3670" y="3352"/>
            <a:chExt cx="56" cy="440"/>
          </a:xfrm>
        </p:grpSpPr>
        <p:sp>
          <p:nvSpPr>
            <p:cNvPr id="285708" name="Line 2060"/>
            <p:cNvSpPr>
              <a:spLocks noChangeShapeType="1"/>
            </p:cNvSpPr>
            <p:nvPr/>
          </p:nvSpPr>
          <p:spPr bwMode="auto">
            <a:xfrm>
              <a:off x="3670" y="3352"/>
              <a:ext cx="0" cy="4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09" name="Line 2061"/>
            <p:cNvSpPr>
              <a:spLocks noChangeShapeType="1"/>
            </p:cNvSpPr>
            <p:nvPr/>
          </p:nvSpPr>
          <p:spPr bwMode="auto">
            <a:xfrm flipH="1">
              <a:off x="3678" y="3368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10" name="Line 2062"/>
            <p:cNvSpPr>
              <a:spLocks noChangeShapeType="1"/>
            </p:cNvSpPr>
            <p:nvPr/>
          </p:nvSpPr>
          <p:spPr bwMode="auto">
            <a:xfrm flipH="1">
              <a:off x="3678" y="3464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11" name="Line 2063"/>
            <p:cNvSpPr>
              <a:spLocks noChangeShapeType="1"/>
            </p:cNvSpPr>
            <p:nvPr/>
          </p:nvSpPr>
          <p:spPr bwMode="auto">
            <a:xfrm flipH="1">
              <a:off x="3678" y="3548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12" name="Line 2064"/>
            <p:cNvSpPr>
              <a:spLocks noChangeShapeType="1"/>
            </p:cNvSpPr>
            <p:nvPr/>
          </p:nvSpPr>
          <p:spPr bwMode="auto">
            <a:xfrm flipH="1">
              <a:off x="3678" y="3626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713" name="Line 2065"/>
            <p:cNvSpPr>
              <a:spLocks noChangeShapeType="1"/>
            </p:cNvSpPr>
            <p:nvPr/>
          </p:nvSpPr>
          <p:spPr bwMode="auto">
            <a:xfrm flipH="1">
              <a:off x="3678" y="3704"/>
              <a:ext cx="48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5714" name="Rectangle 2066"/>
          <p:cNvSpPr>
            <a:spLocks noChangeArrowheads="1"/>
          </p:cNvSpPr>
          <p:nvPr/>
        </p:nvSpPr>
        <p:spPr bwMode="auto">
          <a:xfrm>
            <a:off x="1419225" y="1665288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85715" name="Rectangle 2067"/>
          <p:cNvSpPr>
            <a:spLocks noChangeArrowheads="1"/>
          </p:cNvSpPr>
          <p:nvPr/>
        </p:nvSpPr>
        <p:spPr bwMode="auto">
          <a:xfrm>
            <a:off x="6438900" y="16668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T(10)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85716" name="Line 2068"/>
          <p:cNvSpPr>
            <a:spLocks noChangeShapeType="1"/>
          </p:cNvSpPr>
          <p:nvPr/>
        </p:nvSpPr>
        <p:spPr bwMode="auto">
          <a:xfrm>
            <a:off x="29876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17" name="Line 2069"/>
          <p:cNvSpPr>
            <a:spLocks noChangeShapeType="1"/>
          </p:cNvSpPr>
          <p:nvPr/>
        </p:nvSpPr>
        <p:spPr bwMode="auto">
          <a:xfrm>
            <a:off x="37877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18" name="Line 2070"/>
          <p:cNvSpPr>
            <a:spLocks noChangeShapeType="1"/>
          </p:cNvSpPr>
          <p:nvPr/>
        </p:nvSpPr>
        <p:spPr bwMode="auto">
          <a:xfrm>
            <a:off x="46640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19" name="Line 2071"/>
          <p:cNvSpPr>
            <a:spLocks noChangeShapeType="1"/>
          </p:cNvSpPr>
          <p:nvPr/>
        </p:nvSpPr>
        <p:spPr bwMode="auto">
          <a:xfrm>
            <a:off x="54895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0" name="Line 2072"/>
          <p:cNvSpPr>
            <a:spLocks noChangeShapeType="1"/>
          </p:cNvSpPr>
          <p:nvPr/>
        </p:nvSpPr>
        <p:spPr bwMode="auto">
          <a:xfrm>
            <a:off x="2365375" y="2403475"/>
            <a:ext cx="3822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1" name="Rectangle 2073"/>
          <p:cNvSpPr>
            <a:spLocks noChangeArrowheads="1"/>
          </p:cNvSpPr>
          <p:nvPr/>
        </p:nvSpPr>
        <p:spPr bwMode="auto">
          <a:xfrm>
            <a:off x="3606800" y="2135188"/>
            <a:ext cx="936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L = 10 m</a:t>
            </a:r>
          </a:p>
        </p:txBody>
      </p:sp>
      <p:sp>
        <p:nvSpPr>
          <p:cNvPr id="285722" name="Line 2074"/>
          <p:cNvSpPr>
            <a:spLocks noChangeShapeType="1"/>
          </p:cNvSpPr>
          <p:nvPr/>
        </p:nvSpPr>
        <p:spPr bwMode="auto">
          <a:xfrm>
            <a:off x="2987675" y="1641475"/>
            <a:ext cx="73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3" name="Rectangle 2075"/>
          <p:cNvSpPr>
            <a:spLocks noChangeArrowheads="1"/>
          </p:cNvSpPr>
          <p:nvPr/>
        </p:nvSpPr>
        <p:spPr bwMode="auto">
          <a:xfrm>
            <a:off x="3559175" y="1295400"/>
            <a:ext cx="987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latin typeface="Symbol" pitchFamily="18" charset="2"/>
              </a:rPr>
              <a:t>D</a:t>
            </a:r>
            <a:r>
              <a:rPr lang="en-US" sz="1600">
                <a:latin typeface="Times New Roman" pitchFamily="18" charset="0"/>
              </a:rPr>
              <a:t> x = 2 m</a:t>
            </a:r>
          </a:p>
        </p:txBody>
      </p:sp>
      <p:sp>
        <p:nvSpPr>
          <p:cNvPr id="285724" name="Oval 2076"/>
          <p:cNvSpPr>
            <a:spLocks noChangeArrowheads="1"/>
          </p:cNvSpPr>
          <p:nvPr/>
        </p:nvSpPr>
        <p:spPr bwMode="auto">
          <a:xfrm>
            <a:off x="29686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5" name="Oval 2077"/>
          <p:cNvSpPr>
            <a:spLocks noChangeArrowheads="1"/>
          </p:cNvSpPr>
          <p:nvPr/>
        </p:nvSpPr>
        <p:spPr bwMode="auto">
          <a:xfrm>
            <a:off x="37750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6" name="Oval 2078"/>
          <p:cNvSpPr>
            <a:spLocks noChangeArrowheads="1"/>
          </p:cNvSpPr>
          <p:nvPr/>
        </p:nvSpPr>
        <p:spPr bwMode="auto">
          <a:xfrm>
            <a:off x="46513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7" name="Oval 2079"/>
          <p:cNvSpPr>
            <a:spLocks noChangeArrowheads="1"/>
          </p:cNvSpPr>
          <p:nvPr/>
        </p:nvSpPr>
        <p:spPr bwMode="auto">
          <a:xfrm>
            <a:off x="54705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8" name="Oval 2080"/>
          <p:cNvSpPr>
            <a:spLocks noChangeArrowheads="1"/>
          </p:cNvSpPr>
          <p:nvPr/>
        </p:nvSpPr>
        <p:spPr bwMode="auto">
          <a:xfrm>
            <a:off x="61690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29" name="Oval 2081"/>
          <p:cNvSpPr>
            <a:spLocks noChangeArrowheads="1"/>
          </p:cNvSpPr>
          <p:nvPr/>
        </p:nvSpPr>
        <p:spPr bwMode="auto">
          <a:xfrm>
            <a:off x="233997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5730" name="Rectangle 2082"/>
          <p:cNvSpPr>
            <a:spLocks noChangeArrowheads="1"/>
          </p:cNvSpPr>
          <p:nvPr/>
        </p:nvSpPr>
        <p:spPr bwMode="auto">
          <a:xfrm>
            <a:off x="1143000" y="2665413"/>
            <a:ext cx="4424363" cy="2282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Consider the previous problem: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L = 10 m  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</a:t>
            </a:r>
            <a:r>
              <a:rPr lang="en-US" baseline="-25000">
                <a:latin typeface="CopprplGoth Bd BT" pitchFamily="34" charset="0"/>
              </a:rPr>
              <a:t>a</a:t>
            </a:r>
            <a:r>
              <a:rPr lang="en-US">
                <a:latin typeface="CopprplGoth Bd BT" pitchFamily="34" charset="0"/>
              </a:rPr>
              <a:t> = 20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T(0) = 40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T(10) = 200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h’ = 0.01</a:t>
            </a:r>
          </a:p>
        </p:txBody>
      </p:sp>
      <p:sp>
        <p:nvSpPr>
          <p:cNvPr id="285731" name="Text Box 2083"/>
          <p:cNvSpPr txBox="1">
            <a:spLocks noChangeArrowheads="1"/>
          </p:cNvSpPr>
          <p:nvPr/>
        </p:nvSpPr>
        <p:spPr bwMode="auto">
          <a:xfrm>
            <a:off x="3733800" y="3200400"/>
            <a:ext cx="4700588" cy="3305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000">
                <a:solidFill>
                  <a:srgbClr val="9009F5"/>
                </a:solidFill>
                <a:latin typeface="CopprplGoth Bd BT" pitchFamily="34" charset="0"/>
              </a:rPr>
              <a:t>We need to solve for the</a:t>
            </a:r>
          </a:p>
          <a:p>
            <a:pPr eaLnBrk="0" hangingPunct="0"/>
            <a:r>
              <a:rPr lang="en-US" sz="3000">
                <a:solidFill>
                  <a:srgbClr val="9009F5"/>
                </a:solidFill>
                <a:latin typeface="CopprplGoth Bd BT" pitchFamily="34" charset="0"/>
              </a:rPr>
              <a:t>temperature at the interior</a:t>
            </a:r>
          </a:p>
          <a:p>
            <a:pPr eaLnBrk="0" hangingPunct="0"/>
            <a:r>
              <a:rPr lang="en-US" sz="3000">
                <a:solidFill>
                  <a:srgbClr val="9009F5"/>
                </a:solidFill>
                <a:latin typeface="CopprplGoth Bd BT" pitchFamily="34" charset="0"/>
              </a:rPr>
              <a:t>nodes (4 unknowns). </a:t>
            </a:r>
          </a:p>
          <a:p>
            <a:pPr eaLnBrk="0" hangingPunct="0"/>
            <a:r>
              <a:rPr lang="en-US" sz="3000">
                <a:solidFill>
                  <a:srgbClr val="9009F5"/>
                </a:solidFill>
                <a:latin typeface="CopprplGoth Bd BT" pitchFamily="34" charset="0"/>
              </a:rPr>
              <a:t>Apply the governing</a:t>
            </a:r>
          </a:p>
          <a:p>
            <a:pPr eaLnBrk="0" hangingPunct="0"/>
            <a:r>
              <a:rPr lang="en-US" sz="3000">
                <a:solidFill>
                  <a:srgbClr val="9009F5"/>
                </a:solidFill>
                <a:latin typeface="CopprplGoth Bd BT" pitchFamily="34" charset="0"/>
              </a:rPr>
              <a:t>equation at these nodes (4</a:t>
            </a:r>
          </a:p>
          <a:p>
            <a:pPr eaLnBrk="0" hangingPunct="0"/>
            <a:r>
              <a:rPr lang="en-US" sz="3000">
                <a:solidFill>
                  <a:srgbClr val="9009F5"/>
                </a:solidFill>
                <a:latin typeface="CopprplGoth Bd BT" pitchFamily="34" charset="0"/>
              </a:rPr>
              <a:t>equations).</a:t>
            </a:r>
          </a:p>
          <a:p>
            <a:pPr eaLnBrk="0" hangingPunct="0"/>
            <a:r>
              <a:rPr lang="en-US" sz="3000">
                <a:solidFill>
                  <a:srgbClr val="9009F5"/>
                </a:solidFill>
                <a:latin typeface="CopprplGoth Bd BT" pitchFamily="34" charset="0"/>
              </a:rPr>
              <a:t>What is the matrix?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8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/>
              <a:t>The derivatives are of the dependent variable with respect to the independent variable</a:t>
            </a:r>
          </a:p>
          <a:p>
            <a:r>
              <a:rPr lang="en-US"/>
              <a:t>First order differential equation with y as the dependent variable and x as the independent variable would be:</a:t>
            </a:r>
          </a:p>
          <a:p>
            <a:pPr lvl="1"/>
            <a:r>
              <a:rPr lang="en-US"/>
              <a:t>dy/dx = f(x,y)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5938" name="Object 2"/>
          <p:cNvGraphicFramePr>
            <a:graphicFrameLocks/>
          </p:cNvGraphicFramePr>
          <p:nvPr/>
        </p:nvGraphicFramePr>
        <p:xfrm>
          <a:off x="1219200" y="838200"/>
          <a:ext cx="4322763" cy="415925"/>
        </p:xfrm>
        <a:graphic>
          <a:graphicData uri="http://schemas.openxmlformats.org/presentationml/2006/ole">
            <p:oleObj spid="_x0000_s295938" name="Equation" r:id="rId3" imgW="4330440" imgH="419040" progId="Equation.3">
              <p:embed/>
            </p:oleObj>
          </a:graphicData>
        </a:graphic>
      </p:graphicFrame>
      <p:sp>
        <p:nvSpPr>
          <p:cNvPr id="295939" name="Rectangle 3" descr="Light upward diagonal"/>
          <p:cNvSpPr>
            <a:spLocks noChangeArrowheads="1"/>
          </p:cNvSpPr>
          <p:nvPr/>
        </p:nvSpPr>
        <p:spPr bwMode="auto">
          <a:xfrm>
            <a:off x="2362200" y="1752600"/>
            <a:ext cx="3816350" cy="24447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53" name="Rectangle 17"/>
          <p:cNvSpPr>
            <a:spLocks noChangeArrowheads="1"/>
          </p:cNvSpPr>
          <p:nvPr/>
        </p:nvSpPr>
        <p:spPr bwMode="auto">
          <a:xfrm>
            <a:off x="1419225" y="1665288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5954" name="Rectangle 18"/>
          <p:cNvSpPr>
            <a:spLocks noChangeArrowheads="1"/>
          </p:cNvSpPr>
          <p:nvPr/>
        </p:nvSpPr>
        <p:spPr bwMode="auto">
          <a:xfrm>
            <a:off x="6438900" y="16668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T(10)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5955" name="Line 19"/>
          <p:cNvSpPr>
            <a:spLocks noChangeShapeType="1"/>
          </p:cNvSpPr>
          <p:nvPr/>
        </p:nvSpPr>
        <p:spPr bwMode="auto">
          <a:xfrm>
            <a:off x="29876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56" name="Line 20"/>
          <p:cNvSpPr>
            <a:spLocks noChangeShapeType="1"/>
          </p:cNvSpPr>
          <p:nvPr/>
        </p:nvSpPr>
        <p:spPr bwMode="auto">
          <a:xfrm>
            <a:off x="37877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57" name="Line 21"/>
          <p:cNvSpPr>
            <a:spLocks noChangeShapeType="1"/>
          </p:cNvSpPr>
          <p:nvPr/>
        </p:nvSpPr>
        <p:spPr bwMode="auto">
          <a:xfrm>
            <a:off x="46640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58" name="Line 22"/>
          <p:cNvSpPr>
            <a:spLocks noChangeShapeType="1"/>
          </p:cNvSpPr>
          <p:nvPr/>
        </p:nvSpPr>
        <p:spPr bwMode="auto">
          <a:xfrm>
            <a:off x="54895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63" name="Oval 27"/>
          <p:cNvSpPr>
            <a:spLocks noChangeArrowheads="1"/>
          </p:cNvSpPr>
          <p:nvPr/>
        </p:nvSpPr>
        <p:spPr bwMode="auto">
          <a:xfrm>
            <a:off x="29686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64" name="Oval 28"/>
          <p:cNvSpPr>
            <a:spLocks noChangeArrowheads="1"/>
          </p:cNvSpPr>
          <p:nvPr/>
        </p:nvSpPr>
        <p:spPr bwMode="auto">
          <a:xfrm>
            <a:off x="37750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65" name="Oval 29"/>
          <p:cNvSpPr>
            <a:spLocks noChangeArrowheads="1"/>
          </p:cNvSpPr>
          <p:nvPr/>
        </p:nvSpPr>
        <p:spPr bwMode="auto">
          <a:xfrm>
            <a:off x="46513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66" name="Oval 30"/>
          <p:cNvSpPr>
            <a:spLocks noChangeArrowheads="1"/>
          </p:cNvSpPr>
          <p:nvPr/>
        </p:nvSpPr>
        <p:spPr bwMode="auto">
          <a:xfrm>
            <a:off x="54705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67" name="Oval 31"/>
          <p:cNvSpPr>
            <a:spLocks noChangeArrowheads="1"/>
          </p:cNvSpPr>
          <p:nvPr/>
        </p:nvSpPr>
        <p:spPr bwMode="auto">
          <a:xfrm>
            <a:off x="61690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68" name="Oval 32"/>
          <p:cNvSpPr>
            <a:spLocks noChangeArrowheads="1"/>
          </p:cNvSpPr>
          <p:nvPr/>
        </p:nvSpPr>
        <p:spPr bwMode="auto">
          <a:xfrm>
            <a:off x="233997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5971" name="Text Box 35"/>
          <p:cNvSpPr txBox="1">
            <a:spLocks noChangeArrowheads="1"/>
          </p:cNvSpPr>
          <p:nvPr/>
        </p:nvSpPr>
        <p:spPr bwMode="auto">
          <a:xfrm>
            <a:off x="2041525" y="1433513"/>
            <a:ext cx="4311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x=0         2             4               6               8           10</a:t>
            </a:r>
          </a:p>
        </p:txBody>
      </p:sp>
      <p:sp>
        <p:nvSpPr>
          <p:cNvPr id="295972" name="Text Box 36"/>
          <p:cNvSpPr txBox="1">
            <a:spLocks noChangeArrowheads="1"/>
          </p:cNvSpPr>
          <p:nvPr/>
        </p:nvSpPr>
        <p:spPr bwMode="auto">
          <a:xfrm>
            <a:off x="2057400" y="2133600"/>
            <a:ext cx="42672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i=0          1             2                3               4           5</a:t>
            </a:r>
          </a:p>
        </p:txBody>
      </p:sp>
      <p:sp>
        <p:nvSpPr>
          <p:cNvPr id="295973" name="Text Box 37"/>
          <p:cNvSpPr txBox="1">
            <a:spLocks noChangeArrowheads="1"/>
          </p:cNvSpPr>
          <p:nvPr/>
        </p:nvSpPr>
        <p:spPr bwMode="auto">
          <a:xfrm>
            <a:off x="1143000" y="3048000"/>
            <a:ext cx="6780213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>
                <a:latin typeface="CopprplGoth Bd BT" pitchFamily="34" charset="0"/>
              </a:rPr>
              <a:t>Notice the labeling for numbering </a:t>
            </a:r>
            <a:r>
              <a:rPr lang="en-US" sz="2800">
                <a:latin typeface="Symbol" pitchFamily="18" charset="2"/>
              </a:rPr>
              <a:t>D</a:t>
            </a:r>
            <a:r>
              <a:rPr lang="en-US" sz="2800" i="1">
                <a:latin typeface="CopprplGoth Bd BT" pitchFamily="34" charset="0"/>
              </a:rPr>
              <a:t>x</a:t>
            </a:r>
            <a:r>
              <a:rPr lang="en-US" sz="2800">
                <a:latin typeface="CopprplGoth Bd BT" pitchFamily="34" charset="0"/>
              </a:rPr>
              <a:t> and </a:t>
            </a:r>
            <a:r>
              <a:rPr lang="en-US" sz="2800" i="1">
                <a:latin typeface="CopprplGoth Bd BT" pitchFamily="34" charset="0"/>
              </a:rPr>
              <a:t>i</a:t>
            </a:r>
          </a:p>
        </p:txBody>
      </p:sp>
    </p:spTree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1472" name="Object 0"/>
          <p:cNvGraphicFramePr>
            <a:graphicFrameLocks/>
          </p:cNvGraphicFramePr>
          <p:nvPr/>
        </p:nvGraphicFramePr>
        <p:xfrm>
          <a:off x="1219200" y="838200"/>
          <a:ext cx="4322763" cy="415925"/>
        </p:xfrm>
        <a:graphic>
          <a:graphicData uri="http://schemas.openxmlformats.org/presentationml/2006/ole">
            <p:oleObj spid="_x0000_s361472" name="Equation" r:id="rId3" imgW="4330440" imgH="419040" progId="Equation.3">
              <p:embed/>
            </p:oleObj>
          </a:graphicData>
        </a:graphic>
      </p:graphicFrame>
      <p:sp>
        <p:nvSpPr>
          <p:cNvPr id="301059" name="Rectangle 3" descr="Light upward diagonal"/>
          <p:cNvSpPr>
            <a:spLocks noChangeArrowheads="1"/>
          </p:cNvSpPr>
          <p:nvPr/>
        </p:nvSpPr>
        <p:spPr bwMode="auto">
          <a:xfrm>
            <a:off x="2362200" y="1752600"/>
            <a:ext cx="3816350" cy="24447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0" name="Rectangle 4"/>
          <p:cNvSpPr>
            <a:spLocks noChangeArrowheads="1"/>
          </p:cNvSpPr>
          <p:nvPr/>
        </p:nvSpPr>
        <p:spPr bwMode="auto">
          <a:xfrm>
            <a:off x="1419225" y="1665288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301061" name="Rectangle 5"/>
          <p:cNvSpPr>
            <a:spLocks noChangeArrowheads="1"/>
          </p:cNvSpPr>
          <p:nvPr/>
        </p:nvSpPr>
        <p:spPr bwMode="auto">
          <a:xfrm>
            <a:off x="6438900" y="16668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T(10)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301062" name="Line 6"/>
          <p:cNvSpPr>
            <a:spLocks noChangeShapeType="1"/>
          </p:cNvSpPr>
          <p:nvPr/>
        </p:nvSpPr>
        <p:spPr bwMode="auto">
          <a:xfrm>
            <a:off x="29876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3" name="Line 7"/>
          <p:cNvSpPr>
            <a:spLocks noChangeShapeType="1"/>
          </p:cNvSpPr>
          <p:nvPr/>
        </p:nvSpPr>
        <p:spPr bwMode="auto">
          <a:xfrm>
            <a:off x="37877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4" name="Line 8"/>
          <p:cNvSpPr>
            <a:spLocks noChangeShapeType="1"/>
          </p:cNvSpPr>
          <p:nvPr/>
        </p:nvSpPr>
        <p:spPr bwMode="auto">
          <a:xfrm>
            <a:off x="46640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5" name="Line 9"/>
          <p:cNvSpPr>
            <a:spLocks noChangeShapeType="1"/>
          </p:cNvSpPr>
          <p:nvPr/>
        </p:nvSpPr>
        <p:spPr bwMode="auto">
          <a:xfrm>
            <a:off x="54895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6" name="Oval 10"/>
          <p:cNvSpPr>
            <a:spLocks noChangeArrowheads="1"/>
          </p:cNvSpPr>
          <p:nvPr/>
        </p:nvSpPr>
        <p:spPr bwMode="auto">
          <a:xfrm>
            <a:off x="29686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7" name="Oval 11"/>
          <p:cNvSpPr>
            <a:spLocks noChangeArrowheads="1"/>
          </p:cNvSpPr>
          <p:nvPr/>
        </p:nvSpPr>
        <p:spPr bwMode="auto">
          <a:xfrm>
            <a:off x="37750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8" name="Oval 12"/>
          <p:cNvSpPr>
            <a:spLocks noChangeArrowheads="1"/>
          </p:cNvSpPr>
          <p:nvPr/>
        </p:nvSpPr>
        <p:spPr bwMode="auto">
          <a:xfrm>
            <a:off x="46513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9" name="Oval 13"/>
          <p:cNvSpPr>
            <a:spLocks noChangeArrowheads="1"/>
          </p:cNvSpPr>
          <p:nvPr/>
        </p:nvSpPr>
        <p:spPr bwMode="auto">
          <a:xfrm>
            <a:off x="54705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70" name="Oval 14"/>
          <p:cNvSpPr>
            <a:spLocks noChangeArrowheads="1"/>
          </p:cNvSpPr>
          <p:nvPr/>
        </p:nvSpPr>
        <p:spPr bwMode="auto">
          <a:xfrm>
            <a:off x="61690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71" name="Oval 15"/>
          <p:cNvSpPr>
            <a:spLocks noChangeArrowheads="1"/>
          </p:cNvSpPr>
          <p:nvPr/>
        </p:nvSpPr>
        <p:spPr bwMode="auto">
          <a:xfrm>
            <a:off x="233997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72" name="Text Box 16"/>
          <p:cNvSpPr txBox="1">
            <a:spLocks noChangeArrowheads="1"/>
          </p:cNvSpPr>
          <p:nvPr/>
        </p:nvSpPr>
        <p:spPr bwMode="auto">
          <a:xfrm>
            <a:off x="2041525" y="1433513"/>
            <a:ext cx="4311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x=0         2             4               6               8           10</a:t>
            </a:r>
          </a:p>
        </p:txBody>
      </p:sp>
      <p:sp>
        <p:nvSpPr>
          <p:cNvPr id="301073" name="Text Box 17"/>
          <p:cNvSpPr txBox="1">
            <a:spLocks noChangeArrowheads="1"/>
          </p:cNvSpPr>
          <p:nvPr/>
        </p:nvSpPr>
        <p:spPr bwMode="auto">
          <a:xfrm>
            <a:off x="2057400" y="2133600"/>
            <a:ext cx="42672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i=0          1             2                3               4           5</a:t>
            </a:r>
          </a:p>
        </p:txBody>
      </p:sp>
      <p:sp>
        <p:nvSpPr>
          <p:cNvPr id="301074" name="Text Box 18"/>
          <p:cNvSpPr txBox="1">
            <a:spLocks noChangeArrowheads="1"/>
          </p:cNvSpPr>
          <p:nvPr/>
        </p:nvSpPr>
        <p:spPr bwMode="auto">
          <a:xfrm>
            <a:off x="746125" y="31654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40</a:t>
            </a:r>
          </a:p>
        </p:txBody>
      </p:sp>
      <p:sp>
        <p:nvSpPr>
          <p:cNvPr id="301075" name="Text Box 19"/>
          <p:cNvSpPr txBox="1">
            <a:spLocks noChangeArrowheads="1"/>
          </p:cNvSpPr>
          <p:nvPr/>
        </p:nvSpPr>
        <p:spPr bwMode="auto">
          <a:xfrm>
            <a:off x="6781800" y="3165475"/>
            <a:ext cx="641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200</a:t>
            </a:r>
          </a:p>
        </p:txBody>
      </p:sp>
      <p:sp>
        <p:nvSpPr>
          <p:cNvPr id="301076" name="Oval 20"/>
          <p:cNvSpPr>
            <a:spLocks noChangeArrowheads="1"/>
          </p:cNvSpPr>
          <p:nvPr/>
        </p:nvSpPr>
        <p:spPr bwMode="auto">
          <a:xfrm>
            <a:off x="457200" y="30480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77" name="Line 21"/>
          <p:cNvSpPr>
            <a:spLocks noChangeShapeType="1"/>
          </p:cNvSpPr>
          <p:nvPr/>
        </p:nvSpPr>
        <p:spPr bwMode="auto">
          <a:xfrm flipV="1">
            <a:off x="990600" y="2133600"/>
            <a:ext cx="6096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78" name="Oval 22"/>
          <p:cNvSpPr>
            <a:spLocks noChangeArrowheads="1"/>
          </p:cNvSpPr>
          <p:nvPr/>
        </p:nvSpPr>
        <p:spPr bwMode="auto">
          <a:xfrm>
            <a:off x="6629400" y="29718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79" name="Line 23"/>
          <p:cNvSpPr>
            <a:spLocks noChangeShapeType="1"/>
          </p:cNvSpPr>
          <p:nvPr/>
        </p:nvSpPr>
        <p:spPr bwMode="auto">
          <a:xfrm flipH="1" flipV="1">
            <a:off x="6858000" y="2057400"/>
            <a:ext cx="3048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80" name="Text Box 24"/>
          <p:cNvSpPr txBox="1">
            <a:spLocks noChangeArrowheads="1"/>
          </p:cNvSpPr>
          <p:nvPr/>
        </p:nvSpPr>
        <p:spPr bwMode="auto">
          <a:xfrm>
            <a:off x="685800" y="4113213"/>
            <a:ext cx="7543800" cy="13731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>
                <a:latin typeface="CopprplGoth Bd BT" pitchFamily="34" charset="0"/>
              </a:rPr>
              <a:t>Note also that the dependent values are known at the boundaries (hence the term </a:t>
            </a:r>
            <a:r>
              <a:rPr lang="en-US" sz="2800" i="1">
                <a:latin typeface="CopprplGoth Bd BT" pitchFamily="34" charset="0"/>
              </a:rPr>
              <a:t>boundary value problem</a:t>
            </a:r>
            <a:r>
              <a:rPr lang="en-US" sz="2800">
                <a:latin typeface="CopprplGoth Bd BT" pitchFamily="34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986" name="Object 1026"/>
          <p:cNvGraphicFramePr>
            <a:graphicFrameLocks/>
          </p:cNvGraphicFramePr>
          <p:nvPr/>
        </p:nvGraphicFramePr>
        <p:xfrm>
          <a:off x="1219200" y="838200"/>
          <a:ext cx="4322763" cy="415925"/>
        </p:xfrm>
        <a:graphic>
          <a:graphicData uri="http://schemas.openxmlformats.org/presentationml/2006/ole">
            <p:oleObj spid="_x0000_s297986" name="Equation" r:id="rId3" imgW="4330440" imgH="419040" progId="Equation.3">
              <p:embed/>
            </p:oleObj>
          </a:graphicData>
        </a:graphic>
      </p:graphicFrame>
      <p:sp>
        <p:nvSpPr>
          <p:cNvPr id="297987" name="Rectangle 1027" descr="Light upward diagonal"/>
          <p:cNvSpPr>
            <a:spLocks noChangeArrowheads="1"/>
          </p:cNvSpPr>
          <p:nvPr/>
        </p:nvSpPr>
        <p:spPr bwMode="auto">
          <a:xfrm>
            <a:off x="2362200" y="1752600"/>
            <a:ext cx="3816350" cy="24447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88" name="Rectangle 1028"/>
          <p:cNvSpPr>
            <a:spLocks noChangeArrowheads="1"/>
          </p:cNvSpPr>
          <p:nvPr/>
        </p:nvSpPr>
        <p:spPr bwMode="auto">
          <a:xfrm>
            <a:off x="1419225" y="1665288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7989" name="Rectangle 1029"/>
          <p:cNvSpPr>
            <a:spLocks noChangeArrowheads="1"/>
          </p:cNvSpPr>
          <p:nvPr/>
        </p:nvSpPr>
        <p:spPr bwMode="auto">
          <a:xfrm>
            <a:off x="6438900" y="16668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T(10)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7990" name="Line 1030"/>
          <p:cNvSpPr>
            <a:spLocks noChangeShapeType="1"/>
          </p:cNvSpPr>
          <p:nvPr/>
        </p:nvSpPr>
        <p:spPr bwMode="auto">
          <a:xfrm>
            <a:off x="29876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1" name="Line 1031"/>
          <p:cNvSpPr>
            <a:spLocks noChangeShapeType="1"/>
          </p:cNvSpPr>
          <p:nvPr/>
        </p:nvSpPr>
        <p:spPr bwMode="auto">
          <a:xfrm>
            <a:off x="37877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2" name="Line 1032"/>
          <p:cNvSpPr>
            <a:spLocks noChangeShapeType="1"/>
          </p:cNvSpPr>
          <p:nvPr/>
        </p:nvSpPr>
        <p:spPr bwMode="auto">
          <a:xfrm>
            <a:off x="46640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3" name="Line 1033"/>
          <p:cNvSpPr>
            <a:spLocks noChangeShapeType="1"/>
          </p:cNvSpPr>
          <p:nvPr/>
        </p:nvSpPr>
        <p:spPr bwMode="auto">
          <a:xfrm>
            <a:off x="54895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4" name="Oval 1034"/>
          <p:cNvSpPr>
            <a:spLocks noChangeArrowheads="1"/>
          </p:cNvSpPr>
          <p:nvPr/>
        </p:nvSpPr>
        <p:spPr bwMode="auto">
          <a:xfrm>
            <a:off x="29686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5" name="Oval 1035"/>
          <p:cNvSpPr>
            <a:spLocks noChangeArrowheads="1"/>
          </p:cNvSpPr>
          <p:nvPr/>
        </p:nvSpPr>
        <p:spPr bwMode="auto">
          <a:xfrm>
            <a:off x="37750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6" name="Oval 1036"/>
          <p:cNvSpPr>
            <a:spLocks noChangeArrowheads="1"/>
          </p:cNvSpPr>
          <p:nvPr/>
        </p:nvSpPr>
        <p:spPr bwMode="auto">
          <a:xfrm>
            <a:off x="46513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7" name="Oval 1037"/>
          <p:cNvSpPr>
            <a:spLocks noChangeArrowheads="1"/>
          </p:cNvSpPr>
          <p:nvPr/>
        </p:nvSpPr>
        <p:spPr bwMode="auto">
          <a:xfrm>
            <a:off x="54705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8" name="Oval 1038"/>
          <p:cNvSpPr>
            <a:spLocks noChangeArrowheads="1"/>
          </p:cNvSpPr>
          <p:nvPr/>
        </p:nvSpPr>
        <p:spPr bwMode="auto">
          <a:xfrm>
            <a:off x="61690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999" name="Oval 1039"/>
          <p:cNvSpPr>
            <a:spLocks noChangeArrowheads="1"/>
          </p:cNvSpPr>
          <p:nvPr/>
        </p:nvSpPr>
        <p:spPr bwMode="auto">
          <a:xfrm>
            <a:off x="233997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8000" name="Text Box 1040"/>
          <p:cNvSpPr txBox="1">
            <a:spLocks noChangeArrowheads="1"/>
          </p:cNvSpPr>
          <p:nvPr/>
        </p:nvSpPr>
        <p:spPr bwMode="auto">
          <a:xfrm>
            <a:off x="2041525" y="1433513"/>
            <a:ext cx="4311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x=0         2             4               6               8           10</a:t>
            </a:r>
          </a:p>
        </p:txBody>
      </p:sp>
      <p:sp>
        <p:nvSpPr>
          <p:cNvPr id="298001" name="Text Box 1041"/>
          <p:cNvSpPr txBox="1">
            <a:spLocks noChangeArrowheads="1"/>
          </p:cNvSpPr>
          <p:nvPr/>
        </p:nvSpPr>
        <p:spPr bwMode="auto">
          <a:xfrm>
            <a:off x="2057400" y="2133600"/>
            <a:ext cx="42672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i=0          1             2                3               4           5</a:t>
            </a:r>
          </a:p>
        </p:txBody>
      </p:sp>
      <p:sp>
        <p:nvSpPr>
          <p:cNvPr id="298002" name="Text Box 1042"/>
          <p:cNvSpPr txBox="1">
            <a:spLocks noChangeArrowheads="1"/>
          </p:cNvSpPr>
          <p:nvPr/>
        </p:nvSpPr>
        <p:spPr bwMode="auto">
          <a:xfrm>
            <a:off x="746125" y="31654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40</a:t>
            </a:r>
          </a:p>
        </p:txBody>
      </p:sp>
      <p:sp>
        <p:nvSpPr>
          <p:cNvPr id="298003" name="Text Box 1043"/>
          <p:cNvSpPr txBox="1">
            <a:spLocks noChangeArrowheads="1"/>
          </p:cNvSpPr>
          <p:nvPr/>
        </p:nvSpPr>
        <p:spPr bwMode="auto">
          <a:xfrm>
            <a:off x="6781800" y="3165475"/>
            <a:ext cx="641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200</a:t>
            </a:r>
          </a:p>
        </p:txBody>
      </p:sp>
      <p:sp>
        <p:nvSpPr>
          <p:cNvPr id="298004" name="Oval 1044"/>
          <p:cNvSpPr>
            <a:spLocks noChangeArrowheads="1"/>
          </p:cNvSpPr>
          <p:nvPr/>
        </p:nvSpPr>
        <p:spPr bwMode="auto">
          <a:xfrm>
            <a:off x="457200" y="30480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8005" name="Line 1045"/>
          <p:cNvSpPr>
            <a:spLocks noChangeShapeType="1"/>
          </p:cNvSpPr>
          <p:nvPr/>
        </p:nvSpPr>
        <p:spPr bwMode="auto">
          <a:xfrm flipV="1">
            <a:off x="990600" y="2133600"/>
            <a:ext cx="6096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8006" name="Oval 1046"/>
          <p:cNvSpPr>
            <a:spLocks noChangeArrowheads="1"/>
          </p:cNvSpPr>
          <p:nvPr/>
        </p:nvSpPr>
        <p:spPr bwMode="auto">
          <a:xfrm>
            <a:off x="6629400" y="29718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8007" name="Line 1047"/>
          <p:cNvSpPr>
            <a:spLocks noChangeShapeType="1"/>
          </p:cNvSpPr>
          <p:nvPr/>
        </p:nvSpPr>
        <p:spPr bwMode="auto">
          <a:xfrm flipH="1" flipV="1">
            <a:off x="6858000" y="2057400"/>
            <a:ext cx="3048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8008" name="Text Box 1048"/>
          <p:cNvSpPr txBox="1">
            <a:spLocks noChangeArrowheads="1"/>
          </p:cNvSpPr>
          <p:nvPr/>
        </p:nvSpPr>
        <p:spPr bwMode="auto">
          <a:xfrm>
            <a:off x="1676400" y="3579813"/>
            <a:ext cx="54927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Apply the governing equation at node 1</a:t>
            </a:r>
          </a:p>
        </p:txBody>
      </p:sp>
      <p:sp>
        <p:nvSpPr>
          <p:cNvPr id="298009" name="Line 1049"/>
          <p:cNvSpPr>
            <a:spLocks noChangeShapeType="1"/>
          </p:cNvSpPr>
          <p:nvPr/>
        </p:nvSpPr>
        <p:spPr bwMode="auto">
          <a:xfrm>
            <a:off x="3048000" y="2514600"/>
            <a:ext cx="228600" cy="990600"/>
          </a:xfrm>
          <a:prstGeom prst="line">
            <a:avLst/>
          </a:prstGeom>
          <a:noFill/>
          <a:ln w="12700">
            <a:solidFill>
              <a:srgbClr val="B760F9"/>
            </a:solidFill>
            <a:round/>
            <a:headEnd type="triangl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8010" name="Oval 1050"/>
          <p:cNvSpPr>
            <a:spLocks noChangeArrowheads="1"/>
          </p:cNvSpPr>
          <p:nvPr/>
        </p:nvSpPr>
        <p:spPr bwMode="auto">
          <a:xfrm>
            <a:off x="2743200" y="1295400"/>
            <a:ext cx="457200" cy="1143000"/>
          </a:xfrm>
          <a:prstGeom prst="ellipse">
            <a:avLst/>
          </a:prstGeom>
          <a:noFill/>
          <a:ln w="12700">
            <a:solidFill>
              <a:srgbClr val="B760F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98011" name="Object 1051"/>
          <p:cNvGraphicFramePr>
            <a:graphicFrameLocks/>
          </p:cNvGraphicFramePr>
          <p:nvPr/>
        </p:nvGraphicFramePr>
        <p:xfrm>
          <a:off x="1728788" y="4418013"/>
          <a:ext cx="4067175" cy="1336675"/>
        </p:xfrm>
        <a:graphic>
          <a:graphicData uri="http://schemas.openxmlformats.org/presentationml/2006/ole">
            <p:oleObj spid="_x0000_s298011" name="Equation" r:id="rId4" imgW="4076640" imgH="134604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0034" name="Object 2"/>
          <p:cNvGraphicFramePr>
            <a:graphicFrameLocks/>
          </p:cNvGraphicFramePr>
          <p:nvPr/>
        </p:nvGraphicFramePr>
        <p:xfrm>
          <a:off x="1219200" y="838200"/>
          <a:ext cx="4322763" cy="415925"/>
        </p:xfrm>
        <a:graphic>
          <a:graphicData uri="http://schemas.openxmlformats.org/presentationml/2006/ole">
            <p:oleObj spid="_x0000_s300034" name="Equation" r:id="rId3" imgW="4330440" imgH="419040" progId="Equation.3">
              <p:embed/>
            </p:oleObj>
          </a:graphicData>
        </a:graphic>
      </p:graphicFrame>
      <p:sp>
        <p:nvSpPr>
          <p:cNvPr id="300035" name="Rectangle 3" descr="Light upward diagonal"/>
          <p:cNvSpPr>
            <a:spLocks noChangeArrowheads="1"/>
          </p:cNvSpPr>
          <p:nvPr/>
        </p:nvSpPr>
        <p:spPr bwMode="auto">
          <a:xfrm>
            <a:off x="2362200" y="1752600"/>
            <a:ext cx="3816350" cy="24447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1419225" y="1665288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300037" name="Rectangle 5"/>
          <p:cNvSpPr>
            <a:spLocks noChangeArrowheads="1"/>
          </p:cNvSpPr>
          <p:nvPr/>
        </p:nvSpPr>
        <p:spPr bwMode="auto">
          <a:xfrm>
            <a:off x="6438900" y="16668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T(10)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300038" name="Line 6"/>
          <p:cNvSpPr>
            <a:spLocks noChangeShapeType="1"/>
          </p:cNvSpPr>
          <p:nvPr/>
        </p:nvSpPr>
        <p:spPr bwMode="auto">
          <a:xfrm>
            <a:off x="29876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39" name="Line 7"/>
          <p:cNvSpPr>
            <a:spLocks noChangeShapeType="1"/>
          </p:cNvSpPr>
          <p:nvPr/>
        </p:nvSpPr>
        <p:spPr bwMode="auto">
          <a:xfrm>
            <a:off x="37877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0" name="Line 8"/>
          <p:cNvSpPr>
            <a:spLocks noChangeShapeType="1"/>
          </p:cNvSpPr>
          <p:nvPr/>
        </p:nvSpPr>
        <p:spPr bwMode="auto">
          <a:xfrm>
            <a:off x="46640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1" name="Line 9"/>
          <p:cNvSpPr>
            <a:spLocks noChangeShapeType="1"/>
          </p:cNvSpPr>
          <p:nvPr/>
        </p:nvSpPr>
        <p:spPr bwMode="auto">
          <a:xfrm>
            <a:off x="54895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2" name="Oval 10"/>
          <p:cNvSpPr>
            <a:spLocks noChangeArrowheads="1"/>
          </p:cNvSpPr>
          <p:nvPr/>
        </p:nvSpPr>
        <p:spPr bwMode="auto">
          <a:xfrm>
            <a:off x="29686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3" name="Oval 11"/>
          <p:cNvSpPr>
            <a:spLocks noChangeArrowheads="1"/>
          </p:cNvSpPr>
          <p:nvPr/>
        </p:nvSpPr>
        <p:spPr bwMode="auto">
          <a:xfrm>
            <a:off x="37750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4" name="Oval 12"/>
          <p:cNvSpPr>
            <a:spLocks noChangeArrowheads="1"/>
          </p:cNvSpPr>
          <p:nvPr/>
        </p:nvSpPr>
        <p:spPr bwMode="auto">
          <a:xfrm>
            <a:off x="46513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5" name="Oval 13"/>
          <p:cNvSpPr>
            <a:spLocks noChangeArrowheads="1"/>
          </p:cNvSpPr>
          <p:nvPr/>
        </p:nvSpPr>
        <p:spPr bwMode="auto">
          <a:xfrm>
            <a:off x="54705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6" name="Oval 14"/>
          <p:cNvSpPr>
            <a:spLocks noChangeArrowheads="1"/>
          </p:cNvSpPr>
          <p:nvPr/>
        </p:nvSpPr>
        <p:spPr bwMode="auto">
          <a:xfrm>
            <a:off x="61690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7" name="Oval 15"/>
          <p:cNvSpPr>
            <a:spLocks noChangeArrowheads="1"/>
          </p:cNvSpPr>
          <p:nvPr/>
        </p:nvSpPr>
        <p:spPr bwMode="auto">
          <a:xfrm>
            <a:off x="233997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48" name="Text Box 16"/>
          <p:cNvSpPr txBox="1">
            <a:spLocks noChangeArrowheads="1"/>
          </p:cNvSpPr>
          <p:nvPr/>
        </p:nvSpPr>
        <p:spPr bwMode="auto">
          <a:xfrm>
            <a:off x="2041525" y="1433513"/>
            <a:ext cx="4311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x=0         2             4               6               8           10</a:t>
            </a:r>
          </a:p>
        </p:txBody>
      </p:sp>
      <p:sp>
        <p:nvSpPr>
          <p:cNvPr id="300049" name="Text Box 17"/>
          <p:cNvSpPr txBox="1">
            <a:spLocks noChangeArrowheads="1"/>
          </p:cNvSpPr>
          <p:nvPr/>
        </p:nvSpPr>
        <p:spPr bwMode="auto">
          <a:xfrm>
            <a:off x="2057400" y="2133600"/>
            <a:ext cx="42672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i=0          1             2                3               4           5</a:t>
            </a:r>
          </a:p>
        </p:txBody>
      </p:sp>
      <p:sp>
        <p:nvSpPr>
          <p:cNvPr id="300050" name="Text Box 18"/>
          <p:cNvSpPr txBox="1">
            <a:spLocks noChangeArrowheads="1"/>
          </p:cNvSpPr>
          <p:nvPr/>
        </p:nvSpPr>
        <p:spPr bwMode="auto">
          <a:xfrm>
            <a:off x="746125" y="31654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40</a:t>
            </a:r>
          </a:p>
        </p:txBody>
      </p:sp>
      <p:sp>
        <p:nvSpPr>
          <p:cNvPr id="300051" name="Text Box 19"/>
          <p:cNvSpPr txBox="1">
            <a:spLocks noChangeArrowheads="1"/>
          </p:cNvSpPr>
          <p:nvPr/>
        </p:nvSpPr>
        <p:spPr bwMode="auto">
          <a:xfrm>
            <a:off x="6781800" y="3165475"/>
            <a:ext cx="641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200</a:t>
            </a:r>
          </a:p>
        </p:txBody>
      </p:sp>
      <p:sp>
        <p:nvSpPr>
          <p:cNvPr id="300052" name="Oval 20"/>
          <p:cNvSpPr>
            <a:spLocks noChangeArrowheads="1"/>
          </p:cNvSpPr>
          <p:nvPr/>
        </p:nvSpPr>
        <p:spPr bwMode="auto">
          <a:xfrm>
            <a:off x="457200" y="30480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53" name="Line 21"/>
          <p:cNvSpPr>
            <a:spLocks noChangeShapeType="1"/>
          </p:cNvSpPr>
          <p:nvPr/>
        </p:nvSpPr>
        <p:spPr bwMode="auto">
          <a:xfrm flipV="1">
            <a:off x="990600" y="2133600"/>
            <a:ext cx="6096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54" name="Oval 22"/>
          <p:cNvSpPr>
            <a:spLocks noChangeArrowheads="1"/>
          </p:cNvSpPr>
          <p:nvPr/>
        </p:nvSpPr>
        <p:spPr bwMode="auto">
          <a:xfrm>
            <a:off x="6629400" y="29718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55" name="Line 23"/>
          <p:cNvSpPr>
            <a:spLocks noChangeShapeType="1"/>
          </p:cNvSpPr>
          <p:nvPr/>
        </p:nvSpPr>
        <p:spPr bwMode="auto">
          <a:xfrm flipH="1" flipV="1">
            <a:off x="6858000" y="2057400"/>
            <a:ext cx="3048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0056" name="Text Box 24"/>
          <p:cNvSpPr txBox="1">
            <a:spLocks noChangeArrowheads="1"/>
          </p:cNvSpPr>
          <p:nvPr/>
        </p:nvSpPr>
        <p:spPr bwMode="auto">
          <a:xfrm>
            <a:off x="2041525" y="3392488"/>
            <a:ext cx="40671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Apply the equation at node 2</a:t>
            </a:r>
          </a:p>
        </p:txBody>
      </p:sp>
      <p:sp>
        <p:nvSpPr>
          <p:cNvPr id="300057" name="Oval 25"/>
          <p:cNvSpPr>
            <a:spLocks noChangeArrowheads="1"/>
          </p:cNvSpPr>
          <p:nvPr/>
        </p:nvSpPr>
        <p:spPr bwMode="auto">
          <a:xfrm>
            <a:off x="3429000" y="1447800"/>
            <a:ext cx="609600" cy="1143000"/>
          </a:xfrm>
          <a:prstGeom prst="ellipse">
            <a:avLst/>
          </a:prstGeom>
          <a:noFill/>
          <a:ln w="12700">
            <a:solidFill>
              <a:srgbClr val="B760F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0058" name="Object 26"/>
          <p:cNvGraphicFramePr>
            <a:graphicFrameLocks/>
          </p:cNvGraphicFramePr>
          <p:nvPr/>
        </p:nvGraphicFramePr>
        <p:xfrm>
          <a:off x="1735138" y="4418013"/>
          <a:ext cx="4054475" cy="1336675"/>
        </p:xfrm>
        <a:graphic>
          <a:graphicData uri="http://schemas.openxmlformats.org/presentationml/2006/ole">
            <p:oleObj spid="_x0000_s300058" name="Equation" r:id="rId4" imgW="4063680" imgH="134604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62" name="Object 2"/>
          <p:cNvGraphicFramePr>
            <a:graphicFrameLocks/>
          </p:cNvGraphicFramePr>
          <p:nvPr/>
        </p:nvGraphicFramePr>
        <p:xfrm>
          <a:off x="1219200" y="838200"/>
          <a:ext cx="4322763" cy="415925"/>
        </p:xfrm>
        <a:graphic>
          <a:graphicData uri="http://schemas.openxmlformats.org/presentationml/2006/ole">
            <p:oleObj spid="_x0000_s296962" name="Equation" r:id="rId3" imgW="4330440" imgH="419040" progId="Equation.3">
              <p:embed/>
            </p:oleObj>
          </a:graphicData>
        </a:graphic>
      </p:graphicFrame>
      <p:sp>
        <p:nvSpPr>
          <p:cNvPr id="296963" name="Rectangle 3" descr="Light upward diagonal"/>
          <p:cNvSpPr>
            <a:spLocks noChangeArrowheads="1"/>
          </p:cNvSpPr>
          <p:nvPr/>
        </p:nvSpPr>
        <p:spPr bwMode="auto">
          <a:xfrm>
            <a:off x="2362200" y="1752600"/>
            <a:ext cx="3816350" cy="24447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64" name="Rectangle 4"/>
          <p:cNvSpPr>
            <a:spLocks noChangeArrowheads="1"/>
          </p:cNvSpPr>
          <p:nvPr/>
        </p:nvSpPr>
        <p:spPr bwMode="auto">
          <a:xfrm>
            <a:off x="1419225" y="1665288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6965" name="Rectangle 5"/>
          <p:cNvSpPr>
            <a:spLocks noChangeArrowheads="1"/>
          </p:cNvSpPr>
          <p:nvPr/>
        </p:nvSpPr>
        <p:spPr bwMode="auto">
          <a:xfrm>
            <a:off x="6438900" y="16668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T(10)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6966" name="Line 6"/>
          <p:cNvSpPr>
            <a:spLocks noChangeShapeType="1"/>
          </p:cNvSpPr>
          <p:nvPr/>
        </p:nvSpPr>
        <p:spPr bwMode="auto">
          <a:xfrm>
            <a:off x="29876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37877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68" name="Line 8"/>
          <p:cNvSpPr>
            <a:spLocks noChangeShapeType="1"/>
          </p:cNvSpPr>
          <p:nvPr/>
        </p:nvSpPr>
        <p:spPr bwMode="auto">
          <a:xfrm>
            <a:off x="46640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69" name="Line 9"/>
          <p:cNvSpPr>
            <a:spLocks noChangeShapeType="1"/>
          </p:cNvSpPr>
          <p:nvPr/>
        </p:nvSpPr>
        <p:spPr bwMode="auto">
          <a:xfrm>
            <a:off x="54895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70" name="Oval 10"/>
          <p:cNvSpPr>
            <a:spLocks noChangeArrowheads="1"/>
          </p:cNvSpPr>
          <p:nvPr/>
        </p:nvSpPr>
        <p:spPr bwMode="auto">
          <a:xfrm>
            <a:off x="29686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71" name="Oval 11"/>
          <p:cNvSpPr>
            <a:spLocks noChangeArrowheads="1"/>
          </p:cNvSpPr>
          <p:nvPr/>
        </p:nvSpPr>
        <p:spPr bwMode="auto">
          <a:xfrm>
            <a:off x="37750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72" name="Oval 12"/>
          <p:cNvSpPr>
            <a:spLocks noChangeArrowheads="1"/>
          </p:cNvSpPr>
          <p:nvPr/>
        </p:nvSpPr>
        <p:spPr bwMode="auto">
          <a:xfrm>
            <a:off x="46513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73" name="Oval 13"/>
          <p:cNvSpPr>
            <a:spLocks noChangeArrowheads="1"/>
          </p:cNvSpPr>
          <p:nvPr/>
        </p:nvSpPr>
        <p:spPr bwMode="auto">
          <a:xfrm>
            <a:off x="54705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74" name="Oval 14"/>
          <p:cNvSpPr>
            <a:spLocks noChangeArrowheads="1"/>
          </p:cNvSpPr>
          <p:nvPr/>
        </p:nvSpPr>
        <p:spPr bwMode="auto">
          <a:xfrm>
            <a:off x="61690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75" name="Oval 15"/>
          <p:cNvSpPr>
            <a:spLocks noChangeArrowheads="1"/>
          </p:cNvSpPr>
          <p:nvPr/>
        </p:nvSpPr>
        <p:spPr bwMode="auto">
          <a:xfrm>
            <a:off x="233997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76" name="Text Box 16"/>
          <p:cNvSpPr txBox="1">
            <a:spLocks noChangeArrowheads="1"/>
          </p:cNvSpPr>
          <p:nvPr/>
        </p:nvSpPr>
        <p:spPr bwMode="auto">
          <a:xfrm>
            <a:off x="2041525" y="1433513"/>
            <a:ext cx="4311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x=0         2             4               6               8           10</a:t>
            </a:r>
          </a:p>
        </p:txBody>
      </p:sp>
      <p:sp>
        <p:nvSpPr>
          <p:cNvPr id="296977" name="Text Box 17"/>
          <p:cNvSpPr txBox="1">
            <a:spLocks noChangeArrowheads="1"/>
          </p:cNvSpPr>
          <p:nvPr/>
        </p:nvSpPr>
        <p:spPr bwMode="auto">
          <a:xfrm>
            <a:off x="2057400" y="2133600"/>
            <a:ext cx="42672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i=0          1             2                3               4           5</a:t>
            </a:r>
          </a:p>
        </p:txBody>
      </p:sp>
      <p:sp>
        <p:nvSpPr>
          <p:cNvPr id="296978" name="Text Box 18"/>
          <p:cNvSpPr txBox="1">
            <a:spLocks noChangeArrowheads="1"/>
          </p:cNvSpPr>
          <p:nvPr/>
        </p:nvSpPr>
        <p:spPr bwMode="auto">
          <a:xfrm>
            <a:off x="746125" y="31654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40</a:t>
            </a:r>
          </a:p>
        </p:txBody>
      </p:sp>
      <p:sp>
        <p:nvSpPr>
          <p:cNvPr id="296979" name="Text Box 19"/>
          <p:cNvSpPr txBox="1">
            <a:spLocks noChangeArrowheads="1"/>
          </p:cNvSpPr>
          <p:nvPr/>
        </p:nvSpPr>
        <p:spPr bwMode="auto">
          <a:xfrm>
            <a:off x="6781800" y="3165475"/>
            <a:ext cx="641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200</a:t>
            </a:r>
          </a:p>
        </p:txBody>
      </p:sp>
      <p:sp>
        <p:nvSpPr>
          <p:cNvPr id="296980" name="Oval 20"/>
          <p:cNvSpPr>
            <a:spLocks noChangeArrowheads="1"/>
          </p:cNvSpPr>
          <p:nvPr/>
        </p:nvSpPr>
        <p:spPr bwMode="auto">
          <a:xfrm>
            <a:off x="457200" y="30480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1" name="Line 21"/>
          <p:cNvSpPr>
            <a:spLocks noChangeShapeType="1"/>
          </p:cNvSpPr>
          <p:nvPr/>
        </p:nvSpPr>
        <p:spPr bwMode="auto">
          <a:xfrm flipV="1">
            <a:off x="990600" y="2133600"/>
            <a:ext cx="6096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2" name="Oval 22"/>
          <p:cNvSpPr>
            <a:spLocks noChangeArrowheads="1"/>
          </p:cNvSpPr>
          <p:nvPr/>
        </p:nvSpPr>
        <p:spPr bwMode="auto">
          <a:xfrm>
            <a:off x="6629400" y="29718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3" name="Line 23"/>
          <p:cNvSpPr>
            <a:spLocks noChangeShapeType="1"/>
          </p:cNvSpPr>
          <p:nvPr/>
        </p:nvSpPr>
        <p:spPr bwMode="auto">
          <a:xfrm flipH="1" flipV="1">
            <a:off x="6858000" y="2057400"/>
            <a:ext cx="3048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4" name="Text Box 24"/>
          <p:cNvSpPr txBox="1">
            <a:spLocks noChangeArrowheads="1"/>
          </p:cNvSpPr>
          <p:nvPr/>
        </p:nvSpPr>
        <p:spPr bwMode="auto">
          <a:xfrm>
            <a:off x="1600200" y="3657600"/>
            <a:ext cx="49815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We get a similar equation at node 3</a:t>
            </a:r>
          </a:p>
        </p:txBody>
      </p:sp>
      <p:graphicFrame>
        <p:nvGraphicFramePr>
          <p:cNvPr id="296985" name="Object 25"/>
          <p:cNvGraphicFramePr>
            <a:graphicFrameLocks/>
          </p:cNvGraphicFramePr>
          <p:nvPr/>
        </p:nvGraphicFramePr>
        <p:xfrm>
          <a:off x="1722438" y="4418013"/>
          <a:ext cx="4079875" cy="1336675"/>
        </p:xfrm>
        <a:graphic>
          <a:graphicData uri="http://schemas.openxmlformats.org/presentationml/2006/ole">
            <p:oleObj spid="_x0000_s296985" name="Equation" r:id="rId4" imgW="4089240" imgH="1346040" progId="Equation.3">
              <p:embed/>
            </p:oleObj>
          </a:graphicData>
        </a:graphic>
      </p:graphicFrame>
      <p:sp>
        <p:nvSpPr>
          <p:cNvPr id="296986" name="Oval 26"/>
          <p:cNvSpPr>
            <a:spLocks noChangeArrowheads="1"/>
          </p:cNvSpPr>
          <p:nvPr/>
        </p:nvSpPr>
        <p:spPr bwMode="auto">
          <a:xfrm>
            <a:off x="4267200" y="1371600"/>
            <a:ext cx="762000" cy="1143000"/>
          </a:xfrm>
          <a:prstGeom prst="ellipse">
            <a:avLst/>
          </a:prstGeom>
          <a:noFill/>
          <a:ln w="12700">
            <a:solidFill>
              <a:srgbClr val="B760F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9010" name="Object 2"/>
          <p:cNvGraphicFramePr>
            <a:graphicFrameLocks/>
          </p:cNvGraphicFramePr>
          <p:nvPr/>
        </p:nvGraphicFramePr>
        <p:xfrm>
          <a:off x="1219200" y="838200"/>
          <a:ext cx="4322763" cy="415925"/>
        </p:xfrm>
        <a:graphic>
          <a:graphicData uri="http://schemas.openxmlformats.org/presentationml/2006/ole">
            <p:oleObj spid="_x0000_s299010" name="Equation" r:id="rId3" imgW="4330440" imgH="419040" progId="Equation.3">
              <p:embed/>
            </p:oleObj>
          </a:graphicData>
        </a:graphic>
      </p:graphicFrame>
      <p:sp>
        <p:nvSpPr>
          <p:cNvPr id="299011" name="Rectangle 3" descr="Light upward diagonal"/>
          <p:cNvSpPr>
            <a:spLocks noChangeArrowheads="1"/>
          </p:cNvSpPr>
          <p:nvPr/>
        </p:nvSpPr>
        <p:spPr bwMode="auto">
          <a:xfrm>
            <a:off x="2362200" y="1752600"/>
            <a:ext cx="3816350" cy="244475"/>
          </a:xfrm>
          <a:prstGeom prst="rect">
            <a:avLst/>
          </a:prstGeom>
          <a:pattFill prst="ltUpDiag">
            <a:fgClr>
              <a:schemeClr val="accent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1419225" y="1665288"/>
            <a:ext cx="725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9013" name="Rectangle 5"/>
          <p:cNvSpPr>
            <a:spLocks noChangeArrowheads="1"/>
          </p:cNvSpPr>
          <p:nvPr/>
        </p:nvSpPr>
        <p:spPr bwMode="auto">
          <a:xfrm>
            <a:off x="6438900" y="166687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T(10)</a:t>
            </a:r>
            <a:endParaRPr lang="en-US" baseline="-25000">
              <a:latin typeface="Times New Roman" pitchFamily="18" charset="0"/>
            </a:endParaRPr>
          </a:p>
        </p:txBody>
      </p:sp>
      <p:sp>
        <p:nvSpPr>
          <p:cNvPr id="299014" name="Line 6"/>
          <p:cNvSpPr>
            <a:spLocks noChangeShapeType="1"/>
          </p:cNvSpPr>
          <p:nvPr/>
        </p:nvSpPr>
        <p:spPr bwMode="auto">
          <a:xfrm>
            <a:off x="29876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15" name="Line 7"/>
          <p:cNvSpPr>
            <a:spLocks noChangeShapeType="1"/>
          </p:cNvSpPr>
          <p:nvPr/>
        </p:nvSpPr>
        <p:spPr bwMode="auto">
          <a:xfrm>
            <a:off x="3787775" y="175577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16" name="Line 8"/>
          <p:cNvSpPr>
            <a:spLocks noChangeShapeType="1"/>
          </p:cNvSpPr>
          <p:nvPr/>
        </p:nvSpPr>
        <p:spPr bwMode="auto">
          <a:xfrm>
            <a:off x="46640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17" name="Line 9"/>
          <p:cNvSpPr>
            <a:spLocks noChangeShapeType="1"/>
          </p:cNvSpPr>
          <p:nvPr/>
        </p:nvSpPr>
        <p:spPr bwMode="auto">
          <a:xfrm>
            <a:off x="5489575" y="1762125"/>
            <a:ext cx="0" cy="241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18" name="Oval 10"/>
          <p:cNvSpPr>
            <a:spLocks noChangeArrowheads="1"/>
          </p:cNvSpPr>
          <p:nvPr/>
        </p:nvSpPr>
        <p:spPr bwMode="auto">
          <a:xfrm>
            <a:off x="29686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19" name="Oval 11"/>
          <p:cNvSpPr>
            <a:spLocks noChangeArrowheads="1"/>
          </p:cNvSpPr>
          <p:nvPr/>
        </p:nvSpPr>
        <p:spPr bwMode="auto">
          <a:xfrm>
            <a:off x="37750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20" name="Oval 12"/>
          <p:cNvSpPr>
            <a:spLocks noChangeArrowheads="1"/>
          </p:cNvSpPr>
          <p:nvPr/>
        </p:nvSpPr>
        <p:spPr bwMode="auto">
          <a:xfrm>
            <a:off x="4651375" y="187007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21" name="Oval 13"/>
          <p:cNvSpPr>
            <a:spLocks noChangeArrowheads="1"/>
          </p:cNvSpPr>
          <p:nvPr/>
        </p:nvSpPr>
        <p:spPr bwMode="auto">
          <a:xfrm>
            <a:off x="54705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22" name="Oval 14"/>
          <p:cNvSpPr>
            <a:spLocks noChangeArrowheads="1"/>
          </p:cNvSpPr>
          <p:nvPr/>
        </p:nvSpPr>
        <p:spPr bwMode="auto">
          <a:xfrm>
            <a:off x="616902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23" name="Oval 15"/>
          <p:cNvSpPr>
            <a:spLocks noChangeArrowheads="1"/>
          </p:cNvSpPr>
          <p:nvPr/>
        </p:nvSpPr>
        <p:spPr bwMode="auto">
          <a:xfrm>
            <a:off x="2339975" y="1863725"/>
            <a:ext cx="25400" cy="25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24" name="Text Box 16"/>
          <p:cNvSpPr txBox="1">
            <a:spLocks noChangeArrowheads="1"/>
          </p:cNvSpPr>
          <p:nvPr/>
        </p:nvSpPr>
        <p:spPr bwMode="auto">
          <a:xfrm>
            <a:off x="2041525" y="1433513"/>
            <a:ext cx="431165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x=0         2             4               6               8           10</a:t>
            </a:r>
          </a:p>
        </p:txBody>
      </p:sp>
      <p:sp>
        <p:nvSpPr>
          <p:cNvPr id="299025" name="Text Box 17"/>
          <p:cNvSpPr txBox="1">
            <a:spLocks noChangeArrowheads="1"/>
          </p:cNvSpPr>
          <p:nvPr/>
        </p:nvSpPr>
        <p:spPr bwMode="auto">
          <a:xfrm>
            <a:off x="2057400" y="2133600"/>
            <a:ext cx="42672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Times New Roman" pitchFamily="18" charset="0"/>
              </a:rPr>
              <a:t>i=0          1             2                3               4           5</a:t>
            </a:r>
          </a:p>
        </p:txBody>
      </p:sp>
      <p:sp>
        <p:nvSpPr>
          <p:cNvPr id="299026" name="Text Box 18"/>
          <p:cNvSpPr txBox="1">
            <a:spLocks noChangeArrowheads="1"/>
          </p:cNvSpPr>
          <p:nvPr/>
        </p:nvSpPr>
        <p:spPr bwMode="auto">
          <a:xfrm>
            <a:off x="746125" y="3165475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40</a:t>
            </a:r>
          </a:p>
        </p:txBody>
      </p:sp>
      <p:sp>
        <p:nvSpPr>
          <p:cNvPr id="299027" name="Text Box 19"/>
          <p:cNvSpPr txBox="1">
            <a:spLocks noChangeArrowheads="1"/>
          </p:cNvSpPr>
          <p:nvPr/>
        </p:nvSpPr>
        <p:spPr bwMode="auto">
          <a:xfrm>
            <a:off x="6781800" y="3165475"/>
            <a:ext cx="641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200</a:t>
            </a:r>
          </a:p>
        </p:txBody>
      </p:sp>
      <p:sp>
        <p:nvSpPr>
          <p:cNvPr id="299028" name="Oval 20"/>
          <p:cNvSpPr>
            <a:spLocks noChangeArrowheads="1"/>
          </p:cNvSpPr>
          <p:nvPr/>
        </p:nvSpPr>
        <p:spPr bwMode="auto">
          <a:xfrm>
            <a:off x="457200" y="30480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29" name="Line 21"/>
          <p:cNvSpPr>
            <a:spLocks noChangeShapeType="1"/>
          </p:cNvSpPr>
          <p:nvPr/>
        </p:nvSpPr>
        <p:spPr bwMode="auto">
          <a:xfrm flipV="1">
            <a:off x="990600" y="2133600"/>
            <a:ext cx="6096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30" name="Oval 22"/>
          <p:cNvSpPr>
            <a:spLocks noChangeArrowheads="1"/>
          </p:cNvSpPr>
          <p:nvPr/>
        </p:nvSpPr>
        <p:spPr bwMode="auto">
          <a:xfrm>
            <a:off x="6629400" y="2971800"/>
            <a:ext cx="1066800" cy="685800"/>
          </a:xfrm>
          <a:prstGeom prst="ellips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9031" name="Line 23"/>
          <p:cNvSpPr>
            <a:spLocks noChangeShapeType="1"/>
          </p:cNvSpPr>
          <p:nvPr/>
        </p:nvSpPr>
        <p:spPr bwMode="auto">
          <a:xfrm flipH="1" flipV="1">
            <a:off x="6858000" y="2057400"/>
            <a:ext cx="304800" cy="914400"/>
          </a:xfrm>
          <a:prstGeom prst="line">
            <a:avLst/>
          </a:prstGeom>
          <a:noFill/>
          <a:ln w="12700">
            <a:solidFill>
              <a:srgbClr val="9D031D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99032" name="Object 24"/>
          <p:cNvGraphicFramePr>
            <a:graphicFrameLocks/>
          </p:cNvGraphicFramePr>
          <p:nvPr/>
        </p:nvGraphicFramePr>
        <p:xfrm>
          <a:off x="1752600" y="3962400"/>
          <a:ext cx="4079875" cy="1336675"/>
        </p:xfrm>
        <a:graphic>
          <a:graphicData uri="http://schemas.openxmlformats.org/presentationml/2006/ole">
            <p:oleObj spid="_x0000_s299032" name="Equation" r:id="rId4" imgW="4089240" imgH="1346040" progId="Equation.3">
              <p:embed/>
            </p:oleObj>
          </a:graphicData>
        </a:graphic>
      </p:graphicFrame>
      <p:sp>
        <p:nvSpPr>
          <p:cNvPr id="299033" name="Text Box 25"/>
          <p:cNvSpPr txBox="1">
            <a:spLocks noChangeArrowheads="1"/>
          </p:cNvSpPr>
          <p:nvPr/>
        </p:nvSpPr>
        <p:spPr bwMode="auto">
          <a:xfrm>
            <a:off x="1965325" y="2935288"/>
            <a:ext cx="379412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At node 4, we consider the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boundary at the right.</a:t>
            </a:r>
          </a:p>
        </p:txBody>
      </p:sp>
      <p:sp>
        <p:nvSpPr>
          <p:cNvPr id="299034" name="Oval 26"/>
          <p:cNvSpPr>
            <a:spLocks noChangeArrowheads="1"/>
          </p:cNvSpPr>
          <p:nvPr/>
        </p:nvSpPr>
        <p:spPr bwMode="auto">
          <a:xfrm>
            <a:off x="5181600" y="1447800"/>
            <a:ext cx="533400" cy="1066800"/>
          </a:xfrm>
          <a:prstGeom prst="ellipse">
            <a:avLst/>
          </a:prstGeom>
          <a:noFill/>
          <a:ln w="12700">
            <a:solidFill>
              <a:srgbClr val="B760F9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914400" y="609600"/>
            <a:ext cx="6540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opprplGoth Bd BT" pitchFamily="34" charset="0"/>
              </a:rPr>
              <a:t>For the four interior nodes, we get the following</a:t>
            </a:r>
          </a:p>
          <a:p>
            <a:pPr eaLnBrk="0" hangingPunct="0"/>
            <a:r>
              <a:rPr lang="en-US">
                <a:latin typeface="CopprplGoth Bd BT" pitchFamily="34" charset="0"/>
              </a:rPr>
              <a:t>4 x 4 matrix</a:t>
            </a:r>
          </a:p>
        </p:txBody>
      </p:sp>
      <p:graphicFrame>
        <p:nvGraphicFramePr>
          <p:cNvPr id="155651" name="Object 3"/>
          <p:cNvGraphicFramePr>
            <a:graphicFrameLocks/>
          </p:cNvGraphicFramePr>
          <p:nvPr/>
        </p:nvGraphicFramePr>
        <p:xfrm>
          <a:off x="1752600" y="2057400"/>
          <a:ext cx="5160963" cy="3192463"/>
        </p:xfrm>
        <a:graphic>
          <a:graphicData uri="http://schemas.openxmlformats.org/presentationml/2006/ole">
            <p:oleObj spid="_x0000_s155651" name="Equation" r:id="rId3" imgW="5168880" imgH="320040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19088"/>
            <a:ext cx="7162800" cy="5965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304131" name="Text Box 3"/>
          <p:cNvSpPr txBox="1">
            <a:spLocks noChangeArrowheads="1"/>
          </p:cNvSpPr>
          <p:nvPr/>
        </p:nvSpPr>
        <p:spPr bwMode="auto">
          <a:xfrm>
            <a:off x="990600" y="2179638"/>
            <a:ext cx="7391400" cy="1066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>
                <a:latin typeface="CopprplGoth Bd BT" pitchFamily="34" charset="0"/>
              </a:rPr>
              <a:t>Consider the previous example, but with </a:t>
            </a:r>
            <a:r>
              <a:rPr lang="en-US" sz="3200">
                <a:latin typeface="Symbol" pitchFamily="18" charset="2"/>
              </a:rPr>
              <a:t>D</a:t>
            </a:r>
            <a:r>
              <a:rPr lang="en-US" sz="3200">
                <a:latin typeface="CopprplGoth Bd BT" pitchFamily="34" charset="0"/>
              </a:rPr>
              <a:t>x=1.  What is the matrix?</a:t>
            </a:r>
          </a:p>
        </p:txBody>
      </p:sp>
    </p:spTree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Specific Study Objectives</a:t>
            </a:r>
          </a:p>
        </p:txBody>
      </p:sp>
      <p:sp>
        <p:nvSpPr>
          <p:cNvPr id="3368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51054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Understand the visual representation of Euler’s, Heun’s and the improved polygon methods.</a:t>
            </a:r>
          </a:p>
          <a:p>
            <a:r>
              <a:rPr lang="en-US" sz="2800"/>
              <a:t>Understand the difference between local and global truncation errors</a:t>
            </a:r>
          </a:p>
          <a:p>
            <a:r>
              <a:rPr lang="en-US" sz="2800"/>
              <a:t>Know the general form of the Runge-Kutta methods.  </a:t>
            </a:r>
          </a:p>
          <a:p>
            <a:r>
              <a:rPr lang="en-US" sz="2800"/>
              <a:t>Understand the derivation of the second-order RK method and how it relates to the Taylor series expansion.</a:t>
            </a:r>
          </a:p>
          <a:p>
            <a:endParaRPr lang="en-US" sz="28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1026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165891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13716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A second order differential equation would have the form:</a:t>
            </a:r>
          </a:p>
        </p:txBody>
      </p:sp>
      <p:graphicFrame>
        <p:nvGraphicFramePr>
          <p:cNvPr id="165892" name="Object 1028"/>
          <p:cNvGraphicFramePr>
            <a:graphicFrameLocks/>
          </p:cNvGraphicFramePr>
          <p:nvPr/>
        </p:nvGraphicFramePr>
        <p:xfrm>
          <a:off x="1066800" y="3086100"/>
          <a:ext cx="6122988" cy="1114425"/>
        </p:xfrm>
        <a:graphic>
          <a:graphicData uri="http://schemas.openxmlformats.org/presentationml/2006/ole">
            <p:oleObj spid="_x0000_s165892" name="Equation" r:id="rId3" imgW="6132240" imgH="1123920" progId="Equation.3">
              <p:embed/>
            </p:oleObj>
          </a:graphicData>
        </a:graphic>
      </p:graphicFrame>
      <p:sp>
        <p:nvSpPr>
          <p:cNvPr id="165893" name="Rectangle 1029"/>
          <p:cNvSpPr>
            <a:spLocks noChangeArrowheads="1"/>
          </p:cNvSpPr>
          <p:nvPr/>
        </p:nvSpPr>
        <p:spPr bwMode="auto">
          <a:xfrm rot="5400000">
            <a:off x="2473325" y="3736975"/>
            <a:ext cx="5524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5400">
                <a:solidFill>
                  <a:schemeClr val="tx2"/>
                </a:solidFill>
                <a:latin typeface="Times New Roman" pitchFamily="18" charset="0"/>
              </a:rPr>
              <a:t>}</a:t>
            </a:r>
          </a:p>
        </p:txBody>
      </p:sp>
      <p:sp>
        <p:nvSpPr>
          <p:cNvPr id="165894" name="Rectangle 1030"/>
          <p:cNvSpPr>
            <a:spLocks noChangeArrowheads="1"/>
          </p:cNvSpPr>
          <p:nvPr/>
        </p:nvSpPr>
        <p:spPr bwMode="auto">
          <a:xfrm>
            <a:off x="2346325" y="4327525"/>
            <a:ext cx="5053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/>
              <a:t>does not necessarily have to include</a:t>
            </a:r>
          </a:p>
          <a:p>
            <a:pPr eaLnBrk="0" hangingPunct="0"/>
            <a:r>
              <a:rPr lang="en-US"/>
              <a:t>all of these variables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Specific Study Objectives</a:t>
            </a:r>
          </a:p>
        </p:txBody>
      </p:sp>
      <p:sp>
        <p:nvSpPr>
          <p:cNvPr id="3379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57250" y="1724025"/>
            <a:ext cx="7772400" cy="4533900"/>
          </a:xfrm>
          <a:noFill/>
          <a:ln/>
        </p:spPr>
        <p:txBody>
          <a:bodyPr lIns="92075" tIns="46038" rIns="92075" bIns="46038"/>
          <a:lstStyle/>
          <a:p>
            <a:r>
              <a:rPr lang="en-US" sz="2800"/>
              <a:t>Realize that there are an infinite number of possible versions for second- and higher-order RK methods</a:t>
            </a:r>
          </a:p>
          <a:p>
            <a:r>
              <a:rPr lang="en-US" sz="2800"/>
              <a:t>Know how to apply any of the RK methods to systems of equations </a:t>
            </a:r>
          </a:p>
          <a:p>
            <a:r>
              <a:rPr lang="en-US" sz="2800"/>
              <a:t>Understand the difference between initial value and boundary value problems</a:t>
            </a:r>
          </a:p>
        </p:txBody>
      </p:sp>
    </p:spTree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Text Box 1026"/>
          <p:cNvSpPr txBox="1">
            <a:spLocks noChangeArrowheads="1"/>
          </p:cNvSpPr>
          <p:nvPr/>
        </p:nvSpPr>
        <p:spPr bwMode="auto">
          <a:xfrm>
            <a:off x="3048000" y="2971800"/>
            <a:ext cx="33226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… end of lecture on ODE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/>
              <a:t>Ordinary Differential Equations</a:t>
            </a:r>
          </a:p>
        </p:txBody>
      </p:sp>
      <p:sp>
        <p:nvSpPr>
          <p:cNvPr id="167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2819400"/>
          </a:xfrm>
          <a:noFill/>
          <a:ln/>
        </p:spPr>
        <p:txBody>
          <a:bodyPr lIns="92075" tIns="46038" rIns="92075" bIns="46038"/>
          <a:lstStyle/>
          <a:p>
            <a:r>
              <a:rPr lang="en-US"/>
              <a:t>An ordinary differential equation is one with a single independent variable.  </a:t>
            </a:r>
          </a:p>
          <a:p>
            <a:r>
              <a:rPr lang="en-US"/>
              <a:t>Thus, the previous two equations are ordinary differential equations </a:t>
            </a:r>
          </a:p>
          <a:p>
            <a:r>
              <a:rPr lang="en-US"/>
              <a:t>The following is not:</a:t>
            </a:r>
          </a:p>
        </p:txBody>
      </p:sp>
      <p:graphicFrame>
        <p:nvGraphicFramePr>
          <p:cNvPr id="167940" name="Object 4"/>
          <p:cNvGraphicFramePr>
            <a:graphicFrameLocks/>
          </p:cNvGraphicFramePr>
          <p:nvPr/>
        </p:nvGraphicFramePr>
        <p:xfrm>
          <a:off x="1514475" y="4886325"/>
          <a:ext cx="6165850" cy="1462088"/>
        </p:xfrm>
        <a:graphic>
          <a:graphicData uri="http://schemas.openxmlformats.org/presentationml/2006/ole">
            <p:oleObj spid="_x0000_s167940" name="Equation" r:id="rId3" imgW="6175080" imgH="147132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0</TotalTime>
  <Pages>89</Pages>
  <Words>2731</Words>
  <Application>Microsoft PowerPoint 4.0</Application>
  <PresentationFormat>On-screen Show (4:3)</PresentationFormat>
  <Paragraphs>431</Paragraphs>
  <Slides>81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81</vt:i4>
      </vt:variant>
    </vt:vector>
  </HeadingPairs>
  <TitlesOfParts>
    <vt:vector size="89" baseType="lpstr">
      <vt:lpstr>Times New Roman</vt:lpstr>
      <vt:lpstr>Tahoma</vt:lpstr>
      <vt:lpstr>Wingdings</vt:lpstr>
      <vt:lpstr>CopprplGoth Bd BT</vt:lpstr>
      <vt:lpstr>Symbol</vt:lpstr>
      <vt:lpstr>Blueprint</vt:lpstr>
      <vt:lpstr>Microsoft Equation 3.0</vt:lpstr>
      <vt:lpstr>Microsoft Excel Worksheet</vt:lpstr>
      <vt:lpstr>ORDINARY DIFFERENTIAL EQUATIONS</vt:lpstr>
      <vt:lpstr>Ordinary Differential Equations…where to use them</vt:lpstr>
      <vt:lpstr>Ordinary Differential Equations…where to use them</vt:lpstr>
      <vt:lpstr>Ordinary Differential Equations…where to use them</vt:lpstr>
      <vt:lpstr>Ordinary Differential Equations…where to use them</vt:lpstr>
      <vt:lpstr>Ordinary Differential Equations</vt:lpstr>
      <vt:lpstr>Ordinary Differential Equations</vt:lpstr>
      <vt:lpstr>Ordinary Differential Equations</vt:lpstr>
      <vt:lpstr>Ordinary Differential Equations</vt:lpstr>
      <vt:lpstr>Ordinary Differential Equations</vt:lpstr>
      <vt:lpstr>Ordinary Differential Equations</vt:lpstr>
      <vt:lpstr>Ordinary Differential Equations</vt:lpstr>
      <vt:lpstr>Slide 13</vt:lpstr>
      <vt:lpstr>Ordinary Differential Equations</vt:lpstr>
      <vt:lpstr>Scope of Lectures on ODE</vt:lpstr>
      <vt:lpstr>Scope of Lectures on ODE</vt:lpstr>
      <vt:lpstr>Specific Study Objectives</vt:lpstr>
      <vt:lpstr>Specific Study Objectives</vt:lpstr>
      <vt:lpstr>Review of Analytical Solution</vt:lpstr>
      <vt:lpstr>Slide 20</vt:lpstr>
      <vt:lpstr>Slide 21</vt:lpstr>
      <vt:lpstr>One Step Methods</vt:lpstr>
      <vt:lpstr>Euler’s Method</vt:lpstr>
      <vt:lpstr>Example</vt:lpstr>
      <vt:lpstr>Error Analysis of Euler’s Method</vt:lpstr>
      <vt:lpstr>Slide 26</vt:lpstr>
      <vt:lpstr>Higher Order Taylor Series Methods</vt:lpstr>
      <vt:lpstr>Modification of Euler’s Methods</vt:lpstr>
      <vt:lpstr>Heun’s Method</vt:lpstr>
      <vt:lpstr>Slide 30</vt:lpstr>
      <vt:lpstr>Slide 31</vt:lpstr>
      <vt:lpstr>Slide 32</vt:lpstr>
      <vt:lpstr>Improved Polygon Method</vt:lpstr>
      <vt:lpstr>Improved Polygon Method</vt:lpstr>
      <vt:lpstr>Runge-Kutta Methods</vt:lpstr>
      <vt:lpstr>Runge-Kutta Methods</vt:lpstr>
      <vt:lpstr>, Incremental Function  can be interpreted as a representative slope over the interval</vt:lpstr>
      <vt:lpstr>Slide 38</vt:lpstr>
      <vt:lpstr>Second Order RK Methods</vt:lpstr>
      <vt:lpstr>Second Order RK Methods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Example</vt:lpstr>
      <vt:lpstr>Third Order Runge-Kutta Methods</vt:lpstr>
      <vt:lpstr>Fourth Order Runge Kutta</vt:lpstr>
      <vt:lpstr>Slide 52</vt:lpstr>
      <vt:lpstr>Example</vt:lpstr>
      <vt:lpstr>Higher Order RK Methods</vt:lpstr>
      <vt:lpstr>Systems of Equations</vt:lpstr>
      <vt:lpstr>Slide 56</vt:lpstr>
      <vt:lpstr>Boundary Value Problems</vt:lpstr>
      <vt:lpstr>Boundary Value Problems</vt:lpstr>
      <vt:lpstr>General Methods for Boundary Value Problems</vt:lpstr>
      <vt:lpstr>Slide 60</vt:lpstr>
      <vt:lpstr>Slide 61</vt:lpstr>
      <vt:lpstr>Shooting Method</vt:lpstr>
      <vt:lpstr>Slide 63</vt:lpstr>
      <vt:lpstr>Slide 64</vt:lpstr>
      <vt:lpstr>Slide 65</vt:lpstr>
      <vt:lpstr>Slide 66</vt:lpstr>
      <vt:lpstr>Finite Difference Methods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Example</vt:lpstr>
      <vt:lpstr>Specific Study Objectives</vt:lpstr>
      <vt:lpstr>Specific Study Objectives</vt:lpstr>
      <vt:lpstr>Slide 81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Ordinary Differential Equations</dc:title>
  <dc:subject/>
  <dc:creator>Lizette R. Chevalier</dc:creator>
  <cp:keywords/>
  <dc:description/>
  <cp:lastModifiedBy>user</cp:lastModifiedBy>
  <cp:revision>46</cp:revision>
  <cp:lastPrinted>1996-12-26T22:15:42Z</cp:lastPrinted>
  <dcterms:created xsi:type="dcterms:W3CDTF">1996-07-20T16:54:00Z</dcterms:created>
  <dcterms:modified xsi:type="dcterms:W3CDTF">2012-09-15T03:27:35Z</dcterms:modified>
</cp:coreProperties>
</file>