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609600"/>
            <a:ext cx="5562600" cy="2387600"/>
          </a:xfrm>
        </p:spPr>
        <p:txBody>
          <a:bodyPr>
            <a:normAutofit fontScale="90000"/>
          </a:bodyPr>
          <a:lstStyle/>
          <a:p>
            <a:r>
              <a:rPr lang="en-US" sz="7200" dirty="0" smtClean="0">
                <a:latin typeface="Berlin Sans FB Demi" pitchFamily="34" charset="0"/>
              </a:rPr>
              <a:t/>
            </a:r>
            <a:br>
              <a:rPr lang="en-US" sz="7200" dirty="0" smtClean="0">
                <a:latin typeface="Berlin Sans FB Demi" pitchFamily="34" charset="0"/>
              </a:rPr>
            </a:br>
            <a:r>
              <a:rPr lang="en-US" sz="7200" dirty="0">
                <a:latin typeface="Berlin Sans FB Demi" pitchFamily="34" charset="0"/>
              </a:rPr>
              <a:t/>
            </a:r>
            <a:br>
              <a:rPr lang="en-US" sz="7200" dirty="0">
                <a:latin typeface="Berlin Sans FB Demi" pitchFamily="34" charset="0"/>
              </a:rPr>
            </a:br>
            <a:r>
              <a:rPr lang="en-US" sz="7200" dirty="0" smtClean="0">
                <a:latin typeface="Berlin Sans FB Demi" pitchFamily="34" charset="0"/>
              </a:rPr>
              <a:t/>
            </a:r>
            <a:br>
              <a:rPr lang="en-US" sz="7200" dirty="0" smtClean="0">
                <a:latin typeface="Berlin Sans FB Demi" pitchFamily="34" charset="0"/>
              </a:rPr>
            </a:br>
            <a:r>
              <a:rPr lang="en-US" sz="7200" dirty="0" err="1" smtClean="0">
                <a:latin typeface="Berlin Sans FB Demi" pitchFamily="34" charset="0"/>
              </a:rPr>
              <a:t>Pyhtagoras</a:t>
            </a:r>
            <a:endParaRPr lang="en-US" sz="7200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Berlin Sans FB Demi" pitchFamily="34" charset="0"/>
              </a:rPr>
              <a:t>SMP </a:t>
            </a:r>
            <a:r>
              <a:rPr lang="en-US" sz="3600" dirty="0" err="1" smtClean="0">
                <a:solidFill>
                  <a:schemeClr val="tx1"/>
                </a:solidFill>
                <a:latin typeface="Berlin Sans FB Demi" pitchFamily="34" charset="0"/>
              </a:rPr>
              <a:t>Kelas</a:t>
            </a:r>
            <a:r>
              <a:rPr lang="en-US" sz="3600" dirty="0" smtClean="0">
                <a:solidFill>
                  <a:schemeClr val="tx1"/>
                </a:solidFill>
                <a:latin typeface="Berlin Sans FB Demi" pitchFamily="34" charset="0"/>
              </a:rPr>
              <a:t> VIII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Berlin Sans FB Demi" pitchFamily="34" charset="0"/>
              </a:rPr>
              <a:t>Grup</a:t>
            </a:r>
            <a:r>
              <a:rPr lang="en-US" sz="3600" dirty="0" smtClean="0">
                <a:solidFill>
                  <a:schemeClr val="tx1"/>
                </a:solidFill>
                <a:latin typeface="Berlin Sans FB Demi" pitchFamily="34" charset="0"/>
              </a:rPr>
              <a:t> 2 </a:t>
            </a:r>
            <a:endParaRPr lang="en-US" sz="3600" dirty="0">
              <a:solidFill>
                <a:schemeClr val="tx1"/>
              </a:solidFill>
              <a:latin typeface="Berlin Sans FB Dem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304801"/>
            <a:ext cx="1447800" cy="217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4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027664"/>
            <a:ext cx="5706034" cy="953536"/>
          </a:xfrm>
        </p:spPr>
        <p:txBody>
          <a:bodyPr/>
          <a:lstStyle/>
          <a:p>
            <a:r>
              <a:rPr lang="en-US" dirty="0" err="1">
                <a:latin typeface="Berlin Sans FB Demi" pitchFamily="34" charset="0"/>
              </a:rPr>
              <a:t>Pyhtagoras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590800"/>
            <a:ext cx="6677809" cy="324182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304801"/>
            <a:ext cx="1447800" cy="2175656"/>
          </a:xfrm>
          <a:prstGeom prst="rect">
            <a:avLst/>
          </a:prstGeom>
        </p:spPr>
      </p:pic>
      <p:sp>
        <p:nvSpPr>
          <p:cNvPr id="5" name="Flowchart: Punched Tape 4"/>
          <p:cNvSpPr/>
          <p:nvPr/>
        </p:nvSpPr>
        <p:spPr>
          <a:xfrm>
            <a:off x="952501" y="2480457"/>
            <a:ext cx="6819899" cy="308214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2" indent="-274320"/>
            <a:r>
              <a:rPr lang="en-US" sz="2200" b="1" dirty="0">
                <a:solidFill>
                  <a:schemeClr val="tx1"/>
                </a:solidFill>
              </a:rPr>
              <a:t>Pythagoras </a:t>
            </a:r>
            <a:r>
              <a:rPr lang="en-US" sz="2200" b="1" dirty="0" err="1">
                <a:solidFill>
                  <a:schemeClr val="tx1"/>
                </a:solidFill>
              </a:rPr>
              <a:t>adalah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seorang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ahli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Matematika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Yunani,beliau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yakin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bahwa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matematika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menyimpan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semua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rahasia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alam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semesta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percaya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bahwa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beberapa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angka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memiliki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keajaiban</a:t>
            </a:r>
            <a:r>
              <a:rPr lang="en-US" sz="2200" b="1" dirty="0">
                <a:solidFill>
                  <a:schemeClr val="tx1"/>
                </a:solidFill>
              </a:rPr>
              <a:t>.</a:t>
            </a:r>
            <a:endParaRPr lang="en-US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0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386788"/>
            <a:ext cx="4114800" cy="701040"/>
          </a:xfrm>
        </p:spPr>
        <p:txBody>
          <a:bodyPr/>
          <a:lstStyle/>
          <a:p>
            <a:r>
              <a:rPr lang="en-US" dirty="0" err="1" smtClean="0">
                <a:latin typeface="Berlin Sans FB Demi" pitchFamily="34" charset="0"/>
              </a:rPr>
              <a:t>Pyhtagoras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00" y="2628900"/>
            <a:ext cx="3081291" cy="25908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1447800" cy="2175656"/>
          </a:xfrm>
          <a:prstGeom prst="rect">
            <a:avLst/>
          </a:prstGeom>
        </p:spPr>
      </p:pic>
      <p:sp>
        <p:nvSpPr>
          <p:cNvPr id="7" name="Flowchart: Document 6"/>
          <p:cNvSpPr/>
          <p:nvPr/>
        </p:nvSpPr>
        <p:spPr>
          <a:xfrm>
            <a:off x="4419600" y="1828800"/>
            <a:ext cx="3733800" cy="16002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0033CC"/>
                </a:solidFill>
                <a:latin typeface="Berlin Sans FB Demi" pitchFamily="34" charset="0"/>
              </a:rPr>
              <a:t>Dalam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 </a:t>
            </a:r>
            <a:r>
              <a:rPr lang="en-US" sz="2000" dirty="0" err="1">
                <a:solidFill>
                  <a:srgbClr val="0033CC"/>
                </a:solidFill>
                <a:latin typeface="Berlin Sans FB Demi" pitchFamily="34" charset="0"/>
              </a:rPr>
              <a:t>segitiga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 </a:t>
            </a:r>
            <a:r>
              <a:rPr lang="en-US" sz="2000" dirty="0" err="1">
                <a:solidFill>
                  <a:srgbClr val="0033CC"/>
                </a:solidFill>
                <a:latin typeface="Berlin Sans FB Demi" pitchFamily="34" charset="0"/>
              </a:rPr>
              <a:t>siku-siku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 di C</a:t>
            </a:r>
          </a:p>
          <a:p>
            <a:pPr algn="ctr"/>
            <a:r>
              <a:rPr lang="en-US" sz="2000" dirty="0" err="1">
                <a:solidFill>
                  <a:srgbClr val="0033CC"/>
                </a:solidFill>
                <a:latin typeface="Berlin Sans FB Demi" pitchFamily="34" charset="0"/>
              </a:rPr>
              <a:t>Berlaku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 </a:t>
            </a:r>
            <a:r>
              <a:rPr lang="en-US" sz="2000" dirty="0" err="1">
                <a:solidFill>
                  <a:srgbClr val="0033CC"/>
                </a:solidFill>
                <a:latin typeface="Berlin Sans FB Demi" pitchFamily="34" charset="0"/>
              </a:rPr>
              <a:t>rumus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:</a:t>
            </a:r>
          </a:p>
          <a:p>
            <a:pPr algn="ctr"/>
            <a:endParaRPr lang="en-US" sz="2000" dirty="0">
              <a:solidFill>
                <a:srgbClr val="0033CC"/>
              </a:solidFill>
              <a:latin typeface="Berlin Sans FB Demi" pitchFamily="34" charset="0"/>
            </a:endParaRPr>
          </a:p>
          <a:p>
            <a:pPr algn="ctr"/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AB</a:t>
            </a:r>
            <a:r>
              <a:rPr lang="en-US" sz="2000" baseline="30000" dirty="0">
                <a:solidFill>
                  <a:srgbClr val="0033CC"/>
                </a:solidFill>
                <a:latin typeface="Berlin Sans FB Demi" pitchFamily="34" charset="0"/>
              </a:rPr>
              <a:t>2 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  =  BC</a:t>
            </a:r>
            <a:r>
              <a:rPr lang="en-US" sz="2000" baseline="30000" dirty="0">
                <a:solidFill>
                  <a:srgbClr val="0033CC"/>
                </a:solidFill>
                <a:latin typeface="Berlin Sans FB Demi" pitchFamily="34" charset="0"/>
              </a:rPr>
              <a:t>2  </a:t>
            </a:r>
            <a:r>
              <a:rPr lang="en-US" sz="2000" dirty="0">
                <a:solidFill>
                  <a:srgbClr val="0033CC"/>
                </a:solidFill>
                <a:latin typeface="Berlin Sans FB Demi" pitchFamily="34" charset="0"/>
              </a:rPr>
              <a:t> + AC</a:t>
            </a:r>
            <a:r>
              <a:rPr lang="en-US" sz="2000" baseline="30000" dirty="0">
                <a:solidFill>
                  <a:srgbClr val="0033CC"/>
                </a:solidFill>
                <a:latin typeface="Berlin Sans FB Demi" pitchFamily="34" charset="0"/>
              </a:rPr>
              <a:t>2</a:t>
            </a:r>
            <a:endParaRPr lang="en-US" sz="2000" baseline="30000" dirty="0">
              <a:solidFill>
                <a:srgbClr val="0033CC"/>
              </a:solidFill>
              <a:latin typeface="Berlin Sans FB Demi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657600" y="2628900"/>
            <a:ext cx="60960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Horizontal Scroll 9"/>
          <p:cNvSpPr/>
          <p:nvPr/>
        </p:nvSpPr>
        <p:spPr>
          <a:xfrm>
            <a:off x="4899314" y="4918364"/>
            <a:ext cx="3429000" cy="1600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0033CC"/>
                </a:solidFill>
                <a:latin typeface="Aharoni" pitchFamily="2" charset="-79"/>
                <a:cs typeface="Aharoni" pitchFamily="2" charset="-79"/>
              </a:rPr>
              <a:t>C</a:t>
            </a:r>
            <a:r>
              <a:rPr lang="en-US" sz="3200" b="1" baseline="30000" dirty="0">
                <a:solidFill>
                  <a:srgbClr val="0033CC"/>
                </a:solidFill>
                <a:latin typeface="Aharoni" pitchFamily="2" charset="-79"/>
                <a:cs typeface="Aharoni" pitchFamily="2" charset="-79"/>
              </a:rPr>
              <a:t>2  </a:t>
            </a:r>
            <a:r>
              <a:rPr lang="en-US" sz="3200" b="1" dirty="0">
                <a:solidFill>
                  <a:srgbClr val="0033CC"/>
                </a:solidFill>
                <a:latin typeface="Aharoni" pitchFamily="2" charset="-79"/>
                <a:cs typeface="Aharoni" pitchFamily="2" charset="-79"/>
              </a:rPr>
              <a:t>  =  a</a:t>
            </a:r>
            <a:r>
              <a:rPr lang="en-US" sz="3200" b="1" baseline="30000" dirty="0">
                <a:solidFill>
                  <a:srgbClr val="0033CC"/>
                </a:solidFill>
                <a:latin typeface="Aharoni" pitchFamily="2" charset="-79"/>
                <a:cs typeface="Aharoni" pitchFamily="2" charset="-79"/>
              </a:rPr>
              <a:t>2  </a:t>
            </a:r>
            <a:r>
              <a:rPr lang="en-US" sz="3200" b="1" dirty="0">
                <a:solidFill>
                  <a:srgbClr val="0033CC"/>
                </a:solidFill>
                <a:latin typeface="Aharoni" pitchFamily="2" charset="-79"/>
                <a:cs typeface="Aharoni" pitchFamily="2" charset="-79"/>
              </a:rPr>
              <a:t> +  b</a:t>
            </a:r>
            <a:r>
              <a:rPr lang="en-US" sz="3200" b="1" baseline="30000" dirty="0">
                <a:solidFill>
                  <a:srgbClr val="0033CC"/>
                </a:solidFill>
                <a:latin typeface="Aharoni" pitchFamily="2" charset="-79"/>
                <a:cs typeface="Aharoni" pitchFamily="2" charset="-79"/>
              </a:rPr>
              <a:t>2</a:t>
            </a:r>
            <a:endParaRPr lang="en-US" sz="3200" b="1" dirty="0">
              <a:solidFill>
                <a:srgbClr val="0033CC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733800" y="4038600"/>
            <a:ext cx="25527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72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066800"/>
            <a:ext cx="5706034" cy="1103864"/>
          </a:xfrm>
        </p:spPr>
        <p:txBody>
          <a:bodyPr/>
          <a:lstStyle/>
          <a:p>
            <a:r>
              <a:rPr lang="en-US" dirty="0" err="1">
                <a:latin typeface="Berlin Sans FB Demi" pitchFamily="34" charset="0"/>
              </a:rPr>
              <a:t>Pyhtagoras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1447800" cy="2175656"/>
          </a:xfrm>
          <a:prstGeom prst="rect">
            <a:avLst/>
          </a:prstGeom>
        </p:spPr>
      </p:pic>
      <p:sp>
        <p:nvSpPr>
          <p:cNvPr id="5" name="Vertical Scroll 4"/>
          <p:cNvSpPr/>
          <p:nvPr/>
        </p:nvSpPr>
        <p:spPr>
          <a:xfrm>
            <a:off x="3124200" y="2175656"/>
            <a:ext cx="5257800" cy="407274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Segi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tiga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ABC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siku-siku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di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titik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A ,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diketahui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panjang</a:t>
            </a:r>
            <a:endParaRPr lang="en-US" sz="1600" dirty="0">
              <a:solidFill>
                <a:schemeClr val="tx1"/>
              </a:solidFill>
              <a:latin typeface="Berlin Sans FB Demi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AB = 3 cm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AC = 4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cm,hitunglah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panjang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BC.</a:t>
            </a:r>
          </a:p>
          <a:p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</a:rPr>
              <a:t>Penyelesaian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:</a:t>
            </a:r>
          </a:p>
          <a:p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                       BC</a:t>
            </a:r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2  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=  AB</a:t>
            </a:r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2  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+  AC</a:t>
            </a:r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2</a:t>
            </a:r>
          </a:p>
          <a:p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               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=  3</a:t>
            </a:r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2 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 +  4</a:t>
            </a:r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2</a:t>
            </a:r>
          </a:p>
          <a:p>
            <a:r>
              <a:rPr lang="en-US" sz="1600" baseline="300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               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= 9  +  16</a:t>
            </a:r>
          </a:p>
          <a:p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= 25</a:t>
            </a:r>
          </a:p>
          <a:p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</a:rPr>
              <a:t>                         BC  = 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√25</a:t>
            </a:r>
          </a:p>
          <a:p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                                = 5</a:t>
            </a:r>
          </a:p>
          <a:p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                        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Jadi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panjang</a:t>
            </a:r>
            <a:r>
              <a:rPr lang="en-US" sz="1600" dirty="0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 BC = 5 Cm</a:t>
            </a:r>
            <a:endParaRPr lang="en-US" sz="1600" dirty="0">
              <a:solidFill>
                <a:schemeClr val="tx1"/>
              </a:solidFill>
              <a:latin typeface="Berlin Sans FB Demi" pitchFamily="34" charset="0"/>
              <a:cs typeface="Arial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12808" y="2792290"/>
            <a:ext cx="2286000" cy="3124200"/>
            <a:chOff x="385" y="799"/>
            <a:chExt cx="803" cy="1411"/>
          </a:xfrm>
        </p:grpSpPr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703" y="799"/>
              <a:ext cx="2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2000"/>
                <a:t>C</a:t>
              </a:r>
            </a:p>
          </p:txBody>
        </p:sp>
        <p:sp>
          <p:nvSpPr>
            <p:cNvPr id="8" name="AutoShape 47"/>
            <p:cNvSpPr>
              <a:spLocks noChangeArrowheads="1"/>
            </p:cNvSpPr>
            <p:nvPr/>
          </p:nvSpPr>
          <p:spPr bwMode="auto">
            <a:xfrm>
              <a:off x="612" y="890"/>
              <a:ext cx="576" cy="1075"/>
            </a:xfrm>
            <a:prstGeom prst="rtTriangl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" name="Text Box 48"/>
            <p:cNvSpPr txBox="1">
              <a:spLocks noChangeArrowheads="1"/>
            </p:cNvSpPr>
            <p:nvPr/>
          </p:nvSpPr>
          <p:spPr bwMode="auto">
            <a:xfrm>
              <a:off x="385" y="1842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/>
                <a:t>A</a:t>
              </a:r>
            </a:p>
          </p:txBody>
        </p:sp>
        <p:sp>
          <p:nvSpPr>
            <p:cNvPr id="10" name="Text Box 49"/>
            <p:cNvSpPr txBox="1">
              <a:spLocks noChangeArrowheads="1"/>
            </p:cNvSpPr>
            <p:nvPr/>
          </p:nvSpPr>
          <p:spPr bwMode="auto">
            <a:xfrm>
              <a:off x="975" y="1979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/>
                <a:t>B</a:t>
              </a:r>
            </a:p>
          </p:txBody>
        </p:sp>
        <p:sp>
          <p:nvSpPr>
            <p:cNvPr id="11" name="Line 50"/>
            <p:cNvSpPr>
              <a:spLocks noChangeShapeType="1"/>
            </p:cNvSpPr>
            <p:nvPr/>
          </p:nvSpPr>
          <p:spPr bwMode="auto">
            <a:xfrm>
              <a:off x="612" y="184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" name="Line 51"/>
            <p:cNvSpPr>
              <a:spLocks noChangeShapeType="1"/>
            </p:cNvSpPr>
            <p:nvPr/>
          </p:nvSpPr>
          <p:spPr bwMode="auto">
            <a:xfrm>
              <a:off x="748" y="1842"/>
              <a:ext cx="0" cy="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244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027664"/>
            <a:ext cx="5477434" cy="1182136"/>
          </a:xfrm>
        </p:spPr>
        <p:txBody>
          <a:bodyPr/>
          <a:lstStyle/>
          <a:p>
            <a:r>
              <a:rPr lang="en-US" dirty="0" err="1">
                <a:latin typeface="Berlin Sans FB Demi" pitchFamily="34" charset="0"/>
              </a:rPr>
              <a:t>Pyhtagoras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Vertical Scroll 3"/>
          <p:cNvSpPr/>
          <p:nvPr/>
        </p:nvSpPr>
        <p:spPr>
          <a:xfrm>
            <a:off x="3060702" y="2170187"/>
            <a:ext cx="5334000" cy="4191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Segi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tiga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ABC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siku-siku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di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titik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A,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diketahui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panjang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sisi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miring </a:t>
            </a:r>
          </a:p>
          <a:p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BC = 10 cm,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dan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AB = 6 cm,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hitunglah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panjang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sisi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AC</a:t>
            </a:r>
          </a:p>
          <a:p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Penyelesaian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: </a:t>
            </a:r>
          </a:p>
          <a:p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                       BC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= AB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+ AC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      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   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AC</a:t>
            </a:r>
            <a:r>
              <a:rPr lang="en-US" sz="1400" baseline="30000" dirty="0" err="1">
                <a:solidFill>
                  <a:schemeClr val="tx1"/>
                </a:solidFill>
                <a:latin typeface="Berlin Sans FB Demi" pitchFamily="34" charset="0"/>
              </a:rPr>
              <a:t>2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= 100 - 36 </a:t>
            </a:r>
          </a:p>
          <a:p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10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=   6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+  AC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                         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=  64</a:t>
            </a:r>
          </a:p>
          <a:p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100 =  36  + AC</a:t>
            </a:r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2                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AC  =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  <a:cs typeface="Arial" charset="0"/>
              </a:rPr>
              <a:t>√64</a:t>
            </a:r>
          </a:p>
          <a:p>
            <a:r>
              <a:rPr lang="en-US" sz="1400" baseline="300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    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                                            = 8</a:t>
            </a:r>
          </a:p>
          <a:p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                       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Jadi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panjang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Berlin Sans FB Demi" pitchFamily="34" charset="0"/>
              </a:rPr>
              <a:t>sisi</a:t>
            </a:r>
            <a:r>
              <a:rPr lang="en-US" sz="1400" dirty="0">
                <a:solidFill>
                  <a:schemeClr val="tx1"/>
                </a:solidFill>
                <a:latin typeface="Berlin Sans FB Demi" pitchFamily="34" charset="0"/>
              </a:rPr>
              <a:t> AC = 8 Cm</a:t>
            </a:r>
            <a:endParaRPr lang="en-US" sz="1400" dirty="0">
              <a:solidFill>
                <a:schemeClr val="tx1"/>
              </a:solidFill>
              <a:latin typeface="Berlin Sans FB Dem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1447800" cy="2175656"/>
          </a:xfrm>
          <a:prstGeom prst="rect">
            <a:avLst/>
          </a:prstGeom>
        </p:spPr>
      </p:pic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723898" y="2832102"/>
            <a:ext cx="2476502" cy="3111498"/>
            <a:chOff x="191" y="2614"/>
            <a:chExt cx="1008" cy="1429"/>
          </a:xfrm>
        </p:grpSpPr>
        <p:sp>
          <p:nvSpPr>
            <p:cNvPr id="7" name="Text Box 30"/>
            <p:cNvSpPr txBox="1">
              <a:spLocks noChangeArrowheads="1"/>
            </p:cNvSpPr>
            <p:nvPr/>
          </p:nvSpPr>
          <p:spPr bwMode="auto">
            <a:xfrm>
              <a:off x="191" y="2655"/>
              <a:ext cx="13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sz="2000" dirty="0" smtClean="0"/>
                <a:t> </a:t>
              </a:r>
              <a:endParaRPr lang="en-US" sz="2000" dirty="0"/>
            </a:p>
          </p:txBody>
        </p: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431" y="2614"/>
              <a:ext cx="768" cy="1429"/>
              <a:chOff x="521" y="981"/>
              <a:chExt cx="768" cy="1429"/>
            </a:xfrm>
          </p:grpSpPr>
          <p:sp>
            <p:nvSpPr>
              <p:cNvPr id="9" name="AutoShape 34"/>
              <p:cNvSpPr>
                <a:spLocks noChangeArrowheads="1"/>
              </p:cNvSpPr>
              <p:nvPr/>
            </p:nvSpPr>
            <p:spPr bwMode="auto">
              <a:xfrm>
                <a:off x="793" y="1117"/>
                <a:ext cx="409" cy="1044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0" name="Text Box 35"/>
              <p:cNvSpPr txBox="1">
                <a:spLocks noChangeArrowheads="1"/>
              </p:cNvSpPr>
              <p:nvPr/>
            </p:nvSpPr>
            <p:spPr bwMode="auto">
              <a:xfrm>
                <a:off x="521" y="2115"/>
                <a:ext cx="2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sz="2000" dirty="0"/>
                  <a:t>A</a:t>
                </a:r>
              </a:p>
            </p:txBody>
          </p:sp>
          <p:sp>
            <p:nvSpPr>
              <p:cNvPr id="11" name="Text Box 36"/>
              <p:cNvSpPr txBox="1">
                <a:spLocks noChangeArrowheads="1"/>
              </p:cNvSpPr>
              <p:nvPr/>
            </p:nvSpPr>
            <p:spPr bwMode="auto">
              <a:xfrm>
                <a:off x="1066" y="2160"/>
                <a:ext cx="2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sz="2000"/>
                  <a:t>B</a:t>
                </a:r>
              </a:p>
            </p:txBody>
          </p:sp>
          <p:sp>
            <p:nvSpPr>
              <p:cNvPr id="12" name="Text Box 37"/>
              <p:cNvSpPr txBox="1">
                <a:spLocks noChangeArrowheads="1"/>
              </p:cNvSpPr>
              <p:nvPr/>
            </p:nvSpPr>
            <p:spPr bwMode="auto">
              <a:xfrm>
                <a:off x="793" y="981"/>
                <a:ext cx="2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sz="2000" dirty="0"/>
                  <a:t>C</a:t>
                </a:r>
              </a:p>
            </p:txBody>
          </p:sp>
          <p:sp>
            <p:nvSpPr>
              <p:cNvPr id="13" name="Line 38"/>
              <p:cNvSpPr>
                <a:spLocks noChangeShapeType="1"/>
              </p:cNvSpPr>
              <p:nvPr/>
            </p:nvSpPr>
            <p:spPr bwMode="auto">
              <a:xfrm flipH="1">
                <a:off x="876" y="2024"/>
                <a:ext cx="8" cy="1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4" name="Line 39"/>
              <p:cNvSpPr>
                <a:spLocks noChangeShapeType="1"/>
              </p:cNvSpPr>
              <p:nvPr/>
            </p:nvSpPr>
            <p:spPr bwMode="auto">
              <a:xfrm>
                <a:off x="793" y="2024"/>
                <a:ext cx="105" cy="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792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027664"/>
            <a:ext cx="5629834" cy="1105936"/>
          </a:xfrm>
        </p:spPr>
        <p:txBody>
          <a:bodyPr/>
          <a:lstStyle/>
          <a:p>
            <a:r>
              <a:rPr lang="en-US" dirty="0" err="1">
                <a:latin typeface="Berlin Sans FB Demi" pitchFamily="34" charset="0"/>
              </a:rPr>
              <a:t>Pyhtagoras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1447800" cy="2175656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2133600" y="2819400"/>
            <a:ext cx="5181600" cy="3048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Berlin Sans FB Demi" pitchFamily="34" charset="0"/>
              </a:rPr>
              <a:t>Senangi</a:t>
            </a:r>
            <a:r>
              <a:rPr lang="en-US" sz="3200" dirty="0" smtClean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lin Sans FB Demi" pitchFamily="34" charset="0"/>
              </a:rPr>
              <a:t>pelajarannya</a:t>
            </a:r>
            <a:r>
              <a:rPr lang="en-US" sz="3200" dirty="0" smtClean="0">
                <a:solidFill>
                  <a:schemeClr val="tx1"/>
                </a:solidFill>
                <a:latin typeface="Berlin Sans FB Demi" pitchFamily="34" charset="0"/>
              </a:rPr>
              <a:t> , </a:t>
            </a:r>
            <a:r>
              <a:rPr lang="en-US" sz="3200" dirty="0" err="1" smtClean="0">
                <a:solidFill>
                  <a:schemeClr val="tx1"/>
                </a:solidFill>
                <a:latin typeface="Berlin Sans FB Demi" pitchFamily="34" charset="0"/>
              </a:rPr>
              <a:t>lalu</a:t>
            </a:r>
            <a:r>
              <a:rPr lang="en-US" sz="3200" dirty="0" smtClean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lin Sans FB Demi" pitchFamily="34" charset="0"/>
              </a:rPr>
              <a:t>nikmati</a:t>
            </a:r>
            <a:r>
              <a:rPr lang="en-US" sz="3200" dirty="0" smtClean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Berlin Sans FB Demi" pitchFamily="34" charset="0"/>
                <a:sym typeface="Wingdings" pitchFamily="2" charset="2"/>
              </a:rPr>
              <a:t></a:t>
            </a:r>
            <a:endParaRPr lang="en-US" sz="3200" dirty="0">
              <a:solidFill>
                <a:schemeClr val="tx1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64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</TotalTime>
  <Words>190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   Pyhtagoras</vt:lpstr>
      <vt:lpstr>Pyhtagoras</vt:lpstr>
      <vt:lpstr>Pyhtagoras</vt:lpstr>
      <vt:lpstr>Pyhtagoras</vt:lpstr>
      <vt:lpstr>Pyhtagoras</vt:lpstr>
      <vt:lpstr>Pyhtagoras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Pyhtagoras</dc:title>
  <dc:creator>samsudin</dc:creator>
  <cp:lastModifiedBy>ACER</cp:lastModifiedBy>
  <cp:revision>3</cp:revision>
  <dcterms:created xsi:type="dcterms:W3CDTF">2006-08-16T00:00:00Z</dcterms:created>
  <dcterms:modified xsi:type="dcterms:W3CDTF">2016-01-20T21:36:22Z</dcterms:modified>
</cp:coreProperties>
</file>