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activeX/activeX2.xml" ContentType="application/vnd.ms-office.activeX+xml"/>
  <Override PartName="/ppt/notesSlides/notesSlide38.xml" ContentType="application/vnd.openxmlformats-officedocument.presentationml.notes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notesSlides/notesSlide19.xml" ContentType="application/vnd.openxmlformats-officedocument.presentationml.notesSlide+xml"/>
  <Override PartName="/ppt/activeX/activeX3.xml" ContentType="application/vnd.ms-office.activeX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Default Extension="jpeg" ContentType="image/jpeg"/>
  <Override PartName="/ppt/activeX/activeX1.xml" ContentType="application/vnd.ms-office.activeX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Default Extension="gif" ContentType="image/gif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activeX/activeX4.xml" ContentType="application/vnd.ms-office.activeX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1" r:id="rId2"/>
    <p:sldMasterId id="2147483674" r:id="rId3"/>
  </p:sldMasterIdLst>
  <p:notesMasterIdLst>
    <p:notesMasterId r:id="rId46"/>
  </p:notesMasterIdLst>
  <p:sldIdLst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  <p:sldId id="288" r:id="rId32"/>
    <p:sldId id="289" r:id="rId33"/>
    <p:sldId id="290" r:id="rId34"/>
    <p:sldId id="291" r:id="rId35"/>
    <p:sldId id="292" r:id="rId36"/>
    <p:sldId id="321" r:id="rId37"/>
    <p:sldId id="311" r:id="rId38"/>
    <p:sldId id="312" r:id="rId39"/>
    <p:sldId id="313" r:id="rId40"/>
    <p:sldId id="314" r:id="rId41"/>
    <p:sldId id="315" r:id="rId42"/>
    <p:sldId id="316" r:id="rId43"/>
    <p:sldId id="318" r:id="rId44"/>
    <p:sldId id="319" r:id="rId45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70" d="100"/>
          <a:sy n="70" d="100"/>
        </p:scale>
        <p:origin x="-52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29" Type="http://schemas.openxmlformats.org/officeDocument/2006/relationships/slide" Target="slides/slide26.xml"/><Relationship Id="rId41" Type="http://schemas.openxmlformats.org/officeDocument/2006/relationships/slide" Target="slides/slide3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theme" Target="theme/theme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viewProps" Target="viewProps.xml"/><Relationship Id="rId8" Type="http://schemas.openxmlformats.org/officeDocument/2006/relationships/slide" Target="slides/slide5.xml"/></Relationships>
</file>

<file path=ppt/activeX/activeX1.xml><?xml version="1.0" encoding="utf-8"?>
<ax:ocx xmlns:ax="http://schemas.microsoft.com/office/2006/activeX" xmlns:r="http://schemas.openxmlformats.org/officeDocument/2006/relationships" ax:classid="{6BF52A52-394A-11D3-B153-00C04F79FAA6}" ax:persistence="persistPropertyBag">
  <ax:ocxPr ax:name="URL" ax:value="F:\pendidikan-karakter-smpn48-2019-2020.mp4"/>
  <ax:ocxPr ax:name="rate" ax:value="1"/>
  <ax:ocxPr ax:name="balance" ax:value="0"/>
  <ax:ocxPr ax:name="currentPosition" ax:value="0"/>
  <ax:ocxPr ax:name="defaultFrame" ax:value=""/>
  <ax:ocxPr ax:name="playCount" ax:value="1"/>
  <ax:ocxPr ax:name="autoStart" ax:value="-1"/>
  <ax:ocxPr ax:name="currentMarker" ax:value="0"/>
  <ax:ocxPr ax:name="invokeURLs" ax:value="-1"/>
  <ax:ocxPr ax:name="baseURL" ax:value=""/>
  <ax:ocxPr ax:name="volume" ax:value="50"/>
  <ax:ocxPr ax:name="mute" ax:value="0"/>
  <ax:ocxPr ax:name="uiMode" ax:value="full"/>
  <ax:ocxPr ax:name="stretchToFit" ax:value="0"/>
  <ax:ocxPr ax:name="windowlessVideo" ax:value="0"/>
  <ax:ocxPr ax:name="enabled" ax:value="-1"/>
  <ax:ocxPr ax:name="enableContextMenu" ax:value="-1"/>
  <ax:ocxPr ax:name="fullScreen" ax:value="0"/>
  <ax:ocxPr ax:name="SAMIStyle" ax:value=""/>
  <ax:ocxPr ax:name="SAMILang" ax:value=""/>
  <ax:ocxPr ax:name="SAMIFilename" ax:value=""/>
  <ax:ocxPr ax:name="captioningID" ax:value=""/>
  <ax:ocxPr ax:name="enableErrorDialogs" ax:value="0"/>
  <ax:ocxPr ax:name="_cx" ax:value="25400"/>
  <ax:ocxPr ax:name="_cy" ax:value="15602"/>
</ax:ocx>
</file>

<file path=ppt/activeX/activeX2.xml><?xml version="1.0" encoding="utf-8"?>
<ax:ocx xmlns:ax="http://schemas.microsoft.com/office/2006/activeX" xmlns:r="http://schemas.openxmlformats.org/officeDocument/2006/relationships" ax:classid="{6BF52A52-394A-11D3-B153-00C04F79FAA6}" ax:persistence="persistPropertyBag">
  <ax:ocxPr ax:name="URL" ax:value="F:\karakter.mp4"/>
  <ax:ocxPr ax:name="rate" ax:value="1"/>
  <ax:ocxPr ax:name="balance" ax:value="0"/>
  <ax:ocxPr ax:name="currentPosition" ax:value="0"/>
  <ax:ocxPr ax:name="defaultFrame" ax:value=""/>
  <ax:ocxPr ax:name="playCount" ax:value="1"/>
  <ax:ocxPr ax:name="autoStart" ax:value="-1"/>
  <ax:ocxPr ax:name="currentMarker" ax:value="0"/>
  <ax:ocxPr ax:name="invokeURLs" ax:value="-1"/>
  <ax:ocxPr ax:name="baseURL" ax:value=""/>
  <ax:ocxPr ax:name="volume" ax:value="50"/>
  <ax:ocxPr ax:name="mute" ax:value="0"/>
  <ax:ocxPr ax:name="uiMode" ax:value="full"/>
  <ax:ocxPr ax:name="stretchToFit" ax:value="0"/>
  <ax:ocxPr ax:name="windowlessVideo" ax:value="0"/>
  <ax:ocxPr ax:name="enabled" ax:value="-1"/>
  <ax:ocxPr ax:name="enableContextMenu" ax:value="-1"/>
  <ax:ocxPr ax:name="fullScreen" ax:value="0"/>
  <ax:ocxPr ax:name="SAMIStyle" ax:value=""/>
  <ax:ocxPr ax:name="SAMILang" ax:value=""/>
  <ax:ocxPr ax:name="SAMIFilename" ax:value=""/>
  <ax:ocxPr ax:name="captioningID" ax:value=""/>
  <ax:ocxPr ax:name="enableErrorDialogs" ax:value="0"/>
  <ax:ocxPr ax:name="_cx" ax:value="25400"/>
  <ax:ocxPr ax:name="_cy" ax:value="14843"/>
</ax:ocx>
</file>

<file path=ppt/activeX/activeX3.xml><?xml version="1.0" encoding="utf-8"?>
<ax:ocx xmlns:ax="http://schemas.microsoft.com/office/2006/activeX" xmlns:r="http://schemas.openxmlformats.org/officeDocument/2006/relationships" ax:classid="{6BF52A52-394A-11D3-B153-00C04F79FAA6}" ax:persistence="persistPropertyBag">
  <ax:ocxPr ax:name="URL" ax:value="F:\Kegiatan - Kegiatan Pendidikan Karakter.mp4"/>
  <ax:ocxPr ax:name="rate" ax:value="1"/>
  <ax:ocxPr ax:name="balance" ax:value="0"/>
  <ax:ocxPr ax:name="currentPosition" ax:value="0"/>
  <ax:ocxPr ax:name="defaultFrame" ax:value=""/>
  <ax:ocxPr ax:name="playCount" ax:value="1"/>
  <ax:ocxPr ax:name="autoStart" ax:value="-1"/>
  <ax:ocxPr ax:name="currentMarker" ax:value="0"/>
  <ax:ocxPr ax:name="invokeURLs" ax:value="-1"/>
  <ax:ocxPr ax:name="baseURL" ax:value=""/>
  <ax:ocxPr ax:name="volume" ax:value="50"/>
  <ax:ocxPr ax:name="mute" ax:value="0"/>
  <ax:ocxPr ax:name="uiMode" ax:value="full"/>
  <ax:ocxPr ax:name="stretchToFit" ax:value="0"/>
  <ax:ocxPr ax:name="windowlessVideo" ax:value="0"/>
  <ax:ocxPr ax:name="enabled" ax:value="-1"/>
  <ax:ocxPr ax:name="enableContextMenu" ax:value="-1"/>
  <ax:ocxPr ax:name="fullScreen" ax:value="0"/>
  <ax:ocxPr ax:name="SAMIStyle" ax:value=""/>
  <ax:ocxPr ax:name="SAMILang" ax:value=""/>
  <ax:ocxPr ax:name="SAMIFilename" ax:value=""/>
  <ax:ocxPr ax:name="captioningID" ax:value=""/>
  <ax:ocxPr ax:name="enableErrorDialogs" ax:value="0"/>
  <ax:ocxPr ax:name="_cx" ax:value="25400"/>
  <ax:ocxPr ax:name="_cy" ax:value="14843"/>
</ax:ocx>
</file>

<file path=ppt/activeX/activeX4.xml><?xml version="1.0" encoding="utf-8"?>
<ax:ocx xmlns:ax="http://schemas.microsoft.com/office/2006/activeX" xmlns:r="http://schemas.openxmlformats.org/officeDocument/2006/relationships" ax:classid="{6BF52A52-394A-11D3-B153-00C04F79FAA6}" ax:persistence="persistPropertyBag">
  <ax:ocxPr ax:name="URL" ax:value="F:\Penguatan Pendidikan Karakter Kemdikbud.mp4"/>
  <ax:ocxPr ax:name="rate" ax:value="1"/>
  <ax:ocxPr ax:name="balance" ax:value="0"/>
  <ax:ocxPr ax:name="currentPosition" ax:value="0"/>
  <ax:ocxPr ax:name="defaultFrame" ax:value=""/>
  <ax:ocxPr ax:name="playCount" ax:value="1"/>
  <ax:ocxPr ax:name="autoStart" ax:value="-1"/>
  <ax:ocxPr ax:name="currentMarker" ax:value="0"/>
  <ax:ocxPr ax:name="invokeURLs" ax:value="-1"/>
  <ax:ocxPr ax:name="baseURL" ax:value=""/>
  <ax:ocxPr ax:name="volume" ax:value="50"/>
  <ax:ocxPr ax:name="mute" ax:value="0"/>
  <ax:ocxPr ax:name="uiMode" ax:value="full"/>
  <ax:ocxPr ax:name="stretchToFit" ax:value="0"/>
  <ax:ocxPr ax:name="windowlessVideo" ax:value="0"/>
  <ax:ocxPr ax:name="enabled" ax:value="-1"/>
  <ax:ocxPr ax:name="enableContextMenu" ax:value="-1"/>
  <ax:ocxPr ax:name="fullScreen" ax:value="0"/>
  <ax:ocxPr ax:name="SAMIStyle" ax:value=""/>
  <ax:ocxPr ax:name="SAMILang" ax:value=""/>
  <ax:ocxPr ax:name="SAMIFilename" ax:value=""/>
  <ax:ocxPr ax:name="captioningID" ax:value=""/>
  <ax:ocxPr ax:name="enableErrorDialogs" ax:value="0"/>
  <ax:ocxPr ax:name="_cx" ax:value="25400"/>
  <ax:ocxPr ax:name="_cy" ax:value="14658"/>
</ax:ocx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25DF384-F2B8-406F-99A7-E31D1EBAAC18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668AC85-0354-4060-AC86-89CB05F17F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D040126-6220-4256-99B4-8FCD78426408}" type="slidenum">
              <a:rPr lang="en-US">
                <a:ea typeface="ＭＳ Ｐゴシック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10</a:t>
            </a:fld>
            <a:endParaRPr lang="en-US">
              <a:ea typeface="ＭＳ Ｐゴシック"/>
              <a:cs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00E158D-9DDC-4793-A692-5D64CE990A06}" type="slidenum">
              <a:rPr lang="en-US">
                <a:ea typeface="ＭＳ Ｐゴシック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>
              <a:ea typeface="ＭＳ Ｐゴシック"/>
              <a:cs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6628329-07FD-47F4-9F85-0BB30F1F53B1}" type="slidenum">
              <a:rPr lang="en-US">
                <a:ea typeface="ＭＳ Ｐゴシック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12</a:t>
            </a:fld>
            <a:endParaRPr lang="en-US">
              <a:ea typeface="ＭＳ Ｐゴシック"/>
              <a:cs typeface="Arial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740961C-148C-43A3-823B-430063AF47D3}" type="slidenum">
              <a:rPr lang="en-US">
                <a:ea typeface="ＭＳ Ｐゴシック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13</a:t>
            </a:fld>
            <a:endParaRPr lang="en-US">
              <a:ea typeface="ＭＳ Ｐゴシック"/>
              <a:cs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08C14110-8277-4009-9261-7760E2881154}" type="slidenum">
              <a:rPr lang="en-US">
                <a:ea typeface="ＭＳ Ｐゴシック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14</a:t>
            </a:fld>
            <a:endParaRPr lang="en-US">
              <a:ea typeface="ＭＳ Ｐゴシック"/>
              <a:cs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FEA8735-E1BF-4AE5-BC90-EC15B8EDD475}" type="slidenum">
              <a:rPr lang="en-US">
                <a:ea typeface="ＭＳ Ｐゴシック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>
              <a:ea typeface="ＭＳ Ｐゴシック"/>
              <a:cs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4367C4E-785A-4187-B242-C723A954B652}" type="slidenum">
              <a:rPr lang="en-US">
                <a:ea typeface="ＭＳ Ｐゴシック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en-US">
              <a:ea typeface="ＭＳ Ｐゴシック"/>
              <a:cs typeface="Arial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Number Placeholder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B79EE0C-38AB-4D34-820F-337E38D79BC6}" type="slidenum">
              <a:rPr lang="en-US">
                <a:ea typeface="ＭＳ Ｐゴシック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en-US">
              <a:ea typeface="ＭＳ Ｐゴシック"/>
              <a:cs typeface="Arial" charset="0"/>
            </a:endParaRPr>
          </a:p>
        </p:txBody>
      </p:sp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294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19D6B06-A060-475A-B02F-DEB241415CAA}" type="slidenum">
              <a:rPr lang="en-US" sz="1200">
                <a:ea typeface="ＭＳ Ｐゴシック"/>
                <a:cs typeface="ＭＳ Ｐゴシック"/>
              </a:rPr>
              <a:pPr algn="r"/>
              <a:t>31</a:t>
            </a:fld>
            <a:endParaRPr lang="en-US" sz="1200"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749A0FC-FDBA-40E2-B5AA-83C366CD5B45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32</a:t>
            </a:fld>
            <a:endParaRPr lang="en-US"/>
          </a:p>
        </p:txBody>
      </p:sp>
      <p:sp>
        <p:nvSpPr>
          <p:cNvPr id="8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0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d-ID" smtClean="0"/>
          </a:p>
        </p:txBody>
      </p:sp>
      <p:sp>
        <p:nvSpPr>
          <p:cNvPr id="942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19AD66F-85DF-43A2-8AC7-A43C016946D3}" type="slidenum">
              <a:rPr lang="en-US">
                <a:solidFill>
                  <a:srgbClr val="000000"/>
                </a:solidFill>
                <a:latin typeface="Arial" charset="0"/>
                <a:ea typeface="ＭＳ Ｐゴシック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34</a:t>
            </a:fld>
            <a:endParaRPr lang="en-US">
              <a:solidFill>
                <a:srgbClr val="000000"/>
              </a:solidFill>
              <a:latin typeface="Arial" charset="0"/>
              <a:ea typeface="ＭＳ Ｐゴシック"/>
              <a:cs typeface="Arial" charset="0"/>
            </a:endParaRPr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d-ID" dirty="0" smtClean="0"/>
          </a:p>
        </p:txBody>
      </p:sp>
      <p:sp>
        <p:nvSpPr>
          <p:cNvPr id="1208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94977AD-3B73-4489-8CD8-2F569EAC430A}" type="slidenum">
              <a:rPr lang="id-ID">
                <a:latin typeface="Arial" charset="0"/>
                <a:ea typeface="ＭＳ Ｐゴシック"/>
                <a:cs typeface="ＭＳ Ｐゴシック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42</a:t>
            </a:fld>
            <a:endParaRPr lang="id-ID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668AC85-0354-4060-AC86-89CB05F17F0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610B30B-885B-400E-9067-E4FBF89E0F60}" type="slidenum">
              <a:rPr lang="en-US">
                <a:ea typeface="ＭＳ Ｐゴシック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en-US">
              <a:ea typeface="ＭＳ Ｐゴシック"/>
              <a:cs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94CDFF1-2BC8-4351-8279-DCCEED7716AA}" type="slidenum">
              <a:rPr lang="en-US">
                <a:ea typeface="ＭＳ Ｐゴシック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9</a:t>
            </a:fld>
            <a:endParaRPr lang="en-US">
              <a:ea typeface="ＭＳ Ｐゴシック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4DD134-31B8-4D71-B052-0E2CD66F7FA8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968D6-81BB-48EC-BD7E-ECB07D865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6D674-A569-416E-BE82-6581758C1788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52C72-0185-4F16-993E-8CA2BF1846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A1811-0089-41CB-B779-097BF7089B5E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3E83A8-69CC-4C82-91C2-D5DAECCAB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4F4A67CD-98C1-42DF-908F-A52B83AB21C7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48011DDA-4829-4EBD-B7B5-CE445865C9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444B0BF4-6A65-43FF-8432-E797CA56A066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93863187-5045-4A1D-8EAD-403AFC4D04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55B08686-3535-4AF3-BA27-3FAEA2B4277A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3F7D214B-E319-466E-B516-F5F9942694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A931E42F-C15B-470E-B1F2-DF006CCB6CF9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F23F59BD-BC9F-4223-8CC0-DE1620AF8D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9A53CA47-1948-47B7-A9A9-E8B60F1B387B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8726540C-11C1-4DC8-AFE6-C4516E46EF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949542DD-668C-4534-83CE-81291B086522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9353591A-6E4F-4D17-806F-D1144475FA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242F5537-CE19-4C28-8CB2-434B104B1DCE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73A53A64-9525-45FA-87C2-49EF14E695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95AD7AA2-8B11-4A80-A950-28FD70F5EBAC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D29C847B-FE3F-40BA-9944-28A5E2402A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038CC-7676-4D97-8198-F793330783BB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A3ED53-A986-4D87-A7DF-CE97628ED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297A35DA-6030-423C-BE26-FD16BD17F26F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98B7410-3510-4225-B772-3F0451965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58092352-B6AE-4388-8D53-160AE7DB4BF3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EBFD3D98-B7F8-426C-A27E-87C9406FFA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F1D10D16-7AF5-4D81-87A9-5243FF61A574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F102FCE7-0CCF-4714-A17F-2AFD171412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1"/>
            <a:ext cx="8229600" cy="4525963"/>
          </a:xfrm>
        </p:spPr>
        <p:txBody>
          <a:bodyPr/>
          <a:lstStyle/>
          <a:p>
            <a:pPr lvl="0"/>
            <a:endParaRPr lang="id-ID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FE LPTK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>
                <a:latin typeface="Calibri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A3C21DFF-7D4D-4675-82B3-DF2852ADB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ransition advClick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Click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advClick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Click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Click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C4E17-71DF-4381-B86D-FB21B71F0106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5EB890-A850-4618-8B15-AF6C9E363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advClick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advClick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 advClick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Click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 advClick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55638"/>
            <a:ext cx="4953000" cy="563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81000" y="1600200"/>
            <a:ext cx="4076700" cy="4648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600200"/>
            <a:ext cx="4076700" cy="46482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000000"/>
                </a:solidFill>
                <a:ea typeface="ＭＳ Ｐゴシック"/>
              </a:defRPr>
            </a:lvl1pPr>
          </a:lstStyle>
          <a:p>
            <a:fld id="{0747A71D-A33F-4052-944B-E8FA6D6CFFC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1DBBD-7AB8-4776-82D2-D5010EEC9FAF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6A41A-7CDE-4B8F-A0C2-42C73949C8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025F29-6D0F-4F89-B63A-FE71BDF07A1C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83FFC-3B24-44CE-8926-E858FBC38A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4C8975-2FC3-48E7-8BF0-DCEF07D14049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FA5BB7-79E5-4D75-8FA0-1ABA9F89CA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168E1D-7BB3-457A-AD61-01EF1682E41B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C884E-5908-4FFC-BD37-0E549D0795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EE9BC-B020-410B-BB58-53FE64428A36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09C96-23D8-4C63-926B-26861BCBA0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9EDD9-C992-431E-B268-06399EA00FCD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F55DC8-4338-4B9B-94AB-6257B777F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8AF65BB-D3D2-4FB5-B2A6-2894636E81F7}" type="datetimeFigureOut">
              <a:rPr lang="en-US"/>
              <a:pPr>
                <a:defRPr/>
              </a:pPr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548A9C9-E438-49F1-82C3-1330CFD8BC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698" r:id="rId2"/>
    <p:sldLayoutId id="2147483697" r:id="rId3"/>
    <p:sldLayoutId id="2147483696" r:id="rId4"/>
    <p:sldLayoutId id="2147483695" r:id="rId5"/>
    <p:sldLayoutId id="2147483694" r:id="rId6"/>
    <p:sldLayoutId id="2147483693" r:id="rId7"/>
    <p:sldLayoutId id="2147483692" r:id="rId8"/>
    <p:sldLayoutId id="2147483691" r:id="rId9"/>
    <p:sldLayoutId id="2147483690" r:id="rId10"/>
    <p:sldLayoutId id="214748368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433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  <a:ea typeface="ＭＳ Ｐゴシック"/>
                <a:cs typeface="Arial" charset="0"/>
              </a:defRPr>
            </a:lvl1pPr>
          </a:lstStyle>
          <a:p>
            <a:fld id="{D5D5AE64-7F2D-461F-9DD1-3DDF620B80C2}" type="datetimeFigureOut">
              <a:rPr lang="en-US"/>
              <a:pPr/>
              <a:t>7/16/2019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  <a:ea typeface="ＭＳ Ｐゴシック"/>
                <a:cs typeface="Arial" charset="0"/>
              </a:defRPr>
            </a:lvl1pPr>
          </a:lstStyle>
          <a:p>
            <a:fld id="{19C24481-FDAA-4770-9628-8CC68296ED8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0"/>
          <a:cs typeface="ＭＳ Ｐゴシック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  <a:cs typeface="ＭＳ Ｐゴシック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ＭＳ Ｐゴシック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defTabSz="914400">
              <a:defRPr/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  <p:pic>
        <p:nvPicPr>
          <p:cNvPr id="27652" name="Picture 4" descr="garuda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539750" y="73025"/>
            <a:ext cx="4683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6" name="Text Box 5"/>
          <p:cNvSpPr txBox="1">
            <a:spLocks noChangeArrowheads="1"/>
          </p:cNvSpPr>
          <p:nvPr/>
        </p:nvSpPr>
        <p:spPr bwMode="auto">
          <a:xfrm>
            <a:off x="1187450" y="188913"/>
            <a:ext cx="58324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defTabSz="914400">
              <a:lnSpc>
                <a:spcPct val="90000"/>
              </a:lnSpc>
              <a:defRPr/>
            </a:pPr>
            <a:r>
              <a:rPr lang="en-US" sz="1000" b="1">
                <a:solidFill>
                  <a:srgbClr val="333399"/>
                </a:solidFill>
                <a:latin typeface="Century Gothic" pitchFamily="34" charset="0"/>
                <a:ea typeface="ＭＳ Ｐゴシック" charset="0"/>
                <a:cs typeface="Browallia New" pitchFamily="34" charset="-34"/>
              </a:rPr>
              <a:t>KEMENTERIAN KOORDINATOR BIDANG KESEJAHTERAAN RAKYAT</a:t>
            </a:r>
          </a:p>
          <a:p>
            <a:pPr defTabSz="914400">
              <a:lnSpc>
                <a:spcPct val="90000"/>
              </a:lnSpc>
              <a:defRPr/>
            </a:pPr>
            <a:r>
              <a:rPr lang="en-US" sz="1000" b="1">
                <a:solidFill>
                  <a:srgbClr val="333399"/>
                </a:solidFill>
                <a:latin typeface="Century Gothic" pitchFamily="34" charset="0"/>
                <a:ea typeface="ＭＳ Ｐゴシック" charset="0"/>
                <a:cs typeface="Browallia New" pitchFamily="34" charset="-34"/>
              </a:rPr>
              <a:t>REPUBLIK INDONESIA</a:t>
            </a:r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395288" y="692150"/>
            <a:ext cx="8351837" cy="5761038"/>
          </a:xfrm>
          <a:prstGeom prst="roundRect">
            <a:avLst>
              <a:gd name="adj" fmla="val 2894"/>
            </a:avLst>
          </a:prstGeom>
          <a:gradFill rotWithShape="1">
            <a:gsLst>
              <a:gs pos="0">
                <a:srgbClr val="FFFFCC"/>
              </a:gs>
              <a:gs pos="100000">
                <a:srgbClr val="FFFFCC">
                  <a:gamma/>
                  <a:tint val="3137"/>
                  <a:invGamma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  <a:effectLst>
            <a:outerShdw dist="53882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defTabSz="914400">
              <a:defRPr/>
            </a:pPr>
            <a:endParaRPr lang="en-US">
              <a:solidFill>
                <a:srgbClr val="000000"/>
              </a:solidFill>
              <a:ea typeface="ＭＳ Ｐゴシック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09" r:id="rId2"/>
    <p:sldLayoutId id="2147483708" r:id="rId3"/>
    <p:sldLayoutId id="2147483707" r:id="rId4"/>
    <p:sldLayoutId id="2147483706" r:id="rId5"/>
    <p:sldLayoutId id="2147483705" r:id="rId6"/>
    <p:sldLayoutId id="2147483704" r:id="rId7"/>
    <p:sldLayoutId id="2147483703" r:id="rId8"/>
    <p:sldLayoutId id="2147483702" r:id="rId9"/>
    <p:sldLayoutId id="2147483701" r:id="rId10"/>
    <p:sldLayoutId id="2147483700" r:id="rId11"/>
    <p:sldLayoutId id="2147483724" r:id="rId12"/>
  </p:sldLayoutIdLst>
  <p:transition advClick="0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Arial" charset="0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Arial" charset="0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Arial" charset="0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Arial" charset="0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file:///C:\Documents%20and%20Settings\Teliti\Local%20Settings\Temp\tuhan.ppt" TargetMode="External"/><Relationship Id="rId7" Type="http://schemas.openxmlformats.org/officeDocument/2006/relationships/hyperlink" Target="file:///C:\Documents%20and%20Settings\Teliti\Local%20Settings\Temp\kebangsaan.ppt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hyperlink" Target="file:///C:\Documents%20and%20Settings\Teliti\Local%20Settings\Temp\lingkungan.ppt" TargetMode="External"/><Relationship Id="rId5" Type="http://schemas.openxmlformats.org/officeDocument/2006/relationships/hyperlink" Target="file:///C:\Documents%20and%20Settings\Teliti\Local%20Settings\Temp\diri%20sendiri.ppt" TargetMode="External"/><Relationship Id="rId4" Type="http://schemas.openxmlformats.org/officeDocument/2006/relationships/hyperlink" Target="file:///C:\Documents%20and%20Settings\Teliti\Local%20Settings\Temp\sesama.ppt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5" Type="http://schemas.openxmlformats.org/officeDocument/2006/relationships/slide" Target="slide4.xml"/><Relationship Id="rId4" Type="http://schemas.openxmlformats.org/officeDocument/2006/relationships/slide" Target="slid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file:///C:\Documents%20and%20Settings\Teliti\Local%20Settings\LAMPIRAN%201_silabus_9%20feb.doc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5" Type="http://schemas.openxmlformats.org/officeDocument/2006/relationships/hyperlink" Target="file:///C:\Documents%20and%20Settings\Teliti\Local%20Settings\LAMPIRAN%203_BAHAN%20AJAR%20BHS%20INGGRIS_9%20feb.doc" TargetMode="External"/><Relationship Id="rId4" Type="http://schemas.openxmlformats.org/officeDocument/2006/relationships/hyperlink" Target="file:///C:\Documents%20and%20Settings\Teliti\Local%20Settings\LAMPIRAN%202_RPP_dengan%20karakter_9%20feb.doc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control" Target="../activeX/activeX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gif"/><Relationship Id="rId5" Type="http://schemas.openxmlformats.org/officeDocument/2006/relationships/image" Target="../media/image7.png"/><Relationship Id="rId4" Type="http://schemas.openxmlformats.org/officeDocument/2006/relationships/notesSlide" Target="../notesSlides/notesSlide3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4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0.gif"/><Relationship Id="rId4" Type="http://schemas.openxmlformats.org/officeDocument/2006/relationships/notesSlide" Target="../notesSlides/notesSlide33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30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3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gi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2.xml"/><Relationship Id="rId1" Type="http://schemas.openxmlformats.org/officeDocument/2006/relationships/vmlDrawing" Target="../drawings/vmlDrawing2.v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185" y="181009"/>
            <a:ext cx="8855999" cy="1470025"/>
          </a:xfrm>
        </p:spPr>
        <p:txBody>
          <a:bodyPr rtlCol="0">
            <a:no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PENDIDIKAN</a:t>
            </a:r>
            <a:br>
              <a:rPr lang="en-US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</a:br>
            <a:r>
              <a:rPr lang="en-US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 </a:t>
            </a:r>
            <a:r>
              <a:rPr lang="en-US" sz="6600" b="1" dirty="0" smtClean="0">
                <a:ln w="17780" cmpd="sng">
                  <a:solidFill>
                    <a:schemeClr val="accent1">
                      <a:tint val="3000"/>
                    </a:schemeClr>
                  </a:solidFill>
                  <a:prstDash val="solid"/>
                  <a:miter lim="800000"/>
                </a:ln>
                <a:effectLst>
                  <a:outerShdw blurRad="55000" dist="50800" dir="5400000" algn="tl">
                    <a:srgbClr val="000000">
                      <a:alpha val="33000"/>
                    </a:srgbClr>
                  </a:outerShdw>
                </a:effectLst>
              </a:rPr>
              <a:t>KARAKTER DI SEKOLAH</a:t>
            </a:r>
            <a:endParaRPr lang="en-US" sz="6600" b="1" dirty="0">
              <a:ln w="17780" cmpd="sng">
                <a:solidFill>
                  <a:schemeClr val="accent1">
                    <a:tint val="3000"/>
                  </a:schemeClr>
                </a:solidFill>
                <a:prstDash val="solid"/>
                <a:miter lim="800000"/>
              </a:ln>
              <a:effectLst>
                <a:outerShdw blurRad="55000" dist="50800" dir="5400000" algn="tl">
                  <a:srgbClr val="000000">
                    <a:alpha val="33000"/>
                  </a:srgbClr>
                </a:outerShdw>
              </a:effectLst>
            </a:endParaRPr>
          </a:p>
        </p:txBody>
      </p:sp>
      <p:sp>
        <p:nvSpPr>
          <p:cNvPr id="41986" name="Subtitle 2"/>
          <p:cNvSpPr>
            <a:spLocks noGrp="1"/>
          </p:cNvSpPr>
          <p:nvPr>
            <p:ph type="subTitle" idx="1"/>
          </p:nvPr>
        </p:nvSpPr>
        <p:spPr>
          <a:xfrm>
            <a:off x="609600" y="5657850"/>
            <a:ext cx="7956550" cy="9001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1800" b="1" i="1" dirty="0" err="1" smtClean="0">
                <a:solidFill>
                  <a:srgbClr val="0000FF"/>
                </a:solidFill>
              </a:rPr>
              <a:t>Disampaikan</a:t>
            </a:r>
            <a:r>
              <a:rPr lang="en-US" sz="1800" b="1" i="1" dirty="0" smtClean="0">
                <a:solidFill>
                  <a:srgbClr val="0000FF"/>
                </a:solidFill>
              </a:rPr>
              <a:t> </a:t>
            </a:r>
            <a:r>
              <a:rPr lang="en-US" sz="1800" b="1" i="1" dirty="0" err="1" smtClean="0">
                <a:solidFill>
                  <a:srgbClr val="0000FF"/>
                </a:solidFill>
              </a:rPr>
              <a:t>untuk</a:t>
            </a:r>
            <a:r>
              <a:rPr lang="en-US" sz="1800" b="1" i="1" dirty="0" smtClean="0">
                <a:solidFill>
                  <a:srgbClr val="0000FF"/>
                </a:solidFill>
              </a:rPr>
              <a:t> Program </a:t>
            </a:r>
            <a:r>
              <a:rPr lang="en-US" sz="1800" b="1" i="1" dirty="0" err="1" smtClean="0">
                <a:solidFill>
                  <a:srgbClr val="0000FF"/>
                </a:solidFill>
              </a:rPr>
              <a:t>Masa</a:t>
            </a:r>
            <a:r>
              <a:rPr lang="en-US" sz="1800" b="1" i="1" dirty="0" smtClean="0">
                <a:solidFill>
                  <a:srgbClr val="0000FF"/>
                </a:solidFill>
              </a:rPr>
              <a:t> </a:t>
            </a:r>
            <a:r>
              <a:rPr lang="en-US" sz="1800" b="1" i="1" dirty="0" err="1" smtClean="0">
                <a:solidFill>
                  <a:srgbClr val="0000FF"/>
                </a:solidFill>
              </a:rPr>
              <a:t>Pengenalan</a:t>
            </a:r>
            <a:r>
              <a:rPr lang="en-US" sz="1800" b="1" i="1" dirty="0" smtClean="0">
                <a:solidFill>
                  <a:srgbClr val="0000FF"/>
                </a:solidFill>
              </a:rPr>
              <a:t> </a:t>
            </a:r>
            <a:r>
              <a:rPr lang="en-US" sz="1800" b="1" i="1" dirty="0" err="1" smtClean="0">
                <a:solidFill>
                  <a:srgbClr val="0000FF"/>
                </a:solidFill>
              </a:rPr>
              <a:t>Lingkungan</a:t>
            </a:r>
            <a:r>
              <a:rPr lang="en-US" sz="1800" b="1" i="1" dirty="0" smtClean="0">
                <a:solidFill>
                  <a:srgbClr val="0000FF"/>
                </a:solidFill>
              </a:rPr>
              <a:t> </a:t>
            </a:r>
            <a:r>
              <a:rPr lang="en-US" sz="1800" b="1" i="1" dirty="0" err="1" smtClean="0">
                <a:solidFill>
                  <a:srgbClr val="0000FF"/>
                </a:solidFill>
              </a:rPr>
              <a:t>Sekolah</a:t>
            </a:r>
            <a:r>
              <a:rPr lang="en-US" sz="1800" b="1" i="1" dirty="0" smtClean="0">
                <a:solidFill>
                  <a:srgbClr val="0000FF"/>
                </a:solidFill>
              </a:rPr>
              <a:t> (MPLS) SMPN 48 JAKARTA </a:t>
            </a:r>
            <a:r>
              <a:rPr lang="en-US" sz="1800" b="1" i="1" dirty="0" err="1" smtClean="0">
                <a:solidFill>
                  <a:srgbClr val="0000FF"/>
                </a:solidFill>
              </a:rPr>
              <a:t>pada</a:t>
            </a:r>
            <a:r>
              <a:rPr lang="en-US" sz="1800" b="1" i="1" dirty="0" smtClean="0">
                <a:solidFill>
                  <a:srgbClr val="0000FF"/>
                </a:solidFill>
              </a:rPr>
              <a:t> </a:t>
            </a:r>
            <a:r>
              <a:rPr lang="en-US" sz="1800" b="1" i="1" dirty="0" err="1" smtClean="0">
                <a:solidFill>
                  <a:srgbClr val="0000FF"/>
                </a:solidFill>
              </a:rPr>
              <a:t>tanggal</a:t>
            </a:r>
            <a:r>
              <a:rPr lang="en-US" sz="1800" b="1" i="1" dirty="0" smtClean="0">
                <a:solidFill>
                  <a:srgbClr val="0000FF"/>
                </a:solidFill>
              </a:rPr>
              <a:t> </a:t>
            </a:r>
            <a:r>
              <a:rPr lang="en-US" sz="1800" b="1" i="1" dirty="0" smtClean="0">
                <a:solidFill>
                  <a:srgbClr val="0000FF"/>
                </a:solidFill>
              </a:rPr>
              <a:t>16 </a:t>
            </a:r>
            <a:r>
              <a:rPr lang="en-US" sz="1800" b="1" i="1" dirty="0" err="1" smtClean="0">
                <a:solidFill>
                  <a:srgbClr val="0000FF"/>
                </a:solidFill>
              </a:rPr>
              <a:t>Juli</a:t>
            </a:r>
            <a:r>
              <a:rPr lang="en-US" sz="1800" b="1" i="1" dirty="0" smtClean="0">
                <a:solidFill>
                  <a:srgbClr val="0000FF"/>
                </a:solidFill>
              </a:rPr>
              <a:t> 2019.  </a:t>
            </a:r>
            <a:endParaRPr lang="en-US" sz="1800" b="1" i="1" dirty="0" smtClean="0">
              <a:solidFill>
                <a:srgbClr val="0000FF"/>
              </a:solidFill>
            </a:endParaRPr>
          </a:p>
        </p:txBody>
      </p:sp>
      <p:sp>
        <p:nvSpPr>
          <p:cNvPr id="41987" name="TextBox 3"/>
          <p:cNvSpPr txBox="1">
            <a:spLocks noChangeArrowheads="1"/>
          </p:cNvSpPr>
          <p:nvPr/>
        </p:nvSpPr>
        <p:spPr bwMode="auto">
          <a:xfrm>
            <a:off x="4383088" y="2462213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41989" name="TextBox 5"/>
          <p:cNvSpPr txBox="1">
            <a:spLocks noChangeArrowheads="1"/>
          </p:cNvSpPr>
          <p:nvPr/>
        </p:nvSpPr>
        <p:spPr bwMode="auto">
          <a:xfrm>
            <a:off x="1703388" y="3790950"/>
            <a:ext cx="477887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3600" b="1" dirty="0" smtClean="0">
                <a:latin typeface="Calibri" pitchFamily="34" charset="0"/>
              </a:rPr>
              <a:t>ACHMAD MUFTI, </a:t>
            </a:r>
            <a:r>
              <a:rPr lang="en-US" sz="3600" b="1" dirty="0" err="1" smtClean="0">
                <a:latin typeface="Calibri" pitchFamily="34" charset="0"/>
              </a:rPr>
              <a:t>S.Kom</a:t>
            </a:r>
            <a:endParaRPr lang="en-US" sz="3600" b="1" dirty="0">
              <a:latin typeface="Calibri" pitchFamily="34" charset="0"/>
            </a:endParaRPr>
          </a:p>
          <a:p>
            <a:pPr algn="ctr"/>
            <a:r>
              <a:rPr lang="en-US" b="1" i="1" dirty="0" smtClean="0">
                <a:solidFill>
                  <a:srgbClr val="FF0000"/>
                </a:solidFill>
                <a:latin typeface="Calibri" pitchFamily="34" charset="0"/>
              </a:rPr>
              <a:t>(Guru Mata </a:t>
            </a:r>
            <a:r>
              <a:rPr lang="en-US" b="1" i="1" dirty="0" err="1" smtClean="0">
                <a:solidFill>
                  <a:srgbClr val="FF0000"/>
                </a:solidFill>
                <a:latin typeface="Calibri" pitchFamily="34" charset="0"/>
              </a:rPr>
              <a:t>Pelajaran</a:t>
            </a:r>
            <a:r>
              <a:rPr lang="en-US" b="1" i="1" dirty="0" smtClean="0">
                <a:solidFill>
                  <a:srgbClr val="FF0000"/>
                </a:solidFill>
                <a:latin typeface="Calibri" pitchFamily="34" charset="0"/>
              </a:rPr>
              <a:t> TIK &amp; PRAKARYA)</a:t>
            </a:r>
            <a:endParaRPr lang="en-US" b="1" i="1" dirty="0">
              <a:solidFill>
                <a:srgbClr val="FF0000"/>
              </a:solidFill>
              <a:latin typeface="Calibri" pitchFamily="34" charset="0"/>
            </a:endParaRPr>
          </a:p>
        </p:txBody>
      </p:sp>
      <p:pic>
        <p:nvPicPr>
          <p:cNvPr id="7" name="Picture 7" descr="C:\Documents and Settings\SMP N 48\My Documents\My Pictures\potogw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>
          <a:xfrm>
            <a:off x="3573562" y="1651034"/>
            <a:ext cx="1987351" cy="20287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Title 1"/>
          <p:cNvSpPr>
            <a:spLocks noGrp="1"/>
          </p:cNvSpPr>
          <p:nvPr>
            <p:ph type="title"/>
          </p:nvPr>
        </p:nvSpPr>
        <p:spPr>
          <a:xfrm>
            <a:off x="142875" y="115888"/>
            <a:ext cx="8229600" cy="571500"/>
          </a:xfrm>
        </p:spPr>
        <p:txBody>
          <a:bodyPr/>
          <a:lstStyle/>
          <a:p>
            <a:r>
              <a:rPr lang="en-US" sz="3600" b="1" smtClean="0"/>
              <a:t>Nilai-Nilai Karakter untuk Siswa</a:t>
            </a:r>
          </a:p>
        </p:txBody>
      </p:sp>
      <p:sp>
        <p:nvSpPr>
          <p:cNvPr id="53250" name="Oval 92"/>
          <p:cNvSpPr>
            <a:spLocks noChangeArrowheads="1"/>
          </p:cNvSpPr>
          <p:nvPr/>
        </p:nvSpPr>
        <p:spPr bwMode="auto">
          <a:xfrm>
            <a:off x="1958975" y="1000125"/>
            <a:ext cx="5089525" cy="539750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1400">
              <a:latin typeface="Calibri" pitchFamily="34" charset="0"/>
            </a:endParaRPr>
          </a:p>
        </p:txBody>
      </p:sp>
      <p:sp>
        <p:nvSpPr>
          <p:cNvPr id="53251" name="Oval 93"/>
          <p:cNvSpPr>
            <a:spLocks noChangeArrowheads="1"/>
          </p:cNvSpPr>
          <p:nvPr/>
        </p:nvSpPr>
        <p:spPr bwMode="auto">
          <a:xfrm>
            <a:off x="2522538" y="1619250"/>
            <a:ext cx="4005262" cy="4314825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 sz="1400">
              <a:latin typeface="Calibri" pitchFamily="34" charset="0"/>
            </a:endParaRPr>
          </a:p>
        </p:txBody>
      </p:sp>
      <p:sp>
        <p:nvSpPr>
          <p:cNvPr id="15454" name="Oval 94"/>
          <p:cNvSpPr>
            <a:spLocks noChangeArrowheads="1"/>
          </p:cNvSpPr>
          <p:nvPr/>
        </p:nvSpPr>
        <p:spPr bwMode="auto">
          <a:xfrm>
            <a:off x="3659188" y="3103563"/>
            <a:ext cx="1771650" cy="884237"/>
          </a:xfrm>
          <a:prstGeom prst="ellipse">
            <a:avLst/>
          </a:prstGeom>
          <a:solidFill>
            <a:srgbClr val="C0504D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400" b="1">
                <a:latin typeface="Arial Narrow" charset="0"/>
              </a:rPr>
              <a:t/>
            </a:r>
            <a:br>
              <a:rPr lang="en-US" sz="1400" b="1">
                <a:latin typeface="Arial Narrow" charset="0"/>
              </a:rPr>
            </a:br>
            <a:r>
              <a:rPr lang="en-US" sz="1400" b="1">
                <a:latin typeface="Arial Narrow" charset="0"/>
              </a:rPr>
              <a:t>KARAKTER</a:t>
            </a:r>
            <a:endParaRPr lang="en-US" sz="1400">
              <a:latin typeface="+mn-lt"/>
            </a:endParaRPr>
          </a:p>
        </p:txBody>
      </p:sp>
      <p:sp>
        <p:nvSpPr>
          <p:cNvPr id="15455" name="Oval 95"/>
          <p:cNvSpPr>
            <a:spLocks noChangeArrowheads="1"/>
          </p:cNvSpPr>
          <p:nvPr/>
        </p:nvSpPr>
        <p:spPr bwMode="auto">
          <a:xfrm>
            <a:off x="3944938" y="1919288"/>
            <a:ext cx="1127125" cy="841375"/>
          </a:xfrm>
          <a:prstGeom prst="ellipse">
            <a:avLst/>
          </a:prstGeom>
          <a:solidFill>
            <a:srgbClr val="4F81BD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400" b="1" dirty="0">
                <a:latin typeface="Arial Narrow" pitchFamily="34" charset="0"/>
                <a:ea typeface="Arial" pitchFamily="34" charset="0"/>
                <a:cs typeface="Arial" pitchFamily="34" charset="0"/>
              </a:rPr>
              <a:t>Moral Knowin</a:t>
            </a:r>
            <a:r>
              <a:rPr lang="en-US" sz="1400" dirty="0">
                <a:latin typeface="Arial Narrow" pitchFamily="34" charset="0"/>
                <a:ea typeface="Arial" pitchFamily="34" charset="0"/>
                <a:cs typeface="Arial" pitchFamily="34" charset="0"/>
              </a:rPr>
              <a:t>g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456" name="Oval 96"/>
          <p:cNvSpPr>
            <a:spLocks noChangeArrowheads="1"/>
          </p:cNvSpPr>
          <p:nvPr/>
        </p:nvSpPr>
        <p:spPr bwMode="auto">
          <a:xfrm>
            <a:off x="5010150" y="3984625"/>
            <a:ext cx="1063625" cy="841375"/>
          </a:xfrm>
          <a:prstGeom prst="ellipse">
            <a:avLst/>
          </a:prstGeom>
          <a:solidFill>
            <a:srgbClr val="4F81BD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400" b="1" dirty="0">
                <a:latin typeface="Arial Narrow" pitchFamily="34" charset="0"/>
                <a:ea typeface="Arial" pitchFamily="34" charset="0"/>
                <a:cs typeface="Arial" pitchFamily="34" charset="0"/>
              </a:rPr>
              <a:t>Moral Feeling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457" name="Oval 97"/>
          <p:cNvSpPr>
            <a:spLocks noChangeArrowheads="1"/>
          </p:cNvSpPr>
          <p:nvPr/>
        </p:nvSpPr>
        <p:spPr bwMode="auto">
          <a:xfrm>
            <a:off x="2987675" y="3984625"/>
            <a:ext cx="1063625" cy="841375"/>
          </a:xfrm>
          <a:prstGeom prst="ellipse">
            <a:avLst/>
          </a:prstGeom>
          <a:solidFill>
            <a:srgbClr val="4F81BD"/>
          </a:solidFill>
          <a:ln w="38100">
            <a:solidFill>
              <a:srgbClr val="F2F2F2"/>
            </a:solidFill>
            <a:round/>
            <a:headEnd/>
            <a:tailEnd/>
          </a:ln>
          <a:effectLst>
            <a:outerShdw dist="28398" dir="3806097" algn="ctr" rotWithShape="0">
              <a:srgbClr val="243F60">
                <a:alpha val="50000"/>
              </a:srgbClr>
            </a:outerShdw>
          </a:effectLst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400" b="1">
                <a:latin typeface="Arial Narrow" pitchFamily="34" charset="0"/>
                <a:ea typeface="Arial" pitchFamily="34" charset="0"/>
                <a:cs typeface="Arial" pitchFamily="34" charset="0"/>
              </a:rPr>
              <a:t>Moral Action</a:t>
            </a:r>
            <a:endParaRPr 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458" name="AutoShape 98"/>
          <p:cNvSpPr>
            <a:spLocks noChangeArrowheads="1"/>
          </p:cNvSpPr>
          <p:nvPr/>
        </p:nvSpPr>
        <p:spPr bwMode="auto">
          <a:xfrm rot="3779482">
            <a:off x="4368800" y="2525713"/>
            <a:ext cx="2301875" cy="1241425"/>
          </a:xfrm>
          <a:custGeom>
            <a:avLst/>
            <a:gdLst>
              <a:gd name="G0" fmla="+- 9466 0 0"/>
              <a:gd name="G1" fmla="+- 11428585 0 0"/>
              <a:gd name="G2" fmla="+- 0 0 11428585"/>
              <a:gd name="T0" fmla="*/ 0 256 1"/>
              <a:gd name="T1" fmla="*/ 180 256 1"/>
              <a:gd name="G3" fmla="+- 11428585 T0 T1"/>
              <a:gd name="T2" fmla="*/ 0 256 1"/>
              <a:gd name="T3" fmla="*/ 90 256 1"/>
              <a:gd name="G4" fmla="+- 11428585 T2 T3"/>
              <a:gd name="G5" fmla="*/ G4 2 1"/>
              <a:gd name="T4" fmla="*/ 90 256 1"/>
              <a:gd name="T5" fmla="*/ 0 256 1"/>
              <a:gd name="G6" fmla="+- 11428585 T4 T5"/>
              <a:gd name="G7" fmla="*/ G6 2 1"/>
              <a:gd name="G8" fmla="abs 11428585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9466"/>
              <a:gd name="G18" fmla="*/ 9466 1 2"/>
              <a:gd name="G19" fmla="+- G18 5400 0"/>
              <a:gd name="G20" fmla="cos G19 11428585"/>
              <a:gd name="G21" fmla="sin G19 11428585"/>
              <a:gd name="G22" fmla="+- G20 10800 0"/>
              <a:gd name="G23" fmla="+- G21 10800 0"/>
              <a:gd name="G24" fmla="+- 10800 0 G20"/>
              <a:gd name="G25" fmla="+- 9466 10800 0"/>
              <a:gd name="G26" fmla="?: G9 G17 G25"/>
              <a:gd name="G27" fmla="?: G9 0 21600"/>
              <a:gd name="G28" fmla="cos 10800 11428585"/>
              <a:gd name="G29" fmla="sin 10800 11428585"/>
              <a:gd name="G30" fmla="sin 9466 11428585"/>
              <a:gd name="G31" fmla="+- G28 10800 0"/>
              <a:gd name="G32" fmla="+- G29 10800 0"/>
              <a:gd name="G33" fmla="+- G30 10800 0"/>
              <a:gd name="G34" fmla="?: G4 0 G31"/>
              <a:gd name="G35" fmla="?: 11428585 G34 0"/>
              <a:gd name="G36" fmla="?: G6 G35 G31"/>
              <a:gd name="G37" fmla="+- 21600 0 G36"/>
              <a:gd name="G38" fmla="?: G4 0 G33"/>
              <a:gd name="G39" fmla="?: 11428585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715 w 21600"/>
              <a:gd name="T15" fmla="*/ 11791 h 21600"/>
              <a:gd name="T16" fmla="*/ 10800 w 21600"/>
              <a:gd name="T17" fmla="*/ 1334 h 21600"/>
              <a:gd name="T18" fmla="*/ 20885 w 21600"/>
              <a:gd name="T19" fmla="*/ 11791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379" y="11725"/>
                </a:moveTo>
                <a:cubicBezTo>
                  <a:pt x="1349" y="11418"/>
                  <a:pt x="1334" y="11109"/>
                  <a:pt x="1334" y="10800"/>
                </a:cubicBezTo>
                <a:cubicBezTo>
                  <a:pt x="1334" y="5572"/>
                  <a:pt x="5572" y="1334"/>
                  <a:pt x="10800" y="1334"/>
                </a:cubicBezTo>
                <a:cubicBezTo>
                  <a:pt x="16027" y="1334"/>
                  <a:pt x="20266" y="5572"/>
                  <a:pt x="20266" y="10800"/>
                </a:cubicBezTo>
                <a:cubicBezTo>
                  <a:pt x="20266" y="11109"/>
                  <a:pt x="20250" y="11418"/>
                  <a:pt x="20220" y="11725"/>
                </a:cubicBezTo>
                <a:lnTo>
                  <a:pt x="21548" y="11856"/>
                </a:lnTo>
                <a:cubicBezTo>
                  <a:pt x="21582" y="11505"/>
                  <a:pt x="21600" y="11152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1152"/>
                  <a:pt x="17" y="11505"/>
                  <a:pt x="51" y="11856"/>
                </a:cubicBezTo>
                <a:close/>
              </a:path>
            </a:pathLst>
          </a:cu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>
              <a:latin typeface="+mn-lt"/>
            </a:endParaRPr>
          </a:p>
        </p:txBody>
      </p:sp>
      <p:sp>
        <p:nvSpPr>
          <p:cNvPr id="15459" name="Rectangle 99"/>
          <p:cNvSpPr>
            <a:spLocks noChangeArrowheads="1"/>
          </p:cNvSpPr>
          <p:nvPr/>
        </p:nvSpPr>
        <p:spPr bwMode="auto">
          <a:xfrm>
            <a:off x="3779838" y="1076325"/>
            <a:ext cx="1287462" cy="444500"/>
          </a:xfrm>
          <a:prstGeom prst="rect">
            <a:avLst/>
          </a:pr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400" b="1" dirty="0">
                <a:latin typeface="Arial Narrow" pitchFamily="34" charset="0"/>
                <a:ea typeface="Arial" pitchFamily="34" charset="0"/>
                <a:cs typeface="Arial" pitchFamily="34" charset="0"/>
                <a:hlinkClick r:id="rId3" action="ppaction://hlinkpres?slideindex=1&amp;slidetitle="/>
              </a:rPr>
              <a:t>TUHAN Y M E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460" name="Rectangle 100"/>
          <p:cNvSpPr>
            <a:spLocks noChangeArrowheads="1"/>
          </p:cNvSpPr>
          <p:nvPr/>
        </p:nvSpPr>
        <p:spPr bwMode="auto">
          <a:xfrm>
            <a:off x="6213475" y="2659063"/>
            <a:ext cx="1287463" cy="442912"/>
          </a:xfrm>
          <a:prstGeom prst="rect">
            <a:avLst/>
          </a:pr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400" b="1" dirty="0">
                <a:latin typeface="Arial Narrow" pitchFamily="34" charset="0"/>
                <a:ea typeface="Arial" pitchFamily="34" charset="0"/>
                <a:cs typeface="Arial" pitchFamily="34" charset="0"/>
                <a:hlinkClick r:id="rId4" action="ppaction://hlinkpres?slideindex=1&amp;slidetitle="/>
              </a:rPr>
              <a:t>SESAMA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461" name="Rectangle 101"/>
          <p:cNvSpPr>
            <a:spLocks noChangeArrowheads="1"/>
          </p:cNvSpPr>
          <p:nvPr/>
        </p:nvSpPr>
        <p:spPr bwMode="auto">
          <a:xfrm>
            <a:off x="1357313" y="2659063"/>
            <a:ext cx="1287462" cy="412750"/>
          </a:xfrm>
          <a:prstGeom prst="rect">
            <a:avLst/>
          </a:pr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400" b="1" dirty="0">
                <a:latin typeface="Arial Narrow" pitchFamily="34" charset="0"/>
                <a:ea typeface="Arial" pitchFamily="34" charset="0"/>
                <a:cs typeface="Arial" pitchFamily="34" charset="0"/>
                <a:hlinkClick r:id="rId5" action="ppaction://hlinkpres?slideindex=1&amp;slidetitle="/>
              </a:rPr>
              <a:t>DIRI SENDIRI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462" name="Rectangle 102"/>
          <p:cNvSpPr>
            <a:spLocks noChangeArrowheads="1"/>
          </p:cNvSpPr>
          <p:nvPr/>
        </p:nvSpPr>
        <p:spPr bwMode="auto">
          <a:xfrm>
            <a:off x="5761038" y="5414963"/>
            <a:ext cx="1289050" cy="371475"/>
          </a:xfrm>
          <a:prstGeom prst="rect">
            <a:avLst/>
          </a:pr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400" b="1" dirty="0">
                <a:latin typeface="Arial Narrow" pitchFamily="34" charset="0"/>
                <a:ea typeface="Arial" pitchFamily="34" charset="0"/>
                <a:cs typeface="Arial" pitchFamily="34" charset="0"/>
                <a:hlinkClick r:id="rId6" action="ppaction://hlinkpres?slideindex=1&amp;slidetitle="/>
              </a:rPr>
              <a:t>LINGKUNGAN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463" name="Rectangle 103"/>
          <p:cNvSpPr>
            <a:spLocks noChangeArrowheads="1"/>
          </p:cNvSpPr>
          <p:nvPr/>
        </p:nvSpPr>
        <p:spPr bwMode="auto">
          <a:xfrm>
            <a:off x="1958975" y="5359400"/>
            <a:ext cx="1289050" cy="355600"/>
          </a:xfrm>
          <a:prstGeom prst="rect">
            <a:avLst/>
          </a:pr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400" b="1" dirty="0">
                <a:latin typeface="Arial Narrow" pitchFamily="34" charset="0"/>
                <a:ea typeface="Arial" pitchFamily="34" charset="0"/>
                <a:cs typeface="Arial" pitchFamily="34" charset="0"/>
                <a:hlinkClick r:id="rId7" action="ppaction://hlinkpres?slideindex=1&amp;slidetitle="/>
              </a:rPr>
              <a:t>KEBANGSAAN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464" name="AutoShape 104"/>
          <p:cNvSpPr>
            <a:spLocks noChangeArrowheads="1"/>
          </p:cNvSpPr>
          <p:nvPr/>
        </p:nvSpPr>
        <p:spPr bwMode="auto">
          <a:xfrm>
            <a:off x="5689600" y="1520825"/>
            <a:ext cx="704850" cy="59372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400" b="1">
                <a:latin typeface="Agency FB" pitchFamily="34" charset="0"/>
                <a:ea typeface="Arial" pitchFamily="34" charset="0"/>
                <a:cs typeface="Arial" pitchFamily="34" charset="0"/>
              </a:rPr>
              <a:t>Nilai-Nilai</a:t>
            </a:r>
            <a:endParaRPr 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465" name="AutoShape 105"/>
          <p:cNvSpPr>
            <a:spLocks noChangeArrowheads="1"/>
          </p:cNvSpPr>
          <p:nvPr/>
        </p:nvSpPr>
        <p:spPr bwMode="auto">
          <a:xfrm>
            <a:off x="6456363" y="3887788"/>
            <a:ext cx="704850" cy="593725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400" b="1">
                <a:latin typeface="Agency FB" pitchFamily="34" charset="0"/>
                <a:ea typeface="Arial" pitchFamily="34" charset="0"/>
                <a:cs typeface="Arial" pitchFamily="34" charset="0"/>
              </a:rPr>
              <a:t>Nilai-Nilai</a:t>
            </a:r>
            <a:endParaRPr 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466" name="AutoShape 106"/>
          <p:cNvSpPr>
            <a:spLocks noChangeArrowheads="1"/>
          </p:cNvSpPr>
          <p:nvPr/>
        </p:nvSpPr>
        <p:spPr bwMode="auto">
          <a:xfrm>
            <a:off x="4197350" y="5934075"/>
            <a:ext cx="701675" cy="59531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400" b="1">
                <a:latin typeface="Agency FB" pitchFamily="34" charset="0"/>
                <a:ea typeface="Arial" pitchFamily="34" charset="0"/>
                <a:cs typeface="Arial" pitchFamily="34" charset="0"/>
              </a:rPr>
              <a:t>Nilai-Nilai</a:t>
            </a:r>
            <a:endParaRPr 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467" name="AutoShape 107"/>
          <p:cNvSpPr>
            <a:spLocks noChangeArrowheads="1"/>
          </p:cNvSpPr>
          <p:nvPr/>
        </p:nvSpPr>
        <p:spPr bwMode="auto">
          <a:xfrm>
            <a:off x="2543175" y="1619250"/>
            <a:ext cx="704850" cy="595313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400" b="1">
                <a:latin typeface="Agency FB" pitchFamily="34" charset="0"/>
                <a:ea typeface="Arial" pitchFamily="34" charset="0"/>
                <a:cs typeface="Arial" pitchFamily="34" charset="0"/>
              </a:rPr>
              <a:t>Nilai-Nilai</a:t>
            </a:r>
            <a:endParaRPr 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468" name="AutoShape 108"/>
          <p:cNvSpPr>
            <a:spLocks noChangeArrowheads="1"/>
          </p:cNvSpPr>
          <p:nvPr/>
        </p:nvSpPr>
        <p:spPr bwMode="auto">
          <a:xfrm>
            <a:off x="1817688" y="3984625"/>
            <a:ext cx="704850" cy="596900"/>
          </a:xfrm>
          <a:prstGeom prst="roundRect">
            <a:avLst>
              <a:gd name="adj" fmla="val 16667"/>
            </a:avLst>
          </a:prstGeom>
          <a:gradFill rotWithShape="0">
            <a:gsLst>
              <a:gs pos="0">
                <a:srgbClr val="FFFFFF"/>
              </a:gs>
              <a:gs pos="100000">
                <a:srgbClr val="D6E3BC"/>
              </a:gs>
            </a:gsLst>
            <a:lin ang="5400000" scaled="1"/>
          </a:gradFill>
          <a:ln w="12700">
            <a:solidFill>
              <a:srgbClr val="C2D69B"/>
            </a:solidFill>
            <a:round/>
            <a:headEnd/>
            <a:tailEnd/>
          </a:ln>
          <a:effectLst>
            <a:outerShdw dist="28398" dir="3806097" algn="ctr" rotWithShape="0">
              <a:srgbClr val="4E6128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400" b="1">
                <a:latin typeface="Agency FB" pitchFamily="34" charset="0"/>
                <a:ea typeface="Arial" pitchFamily="34" charset="0"/>
                <a:cs typeface="Arial" pitchFamily="34" charset="0"/>
              </a:rPr>
              <a:t>Nilai-Nilai</a:t>
            </a:r>
            <a:endParaRPr lang="en-US" sz="1400">
              <a:latin typeface="Arial" pitchFamily="34" charset="0"/>
              <a:cs typeface="Arial" pitchFamily="34" charset="0"/>
            </a:endParaRPr>
          </a:p>
        </p:txBody>
      </p:sp>
      <p:sp>
        <p:nvSpPr>
          <p:cNvPr id="15469" name="AutoShape 109"/>
          <p:cNvSpPr>
            <a:spLocks noChangeArrowheads="1"/>
          </p:cNvSpPr>
          <p:nvPr/>
        </p:nvSpPr>
        <p:spPr bwMode="auto">
          <a:xfrm rot="10800000">
            <a:off x="3459163" y="4297363"/>
            <a:ext cx="2301875" cy="1238250"/>
          </a:xfrm>
          <a:custGeom>
            <a:avLst/>
            <a:gdLst>
              <a:gd name="G0" fmla="+- 9466 0 0"/>
              <a:gd name="G1" fmla="+- 11428585 0 0"/>
              <a:gd name="G2" fmla="+- 0 0 11428585"/>
              <a:gd name="T0" fmla="*/ 0 256 1"/>
              <a:gd name="T1" fmla="*/ 180 256 1"/>
              <a:gd name="G3" fmla="+- 11428585 T0 T1"/>
              <a:gd name="T2" fmla="*/ 0 256 1"/>
              <a:gd name="T3" fmla="*/ 90 256 1"/>
              <a:gd name="G4" fmla="+- 11428585 T2 T3"/>
              <a:gd name="G5" fmla="*/ G4 2 1"/>
              <a:gd name="T4" fmla="*/ 90 256 1"/>
              <a:gd name="T5" fmla="*/ 0 256 1"/>
              <a:gd name="G6" fmla="+- 11428585 T4 T5"/>
              <a:gd name="G7" fmla="*/ G6 2 1"/>
              <a:gd name="G8" fmla="abs 11428585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9466"/>
              <a:gd name="G18" fmla="*/ 9466 1 2"/>
              <a:gd name="G19" fmla="+- G18 5400 0"/>
              <a:gd name="G20" fmla="cos G19 11428585"/>
              <a:gd name="G21" fmla="sin G19 11428585"/>
              <a:gd name="G22" fmla="+- G20 10800 0"/>
              <a:gd name="G23" fmla="+- G21 10800 0"/>
              <a:gd name="G24" fmla="+- 10800 0 G20"/>
              <a:gd name="G25" fmla="+- 9466 10800 0"/>
              <a:gd name="G26" fmla="?: G9 G17 G25"/>
              <a:gd name="G27" fmla="?: G9 0 21600"/>
              <a:gd name="G28" fmla="cos 10800 11428585"/>
              <a:gd name="G29" fmla="sin 10800 11428585"/>
              <a:gd name="G30" fmla="sin 9466 11428585"/>
              <a:gd name="G31" fmla="+- G28 10800 0"/>
              <a:gd name="G32" fmla="+- G29 10800 0"/>
              <a:gd name="G33" fmla="+- G30 10800 0"/>
              <a:gd name="G34" fmla="?: G4 0 G31"/>
              <a:gd name="G35" fmla="?: 11428585 G34 0"/>
              <a:gd name="G36" fmla="?: G6 G35 G31"/>
              <a:gd name="G37" fmla="+- 21600 0 G36"/>
              <a:gd name="G38" fmla="?: G4 0 G33"/>
              <a:gd name="G39" fmla="?: 11428585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715 w 21600"/>
              <a:gd name="T15" fmla="*/ 11791 h 21600"/>
              <a:gd name="T16" fmla="*/ 10800 w 21600"/>
              <a:gd name="T17" fmla="*/ 1334 h 21600"/>
              <a:gd name="T18" fmla="*/ 20885 w 21600"/>
              <a:gd name="T19" fmla="*/ 11791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379" y="11725"/>
                </a:moveTo>
                <a:cubicBezTo>
                  <a:pt x="1349" y="11418"/>
                  <a:pt x="1334" y="11109"/>
                  <a:pt x="1334" y="10800"/>
                </a:cubicBezTo>
                <a:cubicBezTo>
                  <a:pt x="1334" y="5572"/>
                  <a:pt x="5572" y="1334"/>
                  <a:pt x="10800" y="1334"/>
                </a:cubicBezTo>
                <a:cubicBezTo>
                  <a:pt x="16027" y="1334"/>
                  <a:pt x="20266" y="5572"/>
                  <a:pt x="20266" y="10800"/>
                </a:cubicBezTo>
                <a:cubicBezTo>
                  <a:pt x="20266" y="11109"/>
                  <a:pt x="20250" y="11418"/>
                  <a:pt x="20220" y="11725"/>
                </a:cubicBezTo>
                <a:lnTo>
                  <a:pt x="21548" y="11856"/>
                </a:lnTo>
                <a:cubicBezTo>
                  <a:pt x="21582" y="11505"/>
                  <a:pt x="21600" y="11152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1152"/>
                  <a:pt x="17" y="11505"/>
                  <a:pt x="51" y="11856"/>
                </a:cubicBezTo>
                <a:close/>
              </a:path>
            </a:pathLst>
          </a:cu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>
              <a:latin typeface="+mn-lt"/>
            </a:endParaRPr>
          </a:p>
        </p:txBody>
      </p:sp>
      <p:sp>
        <p:nvSpPr>
          <p:cNvPr id="15470" name="AutoShape 110"/>
          <p:cNvSpPr>
            <a:spLocks noChangeArrowheads="1"/>
          </p:cNvSpPr>
          <p:nvPr/>
        </p:nvSpPr>
        <p:spPr bwMode="auto">
          <a:xfrm rot="17652755">
            <a:off x="2280444" y="2645569"/>
            <a:ext cx="2301875" cy="1239837"/>
          </a:xfrm>
          <a:custGeom>
            <a:avLst/>
            <a:gdLst>
              <a:gd name="G0" fmla="+- 9466 0 0"/>
              <a:gd name="G1" fmla="+- 11428585 0 0"/>
              <a:gd name="G2" fmla="+- 0 0 11428585"/>
              <a:gd name="T0" fmla="*/ 0 256 1"/>
              <a:gd name="T1" fmla="*/ 180 256 1"/>
              <a:gd name="G3" fmla="+- 11428585 T0 T1"/>
              <a:gd name="T2" fmla="*/ 0 256 1"/>
              <a:gd name="T3" fmla="*/ 90 256 1"/>
              <a:gd name="G4" fmla="+- 11428585 T2 T3"/>
              <a:gd name="G5" fmla="*/ G4 2 1"/>
              <a:gd name="T4" fmla="*/ 90 256 1"/>
              <a:gd name="T5" fmla="*/ 0 256 1"/>
              <a:gd name="G6" fmla="+- 11428585 T4 T5"/>
              <a:gd name="G7" fmla="*/ G6 2 1"/>
              <a:gd name="G8" fmla="abs 11428585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9466"/>
              <a:gd name="G18" fmla="*/ 9466 1 2"/>
              <a:gd name="G19" fmla="+- G18 5400 0"/>
              <a:gd name="G20" fmla="cos G19 11428585"/>
              <a:gd name="G21" fmla="sin G19 11428585"/>
              <a:gd name="G22" fmla="+- G20 10800 0"/>
              <a:gd name="G23" fmla="+- G21 10800 0"/>
              <a:gd name="G24" fmla="+- 10800 0 G20"/>
              <a:gd name="G25" fmla="+- 9466 10800 0"/>
              <a:gd name="G26" fmla="?: G9 G17 G25"/>
              <a:gd name="G27" fmla="?: G9 0 21600"/>
              <a:gd name="G28" fmla="cos 10800 11428585"/>
              <a:gd name="G29" fmla="sin 10800 11428585"/>
              <a:gd name="G30" fmla="sin 9466 11428585"/>
              <a:gd name="G31" fmla="+- G28 10800 0"/>
              <a:gd name="G32" fmla="+- G29 10800 0"/>
              <a:gd name="G33" fmla="+- G30 10800 0"/>
              <a:gd name="G34" fmla="?: G4 0 G31"/>
              <a:gd name="G35" fmla="?: 11428585 G34 0"/>
              <a:gd name="G36" fmla="?: G6 G35 G31"/>
              <a:gd name="G37" fmla="+- 21600 0 G36"/>
              <a:gd name="G38" fmla="?: G4 0 G33"/>
              <a:gd name="G39" fmla="?: 11428585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715 w 21600"/>
              <a:gd name="T15" fmla="*/ 11791 h 21600"/>
              <a:gd name="T16" fmla="*/ 10800 w 21600"/>
              <a:gd name="T17" fmla="*/ 1334 h 21600"/>
              <a:gd name="T18" fmla="*/ 20885 w 21600"/>
              <a:gd name="T19" fmla="*/ 11791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1379" y="11725"/>
                </a:moveTo>
                <a:cubicBezTo>
                  <a:pt x="1349" y="11418"/>
                  <a:pt x="1334" y="11109"/>
                  <a:pt x="1334" y="10800"/>
                </a:cubicBezTo>
                <a:cubicBezTo>
                  <a:pt x="1334" y="5572"/>
                  <a:pt x="5572" y="1334"/>
                  <a:pt x="10800" y="1334"/>
                </a:cubicBezTo>
                <a:cubicBezTo>
                  <a:pt x="16027" y="1334"/>
                  <a:pt x="20266" y="5572"/>
                  <a:pt x="20266" y="10800"/>
                </a:cubicBezTo>
                <a:cubicBezTo>
                  <a:pt x="20266" y="11109"/>
                  <a:pt x="20250" y="11418"/>
                  <a:pt x="20220" y="11725"/>
                </a:cubicBezTo>
                <a:lnTo>
                  <a:pt x="21548" y="11856"/>
                </a:lnTo>
                <a:cubicBezTo>
                  <a:pt x="21582" y="11505"/>
                  <a:pt x="21600" y="11152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1152"/>
                  <a:pt x="17" y="11505"/>
                  <a:pt x="51" y="11856"/>
                </a:cubicBezTo>
                <a:close/>
              </a:path>
            </a:pathLst>
          </a:custGeom>
          <a:solidFill>
            <a:srgbClr val="C0504D"/>
          </a:solidFill>
          <a:ln w="38100">
            <a:solidFill>
              <a:srgbClr val="F2F2F2"/>
            </a:solidFill>
            <a:miter lim="800000"/>
            <a:headEnd/>
            <a:tailEnd/>
          </a:ln>
          <a:effectLst>
            <a:outerShdw dist="28398" dir="3806097" algn="ctr" rotWithShape="0">
              <a:srgbClr val="622423">
                <a:alpha val="50000"/>
              </a:srgb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>
              <a:latin typeface="+mn-lt"/>
            </a:endParaRPr>
          </a:p>
        </p:txBody>
      </p:sp>
      <p:sp>
        <p:nvSpPr>
          <p:cNvPr id="53269" name="TextBox 21"/>
          <p:cNvSpPr txBox="1">
            <a:spLocks noChangeArrowheads="1"/>
          </p:cNvSpPr>
          <p:nvPr/>
        </p:nvSpPr>
        <p:spPr bwMode="auto">
          <a:xfrm>
            <a:off x="312738" y="6534150"/>
            <a:ext cx="2214562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Dit. PSMP  Ditjend Mandikdasmen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8358188" y="6286500"/>
            <a:ext cx="490537" cy="32067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9A05B90-EBDB-4ACD-9E18-C7757DF7756F}" type="slidenum">
              <a:rPr lang="en-US" sz="1600" b="1">
                <a:solidFill>
                  <a:srgbClr val="045C75"/>
                </a:solidFill>
                <a:latin typeface="Iskoola Pota"/>
                <a:ea typeface="ＭＳ Ｐゴシック"/>
                <a:cs typeface="Iskoola Pot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en-US" sz="1600" b="1">
              <a:solidFill>
                <a:srgbClr val="045C75"/>
              </a:solidFill>
              <a:latin typeface="Iskoola Pota"/>
              <a:ea typeface="ＭＳ Ｐゴシック"/>
              <a:cs typeface="Iskoola Pota"/>
            </a:endParaRPr>
          </a:p>
        </p:txBody>
      </p:sp>
      <p:grpSp>
        <p:nvGrpSpPr>
          <p:cNvPr id="55298" name="Group 26"/>
          <p:cNvGrpSpPr>
            <a:grpSpLocks/>
          </p:cNvGrpSpPr>
          <p:nvPr/>
        </p:nvGrpSpPr>
        <p:grpSpPr bwMode="auto">
          <a:xfrm>
            <a:off x="71438" y="1428750"/>
            <a:ext cx="9072562" cy="5041900"/>
            <a:chOff x="214233" y="969462"/>
            <a:chExt cx="9071949" cy="5042789"/>
          </a:xfrm>
        </p:grpSpPr>
        <p:sp>
          <p:nvSpPr>
            <p:cNvPr id="5133" name="Rectangle 24"/>
            <p:cNvSpPr>
              <a:spLocks noChangeArrowheads="1"/>
            </p:cNvSpPr>
            <p:nvPr/>
          </p:nvSpPr>
          <p:spPr bwMode="auto">
            <a:xfrm>
              <a:off x="3857299" y="1447384"/>
              <a:ext cx="3428768" cy="1586192"/>
            </a:xfrm>
            <a:prstGeom prst="rect">
              <a:avLst/>
            </a:prstGeom>
            <a:solidFill>
              <a:srgbClr val="00B05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b="1" dirty="0">
                  <a:solidFill>
                    <a:srgbClr val="000000"/>
                  </a:solidFill>
                  <a:latin typeface="+mn-lt"/>
                  <a:cs typeface="Times New Roman" pitchFamily="18" charset="0"/>
                </a:rPr>
                <a:t>INTERVENSI</a:t>
              </a:r>
              <a:endParaRPr lang="en-US" sz="1400" b="1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5134" name="Rectangle 23"/>
            <p:cNvSpPr>
              <a:spLocks noChangeArrowheads="1"/>
            </p:cNvSpPr>
            <p:nvPr/>
          </p:nvSpPr>
          <p:spPr bwMode="auto">
            <a:xfrm>
              <a:off x="3869998" y="2892264"/>
              <a:ext cx="3416069" cy="1298804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blurRad="63500" dist="38100" dir="2700000" algn="tl" rotWithShape="0">
                <a:srgbClr val="000000">
                  <a:alpha val="39999"/>
                </a:srgbClr>
              </a:outerShdw>
            </a:effectLst>
          </p:spPr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1200" b="1" dirty="0">
                <a:solidFill>
                  <a:srgbClr val="000000"/>
                </a:solidFill>
                <a:latin typeface="+mn-lt"/>
                <a:cs typeface="Times New Roman" pitchFamily="18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1200" b="1" dirty="0">
                <a:solidFill>
                  <a:srgbClr val="000000"/>
                </a:solidFill>
                <a:latin typeface="+mn-lt"/>
                <a:cs typeface="Times New Roman" pitchFamily="18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1200" b="1" dirty="0">
                <a:solidFill>
                  <a:srgbClr val="000000"/>
                </a:solidFill>
                <a:latin typeface="+mn-lt"/>
                <a:cs typeface="Times New Roman" pitchFamily="18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1200" b="1" dirty="0">
                <a:solidFill>
                  <a:srgbClr val="000000"/>
                </a:solidFill>
                <a:latin typeface="+mn-lt"/>
                <a:cs typeface="Times New Roman" pitchFamily="18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1200" b="1" dirty="0">
                <a:solidFill>
                  <a:srgbClr val="000000"/>
                </a:solidFill>
                <a:latin typeface="+mn-lt"/>
                <a:cs typeface="Times New Roman" pitchFamily="18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b="1" dirty="0">
                  <a:solidFill>
                    <a:srgbClr val="000000"/>
                  </a:solidFill>
                  <a:latin typeface="+mn-lt"/>
                  <a:cs typeface="Times New Roman" pitchFamily="18" charset="0"/>
                </a:rPr>
                <a:t>HABITUASI</a:t>
              </a:r>
              <a:endParaRPr lang="en-US" sz="1400" b="1" dirty="0">
                <a:solidFill>
                  <a:srgbClr val="000000"/>
                </a:solidFill>
                <a:latin typeface="+mn-lt"/>
              </a:endParaRPr>
            </a:p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>
                <a:solidFill>
                  <a:srgbClr val="000000"/>
                </a:solidFill>
                <a:latin typeface="+mn-lt"/>
              </a:endParaRPr>
            </a:p>
          </p:txBody>
        </p:sp>
        <p:sp>
          <p:nvSpPr>
            <p:cNvPr id="36" name="Oval 35"/>
            <p:cNvSpPr/>
            <p:nvPr/>
          </p:nvSpPr>
          <p:spPr>
            <a:xfrm>
              <a:off x="7571827" y="2255602"/>
              <a:ext cx="1714355" cy="1101702"/>
            </a:xfrm>
            <a:prstGeom prst="ellipse">
              <a:avLst/>
            </a:prstGeom>
            <a:solidFill>
              <a:srgbClr val="FF3300"/>
            </a:solidFill>
            <a:ln>
              <a:solidFill>
                <a:srgbClr val="000000"/>
              </a:solidFill>
            </a:ln>
          </p:spPr>
          <p:style>
            <a:lnRef idx="0">
              <a:schemeClr val="accent4"/>
            </a:lnRef>
            <a:fillRef idx="3">
              <a:schemeClr val="accent4"/>
            </a:fillRef>
            <a:effectRef idx="3">
              <a:schemeClr val="accent4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Perilaku Berkarakter</a:t>
              </a:r>
            </a:p>
          </p:txBody>
        </p:sp>
        <p:sp>
          <p:nvSpPr>
            <p:cNvPr id="39" name="Oval 38">
              <a:hlinkClick r:id="rId3" action="ppaction://hlinksldjump"/>
            </p:cNvPr>
            <p:cNvSpPr/>
            <p:nvPr/>
          </p:nvSpPr>
          <p:spPr>
            <a:xfrm>
              <a:off x="3857321" y="1826893"/>
              <a:ext cx="3436696" cy="1781505"/>
            </a:xfrm>
            <a:prstGeom prst="ellipse">
              <a:avLst/>
            </a:prstGeom>
            <a:solidFill>
              <a:srgbClr val="0070C0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55320" name="TextBox 40"/>
            <p:cNvSpPr txBox="1">
              <a:spLocks noChangeArrowheads="1"/>
            </p:cNvSpPr>
            <p:nvPr/>
          </p:nvSpPr>
          <p:spPr bwMode="auto">
            <a:xfrm>
              <a:off x="6143155" y="2255559"/>
              <a:ext cx="1214364" cy="2616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id-ID" sz="1100" b="1">
                  <a:ea typeface="ＭＳ Ｐゴシック"/>
                  <a:cs typeface="Arial" charset="0"/>
                </a:rPr>
                <a:t>MA</a:t>
              </a:r>
              <a:r>
                <a:rPr lang="en-US" sz="1100" b="1">
                  <a:ea typeface="ＭＳ Ｐゴシック"/>
                  <a:cs typeface="Arial" charset="0"/>
                </a:rPr>
                <a:t>NAJEMEN</a:t>
              </a:r>
              <a:endParaRPr lang="id-ID" sz="1100" b="1">
                <a:ea typeface="ＭＳ Ｐゴシック"/>
                <a:cs typeface="Arial" charset="0"/>
              </a:endParaRPr>
            </a:p>
          </p:txBody>
        </p:sp>
        <p:sp>
          <p:nvSpPr>
            <p:cNvPr id="55321" name="TextBox 42"/>
            <p:cNvSpPr txBox="1">
              <a:spLocks noChangeArrowheads="1"/>
            </p:cNvSpPr>
            <p:nvPr/>
          </p:nvSpPr>
          <p:spPr bwMode="auto">
            <a:xfrm>
              <a:off x="3500127" y="1040927"/>
              <a:ext cx="4500291" cy="30783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id-ID" sz="1400" b="1">
                  <a:solidFill>
                    <a:srgbClr val="000000"/>
                  </a:solidFill>
                  <a:ea typeface="ＭＳ Ｐゴシック"/>
                  <a:cs typeface="Arial" charset="0"/>
                </a:rPr>
                <a:t>PROSES PEMBUDAYAAN DAN PEMBERDAYAAN</a:t>
              </a:r>
            </a:p>
          </p:txBody>
        </p:sp>
        <p:sp>
          <p:nvSpPr>
            <p:cNvPr id="47" name="Right Arrow 46"/>
            <p:cNvSpPr/>
            <p:nvPr/>
          </p:nvSpPr>
          <p:spPr>
            <a:xfrm rot="16200000">
              <a:off x="2303181" y="3243209"/>
              <a:ext cx="500150" cy="382562"/>
            </a:xfrm>
            <a:prstGeom prst="rightArrow">
              <a:avLst>
                <a:gd name="adj1" fmla="val 50000"/>
                <a:gd name="adj2" fmla="val 50000"/>
              </a:avLst>
            </a:prstGeom>
            <a:solidFill>
              <a:srgbClr val="000000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48" name="Right Arrow 47"/>
            <p:cNvSpPr/>
            <p:nvPr/>
          </p:nvSpPr>
          <p:spPr>
            <a:xfrm rot="16200000">
              <a:off x="5285892" y="4256210"/>
              <a:ext cx="500150" cy="357163"/>
            </a:xfrm>
            <a:prstGeom prst="rightArrow">
              <a:avLst/>
            </a:prstGeom>
            <a:solidFill>
              <a:srgbClr val="000000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50" name="Right Arrow 49"/>
            <p:cNvSpPr/>
            <p:nvPr/>
          </p:nvSpPr>
          <p:spPr>
            <a:xfrm>
              <a:off x="7336864" y="2541364"/>
              <a:ext cx="234934" cy="428701"/>
            </a:xfrm>
            <a:prstGeom prst="rightArrow">
              <a:avLst/>
            </a:prstGeom>
            <a:solidFill>
              <a:srgbClr val="000000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  <p:sp>
          <p:nvSpPr>
            <p:cNvPr id="32" name="Rectangle 28"/>
            <p:cNvSpPr>
              <a:spLocks noChangeArrowheads="1"/>
            </p:cNvSpPr>
            <p:nvPr/>
          </p:nvSpPr>
          <p:spPr bwMode="auto">
            <a:xfrm>
              <a:off x="1722256" y="969462"/>
              <a:ext cx="1635015" cy="85740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2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Agama, Pancasila, UUD 1945, 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2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UU No. 20/2003 ttg Sisdiknas</a:t>
              </a:r>
              <a:endPara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3" name="Rectangle 27"/>
            <p:cNvSpPr>
              <a:spLocks noChangeArrowheads="1"/>
            </p:cNvSpPr>
            <p:nvPr/>
          </p:nvSpPr>
          <p:spPr bwMode="auto">
            <a:xfrm>
              <a:off x="214233" y="2327014"/>
              <a:ext cx="1142923" cy="1286102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fi-FI" sz="11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T</a:t>
              </a:r>
              <a:r>
                <a:rPr lang="id-ID" sz="11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eori Pendidikan, Psikologi, Nilai, Sosial Budaya</a:t>
              </a:r>
              <a:endParaRPr lang="en-US" sz="11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4" name="Rectangle 26"/>
            <p:cNvSpPr>
              <a:spLocks noChangeArrowheads="1"/>
            </p:cNvSpPr>
            <p:nvPr/>
          </p:nvSpPr>
          <p:spPr bwMode="auto">
            <a:xfrm>
              <a:off x="1717493" y="3756016"/>
              <a:ext cx="1635015" cy="857401"/>
            </a:xfrm>
            <a:prstGeom prst="rect">
              <a:avLst/>
            </a:prstGeom>
            <a:ln>
              <a:headEnd/>
              <a:tailEnd/>
            </a:ln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Standar</a:t>
              </a:r>
              <a:r>
                <a:rPr lang="en-US" sz="12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Kompetensi</a:t>
              </a:r>
              <a:r>
                <a:rPr lang="en-US" sz="12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1200" b="1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Lulusan</a:t>
              </a:r>
              <a:r>
                <a:rPr lang="en-US" sz="12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(SKL) </a:t>
              </a:r>
              <a:r>
                <a:rPr lang="en-US" sz="1200" b="1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dan</a:t>
              </a:r>
              <a:r>
                <a:rPr lang="en-US" sz="12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id-ID" sz="1200" b="1" i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best practices</a:t>
              </a:r>
              <a:endParaRPr lang="en-US" sz="1200" b="1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  <a:p>
              <a:pPr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5" name="Oval 25"/>
            <p:cNvSpPr>
              <a:spLocks noChangeArrowheads="1"/>
            </p:cNvSpPr>
            <p:nvPr/>
          </p:nvSpPr>
          <p:spPr bwMode="auto">
            <a:xfrm>
              <a:off x="1595434" y="2398504"/>
              <a:ext cx="1904715" cy="785628"/>
            </a:xfrm>
            <a:prstGeom prst="ellipse">
              <a:avLst/>
            </a:prstGeom>
            <a:solidFill>
              <a:srgbClr val="FF3300"/>
            </a:solidFill>
            <a:ln>
              <a:solidFill>
                <a:srgbClr val="000000"/>
              </a:solidFill>
              <a:headEnd/>
              <a:tailEnd/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6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Nilai-nilai </a:t>
              </a:r>
              <a:r>
                <a:rPr lang="en-US" sz="1600" b="1" dirty="0" err="1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Karakter</a:t>
              </a:r>
              <a:endParaRPr lang="en-US" sz="16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Rectangle 5"/>
            <p:cNvSpPr>
              <a:spLocks noChangeArrowheads="1"/>
            </p:cNvSpPr>
            <p:nvPr/>
          </p:nvSpPr>
          <p:spPr bwMode="auto">
            <a:xfrm>
              <a:off x="3500150" y="4756405"/>
              <a:ext cx="4143111" cy="1255846"/>
            </a:xfrm>
            <a:prstGeom prst="rect">
              <a:avLst/>
            </a:prstGeom>
            <a:solidFill>
              <a:srgbClr val="FFC000"/>
            </a:solidFill>
            <a:ln>
              <a:solidFill>
                <a:srgbClr val="000000"/>
              </a:solidFill>
              <a:headEnd/>
              <a:tailEnd/>
            </a:ln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PERANGKAT PENDUKUNG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Kebijakan, Pedoman, Sumber Daya,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id-ID" sz="1400" b="1" dirty="0">
                  <a:solidFill>
                    <a:srgbClr val="000000"/>
                  </a:solidFill>
                  <a:latin typeface="Arial" pitchFamily="34" charset="0"/>
                  <a:cs typeface="Arial" pitchFamily="34" charset="0"/>
                </a:rPr>
                <a:t>Lingkungan, Sarana dan Prasarana, Kebersamaan, Komitmen pemangku kepentingan.</a:t>
              </a:r>
            </a:p>
          </p:txBody>
        </p:sp>
        <p:sp>
          <p:nvSpPr>
            <p:cNvPr id="26" name="Right Arrow 25"/>
            <p:cNvSpPr/>
            <p:nvPr/>
          </p:nvSpPr>
          <p:spPr>
            <a:xfrm>
              <a:off x="1331757" y="2541364"/>
              <a:ext cx="239696" cy="514441"/>
            </a:xfrm>
            <a:prstGeom prst="rightArrow">
              <a:avLst/>
            </a:prstGeom>
            <a:solidFill>
              <a:srgbClr val="000000"/>
            </a:solidFill>
            <a:ln>
              <a:noFill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/>
            </a:p>
          </p:txBody>
        </p:sp>
      </p:grpSp>
      <p:sp>
        <p:nvSpPr>
          <p:cNvPr id="5124" name="TextBox 48"/>
          <p:cNvSpPr txBox="1">
            <a:spLocks noChangeArrowheads="1"/>
          </p:cNvSpPr>
          <p:nvPr/>
        </p:nvSpPr>
        <p:spPr bwMode="auto">
          <a:xfrm>
            <a:off x="285750" y="285750"/>
            <a:ext cx="774858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 err="1">
                <a:latin typeface="+mj-lt"/>
              </a:rPr>
              <a:t>Skema</a:t>
            </a:r>
            <a:r>
              <a:rPr lang="en-US" sz="3600" b="1" dirty="0">
                <a:latin typeface="+mj-lt"/>
              </a:rPr>
              <a:t> </a:t>
            </a:r>
            <a:r>
              <a:rPr lang="en-US" sz="3600" b="1" dirty="0" err="1">
                <a:latin typeface="+mj-lt"/>
              </a:rPr>
              <a:t>Pendidikan</a:t>
            </a:r>
            <a:r>
              <a:rPr lang="en-US" sz="3600" b="1" dirty="0">
                <a:latin typeface="+mj-lt"/>
              </a:rPr>
              <a:t> </a:t>
            </a:r>
            <a:r>
              <a:rPr lang="en-US" sz="3600" b="1" dirty="0" err="1">
                <a:latin typeface="+mj-lt"/>
              </a:rPr>
              <a:t>Karakter</a:t>
            </a:r>
            <a:r>
              <a:rPr lang="en-US" sz="3600" b="1" dirty="0">
                <a:latin typeface="+mj-lt"/>
              </a:rPr>
              <a:t> </a:t>
            </a:r>
            <a:r>
              <a:rPr lang="en-US" sz="3600" b="1" dirty="0" err="1">
                <a:latin typeface="+mj-lt"/>
              </a:rPr>
              <a:t>Sekolah</a:t>
            </a:r>
            <a:endParaRPr lang="id-ID" sz="3600" b="1" dirty="0">
              <a:latin typeface="+mj-lt"/>
            </a:endParaRPr>
          </a:p>
        </p:txBody>
      </p:sp>
      <p:grpSp>
        <p:nvGrpSpPr>
          <p:cNvPr id="55300" name="Group 29"/>
          <p:cNvGrpSpPr>
            <a:grpSpLocks/>
          </p:cNvGrpSpPr>
          <p:nvPr/>
        </p:nvGrpSpPr>
        <p:grpSpPr bwMode="auto">
          <a:xfrm>
            <a:off x="3714750" y="2581275"/>
            <a:ext cx="2714625" cy="1204913"/>
            <a:chOff x="3714744" y="2581277"/>
            <a:chExt cx="2714638" cy="1204913"/>
          </a:xfrm>
        </p:grpSpPr>
        <p:sp>
          <p:nvSpPr>
            <p:cNvPr id="25" name="Oval 24">
              <a:hlinkClick r:id="rId4" action="ppaction://hlinksldjump"/>
            </p:cNvPr>
            <p:cNvSpPr/>
            <p:nvPr/>
          </p:nvSpPr>
          <p:spPr bwMode="auto">
            <a:xfrm>
              <a:off x="3714744" y="2581277"/>
              <a:ext cx="2520950" cy="1204913"/>
            </a:xfrm>
            <a:prstGeom prst="ellipse">
              <a:avLst/>
            </a:prstGeom>
            <a:solidFill>
              <a:srgbClr val="00B0F0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dirty="0"/>
            </a:p>
          </p:txBody>
        </p:sp>
        <p:sp>
          <p:nvSpPr>
            <p:cNvPr id="55311" name="TextBox 39"/>
            <p:cNvSpPr txBox="1">
              <a:spLocks noChangeArrowheads="1"/>
            </p:cNvSpPr>
            <p:nvPr/>
          </p:nvSpPr>
          <p:spPr bwMode="auto">
            <a:xfrm>
              <a:off x="5072067" y="2928936"/>
              <a:ext cx="1357315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000" b="1">
                  <a:solidFill>
                    <a:srgbClr val="000000"/>
                  </a:solidFill>
                  <a:ea typeface="ＭＳ Ｐゴシック"/>
                  <a:cs typeface="Arial" charset="0"/>
                </a:rPr>
                <a:t>PEMBELAJARAN</a:t>
              </a:r>
              <a:endParaRPr lang="id-ID" sz="1000" b="1">
                <a:solidFill>
                  <a:srgbClr val="000000"/>
                </a:solidFill>
                <a:ea typeface="ＭＳ Ｐゴシック"/>
                <a:cs typeface="Arial" charset="0"/>
              </a:endParaRPr>
            </a:p>
          </p:txBody>
        </p:sp>
      </p:grpSp>
      <p:sp>
        <p:nvSpPr>
          <p:cNvPr id="28" name="Oval 27">
            <a:hlinkClick r:id="rId5" action="ppaction://hlinksldjump"/>
          </p:cNvPr>
          <p:cNvSpPr/>
          <p:nvPr/>
        </p:nvSpPr>
        <p:spPr bwMode="auto">
          <a:xfrm>
            <a:off x="3714744" y="2786058"/>
            <a:ext cx="1500197" cy="928694"/>
          </a:xfrm>
          <a:prstGeom prst="ellipse">
            <a:avLst/>
          </a:prstGeom>
          <a:solidFill>
            <a:srgbClr val="92D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EKSTRA</a:t>
            </a:r>
            <a:endParaRPr lang="id-ID" sz="11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11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KURIKULER</a:t>
            </a:r>
            <a:endParaRPr lang="id-ID" sz="11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ight Arrow 26"/>
          <p:cNvSpPr/>
          <p:nvPr/>
        </p:nvSpPr>
        <p:spPr bwMode="auto">
          <a:xfrm>
            <a:off x="3357563" y="3024188"/>
            <a:ext cx="382587" cy="404812"/>
          </a:xfrm>
          <a:prstGeom prst="rightArrow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29" name="Down Arrow 28"/>
          <p:cNvSpPr/>
          <p:nvPr/>
        </p:nvSpPr>
        <p:spPr bwMode="auto">
          <a:xfrm>
            <a:off x="2214563" y="2357438"/>
            <a:ext cx="382587" cy="485775"/>
          </a:xfrm>
          <a:prstGeom prst="downArrow">
            <a:avLst/>
          </a:prstGeom>
          <a:solidFill>
            <a:srgbClr val="000000"/>
          </a:solidFill>
          <a:ln>
            <a:noFill/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cxnSp>
        <p:nvCxnSpPr>
          <p:cNvPr id="37" name="Straight Connector 36"/>
          <p:cNvCxnSpPr>
            <a:stCxn id="27" idx="3"/>
          </p:cNvCxnSpPr>
          <p:nvPr/>
        </p:nvCxnSpPr>
        <p:spPr>
          <a:xfrm flipV="1">
            <a:off x="3740150" y="3201988"/>
            <a:ext cx="3403600" cy="254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307" name="TextBox 1"/>
          <p:cNvSpPr txBox="1">
            <a:spLocks noChangeArrowheads="1"/>
          </p:cNvSpPr>
          <p:nvPr/>
        </p:nvSpPr>
        <p:spPr bwMode="auto">
          <a:xfrm>
            <a:off x="279400" y="6397625"/>
            <a:ext cx="1116013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Kemdiknas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357188" y="201613"/>
            <a:ext cx="8229600" cy="7143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b="1" dirty="0" err="1"/>
              <a:t>Pendidikan</a:t>
            </a:r>
            <a:r>
              <a:rPr lang="en-US" sz="3600" b="1" dirty="0"/>
              <a:t> </a:t>
            </a:r>
            <a:r>
              <a:rPr lang="en-US" sz="3600" b="1" dirty="0" err="1"/>
              <a:t>Karakter</a:t>
            </a:r>
            <a:r>
              <a:rPr lang="en-US" sz="3600" b="1" dirty="0"/>
              <a:t>  </a:t>
            </a:r>
            <a:r>
              <a:rPr lang="en-US" sz="3600" b="1" dirty="0" err="1"/>
              <a:t>melalui</a:t>
            </a:r>
            <a:r>
              <a:rPr lang="en-US" sz="3600" b="1" dirty="0"/>
              <a:t> </a:t>
            </a:r>
            <a:r>
              <a:rPr lang="en-US" sz="3600" b="1" dirty="0" err="1"/>
              <a:t>Pembelajaran</a:t>
            </a:r>
            <a:endParaRPr lang="en-US" sz="3600" b="1" dirty="0"/>
          </a:p>
        </p:txBody>
      </p:sp>
      <p:sp>
        <p:nvSpPr>
          <p:cNvPr id="6" name="Oval 5"/>
          <p:cNvSpPr/>
          <p:nvPr/>
        </p:nvSpPr>
        <p:spPr>
          <a:xfrm>
            <a:off x="2447912" y="1285860"/>
            <a:ext cx="4357718" cy="5143536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marL="1263650" indent="-1778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latin typeface="Arial Narrow" pitchFamily="34" charset="0"/>
            </a:endParaRPr>
          </a:p>
          <a:p>
            <a:pPr marL="126365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>
              <a:latin typeface="Arial Narrow" pitchFamily="34" charset="0"/>
            </a:endParaRPr>
          </a:p>
          <a:p>
            <a:pPr marL="533400" indent="-3619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>
                <a:solidFill>
                  <a:schemeClr val="tx1"/>
                </a:solidFill>
                <a:latin typeface="Arial Narrow" pitchFamily="34" charset="0"/>
              </a:rPr>
              <a:t>Perencanaan</a:t>
            </a:r>
            <a:endParaRPr lang="en-US" sz="2400" dirty="0">
              <a:solidFill>
                <a:schemeClr val="tx1"/>
              </a:solidFill>
              <a:latin typeface="Arial Narrow" pitchFamily="34" charset="0"/>
            </a:endParaRPr>
          </a:p>
          <a:p>
            <a:pPr marL="990600" lvl="1" indent="-3619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err="1">
                <a:solidFill>
                  <a:srgbClr val="FF0000"/>
                </a:solidFill>
                <a:latin typeface="Arial Narrow" pitchFamily="34" charset="0"/>
                <a:hlinkClick r:id="rId3" action="ppaction://hlinkfile"/>
              </a:rPr>
              <a:t>Penyusunan</a:t>
            </a:r>
            <a:r>
              <a:rPr lang="en-US" sz="2000" dirty="0">
                <a:solidFill>
                  <a:srgbClr val="FF0000"/>
                </a:solidFill>
                <a:latin typeface="Arial Narrow" pitchFamily="34" charset="0"/>
                <a:hlinkClick r:id="rId3" action="ppaction://hlinkfile"/>
              </a:rPr>
              <a:t> </a:t>
            </a:r>
            <a:r>
              <a:rPr lang="en-US" sz="2000" dirty="0" err="1">
                <a:solidFill>
                  <a:srgbClr val="FF0000"/>
                </a:solidFill>
                <a:latin typeface="Arial Narrow" pitchFamily="34" charset="0"/>
                <a:hlinkClick r:id="rId3" action="ppaction://hlinkfile"/>
              </a:rPr>
              <a:t>Silabus</a:t>
            </a:r>
            <a:endParaRPr lang="en-US" sz="2000" dirty="0">
              <a:solidFill>
                <a:srgbClr val="FF0000"/>
              </a:solidFill>
              <a:latin typeface="Arial Narrow" pitchFamily="34" charset="0"/>
            </a:endParaRPr>
          </a:p>
          <a:p>
            <a:pPr marL="990600" lvl="1" indent="-3619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rgbClr val="FF0000"/>
                </a:solidFill>
                <a:latin typeface="Arial Narrow" pitchFamily="34" charset="0"/>
                <a:hlinkClick r:id="rId4" action="ppaction://hlinkfile"/>
              </a:rPr>
              <a:t>RPP</a:t>
            </a:r>
            <a:endParaRPr lang="en-US" sz="2000" dirty="0">
              <a:solidFill>
                <a:srgbClr val="FF0000"/>
              </a:solidFill>
              <a:latin typeface="Arial Narrow" pitchFamily="34" charset="0"/>
            </a:endParaRPr>
          </a:p>
          <a:p>
            <a:pPr marL="990600" lvl="1" indent="-3619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err="1">
                <a:solidFill>
                  <a:srgbClr val="FF0000"/>
                </a:solidFill>
                <a:latin typeface="Arial Narrow" pitchFamily="34" charset="0"/>
                <a:hlinkClick r:id="rId5" action="ppaction://hlinkfile"/>
              </a:rPr>
              <a:t>Bahan</a:t>
            </a:r>
            <a:r>
              <a:rPr lang="en-US" sz="2000" dirty="0">
                <a:solidFill>
                  <a:srgbClr val="FF0000"/>
                </a:solidFill>
                <a:latin typeface="Arial Narrow" pitchFamily="34" charset="0"/>
                <a:hlinkClick r:id="rId5" action="ppaction://hlinkfile"/>
              </a:rPr>
              <a:t> Ajar</a:t>
            </a:r>
            <a:endParaRPr lang="en-US" sz="2400" dirty="0">
              <a:solidFill>
                <a:srgbClr val="FF0000"/>
              </a:solidFill>
              <a:latin typeface="Arial Narrow" pitchFamily="34" charset="0"/>
            </a:endParaRPr>
          </a:p>
          <a:p>
            <a:pPr marL="990600" lvl="1" indent="-36195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chemeClr val="tx1"/>
              </a:solidFill>
              <a:latin typeface="Arial Narrow" pitchFamily="34" charset="0"/>
            </a:endParaRPr>
          </a:p>
          <a:p>
            <a:pPr marL="361950" indent="-3619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>
                <a:solidFill>
                  <a:schemeClr val="tx1"/>
                </a:solidFill>
                <a:latin typeface="Arial Narrow" pitchFamily="34" charset="0"/>
              </a:rPr>
              <a:t>Pelaksanaan</a:t>
            </a:r>
            <a:endParaRPr lang="en-US" sz="2400" dirty="0">
              <a:solidFill>
                <a:schemeClr val="tx1"/>
              </a:solidFill>
              <a:latin typeface="Arial Narrow" pitchFamily="34" charset="0"/>
            </a:endParaRPr>
          </a:p>
          <a:p>
            <a:pPr marL="723900" lvl="1" indent="-3619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Kegiatan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Pembelajaran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(CTL)</a:t>
            </a:r>
          </a:p>
          <a:p>
            <a:pPr marL="723900" lvl="1" indent="-36195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400" dirty="0">
              <a:solidFill>
                <a:schemeClr val="tx1"/>
              </a:solidFill>
              <a:latin typeface="Arial Narrow" pitchFamily="34" charset="0"/>
            </a:endParaRPr>
          </a:p>
          <a:p>
            <a:pPr marL="895350" indent="-36195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 err="1">
                <a:solidFill>
                  <a:schemeClr val="tx1"/>
                </a:solidFill>
                <a:latin typeface="Arial Narrow" pitchFamily="34" charset="0"/>
              </a:rPr>
              <a:t>Evaluasi</a:t>
            </a:r>
            <a:endParaRPr lang="en-US" sz="2400" dirty="0">
              <a:solidFill>
                <a:schemeClr val="tx1"/>
              </a:solidFill>
              <a:latin typeface="Arial Narrow" pitchFamily="34" charset="0"/>
            </a:endParaRPr>
          </a:p>
          <a:p>
            <a:pPr marL="10795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Striped Right Arrow 7"/>
          <p:cNvSpPr/>
          <p:nvPr/>
        </p:nvSpPr>
        <p:spPr>
          <a:xfrm>
            <a:off x="1876425" y="3348038"/>
            <a:ext cx="428625" cy="1285875"/>
          </a:xfrm>
          <a:prstGeom prst="stripedRightArrow">
            <a:avLst>
              <a:gd name="adj1" fmla="val 50000"/>
              <a:gd name="adj2" fmla="val 61852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Flowchart: Delay 8"/>
          <p:cNvSpPr/>
          <p:nvPr/>
        </p:nvSpPr>
        <p:spPr>
          <a:xfrm>
            <a:off x="409575" y="2695575"/>
            <a:ext cx="1285875" cy="2714625"/>
          </a:xfrm>
          <a:prstGeom prst="flowChartDelay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Arial Narrow" pitchFamily="34" charset="0"/>
              </a:rPr>
              <a:t>Nilai-Nilai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Karakter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7481888" y="2914650"/>
            <a:ext cx="1214437" cy="207168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Arial Narrow" pitchFamily="34" charset="0"/>
              </a:rPr>
              <a:t>Siswa</a:t>
            </a:r>
            <a:r>
              <a:rPr lang="en-US" dirty="0">
                <a:latin typeface="Arial Narrow" pitchFamily="34" charset="0"/>
              </a:rPr>
              <a:t>  </a:t>
            </a:r>
            <a:r>
              <a:rPr lang="en-US" dirty="0" err="1">
                <a:latin typeface="Arial Narrow" pitchFamily="34" charset="0"/>
              </a:rPr>
              <a:t>Berka-rakter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12" name="Striped Right Arrow 11"/>
          <p:cNvSpPr/>
          <p:nvPr/>
        </p:nvSpPr>
        <p:spPr>
          <a:xfrm>
            <a:off x="6929438" y="3324225"/>
            <a:ext cx="428625" cy="1285875"/>
          </a:xfrm>
          <a:prstGeom prst="stripedRightArrow">
            <a:avLst>
              <a:gd name="adj1" fmla="val 50000"/>
              <a:gd name="adj2" fmla="val 61852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7353" name="TextBox 10"/>
          <p:cNvSpPr txBox="1">
            <a:spLocks noChangeArrowheads="1"/>
          </p:cNvSpPr>
          <p:nvPr/>
        </p:nvSpPr>
        <p:spPr bwMode="auto">
          <a:xfrm>
            <a:off x="312738" y="6534150"/>
            <a:ext cx="2214562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Dit. PSMP  Ditjend Mandikdasmen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ounded Rectangle 9"/>
          <p:cNvSpPr/>
          <p:nvPr/>
        </p:nvSpPr>
        <p:spPr>
          <a:xfrm>
            <a:off x="285750" y="1638300"/>
            <a:ext cx="8643938" cy="4214813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pc="150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spc="150" dirty="0"/>
              <a:t>INTERVENSI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pc="200" dirty="0"/>
              <a:t>Contextual  Teaching  and Learning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HABITUASI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93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/>
              <a:t>Pelaksanaan Pembelajaran</a:t>
            </a:r>
          </a:p>
        </p:txBody>
      </p:sp>
      <p:sp>
        <p:nvSpPr>
          <p:cNvPr id="5" name="Hexagon 4"/>
          <p:cNvSpPr/>
          <p:nvPr/>
        </p:nvSpPr>
        <p:spPr>
          <a:xfrm>
            <a:off x="285750" y="3376613"/>
            <a:ext cx="2214563" cy="1000125"/>
          </a:xfrm>
          <a:prstGeom prst="hexagon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/>
              <a:t>Pendahuluan</a:t>
            </a:r>
            <a:endParaRPr lang="en-US" sz="2000" dirty="0"/>
          </a:p>
        </p:txBody>
      </p:sp>
      <p:sp>
        <p:nvSpPr>
          <p:cNvPr id="6" name="Diamond 5"/>
          <p:cNvSpPr/>
          <p:nvPr/>
        </p:nvSpPr>
        <p:spPr>
          <a:xfrm>
            <a:off x="6648450" y="3195638"/>
            <a:ext cx="2286000" cy="1485900"/>
          </a:xfrm>
          <a:prstGeom prst="diamond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 err="1"/>
              <a:t>Penutup</a:t>
            </a:r>
            <a:endParaRPr lang="en-US" sz="2000" dirty="0"/>
          </a:p>
        </p:txBody>
      </p:sp>
      <p:sp>
        <p:nvSpPr>
          <p:cNvPr id="7" name="Oval 6"/>
          <p:cNvSpPr/>
          <p:nvPr/>
        </p:nvSpPr>
        <p:spPr>
          <a:xfrm>
            <a:off x="3143250" y="2522538"/>
            <a:ext cx="3000375" cy="2786062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 err="1">
                <a:latin typeface="Maiandra GD" pitchFamily="34" charset="0"/>
              </a:rPr>
              <a:t>Kegiatan</a:t>
            </a:r>
            <a:r>
              <a:rPr lang="en-US" sz="2400" dirty="0">
                <a:latin typeface="Maiandra GD" pitchFamily="34" charset="0"/>
              </a:rPr>
              <a:t> </a:t>
            </a:r>
            <a:r>
              <a:rPr lang="en-US" sz="2400" dirty="0" err="1">
                <a:latin typeface="Maiandra GD" pitchFamily="34" charset="0"/>
              </a:rPr>
              <a:t>Inti</a:t>
            </a:r>
            <a:r>
              <a:rPr lang="en-US" sz="2400" dirty="0">
                <a:latin typeface="Maiandra GD" pitchFamily="34" charset="0"/>
              </a:rPr>
              <a:t>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latin typeface="Maiandra GD" pitchFamily="34" charset="0"/>
              </a:rPr>
              <a:t> </a:t>
            </a:r>
            <a:r>
              <a:rPr lang="en-US" sz="2400" dirty="0" err="1">
                <a:latin typeface="Maiandra GD" pitchFamily="34" charset="0"/>
              </a:rPr>
              <a:t>Eksplorasi</a:t>
            </a:r>
            <a:endParaRPr lang="en-US" sz="2400" dirty="0">
              <a:latin typeface="Maiandra GD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latin typeface="Maiandra GD" pitchFamily="34" charset="0"/>
              </a:rPr>
              <a:t> </a:t>
            </a:r>
            <a:r>
              <a:rPr lang="en-US" sz="2400" dirty="0" err="1">
                <a:latin typeface="Maiandra GD" pitchFamily="34" charset="0"/>
              </a:rPr>
              <a:t>Elaborasi</a:t>
            </a:r>
            <a:endParaRPr lang="en-US" sz="2400" dirty="0">
              <a:latin typeface="Maiandra GD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latin typeface="Maiandra GD" pitchFamily="34" charset="0"/>
              </a:rPr>
              <a:t> </a:t>
            </a:r>
            <a:r>
              <a:rPr lang="en-US" sz="2400" dirty="0" err="1">
                <a:latin typeface="Maiandra GD" pitchFamily="34" charset="0"/>
              </a:rPr>
              <a:t>Konfirmasi</a:t>
            </a:r>
            <a:r>
              <a:rPr lang="en-US" dirty="0"/>
              <a:t> </a:t>
            </a:r>
          </a:p>
        </p:txBody>
      </p:sp>
      <p:sp>
        <p:nvSpPr>
          <p:cNvPr id="8" name="Chevron 7"/>
          <p:cNvSpPr/>
          <p:nvPr/>
        </p:nvSpPr>
        <p:spPr>
          <a:xfrm>
            <a:off x="2643188" y="3590925"/>
            <a:ext cx="357187" cy="571500"/>
          </a:xfrm>
          <a:prstGeom prst="chevr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>
            <a:off x="6215063" y="3646488"/>
            <a:ext cx="357187" cy="571500"/>
          </a:xfrm>
          <a:prstGeom prst="chevr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59400" name="TextBox 10"/>
          <p:cNvSpPr txBox="1">
            <a:spLocks noChangeArrowheads="1"/>
          </p:cNvSpPr>
          <p:nvPr/>
        </p:nvSpPr>
        <p:spPr bwMode="auto">
          <a:xfrm>
            <a:off x="312738" y="6534150"/>
            <a:ext cx="2214562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Dit. PSMP  Ditjend Mandikdasmen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itle 1"/>
          <p:cNvSpPr>
            <a:spLocks noGrp="1"/>
          </p:cNvSpPr>
          <p:nvPr>
            <p:ph type="title"/>
          </p:nvPr>
        </p:nvSpPr>
        <p:spPr>
          <a:xfrm>
            <a:off x="428625" y="357188"/>
            <a:ext cx="8229600" cy="1143000"/>
          </a:xfrm>
        </p:spPr>
        <p:txBody>
          <a:bodyPr/>
          <a:lstStyle/>
          <a:p>
            <a:r>
              <a:rPr lang="en-US" sz="3600" smtClean="0"/>
              <a:t>Evaluasi melalui </a:t>
            </a:r>
            <a:r>
              <a:rPr lang="en-US" sz="3600" i="1" smtClean="0"/>
              <a:t>Authentic  Assessment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00063" y="1714500"/>
          <a:ext cx="7929561" cy="4467224"/>
        </p:xfrm>
        <a:graphic>
          <a:graphicData uri="http://schemas.openxmlformats.org/drawingml/2006/table">
            <a:tbl>
              <a:tblPr>
                <a:tableStyleId>{073A0DAA-6AF3-43AB-8588-CEC1D06C72B9}</a:tableStyleId>
              </a:tblPr>
              <a:tblGrid>
                <a:gridCol w="2458164"/>
                <a:gridCol w="2894290"/>
                <a:gridCol w="2577107"/>
              </a:tblGrid>
              <a:tr h="315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81940" algn="l"/>
                        </a:tabLst>
                      </a:pPr>
                      <a:r>
                        <a:rPr lang="id-ID" sz="1800" dirty="0" smtClean="0"/>
                        <a:t>Teknik </a:t>
                      </a:r>
                      <a:r>
                        <a:rPr lang="id-ID" sz="1800" dirty="0"/>
                        <a:t>Penilaian</a:t>
                      </a:r>
                      <a:endParaRPr lang="en-US" sz="18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81940" algn="l"/>
                        </a:tabLst>
                      </a:pPr>
                      <a:r>
                        <a:rPr lang="id-ID" sz="1800" dirty="0" smtClean="0"/>
                        <a:t>Bentuk </a:t>
                      </a:r>
                      <a:r>
                        <a:rPr lang="id-ID" sz="1800" dirty="0"/>
                        <a:t>Instrumen</a:t>
                      </a:r>
                      <a:endParaRPr lang="en-US" sz="18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4641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81940" algn="l"/>
                          <a:tab pos="925195" algn="ctr"/>
                        </a:tabLst>
                      </a:pPr>
                      <a:r>
                        <a:rPr lang="id-ID" sz="1800" dirty="0" smtClean="0"/>
                        <a:t>Tes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id-ID" sz="1800" dirty="0" smtClean="0"/>
                        <a:t>Tertulis</a:t>
                      </a:r>
                      <a:endParaRPr lang="en-US" sz="18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3815" algn="l"/>
                          <a:tab pos="158115" algn="l"/>
                        </a:tabLst>
                      </a:pPr>
                      <a:r>
                        <a:rPr lang="id-ID" sz="1800" dirty="0"/>
                        <a:t> Pilihan ganda</a:t>
                      </a:r>
                      <a:endParaRPr lang="en-US" sz="1800" dirty="0"/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3815" algn="l"/>
                          <a:tab pos="158115" algn="l"/>
                        </a:tabLst>
                      </a:pPr>
                      <a:r>
                        <a:rPr lang="id-ID" sz="1800" dirty="0"/>
                        <a:t> Benar-salah</a:t>
                      </a:r>
                      <a:endParaRPr lang="en-US" sz="1800" dirty="0"/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3815" algn="l"/>
                          <a:tab pos="158115" algn="l"/>
                        </a:tabLst>
                      </a:pPr>
                      <a:r>
                        <a:rPr lang="id-ID" sz="1800" dirty="0"/>
                        <a:t> Menjodohkan </a:t>
                      </a:r>
                      <a:endParaRPr lang="en-US" sz="18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3815" algn="l"/>
                          <a:tab pos="158115" algn="l"/>
                        </a:tabLst>
                      </a:pPr>
                      <a:r>
                        <a:rPr lang="id-ID" sz="1800" dirty="0" smtClean="0"/>
                        <a:t> Pilihan </a:t>
                      </a:r>
                      <a:r>
                        <a:rPr lang="en-US" sz="1800" dirty="0" smtClean="0"/>
                        <a:t>s</a:t>
                      </a:r>
                      <a:r>
                        <a:rPr lang="id-ID" sz="1800" dirty="0" smtClean="0"/>
                        <a:t>ingkat</a:t>
                      </a:r>
                      <a:endParaRPr lang="en-US" sz="1800" dirty="0" smtClean="0"/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3815" algn="l"/>
                          <a:tab pos="158115" algn="l"/>
                        </a:tabLst>
                      </a:pPr>
                      <a:r>
                        <a:rPr lang="id-ID" sz="1800" dirty="0" smtClean="0"/>
                        <a:t> Uraian</a:t>
                      </a:r>
                      <a:endParaRPr lang="en-US" sz="1800" dirty="0" smtClean="0">
                        <a:latin typeface="Times New Roman"/>
                        <a:ea typeface="MS Mincho"/>
                      </a:endParaRPr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3815" algn="l"/>
                          <a:tab pos="158115" algn="l"/>
                        </a:tabLst>
                      </a:pPr>
                      <a:endParaRPr lang="en-US" sz="18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315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81940" algn="l"/>
                          <a:tab pos="925195" algn="ctr"/>
                        </a:tabLst>
                      </a:pPr>
                      <a:r>
                        <a:rPr lang="id-ID" sz="1800" dirty="0"/>
                        <a:t>Tes Lisan</a:t>
                      </a:r>
                      <a:endParaRPr lang="en-US" sz="18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3815" algn="l"/>
                          <a:tab pos="158115" algn="l"/>
                        </a:tabLst>
                      </a:pPr>
                      <a:r>
                        <a:rPr lang="id-ID" sz="1800"/>
                        <a:t> Daftar </a:t>
                      </a:r>
                      <a:r>
                        <a:rPr lang="en-US" sz="1800"/>
                        <a:t>p</a:t>
                      </a:r>
                      <a:r>
                        <a:rPr lang="id-ID" sz="1800"/>
                        <a:t>ertanyaan</a:t>
                      </a:r>
                      <a:endParaRPr lang="en-US" sz="18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81559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81940" algn="l"/>
                        </a:tabLst>
                      </a:pPr>
                      <a:r>
                        <a:rPr lang="id-ID" sz="1800" dirty="0"/>
                        <a:t>Tes Kinerja</a:t>
                      </a:r>
                      <a:endParaRPr lang="en-US" sz="18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3815" algn="l"/>
                          <a:tab pos="158115" algn="l"/>
                        </a:tabLst>
                      </a:pPr>
                      <a:r>
                        <a:rPr lang="id-ID" sz="1800" dirty="0"/>
                        <a:t>Tes tulis keterampilan</a:t>
                      </a:r>
                      <a:endParaRPr lang="en-US" sz="1800" dirty="0"/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3815" algn="l"/>
                          <a:tab pos="158115" algn="l"/>
                        </a:tabLst>
                      </a:pPr>
                      <a:r>
                        <a:rPr lang="id-ID" sz="1800" dirty="0"/>
                        <a:t>Tes </a:t>
                      </a:r>
                      <a:r>
                        <a:rPr lang="id-ID" sz="1800" dirty="0" smtClean="0"/>
                        <a:t>identifikasi</a:t>
                      </a:r>
                      <a:endParaRPr lang="en-US" sz="18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3815" algn="l"/>
                          <a:tab pos="158115" algn="l"/>
                        </a:tabLst>
                      </a:pPr>
                      <a:r>
                        <a:rPr lang="id-ID" sz="1800" dirty="0" smtClean="0"/>
                        <a:t>Tes simulasi</a:t>
                      </a:r>
                      <a:endParaRPr lang="en-US" sz="1800" dirty="0" smtClean="0"/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3815" algn="l"/>
                          <a:tab pos="158115" algn="l"/>
                        </a:tabLst>
                      </a:pPr>
                      <a:r>
                        <a:rPr lang="id-ID" sz="1800" dirty="0" smtClean="0"/>
                        <a:t>Tes uji petik kerja</a:t>
                      </a:r>
                      <a:endParaRPr lang="en-US" sz="18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</a:tr>
              <a:tr h="630944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81940" algn="l"/>
                        </a:tabLst>
                      </a:pPr>
                      <a:r>
                        <a:rPr lang="id-ID" sz="1800" dirty="0"/>
                        <a:t>Penugasan individual atau kelompok</a:t>
                      </a:r>
                      <a:endParaRPr lang="en-US" sz="18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58115" algn="l"/>
                        </a:tabLst>
                      </a:pPr>
                      <a:r>
                        <a:rPr lang="id-ID" sz="1800" dirty="0"/>
                        <a:t>Pekerjaan rumah</a:t>
                      </a:r>
                      <a:endParaRPr lang="en-US" sz="1800" dirty="0"/>
                    </a:p>
                    <a:p>
                      <a:pPr marL="342900" marR="0" lvl="0" indent="-34290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3815" algn="l"/>
                          <a:tab pos="158115" algn="l"/>
                        </a:tabLst>
                      </a:pPr>
                      <a:r>
                        <a:rPr lang="id-ID" sz="1800" dirty="0"/>
                        <a:t>Proyek</a:t>
                      </a:r>
                      <a:endParaRPr lang="en-US" sz="18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5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81940" algn="l"/>
                        </a:tabLst>
                      </a:pPr>
                      <a:r>
                        <a:rPr lang="id-ID" sz="1800"/>
                        <a:t>Observasi</a:t>
                      </a:r>
                      <a:endParaRPr lang="en-US" sz="18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58115" algn="l"/>
                        </a:tabLst>
                      </a:pPr>
                      <a:r>
                        <a:rPr lang="id-ID" sz="1800"/>
                        <a:t>Lembar </a:t>
                      </a:r>
                      <a:r>
                        <a:rPr lang="en-US" sz="1800"/>
                        <a:t>o</a:t>
                      </a:r>
                      <a:r>
                        <a:rPr lang="id-ID" sz="1800"/>
                        <a:t>bservasi/</a:t>
                      </a:r>
                      <a:r>
                        <a:rPr lang="en-US" sz="1800"/>
                        <a:t>l</a:t>
                      </a:r>
                      <a:r>
                        <a:rPr lang="id-ID" sz="1800"/>
                        <a:t>embar </a:t>
                      </a:r>
                      <a:r>
                        <a:rPr lang="en-US" sz="1800"/>
                        <a:t>p</a:t>
                      </a:r>
                      <a:r>
                        <a:rPr lang="id-ID" sz="1800"/>
                        <a:t>engamatan</a:t>
                      </a:r>
                      <a:endParaRPr lang="en-US" sz="18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5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81940" algn="l"/>
                        </a:tabLst>
                      </a:pPr>
                      <a:r>
                        <a:rPr lang="id-ID" sz="1800"/>
                        <a:t>Penilaian portofolio</a:t>
                      </a:r>
                      <a:endParaRPr lang="en-US" sz="18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58115" algn="l"/>
                        </a:tabLst>
                      </a:pPr>
                      <a:r>
                        <a:rPr lang="id-ID" sz="1800"/>
                        <a:t>Lembar penilaian portofolio</a:t>
                      </a:r>
                      <a:endParaRPr lang="en-US" sz="18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5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81940" algn="l"/>
                        </a:tabLst>
                      </a:pPr>
                      <a:r>
                        <a:rPr lang="id-ID" sz="1800"/>
                        <a:t>Jurnal</a:t>
                      </a:r>
                      <a:endParaRPr lang="en-US" sz="18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43815" algn="l"/>
                          <a:tab pos="158115" algn="l"/>
                        </a:tabLst>
                      </a:pPr>
                      <a:r>
                        <a:rPr lang="id-ID" sz="1800"/>
                        <a:t>Buku catatan jurnal</a:t>
                      </a:r>
                      <a:endParaRPr lang="en-US" sz="18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5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81940" algn="l"/>
                        </a:tabLst>
                      </a:pPr>
                      <a:r>
                        <a:rPr lang="id-ID" sz="1800"/>
                        <a:t>Penilaian diri</a:t>
                      </a:r>
                      <a:endParaRPr lang="en-US" sz="18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58115" algn="l"/>
                        </a:tabLst>
                      </a:pPr>
                      <a:r>
                        <a:rPr lang="id-ID" sz="1800"/>
                        <a:t>Lembar penilaian diri/kuesioner</a:t>
                      </a:r>
                      <a:endParaRPr lang="en-US" sz="180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1547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281940" algn="l"/>
                        </a:tabLst>
                      </a:pPr>
                      <a:r>
                        <a:rPr lang="id-ID" sz="1800" dirty="0"/>
                        <a:t>Penilaian antarteman</a:t>
                      </a:r>
                      <a:endParaRPr lang="en-US" sz="18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342900" marR="0" lvl="0" indent="-342900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Symbol"/>
                        <a:buChar char=""/>
                        <a:tabLst>
                          <a:tab pos="158115" algn="l"/>
                        </a:tabLst>
                      </a:pPr>
                      <a:r>
                        <a:rPr lang="id-ID" sz="1800" dirty="0"/>
                        <a:t>Lembar penilaian antarteman</a:t>
                      </a:r>
                      <a:endParaRPr lang="en-US" sz="1800" dirty="0">
                        <a:latin typeface="Times New Roman"/>
                        <a:ea typeface="MS Mincho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1481" name="TextBox 4"/>
          <p:cNvSpPr txBox="1">
            <a:spLocks noChangeArrowheads="1"/>
          </p:cNvSpPr>
          <p:nvPr/>
        </p:nvSpPr>
        <p:spPr bwMode="auto">
          <a:xfrm>
            <a:off x="312738" y="6534150"/>
            <a:ext cx="2214562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Dit. PSMP  Ditjend Mandikdasmen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28625" y="571500"/>
            <a:ext cx="8229600" cy="71437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/>
              <a:t>Pembinaan Karakter Melalui MBS</a:t>
            </a:r>
          </a:p>
        </p:txBody>
      </p:sp>
      <p:sp>
        <p:nvSpPr>
          <p:cNvPr id="6" name="Oval 5"/>
          <p:cNvSpPr/>
          <p:nvPr/>
        </p:nvSpPr>
        <p:spPr>
          <a:xfrm>
            <a:off x="2447912" y="1500174"/>
            <a:ext cx="4357718" cy="4929222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marL="80645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err="1">
                <a:latin typeface="Arial Narrow" pitchFamily="34" charset="0"/>
              </a:rPr>
              <a:t>Perencanaan</a:t>
            </a:r>
            <a:endParaRPr lang="en-US" sz="2000" dirty="0">
              <a:latin typeface="Arial Narrow" pitchFamily="34" charset="0"/>
            </a:endParaRPr>
          </a:p>
          <a:p>
            <a:pPr marL="3683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err="1">
                <a:latin typeface="Arial Narrow" pitchFamily="34" charset="0"/>
              </a:rPr>
              <a:t>Pelaksanaan</a:t>
            </a:r>
            <a:r>
              <a:rPr lang="en-US" sz="2000" dirty="0">
                <a:latin typeface="Arial Narrow" pitchFamily="34" charset="0"/>
              </a:rPr>
              <a:t>. </a:t>
            </a:r>
          </a:p>
          <a:p>
            <a:pPr marL="126365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>
              <a:latin typeface="Arial Narrow" pitchFamily="34" charset="0"/>
            </a:endParaRPr>
          </a:p>
          <a:p>
            <a:pPr marL="126365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sz="2000" dirty="0">
              <a:latin typeface="Arial Narrow" pitchFamily="34" charset="0"/>
            </a:endParaRPr>
          </a:p>
          <a:p>
            <a:pPr marL="153035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SI, SKL,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Pembelajaran</a:t>
            </a:r>
            <a:endParaRPr lang="en-US" sz="2000" dirty="0">
              <a:solidFill>
                <a:schemeClr val="tx1"/>
              </a:solidFill>
              <a:latin typeface="Arial Narrow" pitchFamily="34" charset="0"/>
            </a:endParaRPr>
          </a:p>
          <a:p>
            <a:pPr marL="169545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Pendidik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&amp;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Tng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Kependdkan</a:t>
            </a:r>
            <a:endParaRPr lang="en-US" sz="2000" dirty="0">
              <a:solidFill>
                <a:schemeClr val="tx1"/>
              </a:solidFill>
              <a:latin typeface="Arial Narrow" pitchFamily="34" charset="0"/>
            </a:endParaRPr>
          </a:p>
          <a:p>
            <a:pPr marL="15240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Sarana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prasarana</a:t>
            </a:r>
            <a:endParaRPr lang="en-US" sz="2000" dirty="0">
              <a:solidFill>
                <a:schemeClr val="tx1"/>
              </a:solidFill>
              <a:latin typeface="Arial Narrow" pitchFamily="34" charset="0"/>
            </a:endParaRPr>
          </a:p>
          <a:p>
            <a:pPr marL="135255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Kesiswaan</a:t>
            </a:r>
            <a:endParaRPr lang="en-US" sz="2000" dirty="0">
              <a:solidFill>
                <a:schemeClr val="tx1"/>
              </a:solidFill>
              <a:latin typeface="Arial Narrow" pitchFamily="34" charset="0"/>
            </a:endParaRPr>
          </a:p>
          <a:p>
            <a:pPr marL="116205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Pendanaan</a:t>
            </a:r>
            <a:endParaRPr lang="en-US" sz="2000" dirty="0">
              <a:solidFill>
                <a:schemeClr val="tx1"/>
              </a:solidFill>
              <a:latin typeface="Arial Narrow" pitchFamily="34" charset="0"/>
            </a:endParaRPr>
          </a:p>
          <a:p>
            <a:pPr marL="10795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2481250" y="2609844"/>
            <a:ext cx="2000264" cy="2857520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marL="88900" indent="-88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>
                <a:solidFill>
                  <a:schemeClr val="tx1"/>
                </a:solidFill>
                <a:latin typeface="Arial Narrow" pitchFamily="34" charset="0"/>
              </a:rPr>
              <a:t>Kemandirian</a:t>
            </a:r>
            <a:endParaRPr lang="en-US" dirty="0">
              <a:solidFill>
                <a:schemeClr val="tx1"/>
              </a:solidFill>
              <a:latin typeface="Arial Narrow" pitchFamily="34" charset="0"/>
            </a:endParaRPr>
          </a:p>
          <a:p>
            <a:pPr marL="88900" indent="-88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>
                <a:solidFill>
                  <a:schemeClr val="tx1"/>
                </a:solidFill>
                <a:latin typeface="Arial Narrow" pitchFamily="34" charset="0"/>
              </a:rPr>
              <a:t>Kemitraan</a:t>
            </a:r>
            <a:r>
              <a:rPr lang="en-US" dirty="0">
                <a:solidFill>
                  <a:schemeClr val="tx1"/>
                </a:solidFill>
                <a:latin typeface="Arial Narrow" pitchFamily="34" charset="0"/>
              </a:rPr>
              <a:t>/ </a:t>
            </a:r>
            <a:r>
              <a:rPr lang="en-US" dirty="0" err="1">
                <a:solidFill>
                  <a:schemeClr val="tx1"/>
                </a:solidFill>
                <a:latin typeface="Arial Narrow" pitchFamily="34" charset="0"/>
              </a:rPr>
              <a:t>Kerjasama</a:t>
            </a:r>
            <a:endParaRPr lang="en-US" dirty="0">
              <a:solidFill>
                <a:schemeClr val="tx1"/>
              </a:solidFill>
              <a:latin typeface="Arial Narrow" pitchFamily="34" charset="0"/>
            </a:endParaRPr>
          </a:p>
          <a:p>
            <a:pPr marL="88900" indent="-88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>
                <a:solidFill>
                  <a:schemeClr val="tx1"/>
                </a:solidFill>
                <a:latin typeface="Arial Narrow" pitchFamily="34" charset="0"/>
              </a:rPr>
              <a:t>Partisipasi</a:t>
            </a:r>
            <a:endParaRPr lang="en-US" dirty="0">
              <a:solidFill>
                <a:schemeClr val="tx1"/>
              </a:solidFill>
              <a:latin typeface="Arial Narrow" pitchFamily="34" charset="0"/>
            </a:endParaRPr>
          </a:p>
          <a:p>
            <a:pPr marL="88900" indent="-88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>
                <a:solidFill>
                  <a:schemeClr val="tx1"/>
                </a:solidFill>
                <a:latin typeface="Arial Narrow" pitchFamily="34" charset="0"/>
              </a:rPr>
              <a:t>Transparansi</a:t>
            </a:r>
            <a:endParaRPr lang="en-US" dirty="0">
              <a:solidFill>
                <a:schemeClr val="tx1"/>
              </a:solidFill>
              <a:latin typeface="Arial Narrow" pitchFamily="34" charset="0"/>
            </a:endParaRPr>
          </a:p>
          <a:p>
            <a:pPr marL="88900" indent="-889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err="1">
                <a:solidFill>
                  <a:schemeClr val="tx1"/>
                </a:solidFill>
                <a:latin typeface="Arial Narrow" pitchFamily="34" charset="0"/>
              </a:rPr>
              <a:t>Akuntabilitas</a:t>
            </a:r>
            <a:endParaRPr lang="en-US" sz="1600" dirty="0">
              <a:solidFill>
                <a:schemeClr val="tx1"/>
              </a:solidFill>
              <a:latin typeface="Arial Narrow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Striped Right Arrow 7"/>
          <p:cNvSpPr/>
          <p:nvPr/>
        </p:nvSpPr>
        <p:spPr>
          <a:xfrm>
            <a:off x="1876425" y="3348038"/>
            <a:ext cx="428625" cy="1285875"/>
          </a:xfrm>
          <a:prstGeom prst="stripedRightArrow">
            <a:avLst>
              <a:gd name="adj1" fmla="val 50000"/>
              <a:gd name="adj2" fmla="val 61852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Flowchart: Delay 8"/>
          <p:cNvSpPr/>
          <p:nvPr/>
        </p:nvSpPr>
        <p:spPr>
          <a:xfrm>
            <a:off x="409575" y="2695575"/>
            <a:ext cx="1285875" cy="2714625"/>
          </a:xfrm>
          <a:prstGeom prst="flowChartDelay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Arial Narrow" pitchFamily="34" charset="0"/>
              </a:rPr>
              <a:t>Nilai-Nilai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Karakter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7481888" y="2914650"/>
            <a:ext cx="1214437" cy="207168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Arial Narrow" pitchFamily="34" charset="0"/>
              </a:rPr>
              <a:t>Siswa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Berka-rakter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12" name="Striped Right Arrow 11"/>
          <p:cNvSpPr/>
          <p:nvPr/>
        </p:nvSpPr>
        <p:spPr>
          <a:xfrm>
            <a:off x="6929438" y="3324225"/>
            <a:ext cx="428625" cy="1285875"/>
          </a:xfrm>
          <a:prstGeom prst="stripedRightArrow">
            <a:avLst>
              <a:gd name="adj1" fmla="val 50000"/>
              <a:gd name="adj2" fmla="val 61852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305175" y="1624013"/>
            <a:ext cx="2643188" cy="1071562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Perencanaan</a:t>
            </a:r>
            <a:endParaRPr lang="en-US" dirty="0">
              <a:latin typeface="Arial Narrow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Pelaksanaan</a:t>
            </a:r>
            <a:endParaRPr lang="en-US" dirty="0">
              <a:latin typeface="Arial Narrow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Supervisi</a:t>
            </a:r>
            <a:r>
              <a:rPr lang="en-US" dirty="0">
                <a:latin typeface="Arial Narrow" pitchFamily="34" charset="0"/>
              </a:rPr>
              <a:t>, &amp; ME</a:t>
            </a:r>
          </a:p>
        </p:txBody>
      </p:sp>
      <p:sp>
        <p:nvSpPr>
          <p:cNvPr id="63501" name="TextBox 10"/>
          <p:cNvSpPr txBox="1">
            <a:spLocks noChangeArrowheads="1"/>
          </p:cNvSpPr>
          <p:nvPr/>
        </p:nvSpPr>
        <p:spPr bwMode="auto">
          <a:xfrm>
            <a:off x="312738" y="6534150"/>
            <a:ext cx="2214562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Dit. PSMP  Ditjend Mandikdasmen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428625" y="122238"/>
            <a:ext cx="8229600" cy="714375"/>
          </a:xfrm>
        </p:spPr>
        <p:txBody>
          <a:bodyPr rtlCol="0">
            <a:normAutofit fontScale="9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4000" b="1" dirty="0"/>
              <a:t>Pembinaan </a:t>
            </a:r>
            <a:r>
              <a:rPr lang="en-US" sz="4000" b="1" dirty="0" err="1"/>
              <a:t>Karakter</a:t>
            </a:r>
            <a:r>
              <a:rPr lang="en-US" sz="4000" b="1" dirty="0"/>
              <a:t> </a:t>
            </a:r>
            <a:r>
              <a:rPr lang="en-US" sz="4000" b="1" dirty="0" err="1"/>
              <a:t>melalui</a:t>
            </a:r>
            <a:r>
              <a:rPr lang="en-US" sz="4000" b="1" dirty="0"/>
              <a:t> </a:t>
            </a:r>
            <a:r>
              <a:rPr lang="en-US" sz="4000" b="1" dirty="0" err="1"/>
              <a:t>Ekstrakurikuler</a:t>
            </a:r>
            <a:endParaRPr lang="en-US" sz="4000" b="1" dirty="0"/>
          </a:p>
        </p:txBody>
      </p:sp>
      <p:sp>
        <p:nvSpPr>
          <p:cNvPr id="6" name="Oval 5"/>
          <p:cNvSpPr/>
          <p:nvPr/>
        </p:nvSpPr>
        <p:spPr>
          <a:xfrm>
            <a:off x="2447912" y="1214422"/>
            <a:ext cx="4357718" cy="5429288"/>
          </a:xfrm>
          <a:prstGeom prst="ellips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marL="3683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Pembiasaan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Akhlak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Mulia</a:t>
            </a:r>
            <a:endParaRPr lang="en-US" sz="2000" dirty="0">
              <a:solidFill>
                <a:schemeClr val="tx1"/>
              </a:solidFill>
              <a:latin typeface="Arial Narrow" pitchFamily="34" charset="0"/>
            </a:endParaRPr>
          </a:p>
          <a:p>
            <a:pPr marL="3683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MOS, OSIS,</a:t>
            </a:r>
          </a:p>
          <a:p>
            <a:pPr marL="3683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Tatakrama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Tata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Tertib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Kehidupan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Sosial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Sekolah</a:t>
            </a:r>
            <a:endParaRPr lang="en-US" sz="2000" dirty="0">
              <a:solidFill>
                <a:schemeClr val="tx1"/>
              </a:solidFill>
              <a:latin typeface="Arial Narrow" pitchFamily="34" charset="0"/>
            </a:endParaRPr>
          </a:p>
          <a:p>
            <a:pPr marL="3683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Kepramukaan</a:t>
            </a:r>
            <a:endParaRPr lang="en-US" sz="2000" dirty="0">
              <a:solidFill>
                <a:schemeClr val="tx1"/>
              </a:solidFill>
              <a:latin typeface="Arial Narrow" pitchFamily="34" charset="0"/>
            </a:endParaRPr>
          </a:p>
          <a:p>
            <a:pPr marL="3683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Upacara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Bendera</a:t>
            </a:r>
            <a:endParaRPr lang="en-US" sz="2000" dirty="0">
              <a:solidFill>
                <a:schemeClr val="tx1"/>
              </a:solidFill>
              <a:latin typeface="Arial Narrow" pitchFamily="34" charset="0"/>
            </a:endParaRPr>
          </a:p>
          <a:p>
            <a:pPr marL="3683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Pendidikan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Pendahuluan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Bela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Negara</a:t>
            </a:r>
          </a:p>
          <a:p>
            <a:pPr marL="3683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Pendidikan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Berwawasan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Kebangsaan</a:t>
            </a:r>
            <a:endParaRPr lang="en-US" sz="2000" dirty="0">
              <a:solidFill>
                <a:schemeClr val="tx1"/>
              </a:solidFill>
              <a:latin typeface="Arial Narrow" pitchFamily="34" charset="0"/>
            </a:endParaRPr>
          </a:p>
          <a:p>
            <a:pPr marL="3683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UKS</a:t>
            </a:r>
          </a:p>
          <a:p>
            <a:pPr marL="3683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PMR</a:t>
            </a:r>
          </a:p>
          <a:p>
            <a:pPr marL="368300" indent="-177800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Pencegahan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Penyalahgunaan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Arial Narrow" pitchFamily="34" charset="0"/>
              </a:rPr>
              <a:t>Narkoba</a:t>
            </a:r>
            <a:r>
              <a:rPr lang="en-US" sz="2000" dirty="0">
                <a:solidFill>
                  <a:schemeClr val="tx1"/>
                </a:solidFill>
                <a:latin typeface="Arial Narrow" pitchFamily="34" charset="0"/>
              </a:rPr>
              <a:t> </a:t>
            </a:r>
          </a:p>
        </p:txBody>
      </p:sp>
      <p:sp>
        <p:nvSpPr>
          <p:cNvPr id="8" name="Striped Right Arrow 7"/>
          <p:cNvSpPr/>
          <p:nvPr/>
        </p:nvSpPr>
        <p:spPr>
          <a:xfrm>
            <a:off x="1876425" y="3348038"/>
            <a:ext cx="428625" cy="1285875"/>
          </a:xfrm>
          <a:prstGeom prst="stripedRightArrow">
            <a:avLst>
              <a:gd name="adj1" fmla="val 50000"/>
              <a:gd name="adj2" fmla="val 61852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Flowchart: Delay 8"/>
          <p:cNvSpPr/>
          <p:nvPr/>
        </p:nvSpPr>
        <p:spPr>
          <a:xfrm>
            <a:off x="409575" y="2695575"/>
            <a:ext cx="1285875" cy="2714625"/>
          </a:xfrm>
          <a:prstGeom prst="flowChartDelay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Arial Narrow" pitchFamily="34" charset="0"/>
              </a:rPr>
              <a:t>Nilai-Nilai</a:t>
            </a:r>
            <a:r>
              <a:rPr lang="en-US" dirty="0">
                <a:latin typeface="Arial Narrow" pitchFamily="34" charset="0"/>
              </a:rPr>
              <a:t> </a:t>
            </a:r>
            <a:r>
              <a:rPr lang="en-US" dirty="0" err="1">
                <a:latin typeface="Arial Narrow" pitchFamily="34" charset="0"/>
              </a:rPr>
              <a:t>Karakter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10" name="Oval 9"/>
          <p:cNvSpPr/>
          <p:nvPr/>
        </p:nvSpPr>
        <p:spPr>
          <a:xfrm>
            <a:off x="7481888" y="2914650"/>
            <a:ext cx="1214437" cy="2071688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 err="1">
                <a:latin typeface="Arial Narrow" pitchFamily="34" charset="0"/>
              </a:rPr>
              <a:t>Siswa</a:t>
            </a:r>
            <a:r>
              <a:rPr lang="en-US" dirty="0">
                <a:latin typeface="Arial Narrow" pitchFamily="34" charset="0"/>
              </a:rPr>
              <a:t>  </a:t>
            </a:r>
            <a:r>
              <a:rPr lang="en-US" dirty="0" err="1">
                <a:latin typeface="Arial Narrow" pitchFamily="34" charset="0"/>
              </a:rPr>
              <a:t>Berka-rakter</a:t>
            </a:r>
            <a:endParaRPr lang="en-US" dirty="0">
              <a:latin typeface="Arial Narrow" pitchFamily="34" charset="0"/>
            </a:endParaRPr>
          </a:p>
        </p:txBody>
      </p:sp>
      <p:sp>
        <p:nvSpPr>
          <p:cNvPr id="12" name="Striped Right Arrow 11"/>
          <p:cNvSpPr/>
          <p:nvPr/>
        </p:nvSpPr>
        <p:spPr>
          <a:xfrm>
            <a:off x="6929438" y="3324225"/>
            <a:ext cx="428625" cy="1285875"/>
          </a:xfrm>
          <a:prstGeom prst="stripedRightArrow">
            <a:avLst>
              <a:gd name="adj1" fmla="val 50000"/>
              <a:gd name="adj2" fmla="val 61852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5545" name="TextBox 1"/>
          <p:cNvSpPr txBox="1">
            <a:spLocks noChangeArrowheads="1"/>
          </p:cNvSpPr>
          <p:nvPr/>
        </p:nvSpPr>
        <p:spPr bwMode="auto">
          <a:xfrm>
            <a:off x="312738" y="6534150"/>
            <a:ext cx="2214562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Dit. PSMP  Ditjend Mandikdasmen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8237C78-55AB-46B0-B7D1-937D5023D0B9}" type="slidenum">
              <a:rPr lang="id-ID" sz="1000">
                <a:solidFill>
                  <a:schemeClr val="tx1"/>
                </a:solidFill>
                <a:latin typeface="Tahoma" pitchFamily="34" charset="0"/>
                <a:ea typeface="ＭＳ Ｐゴシック"/>
                <a:cs typeface="ＭＳ Ｐゴシック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id-ID" sz="1000">
              <a:solidFill>
                <a:schemeClr val="tx1"/>
              </a:solidFill>
              <a:latin typeface="Tahoma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11113"/>
            <a:ext cx="7999412" cy="1431925"/>
          </a:xfrm>
        </p:spPr>
        <p:txBody>
          <a:bodyPr/>
          <a:lstStyle/>
          <a:p>
            <a:r>
              <a:rPr lang="en-US" b="1" smtClean="0"/>
              <a:t>KOGNITIVISME : BRUNER</a:t>
            </a:r>
            <a:endParaRPr lang="id-ID" b="1" smtClean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916113"/>
            <a:ext cx="8137525" cy="4608512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sz="2400" smtClean="0"/>
              <a:t> Terjadinya proses belajar lebih ditentukan oleh cara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    kita mengatur materi pelajaran </a:t>
            </a:r>
          </a:p>
          <a:p>
            <a:pPr>
              <a:lnSpc>
                <a:spcPct val="90000"/>
              </a:lnSpc>
              <a:buFont typeface="Wingdings" pitchFamily="2" charset="2"/>
              <a:buChar char="n"/>
            </a:pPr>
            <a:r>
              <a:rPr lang="en-US" sz="2400" smtClean="0"/>
              <a:t> Proses belajar terjadi melalui tahap-tahap :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/>
              <a:t> </a:t>
            </a:r>
            <a:r>
              <a:rPr lang="en-US" sz="2400" smtClean="0">
                <a:sym typeface="Wingdings" pitchFamily="2" charset="2"/>
              </a:rPr>
              <a:t>  </a:t>
            </a:r>
            <a:r>
              <a:rPr lang="en-US" sz="2400" u="sng" smtClean="0">
                <a:sym typeface="Wingdings" pitchFamily="2" charset="2"/>
              </a:rPr>
              <a:t>enaktif </a:t>
            </a:r>
            <a:r>
              <a:rPr lang="en-US" sz="2400" smtClean="0">
                <a:sym typeface="Wingdings" pitchFamily="2" charset="2"/>
              </a:rPr>
              <a:t>(aktivitas siswa untuk memahami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ym typeface="Wingdings" pitchFamily="2" charset="2"/>
              </a:rPr>
              <a:t>      lingkungan melalui observasi langsung realitas kehidupan)</a:t>
            </a:r>
            <a:endParaRPr lang="en-US" sz="240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ym typeface="Wingdings" pitchFamily="2" charset="2"/>
              </a:rPr>
              <a:t>   </a:t>
            </a:r>
            <a:r>
              <a:rPr lang="en-US" sz="2400" u="sng" smtClean="0">
                <a:sym typeface="Wingdings" pitchFamily="2" charset="2"/>
              </a:rPr>
              <a:t>ikonik</a:t>
            </a:r>
            <a:r>
              <a:rPr lang="en-US" sz="2400" smtClean="0">
                <a:sym typeface="Wingdings" pitchFamily="2" charset="2"/>
              </a:rPr>
              <a:t> (siswa mengobservasi realitas tidak secara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ym typeface="Wingdings" pitchFamily="2" charset="2"/>
              </a:rPr>
              <a:t>      langsung, tetapi melalui  sumber sekunder , misalnya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ym typeface="Wingdings" pitchFamily="2" charset="2"/>
              </a:rPr>
              <a:t>      melalui gambar-gambar atau tulisan)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ym typeface="Wingdings" pitchFamily="2" charset="2"/>
              </a:rPr>
              <a:t>   </a:t>
            </a:r>
            <a:r>
              <a:rPr lang="en-US" sz="2400" u="sng" smtClean="0">
                <a:sym typeface="Wingdings" pitchFamily="2" charset="2"/>
              </a:rPr>
              <a:t>simbolik</a:t>
            </a:r>
            <a:r>
              <a:rPr lang="en-US" sz="2400" smtClean="0">
                <a:sym typeface="Wingdings" pitchFamily="2" charset="2"/>
              </a:rPr>
              <a:t> (siswa membuat abstraksi berupa teori,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ym typeface="Wingdings" pitchFamily="2" charset="2"/>
              </a:rPr>
              <a:t>      penafsiran, analisis terhadap realitas yang telah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2400" smtClean="0">
                <a:sym typeface="Wingdings" pitchFamily="2" charset="2"/>
              </a:rPr>
              <a:t>      diamati dan alami) – teori lain menyebutnya HOTS </a:t>
            </a:r>
            <a:endParaRPr lang="en-US" sz="240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id-ID" sz="2400" smtClean="0"/>
          </a:p>
        </p:txBody>
      </p:sp>
      <p:sp>
        <p:nvSpPr>
          <p:cNvPr id="67588" name="TextBox 4"/>
          <p:cNvSpPr txBox="1">
            <a:spLocks noChangeArrowheads="1"/>
          </p:cNvSpPr>
          <p:nvPr/>
        </p:nvSpPr>
        <p:spPr bwMode="auto">
          <a:xfrm>
            <a:off x="309563" y="6537325"/>
            <a:ext cx="2378075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Teori Belajar dan Motivasi, No Author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ABA0B7A-2ED2-4EDA-AFC5-39206A067922}" type="slidenum">
              <a:rPr lang="id-ID" sz="1000">
                <a:solidFill>
                  <a:schemeClr val="tx1"/>
                </a:solidFill>
                <a:latin typeface="Tahoma" pitchFamily="34" charset="0"/>
                <a:ea typeface="ＭＳ Ｐゴシック"/>
                <a:cs typeface="ＭＳ Ｐゴシック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id-ID" sz="1000">
              <a:solidFill>
                <a:schemeClr val="tx1"/>
              </a:solidFill>
              <a:latin typeface="Tahoma" pitchFamily="34" charset="0"/>
              <a:ea typeface="ＭＳ Ｐゴシック"/>
              <a:cs typeface="ＭＳ Ｐゴシック"/>
            </a:endParaRPr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4938"/>
            <a:ext cx="8229600" cy="1143000"/>
          </a:xfrm>
        </p:spPr>
        <p:txBody>
          <a:bodyPr/>
          <a:lstStyle/>
          <a:p>
            <a:r>
              <a:rPr lang="en-US" b="1" smtClean="0"/>
              <a:t>APLIKASI TEORI KOGNITIF BRUNER</a:t>
            </a:r>
            <a:endParaRPr lang="id-ID" b="1" smtClean="0"/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n"/>
            </a:pPr>
            <a:r>
              <a:rPr lang="en-US" sz="2400" smtClean="0"/>
              <a:t>Menentukan tujuan-tujuan instruksional</a:t>
            </a:r>
          </a:p>
          <a:p>
            <a:pPr>
              <a:buFont typeface="Wingdings" pitchFamily="2" charset="2"/>
              <a:buChar char="n"/>
            </a:pPr>
            <a:r>
              <a:rPr lang="en-US" sz="2400" smtClean="0"/>
              <a:t>Memilih materi pelajaran</a:t>
            </a:r>
          </a:p>
          <a:p>
            <a:pPr>
              <a:buFont typeface="Wingdings" pitchFamily="2" charset="2"/>
              <a:buChar char="n"/>
            </a:pPr>
            <a:r>
              <a:rPr lang="en-US" sz="2400" smtClean="0"/>
              <a:t>Menentukan topik yang bisa dipelajari secara induktif oleh mahasiswa</a:t>
            </a:r>
          </a:p>
          <a:p>
            <a:pPr>
              <a:buFont typeface="Wingdings" pitchFamily="2" charset="2"/>
              <a:buChar char="n"/>
            </a:pPr>
            <a:r>
              <a:rPr lang="en-US" sz="2400" smtClean="0"/>
              <a:t>Mencari contoh, tugas, ilustrasi, dsb.nya</a:t>
            </a:r>
          </a:p>
          <a:p>
            <a:pPr>
              <a:buFont typeface="Wingdings" pitchFamily="2" charset="2"/>
              <a:buChar char="n"/>
            </a:pPr>
            <a:r>
              <a:rPr lang="en-US" sz="2400" smtClean="0"/>
              <a:t>Mengatur topik-topik mulai dari yang paling konkret ke abstrak, dari yang sederhana ke kompleks, dari tahap enaktif, ikonik ke simbolik, dsb.nya</a:t>
            </a:r>
          </a:p>
          <a:p>
            <a:pPr>
              <a:buFont typeface="Wingdings" pitchFamily="2" charset="2"/>
              <a:buChar char="n"/>
            </a:pPr>
            <a:r>
              <a:rPr lang="en-US" sz="2400" smtClean="0"/>
              <a:t>Mengevaluasi proses dan hasil belajar</a:t>
            </a:r>
            <a:endParaRPr lang="id-ID" sz="2400" smtClean="0"/>
          </a:p>
        </p:txBody>
      </p:sp>
      <p:sp>
        <p:nvSpPr>
          <p:cNvPr id="68612" name="TextBox 1"/>
          <p:cNvSpPr txBox="1">
            <a:spLocks noChangeArrowheads="1"/>
          </p:cNvSpPr>
          <p:nvPr/>
        </p:nvSpPr>
        <p:spPr bwMode="auto">
          <a:xfrm>
            <a:off x="309563" y="6537325"/>
            <a:ext cx="2378075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Teori Belajar dan Motivasi, No Author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8000" y="-28575"/>
            <a:ext cx="8243888" cy="66167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b="1" dirty="0">
                <a:solidFill>
                  <a:srgbClr val="000000"/>
                </a:solidFill>
                <a:latin typeface="+mn-lt"/>
              </a:rPr>
              <a:t>IMAN TAQWA -----</a:t>
            </a:r>
            <a:r>
              <a:rPr lang="id-ID" sz="2800" b="1" dirty="0">
                <a:solidFill>
                  <a:srgbClr val="000000"/>
                </a:solidFill>
                <a:latin typeface="+mn-lt"/>
                <a:sym typeface="Symbol"/>
              </a:rPr>
              <a:t></a:t>
            </a:r>
            <a:r>
              <a:rPr lang="id-ID" sz="2800" b="1" dirty="0">
                <a:solidFill>
                  <a:srgbClr val="000000"/>
                </a:solidFill>
                <a:latin typeface="+mn-lt"/>
              </a:rPr>
              <a:t> AKHLAK MULIA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2800" b="1" dirty="0">
              <a:solidFill>
                <a:srgbClr val="000000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b="1" dirty="0">
                <a:solidFill>
                  <a:srgbClr val="000000"/>
                </a:solidFill>
                <a:latin typeface="+mn-lt"/>
              </a:rPr>
              <a:t>Akhlak mulia mendasari kecerdasan hati, pikir, rasa, raga.</a:t>
            </a: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id-ID" sz="2800" b="1" dirty="0">
                <a:solidFill>
                  <a:srgbClr val="000000"/>
                </a:solidFill>
                <a:latin typeface="+mn-lt"/>
              </a:rPr>
              <a:t>Olah hati : jujur, respek (hormat/peduli), tanggungjawab, membela kebenaran, rela berkorban, santun, disiplin</a:t>
            </a: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id-ID" sz="2800" b="1" dirty="0">
                <a:solidFill>
                  <a:srgbClr val="000000"/>
                </a:solidFill>
                <a:latin typeface="+mn-lt"/>
              </a:rPr>
              <a:t>Olah pikir: cerdas, kreatif, analitis, kritis, problem solving</a:t>
            </a: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id-ID" sz="2800" b="1" dirty="0">
                <a:solidFill>
                  <a:srgbClr val="000000"/>
                </a:solidFill>
                <a:latin typeface="+mn-lt"/>
              </a:rPr>
              <a:t>Olah rasa: cinta (orangtua, tanah air), sayang, semangat, rasa kebangsaan, estetika (rasa keindahan), etis, tegar, kerja keras</a:t>
            </a: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id-ID" sz="2800" b="1" dirty="0">
                <a:solidFill>
                  <a:srgbClr val="000000"/>
                </a:solidFill>
                <a:latin typeface="+mn-lt"/>
              </a:rPr>
              <a:t>Olah raga (</a:t>
            </a:r>
            <a:r>
              <a:rPr lang="id-ID" sz="2800" b="1" i="1" dirty="0">
                <a:solidFill>
                  <a:srgbClr val="000000"/>
                </a:solidFill>
                <a:latin typeface="+mn-lt"/>
              </a:rPr>
              <a:t>kinestetik</a:t>
            </a:r>
            <a:r>
              <a:rPr lang="id-ID" sz="2800" b="1" dirty="0">
                <a:solidFill>
                  <a:srgbClr val="000000"/>
                </a:solidFill>
                <a:latin typeface="+mn-lt"/>
              </a:rPr>
              <a:t>): sehat, bersih, menarik,</a:t>
            </a:r>
          </a:p>
          <a:p>
            <a:pPr marL="182563" indent="-182563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b="1" dirty="0">
                <a:solidFill>
                  <a:srgbClr val="000000"/>
                </a:solidFill>
                <a:latin typeface="+mn-lt"/>
              </a:rPr>
              <a:t>Keempat olah di atas masing-masing mempunyai kecerdasan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DAE7054-FEFB-48F4-80A1-071130FDFC41}" type="slidenum">
              <a:rPr lang="en-US"/>
              <a:pPr>
                <a:defRPr/>
              </a:pPr>
              <a:t>2</a:t>
            </a:fld>
            <a:endParaRPr lang="en-US"/>
          </a:p>
        </p:txBody>
      </p:sp>
      <p:sp>
        <p:nvSpPr>
          <p:cNvPr id="5133" name="Rectangle 24"/>
          <p:cNvSpPr>
            <a:spLocks noChangeArrowheads="1"/>
          </p:cNvSpPr>
          <p:nvPr/>
        </p:nvSpPr>
        <p:spPr bwMode="auto">
          <a:xfrm>
            <a:off x="3714750" y="1906588"/>
            <a:ext cx="3429000" cy="1585912"/>
          </a:xfrm>
          <a:prstGeom prst="rect">
            <a:avLst/>
          </a:prstGeom>
          <a:solidFill>
            <a:srgbClr val="00B05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400" b="1">
                <a:solidFill>
                  <a:srgbClr val="000000"/>
                </a:solidFill>
                <a:latin typeface="+mn-lt"/>
                <a:cs typeface="Times New Roman" charset="0"/>
              </a:rPr>
              <a:t>INTERVENSI</a:t>
            </a:r>
            <a:r>
              <a:rPr lang="en-US" sz="1400" b="1">
                <a:solidFill>
                  <a:srgbClr val="000000"/>
                </a:solidFill>
                <a:latin typeface="+mn-lt"/>
                <a:cs typeface="Times New Roman" charset="0"/>
              </a:rPr>
              <a:t> BUDAYA</a:t>
            </a:r>
            <a:endParaRPr lang="en-US" sz="1400" b="1">
              <a:solidFill>
                <a:srgbClr val="000000"/>
              </a:solidFill>
              <a:latin typeface="+mn-lt"/>
            </a:endParaRPr>
          </a:p>
        </p:txBody>
      </p:sp>
      <p:sp>
        <p:nvSpPr>
          <p:cNvPr id="5134" name="Rectangle 23"/>
          <p:cNvSpPr>
            <a:spLocks noChangeArrowheads="1"/>
          </p:cNvSpPr>
          <p:nvPr/>
        </p:nvSpPr>
        <p:spPr bwMode="auto">
          <a:xfrm>
            <a:off x="3727450" y="3351213"/>
            <a:ext cx="3416300" cy="1298575"/>
          </a:xfrm>
          <a:prstGeom prst="rect">
            <a:avLst/>
          </a:pr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63500" dist="38100" dir="2700000" algn="tl" rotWithShape="0">
              <a:srgbClr val="000000">
                <a:alpha val="39999"/>
              </a:srgbClr>
            </a:outerShdw>
          </a:effectLst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1200" b="1">
              <a:solidFill>
                <a:srgbClr val="000000"/>
              </a:solidFill>
              <a:latin typeface="+mn-lt"/>
              <a:cs typeface="Times New Roman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1200" b="1">
              <a:solidFill>
                <a:srgbClr val="000000"/>
              </a:solidFill>
              <a:latin typeface="+mn-lt"/>
              <a:cs typeface="Times New Roman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1200" b="1">
              <a:solidFill>
                <a:srgbClr val="000000"/>
              </a:solidFill>
              <a:latin typeface="+mn-lt"/>
              <a:cs typeface="Times New Roman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1200" b="1">
              <a:solidFill>
                <a:srgbClr val="000000"/>
              </a:solidFill>
              <a:latin typeface="+mn-lt"/>
              <a:cs typeface="Times New Roman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1200" b="1">
              <a:solidFill>
                <a:srgbClr val="000000"/>
              </a:solidFill>
              <a:latin typeface="+mn-lt"/>
              <a:cs typeface="Times New Roman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>
                <a:solidFill>
                  <a:srgbClr val="000000"/>
                </a:solidFill>
                <a:latin typeface="+mn-lt"/>
                <a:cs typeface="Times New Roman" charset="0"/>
              </a:rPr>
              <a:t>PEMBIASAAN SECARA KULTURAL</a:t>
            </a:r>
            <a:endParaRPr lang="en-US" sz="1400" b="1">
              <a:solidFill>
                <a:srgbClr val="000000"/>
              </a:solidFill>
              <a:latin typeface="+mn-lt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>
              <a:solidFill>
                <a:srgbClr val="000000"/>
              </a:solidFill>
              <a:latin typeface="+mn-lt"/>
            </a:endParaRPr>
          </a:p>
        </p:txBody>
      </p:sp>
      <p:sp>
        <p:nvSpPr>
          <p:cNvPr id="36" name="Oval 35"/>
          <p:cNvSpPr/>
          <p:nvPr/>
        </p:nvSpPr>
        <p:spPr>
          <a:xfrm>
            <a:off x="7429952" y="2714810"/>
            <a:ext cx="1571068" cy="1101760"/>
          </a:xfrm>
          <a:prstGeom prst="ellipse">
            <a:avLst/>
          </a:prstGeom>
          <a:solidFill>
            <a:srgbClr val="FF3300"/>
          </a:solidFill>
          <a:ln>
            <a:solidFill>
              <a:srgbClr val="00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400" b="1">
                <a:solidFill>
                  <a:schemeClr val="bg1"/>
                </a:solidFill>
                <a:latin typeface="Calibri" charset="0"/>
              </a:rPr>
              <a:t>Perilaku </a:t>
            </a:r>
            <a:r>
              <a:rPr lang="en-US" sz="1400" b="1">
                <a:solidFill>
                  <a:schemeClr val="bg1"/>
                </a:solidFill>
                <a:latin typeface="Calibri" charset="0"/>
              </a:rPr>
              <a:t>dan </a:t>
            </a:r>
            <a:r>
              <a:rPr lang="id-ID" sz="1400" b="1">
                <a:solidFill>
                  <a:schemeClr val="bg1"/>
                </a:solidFill>
                <a:latin typeface="Calibri" charset="0"/>
              </a:rPr>
              <a:t>Berkarakter</a:t>
            </a:r>
            <a:r>
              <a:rPr lang="en-US" sz="1400" b="1">
                <a:solidFill>
                  <a:schemeClr val="bg1"/>
                </a:solidFill>
                <a:latin typeface="Calibri" charset="0"/>
              </a:rPr>
              <a:t> Unggul</a:t>
            </a:r>
            <a:endParaRPr lang="id-ID" sz="1400" b="1">
              <a:solidFill>
                <a:schemeClr val="bg1"/>
              </a:solidFill>
              <a:latin typeface="Calibri" charset="0"/>
            </a:endParaRPr>
          </a:p>
        </p:txBody>
      </p:sp>
      <p:sp>
        <p:nvSpPr>
          <p:cNvPr id="39" name="Oval 38"/>
          <p:cNvSpPr/>
          <p:nvPr/>
        </p:nvSpPr>
        <p:spPr>
          <a:xfrm>
            <a:off x="3714525" y="2286083"/>
            <a:ext cx="3437359" cy="1780629"/>
          </a:xfrm>
          <a:prstGeom prst="ellipse">
            <a:avLst/>
          </a:prstGeom>
          <a:solidFill>
            <a:srgbClr val="0070C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43018" name="TextBox 40"/>
          <p:cNvSpPr txBox="1">
            <a:spLocks noChangeArrowheads="1"/>
          </p:cNvSpPr>
          <p:nvPr/>
        </p:nvSpPr>
        <p:spPr bwMode="auto">
          <a:xfrm>
            <a:off x="6096000" y="2970213"/>
            <a:ext cx="1174750" cy="230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sz="900" b="1">
                <a:solidFill>
                  <a:schemeClr val="bg1"/>
                </a:solidFill>
                <a:ea typeface="ＭＳ Ｐゴシック"/>
                <a:cs typeface="Arial" charset="0"/>
              </a:rPr>
              <a:t>MASYARAKAT</a:t>
            </a:r>
          </a:p>
        </p:txBody>
      </p:sp>
      <p:sp>
        <p:nvSpPr>
          <p:cNvPr id="43019" name="TextBox 42"/>
          <p:cNvSpPr txBox="1">
            <a:spLocks noChangeArrowheads="1"/>
          </p:cNvSpPr>
          <p:nvPr/>
        </p:nvSpPr>
        <p:spPr bwMode="auto">
          <a:xfrm>
            <a:off x="3686175" y="1247775"/>
            <a:ext cx="3505200" cy="58102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d-ID" sz="1600" b="1">
                <a:solidFill>
                  <a:srgbClr val="000000"/>
                </a:solidFill>
                <a:latin typeface="Cambria" pitchFamily="18" charset="0"/>
                <a:ea typeface="ＭＳ Ｐゴシック"/>
                <a:cs typeface="Arial" charset="0"/>
              </a:rPr>
              <a:t>PROSES PEMBUDAYAAN DAN PEMBERDAYAAN</a:t>
            </a:r>
          </a:p>
        </p:txBody>
      </p:sp>
      <p:sp>
        <p:nvSpPr>
          <p:cNvPr id="47" name="Right Arrow 46"/>
          <p:cNvSpPr>
            <a:spLocks noChangeArrowheads="1"/>
          </p:cNvSpPr>
          <p:nvPr/>
        </p:nvSpPr>
        <p:spPr bwMode="auto">
          <a:xfrm rot="-5400000">
            <a:off x="2160588" y="3702050"/>
            <a:ext cx="500062" cy="382588"/>
          </a:xfrm>
          <a:prstGeom prst="rightArrow">
            <a:avLst>
              <a:gd name="adj1" fmla="val 50000"/>
              <a:gd name="adj2" fmla="val 49989"/>
            </a:avLst>
          </a:prstGeom>
          <a:solidFill>
            <a:srgbClr val="000000"/>
          </a:solidFill>
          <a:ln>
            <a:noFill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/>
          </a:extLst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chemeClr val="lt1"/>
              </a:solidFill>
              <a:latin typeface="+mn-lt"/>
            </a:endParaRPr>
          </a:p>
        </p:txBody>
      </p:sp>
      <p:sp>
        <p:nvSpPr>
          <p:cNvPr id="48" name="Right Arrow 47"/>
          <p:cNvSpPr>
            <a:spLocks noChangeArrowheads="1"/>
          </p:cNvSpPr>
          <p:nvPr/>
        </p:nvSpPr>
        <p:spPr bwMode="auto">
          <a:xfrm rot="-5400000">
            <a:off x="5143501" y="4714875"/>
            <a:ext cx="500062" cy="357187"/>
          </a:xfrm>
          <a:prstGeom prst="rightArrow">
            <a:avLst>
              <a:gd name="adj1" fmla="val 50000"/>
              <a:gd name="adj2" fmla="val 49992"/>
            </a:avLst>
          </a:prstGeom>
          <a:solidFill>
            <a:srgbClr val="000000"/>
          </a:solidFill>
          <a:ln>
            <a:noFill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/>
          </a:extLst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chemeClr val="lt1"/>
              </a:solidFill>
              <a:latin typeface="+mn-lt"/>
            </a:endParaRPr>
          </a:p>
        </p:txBody>
      </p:sp>
      <p:sp>
        <p:nvSpPr>
          <p:cNvPr id="50" name="Right Arrow 49"/>
          <p:cNvSpPr>
            <a:spLocks noChangeArrowheads="1"/>
          </p:cNvSpPr>
          <p:nvPr/>
        </p:nvSpPr>
        <p:spPr bwMode="auto">
          <a:xfrm>
            <a:off x="7143750" y="3000375"/>
            <a:ext cx="285750" cy="42862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/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chemeClr val="lt1"/>
              </a:solidFill>
              <a:latin typeface="+mn-lt"/>
            </a:endParaRPr>
          </a:p>
        </p:txBody>
      </p:sp>
      <p:sp>
        <p:nvSpPr>
          <p:cNvPr id="32" name="Rectangle 28"/>
          <p:cNvSpPr>
            <a:spLocks noChangeArrowheads="1"/>
          </p:cNvSpPr>
          <p:nvPr/>
        </p:nvSpPr>
        <p:spPr bwMode="auto">
          <a:xfrm>
            <a:off x="1371961" y="1268760"/>
            <a:ext cx="2056805" cy="1010174"/>
          </a:xfrm>
          <a:prstGeom prst="rect">
            <a:avLst/>
          </a:prstGeom>
          <a:solidFill>
            <a:srgbClr val="92D050"/>
          </a:solidFill>
          <a:ln>
            <a:solidFill>
              <a:srgbClr val="000000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200" b="1" dirty="0">
                <a:solidFill>
                  <a:srgbClr val="000000"/>
                </a:solidFill>
                <a:cs typeface="Arial" pitchFamily="34" charset="0"/>
              </a:rPr>
              <a:t>Agama, Pancasila, UUD</a:t>
            </a:r>
            <a:r>
              <a:rPr lang="en-US" sz="1200" b="1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id-ID" sz="1200" b="1" dirty="0">
                <a:solidFill>
                  <a:srgbClr val="000000"/>
                </a:solidFill>
                <a:cs typeface="Arial" pitchFamily="34" charset="0"/>
              </a:rPr>
              <a:t>1945,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200" b="1" dirty="0">
                <a:solidFill>
                  <a:srgbClr val="000000"/>
                </a:solidFill>
                <a:cs typeface="Arial" pitchFamily="34" charset="0"/>
              </a:rPr>
              <a:t>UU No. 20/2003 t</a:t>
            </a:r>
            <a:r>
              <a:rPr lang="en-US" sz="1200" b="1" dirty="0" err="1">
                <a:solidFill>
                  <a:srgbClr val="000000"/>
                </a:solidFill>
                <a:cs typeface="Arial" pitchFamily="34" charset="0"/>
              </a:rPr>
              <a:t>entang</a:t>
            </a:r>
            <a:r>
              <a:rPr lang="en-US" sz="1200" b="1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id-ID" sz="1200" b="1" dirty="0">
                <a:solidFill>
                  <a:srgbClr val="000000"/>
                </a:solidFill>
                <a:cs typeface="Arial" pitchFamily="34" charset="0"/>
              </a:rPr>
              <a:t>Sis</a:t>
            </a:r>
            <a:r>
              <a:rPr lang="en-US" sz="1200" b="1" dirty="0">
                <a:solidFill>
                  <a:srgbClr val="000000"/>
                </a:solidFill>
                <a:cs typeface="Arial" pitchFamily="34" charset="0"/>
              </a:rPr>
              <a:t>tem </a:t>
            </a:r>
            <a:r>
              <a:rPr lang="en-US" sz="1200" b="1" dirty="0" err="1">
                <a:solidFill>
                  <a:srgbClr val="000000"/>
                </a:solidFill>
                <a:cs typeface="Arial" pitchFamily="34" charset="0"/>
              </a:rPr>
              <a:t>Pendid</a:t>
            </a:r>
            <a:r>
              <a:rPr lang="id-ID" sz="1200" b="1" dirty="0">
                <a:solidFill>
                  <a:srgbClr val="000000"/>
                </a:solidFill>
                <a:cs typeface="Arial" pitchFamily="34" charset="0"/>
              </a:rPr>
              <a:t>ik</a:t>
            </a:r>
            <a:r>
              <a:rPr lang="en-US" sz="1200" b="1" dirty="0">
                <a:solidFill>
                  <a:srgbClr val="000000"/>
                </a:solidFill>
                <a:cs typeface="Arial" pitchFamily="34" charset="0"/>
              </a:rPr>
              <a:t>an N</a:t>
            </a:r>
            <a:r>
              <a:rPr lang="id-ID" sz="1200" b="1" dirty="0">
                <a:solidFill>
                  <a:srgbClr val="000000"/>
                </a:solidFill>
                <a:cs typeface="Arial" pitchFamily="34" charset="0"/>
              </a:rPr>
              <a:t>as</a:t>
            </a:r>
            <a:r>
              <a:rPr lang="en-US" sz="1200" b="1" dirty="0" err="1">
                <a:solidFill>
                  <a:srgbClr val="000000"/>
                </a:solidFill>
                <a:cs typeface="Arial" pitchFamily="34" charset="0"/>
              </a:rPr>
              <a:t>ional</a:t>
            </a:r>
            <a:endParaRPr lang="en-US" sz="1200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sp>
        <p:nvSpPr>
          <p:cNvPr id="33" name="Rectangle 27"/>
          <p:cNvSpPr>
            <a:spLocks noChangeArrowheads="1"/>
          </p:cNvSpPr>
          <p:nvPr/>
        </p:nvSpPr>
        <p:spPr bwMode="auto">
          <a:xfrm>
            <a:off x="71715" y="2786113"/>
            <a:ext cx="1143377" cy="1285816"/>
          </a:xfrm>
          <a:prstGeom prst="rect">
            <a:avLst/>
          </a:prstGeom>
          <a:solidFill>
            <a:srgbClr val="92D050"/>
          </a:solidFill>
          <a:ln>
            <a:solidFill>
              <a:srgbClr val="000000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12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100" b="1" dirty="0">
                <a:solidFill>
                  <a:srgbClr val="000000"/>
                </a:solidFill>
                <a:cs typeface="Arial" pitchFamily="34" charset="0"/>
              </a:rPr>
              <a:t>T</a:t>
            </a:r>
            <a:r>
              <a:rPr lang="id-ID" sz="1100" b="1" dirty="0">
                <a:solidFill>
                  <a:srgbClr val="000000"/>
                </a:solidFill>
                <a:cs typeface="Arial" pitchFamily="34" charset="0"/>
              </a:rPr>
              <a:t>eori Pendidikan, Psikologi, Nilai, Sosial Budaya</a:t>
            </a:r>
            <a:endParaRPr lang="en-US" sz="1100" dirty="0">
              <a:solidFill>
                <a:srgbClr val="000000"/>
              </a:solidFill>
              <a:cs typeface="Arial" pitchFamily="34" charset="0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sp>
        <p:nvSpPr>
          <p:cNvPr id="34" name="Rectangle 26"/>
          <p:cNvSpPr>
            <a:spLocks noChangeArrowheads="1"/>
          </p:cNvSpPr>
          <p:nvPr/>
        </p:nvSpPr>
        <p:spPr bwMode="auto">
          <a:xfrm>
            <a:off x="1574122" y="4114644"/>
            <a:ext cx="1635708" cy="714228"/>
          </a:xfrm>
          <a:prstGeom prst="rect">
            <a:avLst/>
          </a:prstGeom>
          <a:solidFill>
            <a:srgbClr val="92D050"/>
          </a:solidFill>
          <a:ln>
            <a:solidFill>
              <a:srgbClr val="000000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200" b="1" i="1" dirty="0">
                <a:solidFill>
                  <a:srgbClr val="000000"/>
                </a:solidFill>
                <a:cs typeface="Arial" pitchFamily="34" charset="0"/>
              </a:rPr>
              <a:t>Pengalaman terbaik (best practices)</a:t>
            </a:r>
            <a:r>
              <a:rPr lang="en-US" sz="1200" b="1" i="1" dirty="0">
                <a:solidFill>
                  <a:srgbClr val="000000"/>
                </a:solidFill>
                <a:cs typeface="Arial" pitchFamily="34" charset="0"/>
              </a:rPr>
              <a:t> </a:t>
            </a:r>
            <a:r>
              <a:rPr lang="id-ID" sz="1200" b="1" i="1" dirty="0">
                <a:solidFill>
                  <a:srgbClr val="000000"/>
                </a:solidFill>
                <a:cs typeface="Arial" pitchFamily="34" charset="0"/>
              </a:rPr>
              <a:t>dan praktik nyata</a:t>
            </a:r>
            <a:endParaRPr lang="en-US" sz="1200" b="1" i="1" dirty="0">
              <a:solidFill>
                <a:srgbClr val="000000"/>
              </a:solidFill>
              <a:cs typeface="Arial" pitchFamily="34" charset="0"/>
            </a:endParaRPr>
          </a:p>
          <a:p>
            <a:pPr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200" b="1" dirty="0">
              <a:solidFill>
                <a:schemeClr val="tx1">
                  <a:lumMod val="95000"/>
                  <a:lumOff val="5000"/>
                </a:schemeClr>
              </a:solidFill>
              <a:cs typeface="Arial" pitchFamily="34" charset="0"/>
            </a:endParaRPr>
          </a:p>
        </p:txBody>
      </p:sp>
      <p:sp>
        <p:nvSpPr>
          <p:cNvPr id="35" name="Oval 25"/>
          <p:cNvSpPr>
            <a:spLocks noChangeArrowheads="1"/>
          </p:cNvSpPr>
          <p:nvPr/>
        </p:nvSpPr>
        <p:spPr bwMode="auto">
          <a:xfrm>
            <a:off x="1453210" y="2857415"/>
            <a:ext cx="1904011" cy="785286"/>
          </a:xfrm>
          <a:prstGeom prst="ellipse">
            <a:avLst/>
          </a:prstGeom>
          <a:solidFill>
            <a:srgbClr val="FF3300"/>
          </a:solidFill>
          <a:ln>
            <a:solidFill>
              <a:srgbClr val="000000"/>
            </a:solidFill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400" b="1" dirty="0">
                <a:solidFill>
                  <a:schemeClr val="bg1"/>
                </a:solidFill>
                <a:cs typeface="Arial" pitchFamily="34" charset="0"/>
              </a:rPr>
              <a:t>Nilai-nilai Luhur</a:t>
            </a:r>
            <a:endParaRPr 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0" name="Rectangle 5"/>
          <p:cNvSpPr>
            <a:spLocks noChangeArrowheads="1"/>
          </p:cNvSpPr>
          <p:nvPr/>
        </p:nvSpPr>
        <p:spPr bwMode="auto">
          <a:xfrm>
            <a:off x="3358211" y="5105406"/>
            <a:ext cx="4143391" cy="990708"/>
          </a:xfrm>
          <a:prstGeom prst="rect">
            <a:avLst/>
          </a:prstGeom>
          <a:solidFill>
            <a:srgbClr val="FFC000"/>
          </a:solidFill>
          <a:ln>
            <a:solidFill>
              <a:srgbClr val="000000"/>
            </a:solidFill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400" b="1" dirty="0">
                <a:solidFill>
                  <a:srgbClr val="000000"/>
                </a:solidFill>
                <a:cs typeface="Arial" pitchFamily="34" charset="0"/>
              </a:rPr>
              <a:t>PERANGKAT PENDUKUNG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400" b="1" dirty="0">
                <a:solidFill>
                  <a:srgbClr val="000000"/>
                </a:solidFill>
                <a:cs typeface="Arial" pitchFamily="34" charset="0"/>
              </a:rPr>
              <a:t>Kebijakan, Pedoman, Sumber Daya,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400" b="1" dirty="0">
                <a:solidFill>
                  <a:srgbClr val="000000"/>
                </a:solidFill>
                <a:cs typeface="Arial" pitchFamily="34" charset="0"/>
              </a:rPr>
              <a:t>Lingkungan, Sarana dan Prasarana, Kebersamaan, Komitmen Pemangku Kepentingan</a:t>
            </a:r>
          </a:p>
        </p:txBody>
      </p:sp>
      <p:sp>
        <p:nvSpPr>
          <p:cNvPr id="26" name="Right Arrow 25"/>
          <p:cNvSpPr>
            <a:spLocks noChangeArrowheads="1"/>
          </p:cNvSpPr>
          <p:nvPr/>
        </p:nvSpPr>
        <p:spPr bwMode="auto">
          <a:xfrm>
            <a:off x="1208088" y="3000375"/>
            <a:ext cx="239712" cy="51435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/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chemeClr val="lt1"/>
              </a:solidFill>
              <a:latin typeface="+mn-lt"/>
            </a:endParaRPr>
          </a:p>
        </p:txBody>
      </p:sp>
      <p:sp>
        <p:nvSpPr>
          <p:cNvPr id="43039" name="TextBox 48"/>
          <p:cNvSpPr>
            <a:spLocks noChangeArrowheads="1"/>
          </p:cNvSpPr>
          <p:nvPr/>
        </p:nvSpPr>
        <p:spPr bwMode="auto">
          <a:xfrm>
            <a:off x="1295400" y="381000"/>
            <a:ext cx="6324600" cy="52705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noFill/>
            <a:round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500" b="1">
                <a:solidFill>
                  <a:schemeClr val="bg1"/>
                </a:solidFill>
                <a:latin typeface="Berlin Sans FB Demi"/>
              </a:rPr>
              <a:t>DISAIN INDUK </a:t>
            </a:r>
            <a:r>
              <a:rPr lang="id-ID" sz="2500" b="1">
                <a:solidFill>
                  <a:schemeClr val="bg1"/>
                </a:solidFill>
                <a:latin typeface="Berlin Sans FB Demi"/>
              </a:rPr>
              <a:t>PENDIDIKAN KARAKTER</a:t>
            </a:r>
          </a:p>
        </p:txBody>
      </p:sp>
      <p:grpSp>
        <p:nvGrpSpPr>
          <p:cNvPr id="43040" name="Group 29"/>
          <p:cNvGrpSpPr>
            <a:grpSpLocks/>
          </p:cNvGrpSpPr>
          <p:nvPr/>
        </p:nvGrpSpPr>
        <p:grpSpPr bwMode="auto">
          <a:xfrm>
            <a:off x="3714750" y="2581275"/>
            <a:ext cx="2714625" cy="1204913"/>
            <a:chOff x="3714744" y="2581277"/>
            <a:chExt cx="2714638" cy="1204913"/>
          </a:xfrm>
        </p:grpSpPr>
        <p:sp>
          <p:nvSpPr>
            <p:cNvPr id="25" name="Oval 24"/>
            <p:cNvSpPr/>
            <p:nvPr/>
          </p:nvSpPr>
          <p:spPr bwMode="auto">
            <a:xfrm>
              <a:off x="3714744" y="2581277"/>
              <a:ext cx="2520950" cy="1204913"/>
            </a:xfrm>
            <a:prstGeom prst="ellipse">
              <a:avLst/>
            </a:prstGeom>
            <a:solidFill>
              <a:srgbClr val="00B0F0"/>
            </a:solidFill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d-ID" dirty="0"/>
            </a:p>
          </p:txBody>
        </p:sp>
        <p:sp>
          <p:nvSpPr>
            <p:cNvPr id="43055" name="TextBox 39"/>
            <p:cNvSpPr txBox="1">
              <a:spLocks noChangeArrowheads="1"/>
            </p:cNvSpPr>
            <p:nvPr/>
          </p:nvSpPr>
          <p:spPr bwMode="auto">
            <a:xfrm>
              <a:off x="5214936" y="2928936"/>
              <a:ext cx="1214446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id-ID" sz="1000" b="1">
                  <a:solidFill>
                    <a:srgbClr val="000000"/>
                  </a:solidFill>
                  <a:ea typeface="ＭＳ Ｐゴシック"/>
                  <a:cs typeface="Arial" charset="0"/>
                </a:rPr>
                <a:t>KELUARGA</a:t>
              </a:r>
            </a:p>
          </p:txBody>
        </p:sp>
      </p:grpSp>
      <p:sp>
        <p:nvSpPr>
          <p:cNvPr id="28" name="Oval 27"/>
          <p:cNvSpPr/>
          <p:nvPr/>
        </p:nvSpPr>
        <p:spPr bwMode="auto">
          <a:xfrm>
            <a:off x="3714744" y="2643182"/>
            <a:ext cx="1500197" cy="1143008"/>
          </a:xfrm>
          <a:prstGeom prst="ellipse">
            <a:avLst/>
          </a:prstGeom>
          <a:solidFill>
            <a:srgbClr val="92D050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100" b="1" dirty="0">
                <a:solidFill>
                  <a:srgbClr val="000000"/>
                </a:solidFill>
                <a:cs typeface="Arial" pitchFamily="34" charset="0"/>
              </a:rPr>
              <a:t>SATUAN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 sz="1100" b="1" dirty="0">
              <a:solidFill>
                <a:srgbClr val="000000"/>
              </a:solidFill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1100" b="1" dirty="0">
                <a:solidFill>
                  <a:srgbClr val="000000"/>
                </a:solidFill>
                <a:cs typeface="Arial" pitchFamily="34" charset="0"/>
              </a:rPr>
              <a:t>PENDIDIKAN</a:t>
            </a:r>
          </a:p>
        </p:txBody>
      </p:sp>
      <p:sp>
        <p:nvSpPr>
          <p:cNvPr id="27" name="Right Arrow 26"/>
          <p:cNvSpPr>
            <a:spLocks noChangeArrowheads="1"/>
          </p:cNvSpPr>
          <p:nvPr/>
        </p:nvSpPr>
        <p:spPr bwMode="auto">
          <a:xfrm>
            <a:off x="3357563" y="3024188"/>
            <a:ext cx="376237" cy="404812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000000"/>
          </a:solidFill>
          <a:ln>
            <a:noFill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/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chemeClr val="lt1"/>
              </a:solidFill>
              <a:latin typeface="+mn-lt"/>
            </a:endParaRPr>
          </a:p>
        </p:txBody>
      </p:sp>
      <p:sp>
        <p:nvSpPr>
          <p:cNvPr id="29" name="Down Arrow 28"/>
          <p:cNvSpPr>
            <a:spLocks noChangeArrowheads="1"/>
          </p:cNvSpPr>
          <p:nvPr/>
        </p:nvSpPr>
        <p:spPr bwMode="auto">
          <a:xfrm>
            <a:off x="2214563" y="2438400"/>
            <a:ext cx="382587" cy="404813"/>
          </a:xfrm>
          <a:prstGeom prst="downArrow">
            <a:avLst>
              <a:gd name="adj1" fmla="val 64269"/>
              <a:gd name="adj2" fmla="val 50000"/>
            </a:avLst>
          </a:prstGeom>
          <a:solidFill>
            <a:srgbClr val="000000"/>
          </a:solidFill>
          <a:ln>
            <a:noFill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/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chemeClr val="lt1"/>
              </a:solidFill>
              <a:latin typeface="+mn-lt"/>
            </a:endParaRPr>
          </a:p>
        </p:txBody>
      </p:sp>
      <p:cxnSp>
        <p:nvCxnSpPr>
          <p:cNvPr id="37" name="Straight Connector 36"/>
          <p:cNvCxnSpPr>
            <a:stCxn id="27" idx="3"/>
          </p:cNvCxnSpPr>
          <p:nvPr/>
        </p:nvCxnSpPr>
        <p:spPr>
          <a:xfrm flipV="1">
            <a:off x="3733800" y="3201988"/>
            <a:ext cx="3409950" cy="254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047" name="Text Box 24"/>
          <p:cNvSpPr txBox="1">
            <a:spLocks noChangeArrowheads="1"/>
          </p:cNvSpPr>
          <p:nvPr/>
        </p:nvSpPr>
        <p:spPr bwMode="auto">
          <a:xfrm>
            <a:off x="609600" y="6437313"/>
            <a:ext cx="4038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Calibri" pitchFamily="34" charset="0"/>
                <a:ea typeface="ＭＳ Ｐゴシック"/>
                <a:cs typeface="Arial" charset="0"/>
              </a:rPr>
              <a:t>Diadopsi dari Kemdiknas 2010</a:t>
            </a:r>
          </a:p>
        </p:txBody>
      </p:sp>
      <p:sp>
        <p:nvSpPr>
          <p:cNvPr id="2" name="Oval 35"/>
          <p:cNvSpPr/>
          <p:nvPr/>
        </p:nvSpPr>
        <p:spPr>
          <a:xfrm>
            <a:off x="7445277" y="4265740"/>
            <a:ext cx="1557866" cy="1100332"/>
          </a:xfrm>
          <a:prstGeom prst="ellipse">
            <a:avLst/>
          </a:prstGeom>
          <a:solidFill>
            <a:srgbClr val="FF3300"/>
          </a:solidFill>
          <a:ln>
            <a:solidFill>
              <a:srgbClr val="00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b="1">
                <a:solidFill>
                  <a:schemeClr val="bg1"/>
                </a:solidFill>
                <a:latin typeface="Calibri" charset="0"/>
              </a:rPr>
              <a:t>Guru Berkarakter</a:t>
            </a:r>
            <a:endParaRPr lang="id-ID" sz="1400" b="1">
              <a:solidFill>
                <a:schemeClr val="bg1"/>
              </a:solidFill>
              <a:latin typeface="Calibri" charset="0"/>
            </a:endParaRPr>
          </a:p>
        </p:txBody>
      </p:sp>
      <p:sp>
        <p:nvSpPr>
          <p:cNvPr id="3" name="Down Arrow 28"/>
          <p:cNvSpPr>
            <a:spLocks noChangeArrowheads="1"/>
          </p:cNvSpPr>
          <p:nvPr/>
        </p:nvSpPr>
        <p:spPr bwMode="auto">
          <a:xfrm>
            <a:off x="8027988" y="3816350"/>
            <a:ext cx="382587" cy="404813"/>
          </a:xfrm>
          <a:prstGeom prst="downArrow">
            <a:avLst>
              <a:gd name="adj1" fmla="val 64269"/>
              <a:gd name="adj2" fmla="val 50000"/>
            </a:avLst>
          </a:prstGeom>
          <a:solidFill>
            <a:srgbClr val="000000"/>
          </a:solidFill>
          <a:ln>
            <a:noFill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/>
          </a:ex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chemeClr val="lt1"/>
              </a:solidFill>
              <a:latin typeface="+mn-lt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990600" y="2286000"/>
            <a:ext cx="6867525" cy="2514600"/>
          </a:xfrm>
          <a:prstGeom prst="ellipse">
            <a:avLst/>
          </a:prstGeom>
          <a:solidFill>
            <a:srgbClr val="A9DA74"/>
          </a:solidFill>
          <a:ln>
            <a:solidFill>
              <a:srgbClr val="00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0660" name="TextBox 9"/>
          <p:cNvSpPr txBox="1">
            <a:spLocks noChangeArrowheads="1"/>
          </p:cNvSpPr>
          <p:nvPr/>
        </p:nvSpPr>
        <p:spPr bwMode="auto">
          <a:xfrm>
            <a:off x="6357938" y="3143250"/>
            <a:ext cx="12858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200" b="1">
                <a:solidFill>
                  <a:srgbClr val="000000"/>
                </a:solidFill>
                <a:ea typeface="ＭＳ Ｐゴシック"/>
                <a:cs typeface="ＭＳ Ｐゴシック"/>
              </a:rPr>
              <a:t>KEGIATAN</a:t>
            </a:r>
          </a:p>
          <a:p>
            <a:r>
              <a:rPr lang="en-US" sz="1200" b="1">
                <a:solidFill>
                  <a:srgbClr val="000000"/>
                </a:solidFill>
                <a:ea typeface="ＭＳ Ｐゴシック"/>
                <a:cs typeface="ＭＳ Ｐゴシック"/>
              </a:rPr>
              <a:t>KESEHARIAN DI RUMAH</a:t>
            </a:r>
          </a:p>
        </p:txBody>
      </p:sp>
      <p:sp>
        <p:nvSpPr>
          <p:cNvPr id="14" name="Oval 13"/>
          <p:cNvSpPr/>
          <p:nvPr/>
        </p:nvSpPr>
        <p:spPr>
          <a:xfrm>
            <a:off x="995362" y="2590800"/>
            <a:ext cx="5219712" cy="1905000"/>
          </a:xfrm>
          <a:prstGeom prst="ellipse">
            <a:avLst/>
          </a:prstGeom>
          <a:solidFill>
            <a:srgbClr val="FFCF37"/>
          </a:solidFill>
          <a:ln>
            <a:solidFill>
              <a:srgbClr val="0000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" name="Group 15"/>
          <p:cNvGrpSpPr/>
          <p:nvPr/>
        </p:nvGrpSpPr>
        <p:grpSpPr>
          <a:xfrm>
            <a:off x="1000100" y="2819400"/>
            <a:ext cx="5143511" cy="1447800"/>
            <a:chOff x="4038600" y="533400"/>
            <a:chExt cx="4976052" cy="1447800"/>
          </a:xfrm>
          <a:solidFill>
            <a:srgbClr val="99CC00"/>
          </a:solidFill>
        </p:grpSpPr>
        <p:sp>
          <p:nvSpPr>
            <p:cNvPr id="17" name="Oval 16"/>
            <p:cNvSpPr/>
            <p:nvPr/>
          </p:nvSpPr>
          <p:spPr>
            <a:xfrm>
              <a:off x="4038600" y="533400"/>
              <a:ext cx="3732034" cy="1447800"/>
            </a:xfrm>
            <a:prstGeom prst="ellipse">
              <a:avLst/>
            </a:prstGeom>
            <a:solidFill>
              <a:srgbClr val="CC99FF"/>
            </a:solidFill>
            <a:ln>
              <a:solidFill>
                <a:srgbClr val="002060"/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7770634" y="857248"/>
              <a:ext cx="1244018" cy="646331"/>
            </a:xfrm>
            <a:prstGeom prst="rect">
              <a:avLst/>
            </a:prstGeom>
            <a:noFill/>
            <a:ln>
              <a:noFill/>
            </a:ln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rgbClr val="000000"/>
                  </a:solidFill>
                  <a:latin typeface="Arial" pitchFamily="34" charset="0"/>
                </a:rPr>
                <a:t>KEG</a:t>
              </a:r>
              <a:r>
                <a:rPr lang="id-ID" sz="1200" b="1" dirty="0">
                  <a:solidFill>
                    <a:srgbClr val="000000"/>
                  </a:solidFill>
                  <a:latin typeface="Arial" pitchFamily="34" charset="0"/>
                </a:rPr>
                <a:t>IATAN</a:t>
              </a:r>
              <a:endParaRPr lang="en-US" sz="1200" b="1" dirty="0">
                <a:solidFill>
                  <a:srgbClr val="000000"/>
                </a:solidFill>
                <a:latin typeface="Arial" pitchFamily="34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200" b="1" dirty="0">
                  <a:solidFill>
                    <a:srgbClr val="000000"/>
                  </a:solidFill>
                  <a:latin typeface="Arial" pitchFamily="34" charset="0"/>
                </a:rPr>
                <a:t>EKSTRA KUR</a:t>
              </a:r>
              <a:r>
                <a:rPr lang="id-ID" sz="1200" b="1" dirty="0">
                  <a:solidFill>
                    <a:srgbClr val="000000"/>
                  </a:solidFill>
                  <a:latin typeface="Arial" pitchFamily="34" charset="0"/>
                </a:rPr>
                <a:t>I</a:t>
              </a:r>
              <a:r>
                <a:rPr lang="en-US" sz="1200" b="1" dirty="0">
                  <a:solidFill>
                    <a:srgbClr val="000000"/>
                  </a:solidFill>
                  <a:latin typeface="Arial" pitchFamily="34" charset="0"/>
                </a:rPr>
                <a:t>K</a:t>
              </a:r>
              <a:r>
                <a:rPr lang="id-ID" sz="1200" b="1" dirty="0">
                  <a:solidFill>
                    <a:srgbClr val="000000"/>
                  </a:solidFill>
                  <a:latin typeface="Arial" pitchFamily="34" charset="0"/>
                </a:rPr>
                <a:t>U</a:t>
              </a:r>
              <a:r>
                <a:rPr lang="en-US" sz="1200" b="1" dirty="0">
                  <a:solidFill>
                    <a:srgbClr val="000000"/>
                  </a:solidFill>
                  <a:latin typeface="Arial" pitchFamily="34" charset="0"/>
                </a:rPr>
                <a:t>LER</a:t>
              </a:r>
            </a:p>
          </p:txBody>
        </p:sp>
      </p:grpSp>
      <p:sp>
        <p:nvSpPr>
          <p:cNvPr id="19" name="Oval 18"/>
          <p:cNvSpPr/>
          <p:nvPr/>
        </p:nvSpPr>
        <p:spPr>
          <a:xfrm>
            <a:off x="1000100" y="3048000"/>
            <a:ext cx="1714512" cy="990600"/>
          </a:xfrm>
          <a:prstGeom prst="ellipse">
            <a:avLst/>
          </a:prstGeom>
          <a:solidFill>
            <a:srgbClr val="65FFFF"/>
          </a:solidFill>
          <a:ln>
            <a:solidFill>
              <a:srgbClr val="000000"/>
            </a:solidFill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400" dirty="0">
                <a:ln>
                  <a:solidFill>
                    <a:sysClr val="windowText" lastClr="000000"/>
                  </a:solidFill>
                </a:ln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KBM DI KELAS</a:t>
            </a:r>
          </a:p>
        </p:txBody>
      </p:sp>
      <p:sp>
        <p:nvSpPr>
          <p:cNvPr id="70666" name="TextBox 19"/>
          <p:cNvSpPr txBox="1">
            <a:spLocks noChangeArrowheads="1"/>
          </p:cNvSpPr>
          <p:nvPr/>
        </p:nvSpPr>
        <p:spPr bwMode="auto">
          <a:xfrm>
            <a:off x="2643188" y="5072063"/>
            <a:ext cx="321468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ea typeface="ＭＳ Ｐゴシック"/>
                <a:cs typeface="ＭＳ Ｐゴシック"/>
              </a:rPr>
              <a:t>I</a:t>
            </a:r>
            <a:r>
              <a:rPr lang="id-ID" sz="1600" b="1">
                <a:solidFill>
                  <a:srgbClr val="000000"/>
                </a:solidFill>
                <a:ea typeface="ＭＳ Ｐゴシック"/>
                <a:cs typeface="ＭＳ Ｐゴシック"/>
              </a:rPr>
              <a:t>ntegrasi ke dalam kegiatan Ektrakurikuler</a:t>
            </a:r>
            <a:r>
              <a:rPr lang="en-US" sz="1600" b="1">
                <a:solidFill>
                  <a:srgbClr val="000000"/>
                </a:solidFill>
                <a:ea typeface="ＭＳ Ｐゴシック"/>
                <a:cs typeface="ＭＳ Ｐゴシック"/>
              </a:rPr>
              <a:t> P</a:t>
            </a:r>
            <a:r>
              <a:rPr lang="id-ID" sz="1600" b="1">
                <a:solidFill>
                  <a:srgbClr val="000000"/>
                </a:solidFill>
                <a:ea typeface="ＭＳ Ｐゴシック"/>
                <a:cs typeface="ＭＳ Ｐゴシック"/>
              </a:rPr>
              <a:t>ramuka</a:t>
            </a:r>
            <a:r>
              <a:rPr lang="en-US" sz="1600" b="1">
                <a:solidFill>
                  <a:srgbClr val="000000"/>
                </a:solidFill>
                <a:ea typeface="ＭＳ Ｐゴシック"/>
                <a:cs typeface="ＭＳ Ｐゴシック"/>
              </a:rPr>
              <a:t>, O</a:t>
            </a:r>
            <a:r>
              <a:rPr lang="id-ID" sz="1600" b="1">
                <a:solidFill>
                  <a:srgbClr val="000000"/>
                </a:solidFill>
                <a:ea typeface="ＭＳ Ｐゴシック"/>
                <a:cs typeface="ＭＳ Ｐゴシック"/>
              </a:rPr>
              <a:t>lahraga</a:t>
            </a:r>
            <a:r>
              <a:rPr lang="en-US" sz="1600" b="1">
                <a:solidFill>
                  <a:srgbClr val="000000"/>
                </a:solidFill>
                <a:ea typeface="ＭＳ Ｐゴシック"/>
                <a:cs typeface="ＭＳ Ｐゴシック"/>
              </a:rPr>
              <a:t>, K</a:t>
            </a:r>
            <a:r>
              <a:rPr lang="id-ID" sz="1600" b="1">
                <a:solidFill>
                  <a:srgbClr val="000000"/>
                </a:solidFill>
                <a:ea typeface="ＭＳ Ｐゴシック"/>
                <a:cs typeface="ＭＳ Ｐゴシック"/>
              </a:rPr>
              <a:t>arya Tulis, Dsb.</a:t>
            </a:r>
            <a:endParaRPr lang="en-US" sz="1600" b="1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 rot="5400000">
            <a:off x="1704975" y="2047875"/>
            <a:ext cx="1343025" cy="96202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2847975" y="1855788"/>
            <a:ext cx="1295400" cy="15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 flipH="1" flipV="1">
            <a:off x="4000500" y="4071938"/>
            <a:ext cx="1000125" cy="85725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2738438" y="5000625"/>
            <a:ext cx="13335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671" name="TextBox 28"/>
          <p:cNvSpPr txBox="1">
            <a:spLocks noChangeArrowheads="1"/>
          </p:cNvSpPr>
          <p:nvPr/>
        </p:nvSpPr>
        <p:spPr bwMode="auto">
          <a:xfrm>
            <a:off x="2351088" y="1143000"/>
            <a:ext cx="25066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ea typeface="ＭＳ Ｐゴシック"/>
                <a:cs typeface="ＭＳ Ｐゴシック"/>
              </a:rPr>
              <a:t>I</a:t>
            </a:r>
            <a:r>
              <a:rPr lang="id-ID" sz="1600" b="1">
                <a:solidFill>
                  <a:srgbClr val="000000"/>
                </a:solidFill>
                <a:ea typeface="ＭＳ Ｐゴシック"/>
                <a:cs typeface="ＭＳ Ｐゴシック"/>
              </a:rPr>
              <a:t>ntegrasi ke dalam KBM pada setiap Mapel</a:t>
            </a:r>
            <a:endParaRPr lang="en-US" sz="1600" b="1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70672" name="TextBox 29"/>
          <p:cNvSpPr txBox="1">
            <a:spLocks noChangeArrowheads="1"/>
          </p:cNvSpPr>
          <p:nvPr/>
        </p:nvSpPr>
        <p:spPr bwMode="auto">
          <a:xfrm>
            <a:off x="4981575" y="1143000"/>
            <a:ext cx="35099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b="1">
                <a:solidFill>
                  <a:srgbClr val="000000"/>
                </a:solidFill>
                <a:ea typeface="ＭＳ Ｐゴシック"/>
                <a:cs typeface="ＭＳ Ｐゴシック"/>
              </a:rPr>
              <a:t>P</a:t>
            </a:r>
            <a:r>
              <a:rPr lang="id-ID" sz="1600" b="1">
                <a:solidFill>
                  <a:srgbClr val="000000"/>
                </a:solidFill>
                <a:ea typeface="ＭＳ Ｐゴシック"/>
                <a:cs typeface="ＭＳ Ｐゴシック"/>
              </a:rPr>
              <a:t>embiasaan dalam kehidupan keseharian di satuan pendidikan</a:t>
            </a:r>
            <a:endParaRPr lang="en-US" sz="1600" b="1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cxnSp>
        <p:nvCxnSpPr>
          <p:cNvPr id="31" name="Straight Arrow Connector 30"/>
          <p:cNvCxnSpPr/>
          <p:nvPr/>
        </p:nvCxnSpPr>
        <p:spPr>
          <a:xfrm rot="5400000">
            <a:off x="4000500" y="2000250"/>
            <a:ext cx="1214438" cy="92868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072063" y="1857375"/>
            <a:ext cx="16002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675" name="TextBox 38"/>
          <p:cNvSpPr txBox="1">
            <a:spLocks noChangeArrowheads="1"/>
          </p:cNvSpPr>
          <p:nvPr/>
        </p:nvSpPr>
        <p:spPr bwMode="auto">
          <a:xfrm>
            <a:off x="6062663" y="5572125"/>
            <a:ext cx="2867025" cy="1077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1600" b="1">
                <a:solidFill>
                  <a:srgbClr val="000000"/>
                </a:solidFill>
                <a:ea typeface="ＭＳ Ｐゴシック"/>
                <a:cs typeface="ＭＳ Ｐゴシック"/>
              </a:rPr>
              <a:t>Penerapan pembiasaan kehidupan keseharian di rumah yang sama dengan di satuan pendidikan</a:t>
            </a:r>
            <a:endParaRPr lang="en-US" sz="1600" b="1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rot="16200000" flipV="1">
            <a:off x="5495925" y="4638675"/>
            <a:ext cx="1081088" cy="64293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357938" y="5500688"/>
            <a:ext cx="1181100" cy="15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678" name="Title 1"/>
          <p:cNvSpPr>
            <a:spLocks noGrp="1"/>
          </p:cNvSpPr>
          <p:nvPr>
            <p:ph type="title"/>
          </p:nvPr>
        </p:nvSpPr>
        <p:spPr>
          <a:xfrm>
            <a:off x="2500313" y="214313"/>
            <a:ext cx="6110287" cy="476250"/>
          </a:xfrm>
        </p:spPr>
        <p:txBody>
          <a:bodyPr/>
          <a:lstStyle/>
          <a:p>
            <a:r>
              <a:rPr lang="id-ID" sz="2500" b="1" smtClean="0">
                <a:latin typeface="Verdana" pitchFamily="34" charset="0"/>
              </a:rPr>
              <a:t>STRATEGI MIKRO DI SEKOLAH</a:t>
            </a:r>
          </a:p>
        </p:txBody>
      </p:sp>
      <p:sp>
        <p:nvSpPr>
          <p:cNvPr id="70679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8358188" y="6286500"/>
            <a:ext cx="490537" cy="32067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FAA4A69-EBBA-44B2-8D22-F659B9E137AD}" type="slidenum">
              <a:rPr lang="en-US" sz="1600" b="1">
                <a:solidFill>
                  <a:schemeClr val="tx1"/>
                </a:solidFill>
                <a:latin typeface="Iskoola Pota"/>
                <a:ea typeface="ＭＳ Ｐゴシック"/>
                <a:cs typeface="Iskoola Pot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20</a:t>
            </a:fld>
            <a:endParaRPr lang="en-US" sz="1600" b="1">
              <a:solidFill>
                <a:schemeClr val="tx1"/>
              </a:solidFill>
              <a:latin typeface="Iskoola Pota"/>
              <a:ea typeface="ＭＳ Ｐゴシック"/>
              <a:cs typeface="Iskoola Pota"/>
            </a:endParaRPr>
          </a:p>
        </p:txBody>
      </p:sp>
      <p:sp>
        <p:nvSpPr>
          <p:cNvPr id="70680" name="TextBox 26"/>
          <p:cNvSpPr txBox="1">
            <a:spLocks noChangeArrowheads="1"/>
          </p:cNvSpPr>
          <p:nvPr/>
        </p:nvSpPr>
        <p:spPr bwMode="auto">
          <a:xfrm>
            <a:off x="2714625" y="3071813"/>
            <a:ext cx="200025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 sz="1200" b="1">
                <a:solidFill>
                  <a:srgbClr val="000000"/>
                </a:solidFill>
                <a:ea typeface="ＭＳ Ｐゴシック"/>
                <a:cs typeface="ＭＳ Ｐゴシック"/>
              </a:rPr>
              <a:t>BUDAYA SEKOLAH: (K</a:t>
            </a:r>
            <a:r>
              <a:rPr lang="en-US" sz="1200" b="1">
                <a:solidFill>
                  <a:srgbClr val="000000"/>
                </a:solidFill>
                <a:ea typeface="ＭＳ Ｐゴシック"/>
                <a:cs typeface="ＭＳ Ｐゴシック"/>
              </a:rPr>
              <a:t>EGIATAN</a:t>
            </a:r>
            <a:r>
              <a:rPr lang="id-ID" sz="1200" b="1">
                <a:solidFill>
                  <a:srgbClr val="000000"/>
                </a:solidFill>
                <a:ea typeface="ＭＳ Ｐゴシック"/>
                <a:cs typeface="ＭＳ Ｐゴシック"/>
              </a:rPr>
              <a:t>/KEHIDUPAN</a:t>
            </a:r>
            <a:endParaRPr lang="en-US" sz="1200" b="1">
              <a:solidFill>
                <a:srgbClr val="000000"/>
              </a:solidFill>
              <a:ea typeface="ＭＳ Ｐゴシック"/>
              <a:cs typeface="ＭＳ Ｐゴシック"/>
            </a:endParaRPr>
          </a:p>
          <a:p>
            <a:r>
              <a:rPr lang="en-US" sz="1200" b="1">
                <a:solidFill>
                  <a:srgbClr val="000000"/>
                </a:solidFill>
                <a:ea typeface="ＭＳ Ｐゴシック"/>
                <a:cs typeface="ＭＳ Ｐゴシック"/>
              </a:rPr>
              <a:t>KESEHARIAN DI </a:t>
            </a:r>
            <a:r>
              <a:rPr lang="id-ID" sz="1200" b="1">
                <a:solidFill>
                  <a:srgbClr val="000000"/>
                </a:solidFill>
                <a:ea typeface="ＭＳ Ｐゴシック"/>
                <a:cs typeface="ＭＳ Ｐゴシック"/>
              </a:rPr>
              <a:t>SATUAN PENDIDIKAN)</a:t>
            </a:r>
            <a:endParaRPr lang="en-US" sz="1200" b="1">
              <a:solidFill>
                <a:srgbClr val="000000"/>
              </a:solidFill>
              <a:ea typeface="ＭＳ Ｐゴシック"/>
              <a:cs typeface="ＭＳ Ｐゴシック"/>
            </a:endParaRPr>
          </a:p>
        </p:txBody>
      </p:sp>
      <p:sp>
        <p:nvSpPr>
          <p:cNvPr id="70681" name="TextBox 24"/>
          <p:cNvSpPr txBox="1">
            <a:spLocks noChangeArrowheads="1"/>
          </p:cNvSpPr>
          <p:nvPr/>
        </p:nvSpPr>
        <p:spPr bwMode="auto">
          <a:xfrm>
            <a:off x="293688" y="6427788"/>
            <a:ext cx="28352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Grand Design Pendidikan Karakter, Kemndiknas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Title 1"/>
          <p:cNvSpPr>
            <a:spLocks noGrp="1"/>
          </p:cNvSpPr>
          <p:nvPr>
            <p:ph type="title"/>
          </p:nvPr>
        </p:nvSpPr>
        <p:spPr>
          <a:xfrm>
            <a:off x="3857625" y="214313"/>
            <a:ext cx="4881563" cy="552450"/>
          </a:xfrm>
        </p:spPr>
        <p:txBody>
          <a:bodyPr/>
          <a:lstStyle/>
          <a:p>
            <a:r>
              <a:rPr lang="id-ID" sz="2800" b="1" smtClean="0">
                <a:latin typeface="Verdana" pitchFamily="34" charset="0"/>
              </a:rPr>
              <a:t>PILAR KELUARGA</a:t>
            </a:r>
          </a:p>
        </p:txBody>
      </p:sp>
      <p:sp>
        <p:nvSpPr>
          <p:cNvPr id="71682" name="Slide Number Placeholder 4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A99D875D-0AB1-45F2-B30A-1FA46544C86E}" type="slidenum">
              <a:rPr lang="en-US">
                <a:solidFill>
                  <a:schemeClr val="tx1"/>
                </a:solidFill>
                <a:latin typeface="Verdana" pitchFamily="34" charset="0"/>
                <a:ea typeface="ＭＳ Ｐゴシック"/>
                <a:cs typeface="ＭＳ Ｐゴシック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21</a:t>
            </a:fld>
            <a:endParaRPr lang="en-US">
              <a:solidFill>
                <a:schemeClr val="tx1"/>
              </a:solidFill>
              <a:latin typeface="Verdana" pitchFamily="34" charset="0"/>
              <a:ea typeface="ＭＳ Ｐゴシック"/>
              <a:cs typeface="ＭＳ Ｐゴシック"/>
            </a:endParaRP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04788" y="844550"/>
          <a:ext cx="8643938" cy="53260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71658"/>
                <a:gridCol w="4286250"/>
                <a:gridCol w="2286030"/>
              </a:tblGrid>
              <a:tr h="601063"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latin typeface="+mn-lt"/>
                        </a:rPr>
                        <a:t>KARAKTER UTAMA</a:t>
                      </a:r>
                      <a:endParaRPr lang="id-ID" sz="1600" dirty="0">
                        <a:latin typeface="+mn-lt"/>
                      </a:endParaRPr>
                    </a:p>
                  </a:txBody>
                  <a:tcPr marL="91439" marR="91439" marT="45726" marB="45726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latin typeface="+mn-lt"/>
                        </a:rPr>
                        <a:t>INTERVENSI</a:t>
                      </a:r>
                      <a:endParaRPr lang="id-ID" sz="1600" dirty="0">
                        <a:latin typeface="+mn-lt"/>
                      </a:endParaRPr>
                    </a:p>
                  </a:txBody>
                  <a:tcPr marL="91439" marR="91439" marT="45726" marB="45726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latin typeface="+mn-lt"/>
                        </a:rPr>
                        <a:t>HABITUASI</a:t>
                      </a:r>
                      <a:endParaRPr lang="id-ID" sz="1600" dirty="0">
                        <a:latin typeface="+mn-lt"/>
                      </a:endParaRPr>
                    </a:p>
                  </a:txBody>
                  <a:tcPr marL="91439" marR="91439" marT="45726" marB="45726">
                    <a:solidFill>
                      <a:srgbClr val="00B0F0"/>
                    </a:solidFill>
                  </a:tcPr>
                </a:tc>
              </a:tr>
              <a:tr h="1066935">
                <a:tc>
                  <a:txBody>
                    <a:bodyPr/>
                    <a:lstStyle/>
                    <a:p>
                      <a:pPr marL="185738" marR="0" indent="-1857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id-ID" sz="1600" b="1" dirty="0" smtClean="0">
                          <a:solidFill>
                            <a:srgbClr val="0000FF"/>
                          </a:solidFill>
                        </a:rPr>
                        <a:t>Jujur, bertanggung-jawab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endParaRPr lang="en-US" sz="1600" b="1" dirty="0" smtClean="0">
                        <a:solidFill>
                          <a:srgbClr val="0000FF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1439" marR="91439" marT="45726" marB="45726"/>
                </a:tc>
                <a:tc rowSpan="4">
                  <a:txBody>
                    <a:bodyPr/>
                    <a:lstStyle/>
                    <a:p>
                      <a:r>
                        <a:rPr lang="id-ID" sz="1600" b="1" dirty="0" smtClean="0">
                          <a:solidFill>
                            <a:srgbClr val="000000"/>
                          </a:solidFill>
                          <a:latin typeface="+mn-lt"/>
                        </a:rPr>
                        <a:t>Tujuan: </a:t>
                      </a:r>
                    </a:p>
                    <a:p>
                      <a:pPr marL="173038" indent="-173038">
                        <a:buFont typeface="Arial" pitchFamily="34" charset="0"/>
                        <a:buChar char="•"/>
                      </a:pPr>
                      <a:r>
                        <a:rPr lang="id-ID" sz="16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Seluruh anggota keluarga memiliki</a:t>
                      </a:r>
                      <a:r>
                        <a:rPr lang="id-ID" sz="16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persepsi, sikap, dan pola tindak yang sama dalam pengembangan karakter</a:t>
                      </a:r>
                    </a:p>
                    <a:p>
                      <a:pPr marL="80963" indent="-80963">
                        <a:buFont typeface="Arial" pitchFamily="34" charset="0"/>
                        <a:buNone/>
                      </a:pPr>
                      <a:endParaRPr lang="id-ID" sz="1600" baseline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80963" indent="-80963">
                        <a:buFont typeface="Arial" pitchFamily="34" charset="0"/>
                        <a:buNone/>
                      </a:pPr>
                      <a:r>
                        <a:rPr lang="id-ID" sz="1600" b="1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Strategi:</a:t>
                      </a:r>
                    </a:p>
                    <a:p>
                      <a:pPr marL="80963" indent="-80963">
                        <a:buFont typeface="Arial" pitchFamily="34" charset="0"/>
                        <a:buNone/>
                      </a:pPr>
                      <a:r>
                        <a:rPr lang="id-ID" sz="1600" b="1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Orangtua kepada anak:</a:t>
                      </a:r>
                      <a:endParaRPr lang="id-ID" sz="1600" b="1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173038" indent="-173038">
                        <a:buFont typeface="Arial" pitchFamily="34" charset="0"/>
                        <a:buChar char="•"/>
                      </a:pPr>
                      <a:r>
                        <a:rPr lang="id-ID" sz="16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Penegakan</a:t>
                      </a:r>
                      <a:r>
                        <a:rPr lang="id-ID" sz="16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tata tertib dan etiket/budi pekerti dalam keluarga</a:t>
                      </a:r>
                    </a:p>
                    <a:p>
                      <a:pPr marL="173038" indent="-173038">
                        <a:buFont typeface="Arial" pitchFamily="34" charset="0"/>
                        <a:buChar char="•"/>
                      </a:pPr>
                      <a:r>
                        <a:rPr lang="id-ID" sz="16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Penguatan perilaku berkarakter</a:t>
                      </a:r>
                    </a:p>
                    <a:p>
                      <a:pPr marL="173038" indent="-173038">
                        <a:buFont typeface="Arial" pitchFamily="34" charset="0"/>
                        <a:buChar char="•"/>
                      </a:pPr>
                      <a:r>
                        <a:rPr lang="id-ID" sz="16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Pembelajaran kepada anak</a:t>
                      </a:r>
                    </a:p>
                    <a:p>
                      <a:pPr marL="173038" indent="-173038">
                        <a:buFont typeface="Arial" pitchFamily="34" charset="0"/>
                        <a:buNone/>
                      </a:pPr>
                      <a:r>
                        <a:rPr lang="id-ID" sz="1600" b="1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Sekolah kepada keluarga:</a:t>
                      </a:r>
                    </a:p>
                    <a:p>
                      <a:pPr marL="173038" indent="-173038">
                        <a:buFont typeface="Arial" pitchFamily="34" charset="0"/>
                        <a:buChar char="•"/>
                      </a:pPr>
                      <a:r>
                        <a:rPr lang="id-ID" sz="1600" dirty="0" smtClean="0">
                          <a:solidFill>
                            <a:srgbClr val="000000"/>
                          </a:solidFill>
                          <a:latin typeface="+mn-lt"/>
                        </a:rPr>
                        <a:t>Pertemuan orangtua</a:t>
                      </a:r>
                    </a:p>
                    <a:p>
                      <a:pPr marL="173038" indent="-173038">
                        <a:buFont typeface="Arial" pitchFamily="34" charset="0"/>
                        <a:buChar char="•"/>
                      </a:pPr>
                      <a:r>
                        <a:rPr lang="id-ID" sz="16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Kunjungan ke rumah</a:t>
                      </a:r>
                    </a:p>
                    <a:p>
                      <a:pPr marL="173038" indent="-173038">
                        <a:buFont typeface="Arial" pitchFamily="34" charset="0"/>
                        <a:buChar char="•"/>
                      </a:pPr>
                      <a:r>
                        <a:rPr lang="id-ID" sz="16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Buku penghubung</a:t>
                      </a:r>
                    </a:p>
                    <a:p>
                      <a:pPr marL="173038" indent="-173038">
                        <a:buFont typeface="Arial" pitchFamily="34" charset="0"/>
                        <a:buChar char="•"/>
                      </a:pPr>
                      <a:r>
                        <a:rPr lang="id-ID" sz="16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Pelibatan orang tua dalam kegiatan sekolah</a:t>
                      </a:r>
                    </a:p>
                    <a:p>
                      <a:pPr marL="173038" indent="-173038">
                        <a:buFont typeface="Arial" pitchFamily="34" charset="0"/>
                        <a:buNone/>
                      </a:pPr>
                      <a:r>
                        <a:rPr lang="id-ID" sz="1600" b="1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Pemerintah terhadap keluarga:</a:t>
                      </a:r>
                    </a:p>
                    <a:p>
                      <a:pPr marL="173038" indent="-173038">
                        <a:buFont typeface="Arial" pitchFamily="34" charset="0"/>
                        <a:buChar char="•"/>
                      </a:pPr>
                      <a:r>
                        <a:rPr lang="id-ID" sz="160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Fasilitasi pemerintah untuk keluarga</a:t>
                      </a:r>
                    </a:p>
                  </a:txBody>
                  <a:tcPr marL="91439" marR="91439" marT="45726" marB="45726"/>
                </a:tc>
                <a:tc rowSpan="4"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id-ID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Tujuan:</a:t>
                      </a:r>
                    </a:p>
                    <a:p>
                      <a:pPr marL="173038" indent="-173038">
                        <a:buFont typeface="Arial" pitchFamily="34" charset="0"/>
                        <a:buChar char="•"/>
                      </a:pPr>
                      <a:r>
                        <a:rPr lang="id-ID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Terbiasanya perilaku yang berkarakter dalam kehidupan sehari-hari</a:t>
                      </a:r>
                    </a:p>
                    <a:p>
                      <a:pPr marL="173038" indent="-173038">
                        <a:buFont typeface="Arial" pitchFamily="34" charset="0"/>
                        <a:buChar char="•"/>
                      </a:pPr>
                      <a:endParaRPr lang="id-ID" sz="1600" b="1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  <a:p>
                      <a:pPr marL="173038" indent="-173038">
                        <a:buFont typeface="Arial" pitchFamily="34" charset="0"/>
                        <a:buNone/>
                      </a:pPr>
                      <a:r>
                        <a:rPr lang="id-ID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Strategi:</a:t>
                      </a:r>
                    </a:p>
                    <a:p>
                      <a:pPr marL="173038" indent="-173038">
                        <a:buFont typeface="Arial" pitchFamily="34" charset="0"/>
                        <a:buChar char="•"/>
                      </a:pPr>
                      <a:r>
                        <a:rPr lang="id-ID" sz="16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Keteladanan</a:t>
                      </a:r>
                      <a:r>
                        <a:rPr lang="id-ID" sz="16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orang tua</a:t>
                      </a:r>
                    </a:p>
                    <a:p>
                      <a:pPr marL="173038" indent="-173038">
                        <a:buFont typeface="Arial" pitchFamily="34" charset="0"/>
                        <a:buChar char="•"/>
                      </a:pPr>
                      <a:r>
                        <a:rPr lang="id-ID" sz="16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Penguatan oleh keluarga</a:t>
                      </a:r>
                    </a:p>
                    <a:p>
                      <a:pPr marL="173038" indent="-173038">
                        <a:buFont typeface="Arial" pitchFamily="34" charset="0"/>
                        <a:buChar char="•"/>
                      </a:pPr>
                      <a:r>
                        <a:rPr lang="id-ID" sz="16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Komunikasi antar anggota keluarga</a:t>
                      </a:r>
                      <a:endParaRPr lang="id-ID" sz="1600" b="1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  <a:p>
                      <a:pPr marL="173038" indent="-173038">
                        <a:buFont typeface="Arial" pitchFamily="34" charset="0"/>
                        <a:buChar char="•"/>
                      </a:pPr>
                      <a:endParaRPr lang="id-ID" sz="160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endParaRPr lang="id-ID" sz="1600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439" marR="91439" marT="45726" marB="45726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1001773">
                <a:tc>
                  <a:txBody>
                    <a:bodyPr/>
                    <a:lstStyle/>
                    <a:p>
                      <a:pPr marL="80963" marR="0" indent="-809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id-ID" sz="1600" b="1" dirty="0" smtClean="0">
                          <a:solidFill>
                            <a:srgbClr val="0000FF"/>
                          </a:solidFill>
                        </a:rPr>
                        <a:t> Cerdas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endParaRPr lang="id-ID" sz="1600" b="1" dirty="0" smtClean="0">
                        <a:solidFill>
                          <a:srgbClr val="0000FF"/>
                        </a:solidFill>
                        <a:latin typeface="+mn-lt"/>
                        <a:cs typeface="Arial" pitchFamily="34" charset="0"/>
                      </a:endParaRP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endParaRPr lang="id-ID" sz="1600" b="1" dirty="0" smtClean="0">
                        <a:solidFill>
                          <a:srgbClr val="0000FF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1439" marR="91439" marT="45726" marB="45726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230749">
                <a:tc>
                  <a:txBody>
                    <a:bodyPr/>
                    <a:lstStyle/>
                    <a:p>
                      <a:pPr marL="173038" marR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id-ID" sz="1600" b="1" baseline="0" dirty="0" smtClean="0">
                          <a:solidFill>
                            <a:srgbClr val="0000FF"/>
                          </a:solidFill>
                        </a:rPr>
                        <a:t>Sehat dan bersih</a:t>
                      </a:r>
                      <a:endParaRPr lang="id-ID" sz="1600" b="1" dirty="0" smtClean="0">
                        <a:solidFill>
                          <a:srgbClr val="0000FF"/>
                        </a:solidFill>
                      </a:endParaRP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endParaRPr lang="id-ID" sz="1600" b="1" dirty="0" smtClean="0">
                        <a:solidFill>
                          <a:srgbClr val="0000FF"/>
                        </a:solidFill>
                        <a:latin typeface="+mn-lt"/>
                        <a:cs typeface="Arial" pitchFamily="34" charset="0"/>
                      </a:endParaRP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endParaRPr lang="id-ID" sz="1600" b="1" dirty="0">
                        <a:solidFill>
                          <a:srgbClr val="0000FF"/>
                        </a:solidFill>
                        <a:latin typeface="+mn-lt"/>
                      </a:endParaRPr>
                    </a:p>
                  </a:txBody>
                  <a:tcPr marL="91439" marR="91439" marT="45726" marB="45726"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425542">
                <a:tc>
                  <a:txBody>
                    <a:bodyPr/>
                    <a:lstStyle/>
                    <a:p>
                      <a:pPr marL="185738" marR="0" indent="-1857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id-ID" sz="1600" b="1" dirty="0" smtClean="0">
                          <a:solidFill>
                            <a:srgbClr val="0000FF"/>
                          </a:solidFill>
                        </a:rPr>
                        <a:t>Peduli dan kreatif</a:t>
                      </a:r>
                    </a:p>
                    <a:p>
                      <a:pPr marL="185738" indent="-185738">
                        <a:buFont typeface="Wingdings" pitchFamily="2" charset="2"/>
                        <a:buChar char="§"/>
                      </a:pPr>
                      <a:endParaRPr lang="id-ID" sz="16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 marT="45726" marB="45726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1703" name="TextBox 5"/>
          <p:cNvSpPr txBox="1">
            <a:spLocks noChangeArrowheads="1"/>
          </p:cNvSpPr>
          <p:nvPr/>
        </p:nvSpPr>
        <p:spPr bwMode="auto">
          <a:xfrm>
            <a:off x="293688" y="6427788"/>
            <a:ext cx="28352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Grand Design Pendidikan Karakter, Kemndiknas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>
          <a:xfrm>
            <a:off x="4429125" y="214313"/>
            <a:ext cx="4181475" cy="47625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d-ID" sz="2800" b="1">
                <a:latin typeface="Verdana" charset="0"/>
              </a:rPr>
              <a:t>PILAR SEKOLAH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76225" y="892175"/>
          <a:ext cx="8572500" cy="51514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74438"/>
                <a:gridCol w="3788557"/>
                <a:gridCol w="2809505"/>
              </a:tblGrid>
              <a:tr h="579156">
                <a:tc>
                  <a:txBody>
                    <a:bodyPr/>
                    <a:lstStyle/>
                    <a:p>
                      <a:pPr algn="ctr"/>
                      <a:r>
                        <a:rPr lang="id-ID" sz="16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KARAKTER UTAMA</a:t>
                      </a:r>
                      <a:endParaRPr lang="id-ID" sz="16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1439" marR="91439" marT="45723" marB="45723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INTERVENSI</a:t>
                      </a:r>
                      <a:endParaRPr lang="id-ID" sz="16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1439" marR="91439" marT="45723" marB="45723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b="1" dirty="0" smtClean="0">
                          <a:solidFill>
                            <a:schemeClr val="bg1"/>
                          </a:solidFill>
                          <a:latin typeface="+mn-lt"/>
                        </a:rPr>
                        <a:t>HABITUASI</a:t>
                      </a:r>
                      <a:endParaRPr lang="id-ID" sz="16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1439" marR="91439" marT="45723" marB="45723">
                    <a:solidFill>
                      <a:srgbClr val="00B0F0"/>
                    </a:solidFill>
                  </a:tcPr>
                </a:tc>
              </a:tr>
              <a:tr h="823011">
                <a:tc>
                  <a:txBody>
                    <a:bodyPr/>
                    <a:lstStyle/>
                    <a:p>
                      <a:pPr marL="185738" marR="0" indent="-1857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id-ID" sz="1600" b="1" dirty="0" smtClean="0">
                          <a:solidFill>
                            <a:srgbClr val="0000FF"/>
                          </a:solidFill>
                        </a:rPr>
                        <a:t>Jujur, bertanggung-jawab</a:t>
                      </a:r>
                    </a:p>
                  </a:txBody>
                  <a:tcPr marL="91439" marR="91439" marT="45723" marB="45723"/>
                </a:tc>
                <a:tc rowSpan="4">
                  <a:txBody>
                    <a:bodyPr/>
                    <a:lstStyle/>
                    <a:p>
                      <a:r>
                        <a:rPr lang="id-ID" sz="1400" b="1" dirty="0" smtClean="0">
                          <a:solidFill>
                            <a:srgbClr val="000000"/>
                          </a:solidFill>
                          <a:latin typeface="+mn-lt"/>
                        </a:rPr>
                        <a:t>Tujuan</a:t>
                      </a:r>
                    </a:p>
                    <a:p>
                      <a:r>
                        <a:rPr lang="id-ID" sz="1400" b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Terbentuknya</a:t>
                      </a:r>
                      <a:r>
                        <a:rPr lang="id-ID" sz="1400" b="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karakter peserta didik</a:t>
                      </a:r>
                      <a:r>
                        <a:rPr lang="id-ID" sz="1400" b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melalui berbagai kegiatan sekolah</a:t>
                      </a:r>
                    </a:p>
                    <a:p>
                      <a:endParaRPr lang="id-ID" sz="1400" b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r>
                        <a:rPr lang="id-ID" sz="1400" b="1" dirty="0" smtClean="0">
                          <a:solidFill>
                            <a:srgbClr val="000000"/>
                          </a:solidFill>
                          <a:latin typeface="+mn-lt"/>
                        </a:rPr>
                        <a:t>Strategi:</a:t>
                      </a:r>
                    </a:p>
                    <a:p>
                      <a:pPr marL="92075" indent="-92075">
                        <a:buFont typeface="Arial" pitchFamily="34" charset="0"/>
                        <a:buNone/>
                      </a:pPr>
                      <a:r>
                        <a:rPr lang="id-ID" sz="1400" b="1" dirty="0" smtClean="0">
                          <a:solidFill>
                            <a:srgbClr val="000000"/>
                          </a:solidFill>
                          <a:latin typeface="+mn-lt"/>
                        </a:rPr>
                        <a:t>Sekolah terhadap siswa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id-ID" sz="1400" b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Intra dan kokurikuler</a:t>
                      </a:r>
                      <a:r>
                        <a:rPr lang="id-ID" sz="1400" b="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secara</a:t>
                      </a:r>
                      <a:r>
                        <a:rPr lang="id-ID" sz="1400" b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 terintegrasi pada</a:t>
                      </a:r>
                      <a:r>
                        <a:rPr lang="id-ID" sz="1400" b="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 semua mata pelajaran</a:t>
                      </a:r>
                      <a:endParaRPr lang="id-ID" sz="1400" b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id-ID" sz="1400" b="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Ekstrakurikuler melalui berbagai kegiatan antara lain: KIR,  pramuka,  kesenian, olahraga, dokter kecil, PMR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id-ID" sz="1400" b="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Budaya sekolah dengan menciptakan suasana sekolah  yang mencerminkan karakter</a:t>
                      </a:r>
                    </a:p>
                    <a:p>
                      <a:pPr marL="92075" indent="-92075">
                        <a:buFont typeface="Arial" pitchFamily="34" charset="0"/>
                        <a:buNone/>
                      </a:pPr>
                      <a:r>
                        <a:rPr lang="id-ID" sz="1400" b="1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Pemerintah terhadap sekolah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id-ID" sz="1400" b="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Kebijakan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id-ID" sz="1400" b="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Pedoman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id-ID" sz="1400" b="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Penguatan</a:t>
                      </a:r>
                    </a:p>
                    <a:p>
                      <a:pPr marL="185738" indent="-185738">
                        <a:buFont typeface="Arial" pitchFamily="34" charset="0"/>
                        <a:buChar char="•"/>
                      </a:pPr>
                      <a:r>
                        <a:rPr lang="id-ID" sz="1400" b="0" baseline="0" dirty="0" smtClean="0">
                          <a:solidFill>
                            <a:srgbClr val="000000"/>
                          </a:solidFill>
                          <a:latin typeface="+mn-lt"/>
                        </a:rPr>
                        <a:t>Pelatihan</a:t>
                      </a:r>
                    </a:p>
                  </a:txBody>
                  <a:tcPr marL="91439" marR="91439" marT="45723" marB="45723"/>
                </a:tc>
                <a:tc rowSpan="4">
                  <a:txBody>
                    <a:bodyPr/>
                    <a:lstStyle/>
                    <a:p>
                      <a:pPr marL="182563" indent="-182563">
                        <a:buFont typeface="Arial" pitchFamily="34" charset="0"/>
                        <a:buNone/>
                      </a:pPr>
                      <a:r>
                        <a:rPr lang="id-ID" sz="14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Tujuan</a:t>
                      </a:r>
                    </a:p>
                    <a:p>
                      <a:pPr marL="182563" marR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d-ID" sz="14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Terbiasanya perilaku yang berkarakter di sekolah</a:t>
                      </a:r>
                    </a:p>
                    <a:p>
                      <a:pPr marL="182563" indent="-182563">
                        <a:buFont typeface="Arial" pitchFamily="34" charset="0"/>
                        <a:buNone/>
                      </a:pPr>
                      <a:endParaRPr lang="id-ID" sz="1400" b="1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  <a:p>
                      <a:pPr marL="182563" indent="-182563">
                        <a:buFont typeface="Arial" pitchFamily="34" charset="0"/>
                        <a:buNone/>
                      </a:pPr>
                      <a:r>
                        <a:rPr lang="id-ID" sz="14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Strategi:</a:t>
                      </a:r>
                    </a:p>
                    <a:p>
                      <a:pPr marL="182563" indent="-182563">
                        <a:buFont typeface="Arial" pitchFamily="34" charset="0"/>
                        <a:buChar char="•"/>
                      </a:pPr>
                      <a:r>
                        <a:rPr lang="id-ID" sz="14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Keteladanan KS, Pendidik, tenaga kependidikan</a:t>
                      </a:r>
                    </a:p>
                    <a:p>
                      <a:pPr marL="182563" indent="-182563">
                        <a:buFont typeface="Arial" pitchFamily="34" charset="0"/>
                        <a:buChar char="•"/>
                      </a:pPr>
                      <a:r>
                        <a:rPr lang="id-ID" sz="14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Budaya sekolah</a:t>
                      </a:r>
                      <a:r>
                        <a:rPr lang="id-ID" sz="14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yang bersih, sehat, tertib, disiplin, dan indah</a:t>
                      </a:r>
                      <a:endParaRPr lang="id-ID" sz="1400" b="1" dirty="0" smtClean="0">
                        <a:solidFill>
                          <a:srgbClr val="FF0000"/>
                        </a:solidFill>
                        <a:latin typeface="+mn-lt"/>
                      </a:endParaRPr>
                    </a:p>
                    <a:p>
                      <a:pPr marL="182563" indent="-182563">
                        <a:buFont typeface="Arial" pitchFamily="34" charset="0"/>
                        <a:buChar char="•"/>
                      </a:pPr>
                      <a:r>
                        <a:rPr lang="id-ID" sz="14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Menggalakkan kembali</a:t>
                      </a:r>
                      <a:r>
                        <a:rPr lang="id-ID" sz="14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berbagai tradisi yang membangun karakter seperti: h</a:t>
                      </a:r>
                      <a:r>
                        <a:rPr lang="id-ID" sz="14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ari</a:t>
                      </a:r>
                      <a:r>
                        <a:rPr lang="id-ID" sz="1400" b="1" baseline="0" dirty="0" smtClean="0">
                          <a:solidFill>
                            <a:srgbClr val="FF0000"/>
                          </a:solidFill>
                          <a:latin typeface="+mn-lt"/>
                        </a:rPr>
                        <a:t> krida, upacara, piket kelas, ibadah bersama, doa (perenungan), hormat orang tua, hormat guru, hormat bendera, program 5 S, cerita kepahlawanan</a:t>
                      </a:r>
                    </a:p>
                    <a:p>
                      <a:pPr marL="182563" indent="-182563">
                        <a:buFont typeface="Arial" pitchFamily="34" charset="0"/>
                        <a:buChar char="•"/>
                      </a:pPr>
                      <a:endParaRPr lang="id-ID" sz="1400" b="0" baseline="0" dirty="0" smtClean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1439" marR="91439" marT="45723" marB="45723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579156">
                <a:tc>
                  <a:txBody>
                    <a:bodyPr/>
                    <a:lstStyle/>
                    <a:p>
                      <a:pPr marL="80963" marR="0" indent="-809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id-ID" sz="1600" b="1" dirty="0" smtClean="0">
                          <a:solidFill>
                            <a:srgbClr val="0000FF"/>
                          </a:solidFill>
                        </a:rPr>
                        <a:t> Cerdas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endParaRPr lang="id-ID" sz="1600" b="1" dirty="0" smtClean="0">
                        <a:solidFill>
                          <a:srgbClr val="0000FF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1439" marR="91439" marT="45723" marB="45723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823011">
                <a:tc>
                  <a:txBody>
                    <a:bodyPr/>
                    <a:lstStyle/>
                    <a:p>
                      <a:pPr marL="173038" marR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id-ID" sz="1600" b="1" baseline="0" dirty="0" smtClean="0">
                          <a:solidFill>
                            <a:srgbClr val="0000FF"/>
                          </a:solidFill>
                        </a:rPr>
                        <a:t>Sehat dan bersih</a:t>
                      </a:r>
                      <a:endParaRPr lang="id-ID" sz="1600" b="1" dirty="0" smtClean="0">
                        <a:solidFill>
                          <a:srgbClr val="0000FF"/>
                        </a:solidFill>
                      </a:endParaRP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endParaRPr lang="id-ID" sz="1600" b="1" dirty="0" smtClean="0">
                        <a:solidFill>
                          <a:srgbClr val="0000FF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1439" marR="91439" marT="45723" marB="45723"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2347104">
                <a:tc>
                  <a:txBody>
                    <a:bodyPr/>
                    <a:lstStyle/>
                    <a:p>
                      <a:pPr marL="185738" marR="0" indent="-1857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id-ID" sz="1600" b="1" dirty="0" smtClean="0">
                          <a:solidFill>
                            <a:srgbClr val="0000FF"/>
                          </a:solidFill>
                        </a:rPr>
                        <a:t>Peduli dan kreatif</a:t>
                      </a:r>
                    </a:p>
                  </a:txBody>
                  <a:tcPr marL="91439" marR="91439" marT="45723" marB="45723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2726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8358188" y="6286500"/>
            <a:ext cx="490537" cy="32067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46FC71BB-3A14-41B2-AB2A-4B6E22FBA17A}" type="slidenum">
              <a:rPr lang="en-US" sz="1600" b="1">
                <a:solidFill>
                  <a:schemeClr val="tx1"/>
                </a:solidFill>
                <a:latin typeface="Iskoola Pota"/>
                <a:ea typeface="ＭＳ Ｐゴシック"/>
                <a:cs typeface="Iskoola Pot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22</a:t>
            </a:fld>
            <a:endParaRPr lang="en-US" sz="1600" b="1">
              <a:solidFill>
                <a:schemeClr val="tx1"/>
              </a:solidFill>
              <a:latin typeface="Iskoola Pota"/>
              <a:ea typeface="ＭＳ Ｐゴシック"/>
              <a:cs typeface="Iskoola Pota"/>
            </a:endParaRPr>
          </a:p>
        </p:txBody>
      </p:sp>
      <p:sp>
        <p:nvSpPr>
          <p:cNvPr id="72727" name="TextBox 4"/>
          <p:cNvSpPr txBox="1">
            <a:spLocks noChangeArrowheads="1"/>
          </p:cNvSpPr>
          <p:nvPr/>
        </p:nvSpPr>
        <p:spPr bwMode="auto">
          <a:xfrm>
            <a:off x="293688" y="6427788"/>
            <a:ext cx="28352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Grand Design Pendidikan Karakter, Kemndiknas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Title 1"/>
          <p:cNvSpPr>
            <a:spLocks noGrp="1"/>
          </p:cNvSpPr>
          <p:nvPr>
            <p:ph type="title"/>
          </p:nvPr>
        </p:nvSpPr>
        <p:spPr>
          <a:xfrm>
            <a:off x="3714750" y="130175"/>
            <a:ext cx="4824413" cy="552450"/>
          </a:xfrm>
        </p:spPr>
        <p:txBody>
          <a:bodyPr/>
          <a:lstStyle/>
          <a:p>
            <a:r>
              <a:rPr lang="id-ID" sz="2800" b="1" smtClean="0">
                <a:latin typeface="Verdana" pitchFamily="34" charset="0"/>
              </a:rPr>
              <a:t>PILAR MASYARAKAT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214313" y="838200"/>
          <a:ext cx="8715375" cy="56197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7344"/>
                <a:gridCol w="5072063"/>
                <a:gridCol w="1785968"/>
              </a:tblGrid>
              <a:tr h="579145">
                <a:tc>
                  <a:txBody>
                    <a:bodyPr/>
                    <a:lstStyle/>
                    <a:p>
                      <a:pPr algn="ctr"/>
                      <a:r>
                        <a:rPr lang="id-ID" sz="1600" b="1" dirty="0" smtClean="0">
                          <a:solidFill>
                            <a:srgbClr val="0000FF"/>
                          </a:solidFill>
                        </a:rPr>
                        <a:t>KARAKTER UTAMA</a:t>
                      </a:r>
                      <a:endParaRPr lang="id-ID" sz="1600" b="1" dirty="0">
                        <a:solidFill>
                          <a:srgbClr val="0000FF"/>
                        </a:solidFill>
                      </a:endParaRPr>
                    </a:p>
                  </a:txBody>
                  <a:tcPr marL="91439" marR="91439" marT="45722" marB="45722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solidFill>
                            <a:schemeClr val="tx1"/>
                          </a:solidFill>
                        </a:rPr>
                        <a:t>INTERVENSI</a:t>
                      </a:r>
                      <a:endParaRPr lang="id-ID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2" marB="45722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1600" dirty="0" smtClean="0">
                          <a:solidFill>
                            <a:schemeClr val="tx1"/>
                          </a:solidFill>
                        </a:rPr>
                        <a:t>HABITUASI</a:t>
                      </a:r>
                      <a:endParaRPr lang="id-ID" sz="1600" dirty="0">
                        <a:solidFill>
                          <a:schemeClr val="tx1"/>
                        </a:solidFill>
                      </a:endParaRPr>
                    </a:p>
                  </a:txBody>
                  <a:tcPr marL="91439" marR="91439" marT="45722" marB="45722">
                    <a:solidFill>
                      <a:srgbClr val="00B0F0"/>
                    </a:solidFill>
                  </a:tcPr>
                </a:tc>
              </a:tr>
              <a:tr h="822995">
                <a:tc>
                  <a:txBody>
                    <a:bodyPr/>
                    <a:lstStyle/>
                    <a:p>
                      <a:pPr marL="185738" marR="0" indent="-1857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id-ID" sz="1600" b="1" dirty="0" smtClean="0">
                          <a:solidFill>
                            <a:srgbClr val="0000FF"/>
                          </a:solidFill>
                        </a:rPr>
                        <a:t>Jujur, bertanggung-jawab</a:t>
                      </a:r>
                    </a:p>
                  </a:txBody>
                  <a:tcPr marL="91439" marR="91439" marT="45722" marB="45722"/>
                </a:tc>
                <a:tc rowSpan="4">
                  <a:txBody>
                    <a:bodyPr/>
                    <a:lstStyle/>
                    <a:p>
                      <a:r>
                        <a:rPr lang="id-ID" sz="1400" b="1" dirty="0" smtClean="0">
                          <a:solidFill>
                            <a:srgbClr val="000000"/>
                          </a:solidFill>
                        </a:rPr>
                        <a:t>Tujuan:</a:t>
                      </a:r>
                    </a:p>
                    <a:p>
                      <a:pPr marL="95250" indent="-95250">
                        <a:buFont typeface="Arial" pitchFamily="34" charset="0"/>
                        <a:buChar char="•"/>
                      </a:pPr>
                      <a:r>
                        <a:rPr lang="id-ID" sz="1400" b="0" dirty="0" smtClean="0">
                          <a:solidFill>
                            <a:srgbClr val="000000"/>
                          </a:solidFill>
                        </a:rPr>
                        <a:t>Terbangunnya kerangka sistemik perencanaan, pelaksanaan</a:t>
                      </a:r>
                      <a:r>
                        <a:rPr lang="id-ID" sz="1400" b="0" baseline="0" dirty="0" smtClean="0">
                          <a:solidFill>
                            <a:srgbClr val="000000"/>
                          </a:solidFill>
                        </a:rPr>
                        <a:t> dan penilaian pendidikan karakter scr nasional</a:t>
                      </a:r>
                      <a:r>
                        <a:rPr lang="id-ID" sz="1400" b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</a:p>
                    <a:p>
                      <a:pPr marL="95250" indent="-95250">
                        <a:buFont typeface="Arial" pitchFamily="34" charset="0"/>
                        <a:buChar char="•"/>
                      </a:pPr>
                      <a:r>
                        <a:rPr lang="id-ID" sz="1400" dirty="0" smtClean="0">
                          <a:solidFill>
                            <a:srgbClr val="000000"/>
                          </a:solidFill>
                        </a:rPr>
                        <a:t>Terciptanya suasana kondusif</a:t>
                      </a:r>
                      <a:r>
                        <a:rPr lang="id-ID" sz="1400" baseline="0" dirty="0" smtClean="0">
                          <a:solidFill>
                            <a:srgbClr val="000000"/>
                          </a:solidFill>
                        </a:rPr>
                        <a:t> dlm masyarakat yang mencerminkan kepekaan kesadaran kemauan dan tanggungjawab untuk membangun karakter utama</a:t>
                      </a:r>
                    </a:p>
                    <a:p>
                      <a:pPr marL="95250" indent="-95250">
                        <a:buFont typeface="Arial" pitchFamily="34" charset="0"/>
                        <a:buChar char="•"/>
                      </a:pPr>
                      <a:endParaRPr lang="id-ID" sz="1400" dirty="0" smtClean="0">
                        <a:solidFill>
                          <a:srgbClr val="000000"/>
                        </a:solidFill>
                      </a:endParaRPr>
                    </a:p>
                    <a:p>
                      <a:r>
                        <a:rPr lang="id-ID" sz="1400" b="1" dirty="0" smtClean="0">
                          <a:solidFill>
                            <a:srgbClr val="000000"/>
                          </a:solidFill>
                        </a:rPr>
                        <a:t>Strategi:</a:t>
                      </a:r>
                    </a:p>
                    <a:p>
                      <a:pPr marL="92075" indent="-92075">
                        <a:buFont typeface="Arial" pitchFamily="34" charset="0"/>
                        <a:buNone/>
                      </a:pPr>
                      <a:r>
                        <a:rPr lang="id-ID" sz="1400" b="1" baseline="0" dirty="0" smtClean="0">
                          <a:solidFill>
                            <a:srgbClr val="000000"/>
                          </a:solidFill>
                        </a:rPr>
                        <a:t>Dari pemerintah:</a:t>
                      </a:r>
                    </a:p>
                    <a:p>
                      <a:pPr marL="92075" indent="-92075">
                        <a:buFont typeface="Arial" pitchFamily="34" charset="0"/>
                        <a:buChar char="•"/>
                      </a:pPr>
                      <a:r>
                        <a:rPr lang="id-ID" sz="1400" baseline="0" dirty="0" smtClean="0">
                          <a:solidFill>
                            <a:srgbClr val="000000"/>
                          </a:solidFill>
                        </a:rPr>
                        <a:t>Pengembangan </a:t>
                      </a:r>
                      <a:r>
                        <a:rPr lang="id-ID" sz="1400" i="1" baseline="0" dirty="0" smtClean="0">
                          <a:solidFill>
                            <a:srgbClr val="000000"/>
                          </a:solidFill>
                        </a:rPr>
                        <a:t>grand design </a:t>
                      </a:r>
                      <a:r>
                        <a:rPr lang="id-ID" sz="1400" baseline="0" dirty="0" smtClean="0">
                          <a:solidFill>
                            <a:srgbClr val="000000"/>
                          </a:solidFill>
                        </a:rPr>
                        <a:t>pendidikan karakter</a:t>
                      </a:r>
                    </a:p>
                    <a:p>
                      <a:pPr marL="92075" indent="-92075">
                        <a:buFont typeface="Arial" pitchFamily="34" charset="0"/>
                        <a:buChar char="•"/>
                      </a:pPr>
                      <a:r>
                        <a:rPr lang="id-ID" sz="1400" baseline="0" dirty="0" smtClean="0">
                          <a:solidFill>
                            <a:srgbClr val="000000"/>
                          </a:solidFill>
                        </a:rPr>
                        <a:t>Pencanangan nasional pendidikan karakter</a:t>
                      </a:r>
                    </a:p>
                    <a:p>
                      <a:pPr marL="92075" indent="-92075">
                        <a:buFont typeface="Arial" pitchFamily="34" charset="0"/>
                        <a:buChar char="•"/>
                      </a:pPr>
                      <a:r>
                        <a:rPr lang="id-ID" sz="1400" baseline="0" dirty="0" smtClean="0">
                          <a:solidFill>
                            <a:srgbClr val="000000"/>
                          </a:solidFill>
                        </a:rPr>
                        <a:t>Pengembangan perangkat pendukung pendidikan karakter, al: iklan layanan masyarakat, sajian multimedia (poster, siaran tv, siaran radio)</a:t>
                      </a:r>
                    </a:p>
                    <a:p>
                      <a:pPr marL="92075" indent="-92075">
                        <a:buFont typeface="Arial" pitchFamily="34" charset="0"/>
                        <a:buNone/>
                      </a:pPr>
                      <a:r>
                        <a:rPr lang="id-ID" sz="1400" b="1" baseline="0" dirty="0" smtClean="0">
                          <a:solidFill>
                            <a:srgbClr val="000000"/>
                          </a:solidFill>
                        </a:rPr>
                        <a:t>Dalam masyarakat:</a:t>
                      </a:r>
                    </a:p>
                    <a:p>
                      <a:pPr marL="92075" indent="-92075">
                        <a:buFont typeface="Arial" pitchFamily="34" charset="0"/>
                        <a:buChar char="•"/>
                      </a:pPr>
                      <a:r>
                        <a:rPr lang="id-ID" sz="1400" baseline="0" dirty="0" smtClean="0">
                          <a:solidFill>
                            <a:srgbClr val="000000"/>
                          </a:solidFill>
                        </a:rPr>
                        <a:t>Pengembangan peranan komite sekolah dlm pembangunan karakter melalui MBS</a:t>
                      </a:r>
                    </a:p>
                    <a:p>
                      <a:pPr marL="92075" marR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d-ID" sz="1400" baseline="0" dirty="0" smtClean="0">
                          <a:solidFill>
                            <a:srgbClr val="000000"/>
                          </a:solidFill>
                        </a:rPr>
                        <a:t>Perintisan berbagai kegiatan kemasyarakatan, pengabdian kepada masyarakat yg melibatkan peserta didik</a:t>
                      </a:r>
                    </a:p>
                    <a:p>
                      <a:pPr marL="92075" marR="0" indent="-92075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id-ID" sz="1400" baseline="0" dirty="0" smtClean="0">
                          <a:solidFill>
                            <a:srgbClr val="000000"/>
                          </a:solidFill>
                        </a:rPr>
                        <a:t>Pelibatan semua komponen bangsa dalam pendidikan karakter, al: media massa</a:t>
                      </a:r>
                    </a:p>
                  </a:txBody>
                  <a:tcPr marL="91439" marR="91439" marT="45722" marB="45722"/>
                </a:tc>
                <a:tc rowSpan="4">
                  <a:txBody>
                    <a:bodyPr/>
                    <a:lstStyle/>
                    <a:p>
                      <a:pPr marL="182563" indent="-182563">
                        <a:buFont typeface="Arial" pitchFamily="34" charset="0"/>
                        <a:buNone/>
                      </a:pPr>
                      <a:r>
                        <a:rPr lang="id-ID" sz="1400" b="1" baseline="0" dirty="0" smtClean="0">
                          <a:solidFill>
                            <a:srgbClr val="FF0000"/>
                          </a:solidFill>
                        </a:rPr>
                        <a:t>Tujuan:</a:t>
                      </a:r>
                    </a:p>
                    <a:p>
                      <a:pPr marL="182563" indent="-182563">
                        <a:buFont typeface="Arial" pitchFamily="34" charset="0"/>
                        <a:buChar char="•"/>
                      </a:pPr>
                      <a:r>
                        <a:rPr lang="id-ID" sz="1400" b="1" baseline="0" dirty="0" smtClean="0">
                          <a:solidFill>
                            <a:srgbClr val="FF0000"/>
                          </a:solidFill>
                        </a:rPr>
                        <a:t>Terciptanya suasana yang kondusif dlm masyarakat yang mencerminkan koherensi pembangunan karakter secara nasional</a:t>
                      </a:r>
                    </a:p>
                    <a:p>
                      <a:pPr marL="182563" indent="-182563">
                        <a:buFont typeface="Arial" pitchFamily="34" charset="0"/>
                        <a:buChar char="•"/>
                      </a:pPr>
                      <a:r>
                        <a:rPr lang="id-ID" sz="1400" b="1" baseline="0" dirty="0" smtClean="0">
                          <a:solidFill>
                            <a:srgbClr val="FF0000"/>
                          </a:solidFill>
                        </a:rPr>
                        <a:t>Tumbuhnya keteladanan dalam masyarakat</a:t>
                      </a:r>
                    </a:p>
                    <a:p>
                      <a:pPr marL="182563" indent="-182563">
                        <a:buFont typeface="Arial" pitchFamily="34" charset="0"/>
                        <a:buNone/>
                      </a:pPr>
                      <a:endParaRPr lang="id-ID" sz="1400" b="1" baseline="0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182563" indent="-182563">
                        <a:buFont typeface="Arial" pitchFamily="34" charset="0"/>
                        <a:buNone/>
                      </a:pPr>
                      <a:r>
                        <a:rPr lang="id-ID" sz="1400" b="1" baseline="0" dirty="0" smtClean="0">
                          <a:solidFill>
                            <a:srgbClr val="FF0000"/>
                          </a:solidFill>
                        </a:rPr>
                        <a:t>Strategi:</a:t>
                      </a:r>
                    </a:p>
                    <a:p>
                      <a:pPr marL="182563" indent="-182563">
                        <a:buFont typeface="Arial" pitchFamily="34" charset="0"/>
                        <a:buChar char="•"/>
                      </a:pPr>
                      <a:r>
                        <a:rPr lang="id-ID" sz="1400" b="1" baseline="0" dirty="0" smtClean="0">
                          <a:solidFill>
                            <a:srgbClr val="FF0000"/>
                          </a:solidFill>
                        </a:rPr>
                        <a:t>Keteladan dan penguatan dalam kehidupan masyarakat</a:t>
                      </a:r>
                    </a:p>
                  </a:txBody>
                  <a:tcPr marL="91439" marR="91439" marT="45722" marB="45722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</a:tr>
              <a:tr h="919922">
                <a:tc>
                  <a:txBody>
                    <a:bodyPr/>
                    <a:lstStyle/>
                    <a:p>
                      <a:pPr marL="80963" marR="0" indent="-809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id-ID" sz="1600" b="1" dirty="0" smtClean="0">
                          <a:solidFill>
                            <a:srgbClr val="0000FF"/>
                          </a:solidFill>
                        </a:rPr>
                        <a:t> Cerdas</a:t>
                      </a: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endParaRPr lang="id-ID" sz="1600" b="1" dirty="0" smtClean="0">
                        <a:solidFill>
                          <a:srgbClr val="0000FF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1439" marR="91439" marT="45722" marB="45722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301168">
                <a:tc>
                  <a:txBody>
                    <a:bodyPr/>
                    <a:lstStyle/>
                    <a:p>
                      <a:pPr marL="173038" marR="0" indent="-1730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id-ID" sz="1600" b="1" baseline="0" dirty="0" smtClean="0">
                          <a:solidFill>
                            <a:srgbClr val="0000FF"/>
                          </a:solidFill>
                        </a:rPr>
                        <a:t>Sehat dan bersih</a:t>
                      </a:r>
                      <a:endParaRPr lang="id-ID" sz="1600" b="1" dirty="0" smtClean="0">
                        <a:solidFill>
                          <a:srgbClr val="0000FF"/>
                        </a:solidFill>
                      </a:endParaRPr>
                    </a:p>
                    <a:p>
                      <a:pPr algn="l">
                        <a:buFont typeface="Wingdings" pitchFamily="2" charset="2"/>
                        <a:buChar char="§"/>
                      </a:pPr>
                      <a:endParaRPr lang="id-ID" sz="1600" b="1" dirty="0" smtClean="0">
                        <a:solidFill>
                          <a:srgbClr val="0000FF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91439" marR="91439" marT="45722" marB="45722"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1996520">
                <a:tc>
                  <a:txBody>
                    <a:bodyPr/>
                    <a:lstStyle/>
                    <a:p>
                      <a:pPr marL="185738" marR="0" indent="-185738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lang="id-ID" sz="1600" b="1" dirty="0" smtClean="0">
                          <a:solidFill>
                            <a:srgbClr val="0000FF"/>
                          </a:solidFill>
                        </a:rPr>
                        <a:t>Peduli dan kreatif</a:t>
                      </a:r>
                    </a:p>
                  </a:txBody>
                  <a:tcPr marL="91439" marR="91439" marT="45722" marB="45722"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d-ID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3750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8358188" y="6286500"/>
            <a:ext cx="490537" cy="32067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C2EEA2A-8049-4CC1-A412-A790309D51AE}" type="slidenum">
              <a:rPr lang="en-US" sz="1600" b="1">
                <a:solidFill>
                  <a:schemeClr val="tx1"/>
                </a:solidFill>
                <a:latin typeface="Iskoola Pota"/>
                <a:ea typeface="ＭＳ Ｐゴシック"/>
                <a:cs typeface="Iskoola Pot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en-US" sz="1600" b="1">
              <a:solidFill>
                <a:schemeClr val="tx1"/>
              </a:solidFill>
              <a:latin typeface="Iskoola Pota"/>
              <a:ea typeface="ＭＳ Ｐゴシック"/>
              <a:cs typeface="Iskoola Pota"/>
            </a:endParaRPr>
          </a:p>
        </p:txBody>
      </p:sp>
      <p:sp>
        <p:nvSpPr>
          <p:cNvPr id="73751" name="TextBox 1"/>
          <p:cNvSpPr txBox="1">
            <a:spLocks noChangeArrowheads="1"/>
          </p:cNvSpPr>
          <p:nvPr/>
        </p:nvSpPr>
        <p:spPr bwMode="auto">
          <a:xfrm>
            <a:off x="293688" y="6427788"/>
            <a:ext cx="2835275" cy="23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Grand Design Pendidikan Karakter, Kemndiknas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2714625" y="214313"/>
            <a:ext cx="5815013" cy="563562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id-ID" sz="2400" b="1" dirty="0" smtClean="0">
                <a:latin typeface="+mn-lt"/>
                <a:cs typeface="Arial" charset="0"/>
              </a:rPr>
              <a:t>AKTUALITA KARAKTER UTAMA SEBAGAI HASIL PENDIDIKAN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8625" y="1643063"/>
            <a:ext cx="8186738" cy="4357687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id-ID" sz="2400" dirty="0" smtClean="0">
                <a:solidFill>
                  <a:srgbClr val="0070C0"/>
                </a:solidFill>
              </a:rPr>
              <a:t>Tingkat Individu</a:t>
            </a:r>
          </a:p>
          <a:p>
            <a:pPr marL="536575" indent="-174625" fontAlgn="t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id-ID" sz="2000" dirty="0" smtClean="0">
                <a:solidFill>
                  <a:srgbClr val="000000"/>
                </a:solidFill>
              </a:rPr>
              <a:t>Perilaku jujur,cerdas, bertanggungjawab, </a:t>
            </a:r>
          </a:p>
          <a:p>
            <a:pPr marL="536575" indent="-174625" fontAlgn="t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id-ID" sz="2000" dirty="0" smtClean="0">
                <a:solidFill>
                  <a:srgbClr val="000000"/>
                </a:solidFill>
              </a:rPr>
              <a:t>  peduli dan kreatif dalam berbagai konteks secara  konsisten</a:t>
            </a:r>
          </a:p>
          <a:p>
            <a:pPr indent="-74613" fontAlgn="t">
              <a:spcAft>
                <a:spcPts val="0"/>
              </a:spcAft>
              <a:buFont typeface="Wingdings" pitchFamily="2" charset="2"/>
              <a:buNone/>
              <a:defRPr/>
            </a:pPr>
            <a:endParaRPr lang="id-ID" sz="1800" dirty="0" smtClean="0">
              <a:solidFill>
                <a:srgbClr val="000000"/>
              </a:solidFill>
            </a:endParaRPr>
          </a:p>
          <a:p>
            <a:pPr fontAlgn="auto"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id-ID" sz="2400" dirty="0" smtClean="0">
                <a:solidFill>
                  <a:srgbClr val="0070C0"/>
                </a:solidFill>
              </a:rPr>
              <a:t>Tingkat Masyarakat, Bangsa, dan Negara</a:t>
            </a:r>
          </a:p>
          <a:p>
            <a:pPr marL="536575" indent="-174625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id-ID" sz="2000" dirty="0" smtClean="0">
                <a:solidFill>
                  <a:srgbClr val="000000"/>
                </a:solidFill>
              </a:rPr>
              <a:t>Kesadaran nasional karakter bangsa</a:t>
            </a:r>
          </a:p>
          <a:p>
            <a:pPr marL="536575" indent="-174625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id-ID" sz="2000" dirty="0" smtClean="0">
                <a:solidFill>
                  <a:srgbClr val="000000"/>
                </a:solidFill>
              </a:rPr>
              <a:t>Keteladanan tokoh tingkat sekolah, daerah, maupun nasional</a:t>
            </a:r>
          </a:p>
          <a:p>
            <a:pPr marL="536575" indent="-174625" fontAlgn="auto"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id-ID" sz="2000" dirty="0" smtClean="0">
                <a:solidFill>
                  <a:srgbClr val="000000"/>
                </a:solidFill>
              </a:rPr>
              <a:t>Situasi masyarakat dalam berbagai lapisan yang semakin berkarakter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www.themegallery.com</a:t>
            </a:r>
          </a:p>
        </p:txBody>
      </p:sp>
      <p:sp>
        <p:nvSpPr>
          <p:cNvPr id="74756" name="Slide Number Placeholder 4"/>
          <p:cNvSpPr>
            <a:spLocks noGrp="1"/>
          </p:cNvSpPr>
          <p:nvPr>
            <p:ph type="sldNum" sz="quarter" idx="12"/>
          </p:nvPr>
        </p:nvSpPr>
        <p:spPr bwMode="auto">
          <a:xfrm>
            <a:off x="8358188" y="6286500"/>
            <a:ext cx="490537" cy="320675"/>
          </a:xfrm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2FC67AD2-F81E-4E49-A28B-5C86B1C2C68A}" type="slidenum">
              <a:rPr lang="en-US" sz="1600" b="1">
                <a:solidFill>
                  <a:schemeClr val="tx1"/>
                </a:solidFill>
                <a:latin typeface="Iskoola Pota"/>
                <a:ea typeface="ＭＳ Ｐゴシック"/>
                <a:cs typeface="Iskoola Pota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24</a:t>
            </a:fld>
            <a:endParaRPr lang="en-US" sz="1600" b="1">
              <a:solidFill>
                <a:schemeClr val="tx1"/>
              </a:solidFill>
              <a:latin typeface="Iskoola Pota"/>
              <a:ea typeface="ＭＳ Ｐゴシック"/>
              <a:cs typeface="Iskoola Pota"/>
            </a:endParaRPr>
          </a:p>
        </p:txBody>
      </p:sp>
      <p:pic>
        <p:nvPicPr>
          <p:cNvPr id="74757" name="Picture 20" descr="k12 education 3 children boy girl tablet classroom desk fac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58000" y="1285875"/>
            <a:ext cx="2062163" cy="154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Rectangle 2"/>
          <p:cNvSpPr>
            <a:spLocks noGrp="1" noChangeArrowheads="1"/>
          </p:cNvSpPr>
          <p:nvPr>
            <p:ph type="title"/>
          </p:nvPr>
        </p:nvSpPr>
        <p:spPr>
          <a:xfrm>
            <a:off x="723900" y="304800"/>
            <a:ext cx="7772400" cy="641350"/>
          </a:xfrm>
        </p:spPr>
        <p:txBody>
          <a:bodyPr/>
          <a:lstStyle/>
          <a:p>
            <a:pPr algn="l"/>
            <a:r>
              <a:rPr lang="id-ID" sz="3600" smtClean="0">
                <a:latin typeface="Arial Black" pitchFamily="34" charset="0"/>
              </a:rPr>
              <a:t>Sasaran Pendidikan Karakter</a:t>
            </a:r>
          </a:p>
        </p:txBody>
      </p:sp>
      <p:sp>
        <p:nvSpPr>
          <p:cNvPr id="75778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E5901FC-81D6-4E14-9725-CE02DA056E96}" type="slidenum">
              <a:rPr lang="en-US" sz="1400">
                <a:solidFill>
                  <a:schemeClr val="tx1"/>
                </a:solidFill>
                <a:latin typeface="Arial" charset="0"/>
                <a:ea typeface="ＭＳ Ｐゴシック"/>
                <a:cs typeface="ＭＳ Ｐゴシック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25</a:t>
            </a:fld>
            <a:endParaRPr lang="en-US" sz="1400">
              <a:solidFill>
                <a:schemeClr val="tx1"/>
              </a:solidFill>
              <a:latin typeface="Arial" charset="0"/>
              <a:ea typeface="ＭＳ Ｐゴシック"/>
              <a:cs typeface="ＭＳ Ｐゴシック"/>
            </a:endParaRPr>
          </a:p>
        </p:txBody>
      </p:sp>
      <p:sp>
        <p:nvSpPr>
          <p:cNvPr id="75779" name="Oval 3"/>
          <p:cNvSpPr>
            <a:spLocks noChangeArrowheads="1"/>
          </p:cNvSpPr>
          <p:nvPr/>
        </p:nvSpPr>
        <p:spPr bwMode="auto">
          <a:xfrm>
            <a:off x="3505200" y="1981200"/>
            <a:ext cx="1905000" cy="1447800"/>
          </a:xfrm>
          <a:prstGeom prst="ellipse">
            <a:avLst/>
          </a:prstGeom>
          <a:solidFill>
            <a:schemeClr val="hlink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>
              <a:latin typeface="Calibri" pitchFamily="34" charset="0"/>
            </a:endParaRPr>
          </a:p>
        </p:txBody>
      </p:sp>
      <p:sp>
        <p:nvSpPr>
          <p:cNvPr id="75780" name="Oval 4"/>
          <p:cNvSpPr>
            <a:spLocks noChangeArrowheads="1"/>
          </p:cNvSpPr>
          <p:nvPr/>
        </p:nvSpPr>
        <p:spPr bwMode="auto">
          <a:xfrm>
            <a:off x="3505200" y="3200400"/>
            <a:ext cx="1905000" cy="14478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>
              <a:latin typeface="Calibri" pitchFamily="34" charset="0"/>
            </a:endParaRPr>
          </a:p>
        </p:txBody>
      </p:sp>
      <p:sp>
        <p:nvSpPr>
          <p:cNvPr id="75781" name="Oval 5"/>
          <p:cNvSpPr>
            <a:spLocks noChangeArrowheads="1"/>
          </p:cNvSpPr>
          <p:nvPr/>
        </p:nvSpPr>
        <p:spPr bwMode="auto">
          <a:xfrm>
            <a:off x="3505200" y="4343400"/>
            <a:ext cx="1905000" cy="14478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>
              <a:latin typeface="Calibri" pitchFamily="34" charset="0"/>
            </a:endParaRP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auto">
          <a:xfrm>
            <a:off x="6019800" y="2895600"/>
            <a:ext cx="2819400" cy="1905000"/>
          </a:xfrm>
          <a:prstGeom prst="rect">
            <a:avLst/>
          </a:prstGeom>
          <a:solidFill>
            <a:srgbClr val="FFFF00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>
              <a:latin typeface="Calibri" pitchFamily="34" charset="0"/>
            </a:endParaRPr>
          </a:p>
        </p:txBody>
      </p:sp>
      <p:sp>
        <p:nvSpPr>
          <p:cNvPr id="75783" name="Text Box 7"/>
          <p:cNvSpPr txBox="1">
            <a:spLocks noChangeArrowheads="1"/>
          </p:cNvSpPr>
          <p:nvPr/>
        </p:nvSpPr>
        <p:spPr bwMode="auto">
          <a:xfrm>
            <a:off x="6096000" y="2990850"/>
            <a:ext cx="26670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1">
                <a:solidFill>
                  <a:srgbClr val="000000"/>
                </a:solidFill>
                <a:latin typeface="Garamond" pitchFamily="18" charset="0"/>
                <a:ea typeface="ＭＳ Ｐゴシック"/>
                <a:cs typeface="Arial" charset="0"/>
              </a:rPr>
              <a:t>SIKAP        &amp; PERILAKU</a:t>
            </a:r>
          </a:p>
        </p:txBody>
      </p:sp>
      <p:sp>
        <p:nvSpPr>
          <p:cNvPr id="75784" name="Text Box 8"/>
          <p:cNvSpPr txBox="1">
            <a:spLocks noChangeArrowheads="1"/>
          </p:cNvSpPr>
          <p:nvPr/>
        </p:nvSpPr>
        <p:spPr bwMode="auto">
          <a:xfrm>
            <a:off x="3810000" y="22860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chemeClr val="bg2"/>
                </a:solidFill>
                <a:latin typeface="Garamond" pitchFamily="18" charset="0"/>
                <a:ea typeface="ＭＳ Ｐゴシック"/>
                <a:cs typeface="Arial" charset="0"/>
              </a:rPr>
              <a:t>IQ</a:t>
            </a: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3886200" y="3581400"/>
            <a:ext cx="1143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latin typeface="Garamond" pitchFamily="18" charset="0"/>
                <a:ea typeface="ＭＳ Ｐゴシック"/>
                <a:cs typeface="Arial" charset="0"/>
              </a:rPr>
              <a:t>EQ</a:t>
            </a:r>
          </a:p>
        </p:txBody>
      </p:sp>
      <p:sp>
        <p:nvSpPr>
          <p:cNvPr id="75786" name="Text Box 10"/>
          <p:cNvSpPr txBox="1">
            <a:spLocks noChangeArrowheads="1"/>
          </p:cNvSpPr>
          <p:nvPr/>
        </p:nvSpPr>
        <p:spPr bwMode="auto">
          <a:xfrm>
            <a:off x="3886200" y="4516438"/>
            <a:ext cx="1143000" cy="1077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chemeClr val="bg2"/>
                </a:solidFill>
                <a:latin typeface="Garamond" pitchFamily="18" charset="0"/>
                <a:ea typeface="ＭＳ Ｐゴシック"/>
                <a:cs typeface="Arial" charset="0"/>
              </a:rPr>
              <a:t>SQ AQ</a:t>
            </a:r>
          </a:p>
        </p:txBody>
      </p:sp>
      <p:sp>
        <p:nvSpPr>
          <p:cNvPr id="75787" name="Rectangle 11"/>
          <p:cNvSpPr>
            <a:spLocks noChangeArrowheads="1"/>
          </p:cNvSpPr>
          <p:nvPr/>
        </p:nvSpPr>
        <p:spPr bwMode="auto">
          <a:xfrm>
            <a:off x="228600" y="1295400"/>
            <a:ext cx="28194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id-ID" sz="3200" b="1">
                <a:latin typeface="Calibri" pitchFamily="34" charset="0"/>
              </a:rPr>
              <a:t>MENGAJAR</a:t>
            </a:r>
          </a:p>
        </p:txBody>
      </p:sp>
      <p:sp>
        <p:nvSpPr>
          <p:cNvPr id="75788" name="Rectangle 12"/>
          <p:cNvSpPr>
            <a:spLocks noChangeArrowheads="1"/>
          </p:cNvSpPr>
          <p:nvPr/>
        </p:nvSpPr>
        <p:spPr bwMode="auto">
          <a:xfrm>
            <a:off x="228600" y="5715000"/>
            <a:ext cx="28194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>
              <a:latin typeface="Calibri" pitchFamily="34" charset="0"/>
            </a:endParaRPr>
          </a:p>
        </p:txBody>
      </p:sp>
      <p:sp>
        <p:nvSpPr>
          <p:cNvPr id="75789" name="Text Box 13"/>
          <p:cNvSpPr txBox="1">
            <a:spLocks noChangeArrowheads="1"/>
          </p:cNvSpPr>
          <p:nvPr/>
        </p:nvSpPr>
        <p:spPr bwMode="auto">
          <a:xfrm>
            <a:off x="304800" y="5805488"/>
            <a:ext cx="2667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d-ID" sz="3200" b="1">
                <a:solidFill>
                  <a:srgbClr val="000000"/>
                </a:solidFill>
                <a:latin typeface="Garamond" pitchFamily="18" charset="0"/>
                <a:ea typeface="ＭＳ Ｐゴシック"/>
                <a:cs typeface="Arial" charset="0"/>
              </a:rPr>
              <a:t>MENDIDIK</a:t>
            </a:r>
            <a:endParaRPr lang="en-US" sz="3200" b="1">
              <a:solidFill>
                <a:srgbClr val="000000"/>
              </a:solidFill>
              <a:latin typeface="Garamond" pitchFamily="18" charset="0"/>
              <a:ea typeface="ＭＳ Ｐゴシック"/>
              <a:cs typeface="Arial" charset="0"/>
            </a:endParaRPr>
          </a:p>
        </p:txBody>
      </p:sp>
      <p:sp>
        <p:nvSpPr>
          <p:cNvPr id="75790" name="Oval 15"/>
          <p:cNvSpPr>
            <a:spLocks noChangeArrowheads="1"/>
          </p:cNvSpPr>
          <p:nvPr/>
        </p:nvSpPr>
        <p:spPr bwMode="auto">
          <a:xfrm>
            <a:off x="228600" y="2590800"/>
            <a:ext cx="2819400" cy="1447800"/>
          </a:xfrm>
          <a:prstGeom prst="ellipse">
            <a:avLst/>
          </a:prstGeom>
          <a:solidFill>
            <a:srgbClr val="66FF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>
              <a:latin typeface="Calibri" pitchFamily="34" charset="0"/>
            </a:endParaRPr>
          </a:p>
        </p:txBody>
      </p:sp>
      <p:sp>
        <p:nvSpPr>
          <p:cNvPr id="75791" name="Oval 16"/>
          <p:cNvSpPr>
            <a:spLocks noChangeArrowheads="1"/>
          </p:cNvSpPr>
          <p:nvPr/>
        </p:nvSpPr>
        <p:spPr bwMode="auto">
          <a:xfrm>
            <a:off x="228600" y="3733800"/>
            <a:ext cx="2819400" cy="1447800"/>
          </a:xfrm>
          <a:prstGeom prst="ellipse">
            <a:avLst/>
          </a:prstGeom>
          <a:solidFill>
            <a:srgbClr val="008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id-ID">
              <a:latin typeface="Calibri" pitchFamily="34" charset="0"/>
            </a:endParaRPr>
          </a:p>
        </p:txBody>
      </p:sp>
      <p:sp>
        <p:nvSpPr>
          <p:cNvPr id="75792" name="Text Box 17"/>
          <p:cNvSpPr txBox="1">
            <a:spLocks noChangeArrowheads="1"/>
          </p:cNvSpPr>
          <p:nvPr/>
        </p:nvSpPr>
        <p:spPr bwMode="auto">
          <a:xfrm>
            <a:off x="104775" y="4114800"/>
            <a:ext cx="30956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latin typeface="Garamond" pitchFamily="18" charset="0"/>
                <a:ea typeface="ＭＳ Ｐゴシック"/>
                <a:cs typeface="Arial" charset="0"/>
              </a:rPr>
              <a:t>TRANFORMATION OF VALUES</a:t>
            </a:r>
          </a:p>
        </p:txBody>
      </p:sp>
      <p:sp>
        <p:nvSpPr>
          <p:cNvPr id="75793" name="Text Box 18"/>
          <p:cNvSpPr txBox="1">
            <a:spLocks noChangeArrowheads="1"/>
          </p:cNvSpPr>
          <p:nvPr/>
        </p:nvSpPr>
        <p:spPr bwMode="auto">
          <a:xfrm>
            <a:off x="304800" y="2895600"/>
            <a:ext cx="26670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Garamond" pitchFamily="18" charset="0"/>
                <a:ea typeface="ＭＳ Ｐゴシック"/>
                <a:cs typeface="Arial" charset="0"/>
              </a:rPr>
              <a:t>TRANSFER OF KNOWLEDGE</a:t>
            </a:r>
          </a:p>
        </p:txBody>
      </p:sp>
      <p:sp>
        <p:nvSpPr>
          <p:cNvPr id="75794" name="AutoShape 19"/>
          <p:cNvSpPr>
            <a:spLocks noChangeArrowheads="1"/>
          </p:cNvSpPr>
          <p:nvPr/>
        </p:nvSpPr>
        <p:spPr bwMode="auto">
          <a:xfrm>
            <a:off x="1371600" y="2057400"/>
            <a:ext cx="485775" cy="3810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>
              <a:latin typeface="Calibri" pitchFamily="34" charset="0"/>
            </a:endParaRPr>
          </a:p>
        </p:txBody>
      </p:sp>
      <p:sp>
        <p:nvSpPr>
          <p:cNvPr id="75795" name="AutoShape 20"/>
          <p:cNvSpPr>
            <a:spLocks noChangeArrowheads="1"/>
          </p:cNvSpPr>
          <p:nvPr/>
        </p:nvSpPr>
        <p:spPr bwMode="auto">
          <a:xfrm>
            <a:off x="1371600" y="5334000"/>
            <a:ext cx="485775" cy="366713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>
              <a:latin typeface="Calibri" pitchFamily="34" charset="0"/>
            </a:endParaRPr>
          </a:p>
        </p:txBody>
      </p:sp>
      <p:sp>
        <p:nvSpPr>
          <p:cNvPr id="75796" name="AutoShape 21"/>
          <p:cNvSpPr>
            <a:spLocks noChangeArrowheads="1"/>
          </p:cNvSpPr>
          <p:nvPr/>
        </p:nvSpPr>
        <p:spPr bwMode="auto">
          <a:xfrm>
            <a:off x="2819400" y="3657600"/>
            <a:ext cx="457200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>
              <a:latin typeface="Calibri" pitchFamily="34" charset="0"/>
            </a:endParaRPr>
          </a:p>
        </p:txBody>
      </p:sp>
      <p:sp>
        <p:nvSpPr>
          <p:cNvPr id="75797" name="AutoShape 22"/>
          <p:cNvSpPr>
            <a:spLocks noChangeArrowheads="1"/>
          </p:cNvSpPr>
          <p:nvPr/>
        </p:nvSpPr>
        <p:spPr bwMode="auto">
          <a:xfrm>
            <a:off x="5410200" y="3657600"/>
            <a:ext cx="457200" cy="485775"/>
          </a:xfrm>
          <a:prstGeom prst="rightArrow">
            <a:avLst>
              <a:gd name="adj1" fmla="val 50000"/>
              <a:gd name="adj2" fmla="val 25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>
              <a:latin typeface="Calibri" pitchFamily="34" charset="0"/>
            </a:endParaRPr>
          </a:p>
        </p:txBody>
      </p:sp>
      <p:sp>
        <p:nvSpPr>
          <p:cNvPr id="75798" name="Rectangle 11"/>
          <p:cNvSpPr>
            <a:spLocks noChangeArrowheads="1"/>
          </p:cNvSpPr>
          <p:nvPr/>
        </p:nvSpPr>
        <p:spPr bwMode="auto">
          <a:xfrm>
            <a:off x="6019800" y="1295400"/>
            <a:ext cx="28194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>
              <a:latin typeface="Calibri" pitchFamily="34" charset="0"/>
            </a:endParaRPr>
          </a:p>
        </p:txBody>
      </p:sp>
      <p:sp>
        <p:nvSpPr>
          <p:cNvPr id="75799" name="Rectangle 11"/>
          <p:cNvSpPr>
            <a:spLocks noChangeArrowheads="1"/>
          </p:cNvSpPr>
          <p:nvPr/>
        </p:nvSpPr>
        <p:spPr bwMode="auto">
          <a:xfrm>
            <a:off x="6019800" y="5715000"/>
            <a:ext cx="2819400" cy="762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d-ID">
              <a:latin typeface="Calibri" pitchFamily="34" charset="0"/>
            </a:endParaRPr>
          </a:p>
        </p:txBody>
      </p:sp>
      <p:sp>
        <p:nvSpPr>
          <p:cNvPr id="75800" name="Text Box 27"/>
          <p:cNvSpPr txBox="1">
            <a:spLocks noChangeArrowheads="1"/>
          </p:cNvSpPr>
          <p:nvPr/>
        </p:nvSpPr>
        <p:spPr bwMode="auto">
          <a:xfrm>
            <a:off x="6019800" y="1295400"/>
            <a:ext cx="28194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Times New Roman" pitchFamily="18" charset="0"/>
                <a:ea typeface="ＭＳ Ｐゴシック"/>
                <a:cs typeface="ＭＳ Ｐゴシック"/>
              </a:rPr>
              <a:t>TERBENTUKNYA PARADIGMA</a:t>
            </a:r>
          </a:p>
        </p:txBody>
      </p:sp>
      <p:sp>
        <p:nvSpPr>
          <p:cNvPr id="75801" name="Text Box 28"/>
          <p:cNvSpPr txBox="1">
            <a:spLocks noChangeArrowheads="1"/>
          </p:cNvSpPr>
          <p:nvPr/>
        </p:nvSpPr>
        <p:spPr bwMode="auto">
          <a:xfrm>
            <a:off x="6019800" y="5715000"/>
            <a:ext cx="2819400" cy="866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0000"/>
                </a:solidFill>
                <a:latin typeface="Times New Roman" pitchFamily="18" charset="0"/>
                <a:ea typeface="ＭＳ Ｐゴシック"/>
                <a:cs typeface="ＭＳ Ｐゴシック"/>
              </a:rPr>
              <a:t>INTERNALISASI NILAI-NILAI</a:t>
            </a:r>
          </a:p>
        </p:txBody>
      </p:sp>
      <p:sp>
        <p:nvSpPr>
          <p:cNvPr id="75802" name="Line 29"/>
          <p:cNvSpPr>
            <a:spLocks noChangeShapeType="1"/>
          </p:cNvSpPr>
          <p:nvPr/>
        </p:nvSpPr>
        <p:spPr bwMode="auto">
          <a:xfrm>
            <a:off x="3124200" y="1676400"/>
            <a:ext cx="2819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5803" name="Line 30"/>
          <p:cNvSpPr>
            <a:spLocks noChangeShapeType="1"/>
          </p:cNvSpPr>
          <p:nvPr/>
        </p:nvSpPr>
        <p:spPr bwMode="auto">
          <a:xfrm>
            <a:off x="3124200" y="6096000"/>
            <a:ext cx="28194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5804" name="Line 31"/>
          <p:cNvSpPr>
            <a:spLocks noChangeShapeType="1"/>
          </p:cNvSpPr>
          <p:nvPr/>
        </p:nvSpPr>
        <p:spPr bwMode="auto">
          <a:xfrm>
            <a:off x="7391400" y="2076450"/>
            <a:ext cx="0" cy="762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5805" name="Line 32"/>
          <p:cNvSpPr>
            <a:spLocks noChangeShapeType="1"/>
          </p:cNvSpPr>
          <p:nvPr/>
        </p:nvSpPr>
        <p:spPr bwMode="auto">
          <a:xfrm flipV="1">
            <a:off x="7391400" y="4876800"/>
            <a:ext cx="0" cy="838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/>
          <a:lstStyle/>
          <a:p>
            <a:endParaRPr lang="en-US"/>
          </a:p>
        </p:txBody>
      </p:sp>
      <p:sp>
        <p:nvSpPr>
          <p:cNvPr id="75806" name="TextBox 32"/>
          <p:cNvSpPr txBox="1">
            <a:spLocks noChangeArrowheads="1"/>
          </p:cNvSpPr>
          <p:nvPr/>
        </p:nvSpPr>
        <p:spPr bwMode="auto">
          <a:xfrm>
            <a:off x="142875" y="6540500"/>
            <a:ext cx="1473200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Dit PTK Dikmen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Number Placeholder 5"/>
          <p:cNvSpPr txBox="1">
            <a:spLocks noGrp="1"/>
          </p:cNvSpPr>
          <p:nvPr/>
        </p:nvSpPr>
        <p:spPr bwMode="auto">
          <a:xfrm>
            <a:off x="6580188" y="631348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29D12ADB-C405-4517-B15C-82C5EA02BB72}" type="slidenum">
              <a:rPr lang="en-US" sz="1400">
                <a:ea typeface="ＭＳ Ｐゴシック"/>
                <a:cs typeface="ＭＳ Ｐゴシック"/>
              </a:rPr>
              <a:pPr algn="r"/>
              <a:t>26</a:t>
            </a:fld>
            <a:endParaRPr lang="en-US" sz="1400">
              <a:ea typeface="ＭＳ Ｐゴシック"/>
              <a:cs typeface="ＭＳ Ｐゴシック"/>
            </a:endParaRPr>
          </a:p>
        </p:txBody>
      </p:sp>
      <p:sp>
        <p:nvSpPr>
          <p:cNvPr id="76802" name="Rectangle 4"/>
          <p:cNvSpPr>
            <a:spLocks noRot="1" noChangeArrowheads="1"/>
          </p:cNvSpPr>
          <p:nvPr/>
        </p:nvSpPr>
        <p:spPr bwMode="auto">
          <a:xfrm>
            <a:off x="533400" y="685800"/>
            <a:ext cx="8229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d-ID" sz="3600" b="1">
                <a:solidFill>
                  <a:schemeClr val="tx2"/>
                </a:solidFill>
                <a:latin typeface="Arial Black" pitchFamily="34" charset="0"/>
              </a:rPr>
              <a:t>Strategi Implementasinya?</a:t>
            </a:r>
            <a:r>
              <a:rPr lang="id-ID">
                <a:solidFill>
                  <a:schemeClr val="tx2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76803" name="Rectangle 5"/>
          <p:cNvSpPr>
            <a:spLocks noChangeArrowheads="1"/>
          </p:cNvSpPr>
          <p:nvPr/>
        </p:nvSpPr>
        <p:spPr bwMode="auto">
          <a:xfrm>
            <a:off x="533400" y="1676400"/>
            <a:ext cx="82296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SzPct val="85000"/>
              <a:buFontTx/>
              <a:buBlip>
                <a:blip r:embed="rId3"/>
              </a:buBlip>
            </a:pPr>
            <a:r>
              <a:rPr lang="en-US" sz="3200" b="1">
                <a:cs typeface="Arial" charset="0"/>
              </a:rPr>
              <a:t>KEGEMBIRAAN BARU, BUKAN BEBAN BARU</a:t>
            </a:r>
          </a:p>
          <a:p>
            <a:pPr marL="342900" indent="-342900">
              <a:spcBef>
                <a:spcPct val="20000"/>
              </a:spcBef>
              <a:buSzPct val="85000"/>
              <a:buFontTx/>
              <a:buBlip>
                <a:blip r:embed="rId3"/>
              </a:buBlip>
            </a:pPr>
            <a:r>
              <a:rPr lang="en-US" sz="3200" b="1">
                <a:cs typeface="Arial" charset="0"/>
              </a:rPr>
              <a:t>MULAI DENGAN YANG MUDAH, MURAH DAN MENGEMBIRAKAN</a:t>
            </a:r>
          </a:p>
          <a:p>
            <a:pPr marL="342900" indent="-342900">
              <a:spcBef>
                <a:spcPct val="20000"/>
              </a:spcBef>
              <a:buSzPct val="85000"/>
              <a:buFontTx/>
              <a:buBlip>
                <a:blip r:embed="rId3"/>
              </a:buBlip>
            </a:pPr>
            <a:r>
              <a:rPr lang="en-US" sz="3200" b="1">
                <a:cs typeface="Arial" charset="0"/>
              </a:rPr>
              <a:t>MULAI DARI DIRI SENDIRI </a:t>
            </a:r>
          </a:p>
          <a:p>
            <a:pPr marL="342900" indent="-342900">
              <a:spcBef>
                <a:spcPct val="20000"/>
              </a:spcBef>
              <a:buSzPct val="85000"/>
              <a:buFontTx/>
              <a:buBlip>
                <a:blip r:embed="rId3"/>
              </a:buBlip>
            </a:pPr>
            <a:r>
              <a:rPr lang="en-US" sz="3200" b="1">
                <a:cs typeface="Arial" charset="0"/>
              </a:rPr>
              <a:t>BERBAGI DAN BERBAGI</a:t>
            </a:r>
          </a:p>
          <a:p>
            <a:pPr marL="342900" indent="-342900">
              <a:spcBef>
                <a:spcPct val="20000"/>
              </a:spcBef>
              <a:buSzPct val="85000"/>
              <a:buFontTx/>
              <a:buBlip>
                <a:blip r:embed="rId3"/>
              </a:buBlip>
            </a:pPr>
            <a:r>
              <a:rPr lang="en-US" sz="3200" b="1">
                <a:cs typeface="Arial" charset="0"/>
              </a:rPr>
              <a:t>APRESIASI DAN APRESIASI</a:t>
            </a:r>
          </a:p>
        </p:txBody>
      </p:sp>
      <p:sp>
        <p:nvSpPr>
          <p:cNvPr id="76804" name="TextBox 9"/>
          <p:cNvSpPr txBox="1">
            <a:spLocks noChangeArrowheads="1"/>
          </p:cNvSpPr>
          <p:nvPr/>
        </p:nvSpPr>
        <p:spPr bwMode="auto">
          <a:xfrm>
            <a:off x="444500" y="6540500"/>
            <a:ext cx="1473200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Dit PTK Dikmen</a:t>
            </a:r>
          </a:p>
          <a:p>
            <a:endParaRPr lang="en-US">
              <a:latin typeface="Calibri" pitchFamily="34" charset="0"/>
            </a:endParaRPr>
          </a:p>
        </p:txBody>
      </p:sp>
      <p:sp>
        <p:nvSpPr>
          <p:cNvPr id="76805" name="TextBox 1"/>
          <p:cNvSpPr txBox="1">
            <a:spLocks noChangeArrowheads="1"/>
          </p:cNvSpPr>
          <p:nvPr/>
        </p:nvSpPr>
        <p:spPr bwMode="auto">
          <a:xfrm>
            <a:off x="-2619375" y="390525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112553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sp>
        <p:nvSpPr>
          <p:cNvPr id="5122" name="Title 3"/>
          <p:cNvSpPr>
            <a:spLocks noGrp="1"/>
          </p:cNvSpPr>
          <p:nvPr>
            <p:ph type="title"/>
          </p:nvPr>
        </p:nvSpPr>
        <p:spPr>
          <a:xfrm>
            <a:off x="457200" y="-27384"/>
            <a:ext cx="8435280" cy="1143000"/>
          </a:xfrm>
        </p:spPr>
        <p:txBody>
          <a:bodyPr rtlCol="0">
            <a:noAutofit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id-ID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Keseimbangan antara sikap, keterampilan dan pengetahuan untuk membangun </a:t>
            </a:r>
            <a:r>
              <a:rPr lang="id-ID" sz="28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soft skills </a:t>
            </a:r>
            <a:r>
              <a:rPr lang="id-ID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dan</a:t>
            </a:r>
            <a:br>
              <a:rPr lang="id-ID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</a:br>
            <a:r>
              <a:rPr lang="id-ID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r>
              <a:rPr lang="id-ID" sz="2800" b="1" i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hard skills</a:t>
            </a:r>
            <a:r>
              <a:rPr lang="id-ID" sz="2800" b="1" baseline="300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1</a:t>
            </a:r>
            <a:endParaRPr lang="id-ID" sz="2800" b="1" dirty="0" smtClean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57400" y="1828800"/>
            <a:ext cx="5334000" cy="42672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3659188" y="1828800"/>
            <a:ext cx="3505200" cy="42672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154238" y="1828800"/>
            <a:ext cx="2417762" cy="426720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5126" name="TextBox 9"/>
          <p:cNvSpPr txBox="1">
            <a:spLocks noChangeArrowheads="1"/>
          </p:cNvSpPr>
          <p:nvPr/>
        </p:nvSpPr>
        <p:spPr bwMode="auto">
          <a:xfrm>
            <a:off x="5891762" y="3150580"/>
            <a:ext cx="141654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latin typeface="+mn-lt"/>
              </a:rPr>
              <a:t>Attitude</a:t>
            </a:r>
          </a:p>
        </p:txBody>
      </p:sp>
      <p:sp>
        <p:nvSpPr>
          <p:cNvPr id="5127" name="TextBox 10"/>
          <p:cNvSpPr txBox="1">
            <a:spLocks noChangeArrowheads="1"/>
          </p:cNvSpPr>
          <p:nvPr/>
        </p:nvSpPr>
        <p:spPr bwMode="auto">
          <a:xfrm>
            <a:off x="4083710" y="3121804"/>
            <a:ext cx="79220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Skill</a:t>
            </a:r>
          </a:p>
        </p:txBody>
      </p:sp>
      <p:sp>
        <p:nvSpPr>
          <p:cNvPr id="5128" name="TextBox 11"/>
          <p:cNvSpPr txBox="1">
            <a:spLocks noChangeArrowheads="1"/>
          </p:cNvSpPr>
          <p:nvPr/>
        </p:nvSpPr>
        <p:spPr bwMode="auto">
          <a:xfrm>
            <a:off x="2057400" y="3132457"/>
            <a:ext cx="16024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</a:rPr>
              <a:t>Knowledge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2057400" y="5029200"/>
            <a:ext cx="533400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2057400" y="3886200"/>
            <a:ext cx="533400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2057400" y="2743200"/>
            <a:ext cx="5334000" cy="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5132" name="TextBox 18"/>
          <p:cNvSpPr txBox="1">
            <a:spLocks noChangeArrowheads="1"/>
          </p:cNvSpPr>
          <p:nvPr/>
        </p:nvSpPr>
        <p:spPr bwMode="auto">
          <a:xfrm>
            <a:off x="1066800" y="5410200"/>
            <a:ext cx="58102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SD</a:t>
            </a:r>
          </a:p>
        </p:txBody>
      </p:sp>
      <p:sp>
        <p:nvSpPr>
          <p:cNvPr id="5133" name="TextBox 19"/>
          <p:cNvSpPr txBox="1">
            <a:spLocks noChangeArrowheads="1"/>
          </p:cNvSpPr>
          <p:nvPr/>
        </p:nvSpPr>
        <p:spPr bwMode="auto">
          <a:xfrm>
            <a:off x="1066800" y="4343400"/>
            <a:ext cx="858838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SMP</a:t>
            </a:r>
          </a:p>
        </p:txBody>
      </p:sp>
      <p:sp>
        <p:nvSpPr>
          <p:cNvPr id="5134" name="TextBox 20"/>
          <p:cNvSpPr txBox="1">
            <a:spLocks noChangeArrowheads="1"/>
          </p:cNvSpPr>
          <p:nvPr/>
        </p:nvSpPr>
        <p:spPr bwMode="auto">
          <a:xfrm>
            <a:off x="827088" y="3200400"/>
            <a:ext cx="12382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SMA/K</a:t>
            </a:r>
          </a:p>
        </p:txBody>
      </p:sp>
      <p:sp>
        <p:nvSpPr>
          <p:cNvPr id="5135" name="TextBox 21"/>
          <p:cNvSpPr txBox="1">
            <a:spLocks noChangeArrowheads="1"/>
          </p:cNvSpPr>
          <p:nvPr/>
        </p:nvSpPr>
        <p:spPr bwMode="auto">
          <a:xfrm>
            <a:off x="1066800" y="2068513"/>
            <a:ext cx="5524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800" b="1" dirty="0">
                <a:solidFill>
                  <a:schemeClr val="accent5">
                    <a:lumMod val="50000"/>
                  </a:schemeClr>
                </a:solidFill>
                <a:latin typeface="+mn-lt"/>
              </a:rPr>
              <a:t>PT</a:t>
            </a:r>
          </a:p>
        </p:txBody>
      </p:sp>
      <p:sp>
        <p:nvSpPr>
          <p:cNvPr id="77840" name="TextBox 19"/>
          <p:cNvSpPr txBox="1">
            <a:spLocks noChangeArrowheads="1"/>
          </p:cNvSpPr>
          <p:nvPr/>
        </p:nvSpPr>
        <p:spPr bwMode="auto">
          <a:xfrm>
            <a:off x="561975" y="6324600"/>
            <a:ext cx="80200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d-ID">
                <a:latin typeface="Calibri" pitchFamily="34" charset="0"/>
              </a:rPr>
              <a:t>Sumber: Marzano (1985), Bruner (1960).</a:t>
            </a:r>
          </a:p>
        </p:txBody>
      </p:sp>
      <p:sp>
        <p:nvSpPr>
          <p:cNvPr id="19" name="Slide Number Placeholder 2"/>
          <p:cNvSpPr txBox="1"/>
          <p:nvPr/>
        </p:nvSpPr>
        <p:spPr>
          <a:xfrm>
            <a:off x="8675688" y="6508750"/>
            <a:ext cx="468312" cy="349250"/>
          </a:xfrm>
          <a:prstGeom prst="rect">
            <a:avLst/>
          </a:prstGeom>
          <a:solidFill>
            <a:srgbClr val="800000"/>
          </a:solidFill>
          <a:ln>
            <a:noFill/>
          </a:ln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D440366B-8AD9-4DB1-BA34-4AE896792F6C}" type="slidenum">
              <a:rPr lang="en-US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libri" pitchFamily="34" charset="0"/>
                <a:cs typeface="Arial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27</a:t>
            </a:fld>
            <a:endParaRPr lang="id-ID" sz="11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libri" pitchFamily="34" charset="0"/>
              <a:cs typeface="Arial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4288" y="0"/>
            <a:ext cx="549275" cy="476250"/>
          </a:xfrm>
          <a:prstGeom prst="rect">
            <a:avLst/>
          </a:prstGeom>
          <a:solidFill>
            <a:schemeClr val="accent5">
              <a:lumMod val="50000"/>
            </a:schemeClr>
          </a:solidFill>
          <a:ln w="31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id-ID" sz="2400" b="1" dirty="0"/>
              <a:t>5</a:t>
            </a:r>
            <a:endParaRPr lang="id-ID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57356" y="1770054"/>
            <a:ext cx="5643602" cy="417599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8100"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dirty="0">
              <a:solidFill>
                <a:srgbClr val="000000"/>
              </a:solidFill>
              <a:latin typeface="Book Antiqua" pitchFamily="18" charset="0"/>
            </a:endParaRPr>
          </a:p>
        </p:txBody>
      </p:sp>
      <p:cxnSp>
        <p:nvCxnSpPr>
          <p:cNvPr id="9" name="Elbow Connector 8"/>
          <p:cNvCxnSpPr>
            <a:stCxn id="4" idx="1"/>
            <a:endCxn id="4" idx="3"/>
          </p:cNvCxnSpPr>
          <p:nvPr/>
        </p:nvCxnSpPr>
        <p:spPr>
          <a:xfrm>
            <a:off x="1857356" y="3803650"/>
            <a:ext cx="5643602" cy="0"/>
          </a:xfrm>
          <a:prstGeom prst="straightConnector1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/>
          <p:nvPr/>
        </p:nvCxnSpPr>
        <p:spPr>
          <a:xfrm rot="16200000" flipH="1">
            <a:off x="2535852" y="1689100"/>
            <a:ext cx="4211998" cy="0"/>
          </a:xfrm>
          <a:prstGeom prst="straightConnector1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071688" y="1852613"/>
            <a:ext cx="2428875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id-ID" sz="2800" b="1">
                <a:solidFill>
                  <a:srgbClr val="C00000"/>
                </a:solidFill>
                <a:latin typeface="Calibri" pitchFamily="34" charset="0"/>
              </a:rPr>
              <a:t>OLAH PIKIR</a:t>
            </a:r>
          </a:p>
          <a:p>
            <a:pPr>
              <a:spcAft>
                <a:spcPts val="600"/>
              </a:spcAft>
            </a:pPr>
            <a:r>
              <a:rPr lang="id-ID" sz="2800" b="1">
                <a:solidFill>
                  <a:srgbClr val="0C58B4"/>
                </a:solidFill>
                <a:latin typeface="Calibri" pitchFamily="34" charset="0"/>
              </a:rPr>
              <a:t>Cerdas</a:t>
            </a:r>
          </a:p>
          <a:p>
            <a:pPr>
              <a:spcAft>
                <a:spcPts val="600"/>
              </a:spcAft>
            </a:pPr>
            <a:r>
              <a:rPr lang="id-ID" sz="2800" b="1">
                <a:solidFill>
                  <a:srgbClr val="7030A0"/>
                </a:solidFill>
                <a:latin typeface="Calibri" pitchFamily="34" charset="0"/>
              </a:rPr>
              <a:t>Kreatif</a:t>
            </a:r>
            <a:endParaRPr lang="en-US" sz="2800" b="1">
              <a:solidFill>
                <a:srgbClr val="7030A0"/>
              </a:solidFill>
              <a:latin typeface="Calibri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786313" y="1835150"/>
            <a:ext cx="25717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id-ID" sz="2800" b="1">
                <a:solidFill>
                  <a:srgbClr val="C00000"/>
                </a:solidFill>
                <a:latin typeface="Calibri" pitchFamily="34" charset="0"/>
              </a:rPr>
              <a:t>OLAH HATI</a:t>
            </a:r>
          </a:p>
          <a:p>
            <a:pPr>
              <a:spcAft>
                <a:spcPts val="600"/>
              </a:spcAft>
            </a:pPr>
            <a:r>
              <a:rPr lang="id-ID" sz="2800" b="1">
                <a:solidFill>
                  <a:srgbClr val="0C58B4"/>
                </a:solidFill>
                <a:latin typeface="Calibri" pitchFamily="34" charset="0"/>
              </a:rPr>
              <a:t>Jujur</a:t>
            </a:r>
          </a:p>
          <a:p>
            <a:pPr>
              <a:spcAft>
                <a:spcPts val="600"/>
              </a:spcAft>
            </a:pPr>
            <a:r>
              <a:rPr lang="id-ID" sz="2000" b="1">
                <a:solidFill>
                  <a:srgbClr val="0C58B4"/>
                </a:solidFill>
                <a:latin typeface="Calibri" pitchFamily="34" charset="0"/>
              </a:rPr>
              <a:t>Bertanggung jawab</a:t>
            </a:r>
            <a:endParaRPr lang="en-US" sz="2000" b="1">
              <a:solidFill>
                <a:srgbClr val="0C58B4"/>
              </a:solidFill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endParaRPr lang="en-US" sz="20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000250" y="3952875"/>
            <a:ext cx="2500313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id-ID" sz="2800" b="1">
                <a:solidFill>
                  <a:srgbClr val="C00000"/>
                </a:solidFill>
                <a:latin typeface="Calibri" pitchFamily="34" charset="0"/>
              </a:rPr>
              <a:t>OLAH RAGA (KINESTETIK)</a:t>
            </a:r>
          </a:p>
          <a:p>
            <a:pPr>
              <a:spcAft>
                <a:spcPts val="600"/>
              </a:spcAft>
            </a:pPr>
            <a:r>
              <a:rPr lang="id-ID" sz="2800" b="1">
                <a:solidFill>
                  <a:srgbClr val="0070C0"/>
                </a:solidFill>
                <a:latin typeface="Calibri" pitchFamily="34" charset="0"/>
              </a:rPr>
              <a:t>Bersih</a:t>
            </a:r>
            <a:endParaRPr lang="en-US" sz="2800" b="1">
              <a:solidFill>
                <a:srgbClr val="00B050"/>
              </a:solidFill>
              <a:latin typeface="Calibri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786313" y="3960813"/>
            <a:ext cx="2571750" cy="1970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id-ID" sz="2800" b="1">
                <a:solidFill>
                  <a:srgbClr val="C00000"/>
                </a:solidFill>
                <a:latin typeface="Calibri" pitchFamily="34" charset="0"/>
              </a:rPr>
              <a:t>OLAH RASA dan KARSA</a:t>
            </a:r>
          </a:p>
          <a:p>
            <a:pPr>
              <a:spcAft>
                <a:spcPts val="600"/>
              </a:spcAft>
            </a:pPr>
            <a:r>
              <a:rPr lang="en-US" sz="2800" b="1">
                <a:solidFill>
                  <a:srgbClr val="0C58B4"/>
                </a:solidFill>
                <a:latin typeface="Calibri" pitchFamily="34" charset="0"/>
              </a:rPr>
              <a:t>P</a:t>
            </a:r>
            <a:r>
              <a:rPr lang="id-ID" sz="2800" b="1">
                <a:solidFill>
                  <a:srgbClr val="0C58B4"/>
                </a:solidFill>
                <a:latin typeface="Calibri" pitchFamily="34" charset="0"/>
              </a:rPr>
              <a:t>eduli </a:t>
            </a:r>
          </a:p>
          <a:p>
            <a:pPr>
              <a:spcAft>
                <a:spcPts val="600"/>
              </a:spcAft>
            </a:pPr>
            <a:r>
              <a:rPr lang="id-ID" sz="2800" b="1">
                <a:solidFill>
                  <a:srgbClr val="0C58B4"/>
                </a:solidFill>
                <a:latin typeface="Calibri" pitchFamily="34" charset="0"/>
              </a:rPr>
              <a:t>Kreatif</a:t>
            </a:r>
            <a:endParaRPr lang="en-US" sz="2800" b="1">
              <a:solidFill>
                <a:srgbClr val="0C58B4"/>
              </a:solidFill>
              <a:latin typeface="Calibri" pitchFamily="34" charset="0"/>
            </a:endParaRPr>
          </a:p>
        </p:txBody>
      </p:sp>
      <p:sp>
        <p:nvSpPr>
          <p:cNvPr id="78858" name="TextBox 1"/>
          <p:cNvSpPr txBox="1">
            <a:spLocks noChangeArrowheads="1"/>
          </p:cNvSpPr>
          <p:nvPr/>
        </p:nvSpPr>
        <p:spPr bwMode="auto">
          <a:xfrm>
            <a:off x="2430463" y="190500"/>
            <a:ext cx="429736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latin typeface="Calibri" pitchFamily="34" charset="0"/>
              </a:rPr>
              <a:t>ASPEK KARAKTER</a:t>
            </a:r>
          </a:p>
        </p:txBody>
      </p:sp>
      <p:sp>
        <p:nvSpPr>
          <p:cNvPr id="78859" name="TextBox 2"/>
          <p:cNvSpPr txBox="1">
            <a:spLocks noChangeArrowheads="1"/>
          </p:cNvSpPr>
          <p:nvPr/>
        </p:nvSpPr>
        <p:spPr bwMode="auto">
          <a:xfrm>
            <a:off x="666750" y="6365875"/>
            <a:ext cx="1176338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Kemndiknas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00166" y="1119174"/>
            <a:ext cx="6120000" cy="504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38100"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rgbClr val="000000"/>
              </a:solidFill>
              <a:latin typeface="Book Antiqua" pitchFamily="18" charset="0"/>
            </a:endParaRPr>
          </a:p>
        </p:txBody>
      </p:sp>
      <p:cxnSp>
        <p:nvCxnSpPr>
          <p:cNvPr id="9" name="Elbow Connector 8"/>
          <p:cNvCxnSpPr>
            <a:stCxn id="4" idx="1"/>
            <a:endCxn id="4" idx="3"/>
          </p:cNvCxnSpPr>
          <p:nvPr/>
        </p:nvCxnSpPr>
        <p:spPr>
          <a:xfrm>
            <a:off x="1500166" y="3584575"/>
            <a:ext cx="6120000" cy="0"/>
          </a:xfrm>
          <a:prstGeom prst="straightConnector1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4" idx="0"/>
            <a:endCxn id="4" idx="2"/>
          </p:cNvCxnSpPr>
          <p:nvPr/>
        </p:nvCxnSpPr>
        <p:spPr>
          <a:xfrm>
            <a:off x="4479925" y="1119174"/>
            <a:ext cx="0" cy="5040000"/>
          </a:xfrm>
          <a:prstGeom prst="straightConnector1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643063" y="1285875"/>
            <a:ext cx="2500312" cy="22463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id-ID" sz="2000" b="1" dirty="0">
                <a:solidFill>
                  <a:srgbClr val="FF0000"/>
                </a:solidFill>
                <a:latin typeface="+mn-lt"/>
              </a:rPr>
              <a:t>OLAH PIKIR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b="1" dirty="0">
                <a:solidFill>
                  <a:srgbClr val="FF0000"/>
                </a:solidFill>
                <a:latin typeface="+mn-lt"/>
              </a:rPr>
              <a:t>FATHONAH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b="1" dirty="0">
                <a:latin typeface="+mn-lt"/>
              </a:rPr>
              <a:t>THINKER</a:t>
            </a:r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id-ID" sz="2000" b="1" dirty="0">
                <a:solidFill>
                  <a:schemeClr val="accent5"/>
                </a:solidFill>
                <a:latin typeface="+mn-lt"/>
              </a:rPr>
              <a:t>K</a:t>
            </a:r>
            <a:r>
              <a:rPr lang="id-ID" sz="2000" b="1" dirty="0">
                <a:solidFill>
                  <a:srgbClr val="00B050"/>
                </a:solidFill>
                <a:latin typeface="+mn-lt"/>
              </a:rPr>
              <a:t>ECERDASAN INTELEKTUAL</a:t>
            </a:r>
            <a:endParaRPr lang="en-US" sz="2000" b="1" dirty="0">
              <a:solidFill>
                <a:srgbClr val="00B050"/>
              </a:solidFill>
              <a:latin typeface="+mn-lt"/>
            </a:endParaRPr>
          </a:p>
          <a:p>
            <a:pPr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id-ID" sz="2000" b="1" dirty="0">
                <a:solidFill>
                  <a:srgbClr val="0C58B4"/>
                </a:solidFill>
                <a:latin typeface="+mn-lt"/>
              </a:rPr>
              <a:t>Cerdas</a:t>
            </a:r>
            <a:endParaRPr lang="en-US" sz="2000" b="1" dirty="0">
              <a:solidFill>
                <a:srgbClr val="0C58B4"/>
              </a:solidFill>
              <a:latin typeface="+mn-lt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4643438" y="1284288"/>
            <a:ext cx="2571750" cy="2570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id-ID" sz="2000" b="1">
                <a:solidFill>
                  <a:srgbClr val="FF0000"/>
                </a:solidFill>
                <a:latin typeface="Calibri" pitchFamily="34" charset="0"/>
              </a:rPr>
              <a:t>OLAH HATI</a:t>
            </a:r>
          </a:p>
          <a:p>
            <a:pPr>
              <a:spcAft>
                <a:spcPts val="600"/>
              </a:spcAft>
            </a:pPr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SID</a:t>
            </a:r>
            <a:r>
              <a:rPr lang="id-ID" sz="2000" b="1">
                <a:solidFill>
                  <a:srgbClr val="FF0000"/>
                </a:solidFill>
                <a:latin typeface="Calibri" pitchFamily="34" charset="0"/>
              </a:rPr>
              <a:t>D</a:t>
            </a:r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IQ</a:t>
            </a:r>
          </a:p>
          <a:p>
            <a:pPr>
              <a:spcAft>
                <a:spcPts val="600"/>
              </a:spcAft>
            </a:pPr>
            <a:r>
              <a:rPr lang="en-US" sz="2000" b="1">
                <a:solidFill>
                  <a:srgbClr val="000000"/>
                </a:solidFill>
                <a:latin typeface="Calibri" pitchFamily="34" charset="0"/>
              </a:rPr>
              <a:t>BELIEVER</a:t>
            </a:r>
          </a:p>
          <a:p>
            <a:pPr>
              <a:spcAft>
                <a:spcPts val="600"/>
              </a:spcAft>
            </a:pPr>
            <a:r>
              <a:rPr lang="id-ID" sz="2000" b="1">
                <a:solidFill>
                  <a:srgbClr val="00B050"/>
                </a:solidFill>
                <a:latin typeface="Calibri" pitchFamily="34" charset="0"/>
              </a:rPr>
              <a:t>KECERDASAN SPIRITUAL</a:t>
            </a:r>
          </a:p>
          <a:p>
            <a:pPr>
              <a:spcAft>
                <a:spcPts val="600"/>
              </a:spcAft>
            </a:pPr>
            <a:r>
              <a:rPr lang="id-ID" sz="2000" b="1">
                <a:solidFill>
                  <a:srgbClr val="0C58B4"/>
                </a:solidFill>
                <a:latin typeface="Calibri" pitchFamily="34" charset="0"/>
              </a:rPr>
              <a:t>Jujur</a:t>
            </a:r>
            <a:endParaRPr lang="en-US" sz="2000" b="1">
              <a:solidFill>
                <a:srgbClr val="0C58B4"/>
              </a:solidFill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endParaRPr lang="en-US" sz="1600" b="1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1571625" y="3865563"/>
            <a:ext cx="2952750" cy="193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id-ID" sz="2000" b="1">
                <a:solidFill>
                  <a:srgbClr val="FF0000"/>
                </a:solidFill>
                <a:latin typeface="Calibri" pitchFamily="34" charset="0"/>
              </a:rPr>
              <a:t>OLAHRAGA (KINESTETIK)</a:t>
            </a:r>
          </a:p>
          <a:p>
            <a:pPr>
              <a:spcAft>
                <a:spcPts val="600"/>
              </a:spcAft>
            </a:pPr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AMANAH</a:t>
            </a:r>
          </a:p>
          <a:p>
            <a:pPr>
              <a:spcAft>
                <a:spcPts val="600"/>
              </a:spcAft>
            </a:pPr>
            <a:r>
              <a:rPr lang="en-US" sz="2000" b="1">
                <a:latin typeface="Calibri" pitchFamily="34" charset="0"/>
              </a:rPr>
              <a:t>DOER</a:t>
            </a:r>
          </a:p>
          <a:p>
            <a:pPr>
              <a:spcAft>
                <a:spcPts val="600"/>
              </a:spcAft>
            </a:pPr>
            <a:r>
              <a:rPr lang="id-ID" sz="2000" b="1">
                <a:solidFill>
                  <a:srgbClr val="00B050"/>
                </a:solidFill>
                <a:latin typeface="Calibri" pitchFamily="34" charset="0"/>
              </a:rPr>
              <a:t>KECERDASAN SOSIAL</a:t>
            </a:r>
            <a:endParaRPr lang="en-US" sz="2000" b="1">
              <a:solidFill>
                <a:srgbClr val="00B050"/>
              </a:solidFill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id-ID" sz="2000" b="1">
                <a:solidFill>
                  <a:srgbClr val="0C58B4"/>
                </a:solidFill>
                <a:latin typeface="Calibri" pitchFamily="34" charset="0"/>
              </a:rPr>
              <a:t>Bertanggung jawab</a:t>
            </a:r>
            <a:endParaRPr lang="en-US" sz="2000" b="1">
              <a:solidFill>
                <a:srgbClr val="0C58B4"/>
              </a:solidFill>
              <a:latin typeface="Calibri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4643438" y="3833813"/>
            <a:ext cx="2786062" cy="224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600"/>
              </a:spcAft>
            </a:pPr>
            <a:r>
              <a:rPr lang="id-ID" sz="2000" b="1">
                <a:solidFill>
                  <a:srgbClr val="FF0000"/>
                </a:solidFill>
                <a:latin typeface="Calibri" pitchFamily="34" charset="0"/>
              </a:rPr>
              <a:t>OLAH RASA</a:t>
            </a:r>
          </a:p>
          <a:p>
            <a:pPr>
              <a:spcAft>
                <a:spcPts val="600"/>
              </a:spcAft>
            </a:pPr>
            <a:r>
              <a:rPr lang="en-US" sz="2000" b="1">
                <a:solidFill>
                  <a:srgbClr val="FF0000"/>
                </a:solidFill>
                <a:latin typeface="Calibri" pitchFamily="34" charset="0"/>
              </a:rPr>
              <a:t>TABLI</a:t>
            </a:r>
            <a:r>
              <a:rPr lang="id-ID" sz="2000" b="1">
                <a:solidFill>
                  <a:srgbClr val="FF0000"/>
                </a:solidFill>
                <a:latin typeface="Calibri" pitchFamily="34" charset="0"/>
              </a:rPr>
              <a:t>GH</a:t>
            </a:r>
            <a:endParaRPr lang="en-US" sz="2000" b="1">
              <a:solidFill>
                <a:srgbClr val="FF0000"/>
              </a:solidFill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b="1">
                <a:solidFill>
                  <a:srgbClr val="000000"/>
                </a:solidFill>
                <a:latin typeface="Calibri" pitchFamily="34" charset="0"/>
              </a:rPr>
              <a:t>NETWORKER</a:t>
            </a:r>
          </a:p>
          <a:p>
            <a:pPr>
              <a:spcAft>
                <a:spcPts val="600"/>
              </a:spcAft>
            </a:pPr>
            <a:r>
              <a:rPr lang="id-ID" sz="2000" b="1">
                <a:solidFill>
                  <a:srgbClr val="00B050"/>
                </a:solidFill>
                <a:latin typeface="Calibri" pitchFamily="34" charset="0"/>
              </a:rPr>
              <a:t>KECERDASAN EMOSIONAL</a:t>
            </a:r>
            <a:endParaRPr lang="en-US" sz="2000" b="1">
              <a:solidFill>
                <a:srgbClr val="00B050"/>
              </a:solidFill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2000" b="1">
                <a:solidFill>
                  <a:srgbClr val="0C58B4"/>
                </a:solidFill>
                <a:latin typeface="Calibri" pitchFamily="34" charset="0"/>
              </a:rPr>
              <a:t>P</a:t>
            </a:r>
            <a:r>
              <a:rPr lang="id-ID" sz="2000" b="1">
                <a:solidFill>
                  <a:srgbClr val="0C58B4"/>
                </a:solidFill>
                <a:latin typeface="Calibri" pitchFamily="34" charset="0"/>
              </a:rPr>
              <a:t>eduli dan Kreatif</a:t>
            </a:r>
            <a:endParaRPr lang="en-US" sz="2000" b="1">
              <a:solidFill>
                <a:srgbClr val="0C58B4"/>
              </a:solidFill>
              <a:latin typeface="Calibri" pitchFamily="34" charset="0"/>
            </a:endParaRPr>
          </a:p>
        </p:txBody>
      </p:sp>
      <p:sp>
        <p:nvSpPr>
          <p:cNvPr id="79882" name="TextBox 1"/>
          <p:cNvSpPr txBox="1">
            <a:spLocks noChangeArrowheads="1"/>
          </p:cNvSpPr>
          <p:nvPr/>
        </p:nvSpPr>
        <p:spPr bwMode="auto">
          <a:xfrm>
            <a:off x="2368550" y="238125"/>
            <a:ext cx="429736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solidFill>
                  <a:srgbClr val="000000"/>
                </a:solidFill>
                <a:latin typeface="Calibri" pitchFamily="34" charset="0"/>
              </a:rPr>
              <a:t>ASPEK KARAKTER</a:t>
            </a:r>
          </a:p>
        </p:txBody>
      </p:sp>
      <p:sp>
        <p:nvSpPr>
          <p:cNvPr id="79883" name="TextBox 13"/>
          <p:cNvSpPr txBox="1">
            <a:spLocks noChangeArrowheads="1"/>
          </p:cNvSpPr>
          <p:nvPr/>
        </p:nvSpPr>
        <p:spPr bwMode="auto">
          <a:xfrm>
            <a:off x="666750" y="6350000"/>
            <a:ext cx="1176338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Kemndiknas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78C21D-9BD3-47AC-86CC-7942144CEDBD}" type="slidenum">
              <a:rPr lang="en-US"/>
              <a:pPr>
                <a:defRPr/>
              </a:pPr>
              <a:t>3</a:t>
            </a:fld>
            <a:endParaRPr lang="en-US"/>
          </a:p>
        </p:txBody>
      </p:sp>
      <p:sp>
        <p:nvSpPr>
          <p:cNvPr id="24" name="Rectangle 2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DAFDA7"/>
              </a:gs>
              <a:gs pos="35001">
                <a:srgbClr val="E4FDC2"/>
              </a:gs>
              <a:gs pos="100000">
                <a:srgbClr val="F5FFE6"/>
              </a:gs>
            </a:gsLst>
            <a:lin ang="16200000" scaled="1"/>
          </a:gradFill>
          <a:ln w="19050">
            <a:solidFill>
              <a:schemeClr val="tx1"/>
            </a:solidFill>
            <a:miter lim="800000"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dk1"/>
              </a:solidFill>
              <a:latin typeface="+mn-lt"/>
            </a:endParaRPr>
          </a:p>
        </p:txBody>
      </p:sp>
      <p:sp>
        <p:nvSpPr>
          <p:cNvPr id="4" name="Oval 3"/>
          <p:cNvSpPr/>
          <p:nvPr/>
        </p:nvSpPr>
        <p:spPr>
          <a:xfrm>
            <a:off x="2424113" y="1309688"/>
            <a:ext cx="2286000" cy="2214562"/>
          </a:xfrm>
          <a:prstGeom prst="ellipse">
            <a:avLst/>
          </a:prstGeom>
          <a:noFill/>
          <a:ln w="28575">
            <a:solidFill>
              <a:srgbClr val="9966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852863" y="1309688"/>
            <a:ext cx="2286000" cy="2214562"/>
          </a:xfrm>
          <a:prstGeom prst="ellipse">
            <a:avLst/>
          </a:prstGeom>
          <a:noFill/>
          <a:ln w="28575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>
              <a:solidFill>
                <a:srgbClr val="0000FF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514600" y="2595563"/>
            <a:ext cx="2286000" cy="2214562"/>
          </a:xfrm>
          <a:prstGeom prst="ellipse">
            <a:avLst/>
          </a:prstGeom>
          <a:noFill/>
          <a:ln w="28575">
            <a:solidFill>
              <a:srgbClr val="0066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852863" y="2595563"/>
            <a:ext cx="2286000" cy="2214562"/>
          </a:xfrm>
          <a:prstGeom prst="ellipse">
            <a:avLst/>
          </a:prstGeom>
          <a:noFill/>
          <a:ln w="28575">
            <a:solidFill>
              <a:srgbClr val="00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44039" name="TextBox 9"/>
          <p:cNvSpPr txBox="1">
            <a:spLocks noChangeArrowheads="1"/>
          </p:cNvSpPr>
          <p:nvPr/>
        </p:nvSpPr>
        <p:spPr bwMode="auto">
          <a:xfrm>
            <a:off x="4648200" y="1868488"/>
            <a:ext cx="9286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0000FF"/>
                </a:solidFill>
                <a:latin typeface="Cambria" pitchFamily="18" charset="0"/>
                <a:ea typeface="ＭＳ Ｐゴシック"/>
                <a:cs typeface="Arial" charset="0"/>
              </a:rPr>
              <a:t>OLAH HATI</a:t>
            </a:r>
          </a:p>
        </p:txBody>
      </p:sp>
      <p:sp>
        <p:nvSpPr>
          <p:cNvPr id="44040" name="TextBox 10"/>
          <p:cNvSpPr txBox="1">
            <a:spLocks noChangeArrowheads="1"/>
          </p:cNvSpPr>
          <p:nvPr/>
        </p:nvSpPr>
        <p:spPr bwMode="auto">
          <a:xfrm>
            <a:off x="2957513" y="1868488"/>
            <a:ext cx="9286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996633"/>
                </a:solidFill>
                <a:latin typeface="Cambria" pitchFamily="18" charset="0"/>
                <a:ea typeface="ＭＳ Ｐゴシック"/>
                <a:cs typeface="Arial" charset="0"/>
              </a:rPr>
              <a:t>OLAH PIKIR</a:t>
            </a:r>
          </a:p>
        </p:txBody>
      </p:sp>
      <p:sp>
        <p:nvSpPr>
          <p:cNvPr id="44041" name="TextBox 11"/>
          <p:cNvSpPr txBox="1">
            <a:spLocks noChangeArrowheads="1"/>
          </p:cNvSpPr>
          <p:nvPr/>
        </p:nvSpPr>
        <p:spPr bwMode="auto">
          <a:xfrm>
            <a:off x="4724400" y="3581400"/>
            <a:ext cx="10001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000000"/>
                </a:solidFill>
                <a:latin typeface="Cambria" pitchFamily="18" charset="0"/>
                <a:ea typeface="ＭＳ Ｐゴシック"/>
                <a:cs typeface="Arial" charset="0"/>
              </a:rPr>
              <a:t>OLAH RASA/</a:t>
            </a:r>
          </a:p>
          <a:p>
            <a:pPr algn="ctr"/>
            <a:r>
              <a:rPr lang="en-US" b="1">
                <a:solidFill>
                  <a:srgbClr val="000000"/>
                </a:solidFill>
                <a:latin typeface="Cambria" pitchFamily="18" charset="0"/>
                <a:ea typeface="ＭＳ Ｐゴシック"/>
                <a:cs typeface="Arial" charset="0"/>
              </a:rPr>
              <a:t>KARSA</a:t>
            </a:r>
          </a:p>
        </p:txBody>
      </p:sp>
      <p:sp>
        <p:nvSpPr>
          <p:cNvPr id="44042" name="TextBox 12"/>
          <p:cNvSpPr txBox="1">
            <a:spLocks noChangeArrowheads="1"/>
          </p:cNvSpPr>
          <p:nvPr/>
        </p:nvSpPr>
        <p:spPr bwMode="auto">
          <a:xfrm>
            <a:off x="2957513" y="3581400"/>
            <a:ext cx="928687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b="1">
                <a:solidFill>
                  <a:srgbClr val="006600"/>
                </a:solidFill>
                <a:latin typeface="Cambria" pitchFamily="18" charset="0"/>
                <a:ea typeface="ＭＳ Ｐゴシック"/>
                <a:cs typeface="Arial" charset="0"/>
              </a:rPr>
              <a:t>OLAH RAGA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rot="16200000" flipV="1">
            <a:off x="5562600" y="4724400"/>
            <a:ext cx="762000" cy="6096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2286000" y="1228725"/>
            <a:ext cx="457200" cy="44767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 flipH="1" flipV="1">
            <a:off x="2400300" y="4686300"/>
            <a:ext cx="685800" cy="6096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5" idx="7"/>
          </p:cNvCxnSpPr>
          <p:nvPr/>
        </p:nvCxnSpPr>
        <p:spPr>
          <a:xfrm rot="5400000">
            <a:off x="5704681" y="1089819"/>
            <a:ext cx="642938" cy="444500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31" name="TextBox 24"/>
          <p:cNvSpPr txBox="1">
            <a:spLocks noChangeArrowheads="1"/>
          </p:cNvSpPr>
          <p:nvPr/>
        </p:nvSpPr>
        <p:spPr bwMode="auto">
          <a:xfrm>
            <a:off x="6248400" y="739775"/>
            <a:ext cx="2743200" cy="2308225"/>
          </a:xfrm>
          <a:prstGeom prst="rect">
            <a:avLst/>
          </a:prstGeom>
          <a:noFill/>
          <a:ln w="254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i="1" dirty="0" smtClean="0">
                <a:solidFill>
                  <a:srgbClr val="0000FF"/>
                </a:solidFill>
                <a:latin typeface="Cambria" pitchFamily="18" charset="0"/>
              </a:rPr>
              <a:t>b</a:t>
            </a:r>
            <a:r>
              <a:rPr lang="id-ID" b="1" i="1" dirty="0" smtClean="0">
                <a:solidFill>
                  <a:srgbClr val="0000FF"/>
                </a:solidFill>
                <a:latin typeface="Cambria" pitchFamily="18" charset="0"/>
              </a:rPr>
              <a:t>eriman dan bertakwa</a:t>
            </a:r>
            <a:r>
              <a:rPr lang="en-US" b="1" i="1" dirty="0" smtClean="0">
                <a:solidFill>
                  <a:srgbClr val="0000FF"/>
                </a:solidFill>
                <a:latin typeface="Cambria" pitchFamily="18" charset="0"/>
              </a:rPr>
              <a:t>, </a:t>
            </a:r>
            <a:r>
              <a:rPr lang="en-US" b="1" i="1" dirty="0" smtClean="0">
                <a:solidFill>
                  <a:srgbClr val="C00000"/>
                </a:solidFill>
                <a:latin typeface="Cambria" pitchFamily="18" charset="0"/>
              </a:rPr>
              <a:t>j</a:t>
            </a:r>
            <a:r>
              <a:rPr lang="id-ID" b="1" i="1" dirty="0" smtClean="0">
                <a:solidFill>
                  <a:srgbClr val="C00000"/>
                </a:solidFill>
                <a:latin typeface="Cambria" pitchFamily="18" charset="0"/>
              </a:rPr>
              <a:t>ujur</a:t>
            </a:r>
            <a:r>
              <a:rPr lang="en-US" b="1" i="1" dirty="0" smtClean="0">
                <a:solidFill>
                  <a:srgbClr val="0000FF"/>
                </a:solidFill>
                <a:latin typeface="Cambria" pitchFamily="18" charset="0"/>
              </a:rPr>
              <a:t>, a</a:t>
            </a:r>
            <a:r>
              <a:rPr lang="id-ID" b="1" i="1" dirty="0" smtClean="0">
                <a:solidFill>
                  <a:srgbClr val="0000FF"/>
                </a:solidFill>
                <a:latin typeface="Cambria" pitchFamily="18" charset="0"/>
              </a:rPr>
              <a:t>manah</a:t>
            </a:r>
            <a:r>
              <a:rPr lang="en-US" b="1" i="1" dirty="0" smtClean="0">
                <a:solidFill>
                  <a:srgbClr val="0000FF"/>
                </a:solidFill>
                <a:latin typeface="Cambria" pitchFamily="18" charset="0"/>
              </a:rPr>
              <a:t>, </a:t>
            </a:r>
            <a:r>
              <a:rPr lang="id-ID" b="1" i="1" dirty="0" smtClean="0">
                <a:solidFill>
                  <a:srgbClr val="0000FF"/>
                </a:solidFill>
                <a:latin typeface="Cambria" pitchFamily="18" charset="0"/>
              </a:rPr>
              <a:t>adil</a:t>
            </a:r>
            <a:r>
              <a:rPr lang="en-US" b="1" i="1" dirty="0" smtClean="0">
                <a:solidFill>
                  <a:srgbClr val="0000FF"/>
                </a:solidFill>
                <a:latin typeface="Cambria" pitchFamily="18" charset="0"/>
              </a:rPr>
              <a:t>, </a:t>
            </a:r>
            <a:r>
              <a:rPr lang="en-US" b="1" i="1" dirty="0" smtClean="0">
                <a:solidFill>
                  <a:srgbClr val="C00000"/>
                </a:solidFill>
                <a:latin typeface="Cambria" pitchFamily="18" charset="0"/>
              </a:rPr>
              <a:t>b</a:t>
            </a:r>
            <a:r>
              <a:rPr lang="id-ID" b="1" i="1" dirty="0" smtClean="0">
                <a:solidFill>
                  <a:srgbClr val="C00000"/>
                </a:solidFill>
                <a:latin typeface="Cambria" pitchFamily="18" charset="0"/>
              </a:rPr>
              <a:t>ertanggung jawab</a:t>
            </a:r>
            <a:r>
              <a:rPr lang="en-US" b="1" i="1" dirty="0" smtClean="0">
                <a:solidFill>
                  <a:srgbClr val="0000FF"/>
                </a:solidFill>
                <a:latin typeface="Cambria" pitchFamily="18" charset="0"/>
              </a:rPr>
              <a:t>, </a:t>
            </a:r>
            <a:r>
              <a:rPr lang="en-US" b="1" i="1" dirty="0" err="1" smtClean="0">
                <a:solidFill>
                  <a:srgbClr val="0000FF"/>
                </a:solidFill>
                <a:latin typeface="Cambria" pitchFamily="18" charset="0"/>
              </a:rPr>
              <a:t>bere</a:t>
            </a:r>
            <a:r>
              <a:rPr lang="id-ID" b="1" i="1" dirty="0" smtClean="0">
                <a:solidFill>
                  <a:srgbClr val="0000FF"/>
                </a:solidFill>
                <a:latin typeface="Cambria" pitchFamily="18" charset="0"/>
              </a:rPr>
              <a:t>mpati</a:t>
            </a:r>
            <a:r>
              <a:rPr lang="en-US" b="1" i="1" dirty="0" smtClean="0">
                <a:solidFill>
                  <a:srgbClr val="0000FF"/>
                </a:solidFill>
                <a:latin typeface="Cambria" pitchFamily="18" charset="0"/>
              </a:rPr>
              <a:t>, b</a:t>
            </a:r>
            <a:r>
              <a:rPr lang="id-ID" b="1" i="1" dirty="0" smtClean="0">
                <a:solidFill>
                  <a:srgbClr val="0000FF"/>
                </a:solidFill>
                <a:latin typeface="Cambria" pitchFamily="18" charset="0"/>
              </a:rPr>
              <a:t>erani mengambil resiko</a:t>
            </a:r>
            <a:r>
              <a:rPr lang="en-US" b="1" i="1" dirty="0" smtClean="0">
                <a:solidFill>
                  <a:srgbClr val="0000FF"/>
                </a:solidFill>
                <a:latin typeface="Cambria" pitchFamily="18" charset="0"/>
              </a:rPr>
              <a:t>, </a:t>
            </a:r>
            <a:r>
              <a:rPr lang="en-US" b="1" i="1" dirty="0" err="1" smtClean="0">
                <a:solidFill>
                  <a:srgbClr val="0000FF"/>
                </a:solidFill>
                <a:latin typeface="Cambria" pitchFamily="18" charset="0"/>
              </a:rPr>
              <a:t>panta</a:t>
            </a:r>
            <a:r>
              <a:rPr lang="id-ID" b="1" i="1" dirty="0" smtClean="0">
                <a:solidFill>
                  <a:srgbClr val="0000FF"/>
                </a:solidFill>
                <a:latin typeface="Cambria" pitchFamily="18" charset="0"/>
              </a:rPr>
              <a:t>ng menyerah</a:t>
            </a:r>
            <a:r>
              <a:rPr lang="en-US" b="1" i="1" dirty="0" smtClean="0">
                <a:solidFill>
                  <a:srgbClr val="0000FF"/>
                </a:solidFill>
                <a:latin typeface="Cambria" pitchFamily="18" charset="0"/>
              </a:rPr>
              <a:t>, r</a:t>
            </a:r>
            <a:r>
              <a:rPr lang="id-ID" b="1" i="1" dirty="0" smtClean="0">
                <a:solidFill>
                  <a:srgbClr val="0000FF"/>
                </a:solidFill>
                <a:latin typeface="Cambria" pitchFamily="18" charset="0"/>
              </a:rPr>
              <a:t>ela berkorban</a:t>
            </a:r>
            <a:r>
              <a:rPr lang="en-US" b="1" i="1" dirty="0" smtClean="0">
                <a:solidFill>
                  <a:srgbClr val="0000FF"/>
                </a:solidFill>
                <a:latin typeface="Cambria" pitchFamily="18" charset="0"/>
              </a:rPr>
              <a:t>, </a:t>
            </a:r>
            <a:r>
              <a:rPr lang="en-US" b="1" i="1" dirty="0" err="1" smtClean="0">
                <a:solidFill>
                  <a:srgbClr val="0000FF"/>
                </a:solidFill>
                <a:latin typeface="Cambria" pitchFamily="18" charset="0"/>
              </a:rPr>
              <a:t>dan</a:t>
            </a:r>
            <a:r>
              <a:rPr lang="en-US" b="1" i="1" dirty="0" smtClean="0">
                <a:solidFill>
                  <a:srgbClr val="0000FF"/>
                </a:solidFill>
                <a:latin typeface="Cambria" pitchFamily="18" charset="0"/>
              </a:rPr>
              <a:t> b</a:t>
            </a:r>
            <a:r>
              <a:rPr lang="id-ID" b="1" i="1" dirty="0" smtClean="0">
                <a:solidFill>
                  <a:srgbClr val="0000FF"/>
                </a:solidFill>
                <a:latin typeface="Cambria" pitchFamily="18" charset="0"/>
              </a:rPr>
              <a:t>erjiwa patriotik</a:t>
            </a:r>
            <a:endParaRPr lang="en-US" b="1" dirty="0" smtClean="0">
              <a:solidFill>
                <a:srgbClr val="0000FF"/>
              </a:solidFill>
              <a:latin typeface="Cambria" pitchFamily="18" charset="0"/>
            </a:endParaRPr>
          </a:p>
        </p:txBody>
      </p:sp>
      <p:sp>
        <p:nvSpPr>
          <p:cNvPr id="9232" name="Rectangle 27"/>
          <p:cNvSpPr>
            <a:spLocks noChangeArrowheads="1"/>
          </p:cNvSpPr>
          <p:nvPr/>
        </p:nvSpPr>
        <p:spPr bwMode="auto">
          <a:xfrm>
            <a:off x="6248400" y="3289300"/>
            <a:ext cx="2743200" cy="3416300"/>
          </a:xfrm>
          <a:prstGeom prst="rect">
            <a:avLst/>
          </a:prstGeom>
          <a:noFill/>
          <a:ln w="254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i="1" dirty="0" err="1">
                <a:latin typeface="Cambria" pitchFamily="18" charset="0"/>
              </a:rPr>
              <a:t>ramah</a:t>
            </a:r>
            <a:r>
              <a:rPr lang="en-US" b="1" i="1" dirty="0">
                <a:latin typeface="Cambria" pitchFamily="18" charset="0"/>
              </a:rPr>
              <a:t>, s</a:t>
            </a:r>
            <a:r>
              <a:rPr lang="id-ID" b="1" i="1" dirty="0">
                <a:latin typeface="Cambria" pitchFamily="18" charset="0"/>
              </a:rPr>
              <a:t>aling menghargai</a:t>
            </a:r>
            <a:r>
              <a:rPr lang="en-US" b="1" i="1" dirty="0">
                <a:latin typeface="Cambria" pitchFamily="18" charset="0"/>
              </a:rPr>
              <a:t>, </a:t>
            </a:r>
            <a:r>
              <a:rPr lang="en-US" b="1" i="1" dirty="0" err="1">
                <a:latin typeface="Cambria" pitchFamily="18" charset="0"/>
              </a:rPr>
              <a:t>toleran</a:t>
            </a:r>
            <a:r>
              <a:rPr lang="en-US" b="1" i="1" dirty="0">
                <a:latin typeface="Cambria" pitchFamily="18" charset="0"/>
              </a:rPr>
              <a:t>, </a:t>
            </a:r>
            <a:r>
              <a:rPr lang="en-US" b="1" i="1" dirty="0" err="1">
                <a:solidFill>
                  <a:srgbClr val="C00000"/>
                </a:solidFill>
                <a:latin typeface="Cambria" pitchFamily="18" charset="0"/>
              </a:rPr>
              <a:t>peduli</a:t>
            </a:r>
            <a:r>
              <a:rPr lang="en-US" b="1" i="1" dirty="0">
                <a:latin typeface="Cambria" pitchFamily="18" charset="0"/>
              </a:rPr>
              <a:t>,  </a:t>
            </a:r>
            <a:r>
              <a:rPr lang="en-US" b="1" i="1" dirty="0" err="1">
                <a:latin typeface="Cambria" pitchFamily="18" charset="0"/>
              </a:rPr>
              <a:t>suka</a:t>
            </a:r>
            <a:r>
              <a:rPr lang="en-US" b="1" i="1" dirty="0">
                <a:latin typeface="Cambria" pitchFamily="18" charset="0"/>
              </a:rPr>
              <a:t> </a:t>
            </a:r>
            <a:r>
              <a:rPr lang="en-US" b="1" i="1" dirty="0" err="1">
                <a:latin typeface="Cambria" pitchFamily="18" charset="0"/>
              </a:rPr>
              <a:t>menolong</a:t>
            </a:r>
            <a:r>
              <a:rPr lang="en-US" b="1" i="1" dirty="0">
                <a:latin typeface="Cambria" pitchFamily="18" charset="0"/>
              </a:rPr>
              <a:t>, g</a:t>
            </a:r>
            <a:r>
              <a:rPr lang="id-ID" b="1" i="1" dirty="0">
                <a:latin typeface="Cambria" pitchFamily="18" charset="0"/>
              </a:rPr>
              <a:t>otong royong</a:t>
            </a:r>
            <a:r>
              <a:rPr lang="en-US" b="1" i="1" dirty="0">
                <a:latin typeface="Cambria" pitchFamily="18" charset="0"/>
              </a:rPr>
              <a:t>, n</a:t>
            </a:r>
            <a:r>
              <a:rPr lang="id-ID" b="1" i="1" dirty="0">
                <a:latin typeface="Cambria" pitchFamily="18" charset="0"/>
              </a:rPr>
              <a:t>asionalis</a:t>
            </a:r>
            <a:r>
              <a:rPr lang="en-US" b="1" i="1" dirty="0">
                <a:latin typeface="Cambria" pitchFamily="18" charset="0"/>
              </a:rPr>
              <a:t>, k</a:t>
            </a:r>
            <a:r>
              <a:rPr lang="id-ID" b="1" i="1" dirty="0">
                <a:latin typeface="Cambria" pitchFamily="18" charset="0"/>
              </a:rPr>
              <a:t>osmopolit </a:t>
            </a:r>
            <a:r>
              <a:rPr lang="en-US" b="1" i="1" dirty="0">
                <a:latin typeface="Cambria" pitchFamily="18" charset="0"/>
              </a:rPr>
              <a:t>, m</a:t>
            </a:r>
            <a:r>
              <a:rPr lang="id-ID" b="1" i="1" dirty="0">
                <a:latin typeface="Cambria" pitchFamily="18" charset="0"/>
              </a:rPr>
              <a:t>engutamakan kepentingan umum</a:t>
            </a:r>
            <a:r>
              <a:rPr lang="en-US" b="1" i="1" dirty="0">
                <a:latin typeface="Cambria" pitchFamily="18" charset="0"/>
              </a:rPr>
              <a:t>,  b</a:t>
            </a:r>
            <a:r>
              <a:rPr lang="id-ID" b="1" i="1" dirty="0">
                <a:latin typeface="Cambria" pitchFamily="18" charset="0"/>
              </a:rPr>
              <a:t>angga menggunakan bahasa dan produk Indonesia</a:t>
            </a:r>
            <a:r>
              <a:rPr lang="en-US" b="1" i="1" dirty="0">
                <a:latin typeface="Cambria" pitchFamily="18" charset="0"/>
              </a:rPr>
              <a:t>, d</a:t>
            </a:r>
            <a:r>
              <a:rPr lang="id-ID" b="1" i="1" dirty="0">
                <a:latin typeface="Cambria" pitchFamily="18" charset="0"/>
              </a:rPr>
              <a:t>inamis</a:t>
            </a:r>
            <a:r>
              <a:rPr lang="en-US" b="1" i="1" dirty="0">
                <a:latin typeface="Cambria" pitchFamily="18" charset="0"/>
              </a:rPr>
              <a:t>, k</a:t>
            </a:r>
            <a:r>
              <a:rPr lang="id-ID" b="1" i="1" dirty="0">
                <a:latin typeface="Cambria" pitchFamily="18" charset="0"/>
              </a:rPr>
              <a:t>erja keras</a:t>
            </a:r>
            <a:r>
              <a:rPr lang="en-US" b="1" i="1" dirty="0">
                <a:latin typeface="Cambria" pitchFamily="18" charset="0"/>
              </a:rPr>
              <a:t>, </a:t>
            </a:r>
            <a:r>
              <a:rPr lang="en-US" b="1" i="1" dirty="0" err="1">
                <a:latin typeface="Cambria" pitchFamily="18" charset="0"/>
              </a:rPr>
              <a:t>dan</a:t>
            </a:r>
            <a:r>
              <a:rPr lang="en-US" b="1" i="1" dirty="0">
                <a:latin typeface="Cambria" pitchFamily="18" charset="0"/>
              </a:rPr>
              <a:t> b</a:t>
            </a:r>
            <a:r>
              <a:rPr lang="id-ID" b="1" i="1" dirty="0">
                <a:latin typeface="Cambria" pitchFamily="18" charset="0"/>
              </a:rPr>
              <a:t>eretos kerja</a:t>
            </a:r>
            <a:endParaRPr lang="en-US" b="1" i="1" dirty="0">
              <a:latin typeface="Cambria" pitchFamily="18" charset="0"/>
            </a:endParaRPr>
          </a:p>
        </p:txBody>
      </p:sp>
      <p:sp>
        <p:nvSpPr>
          <p:cNvPr id="9233" name="Rectangle 31"/>
          <p:cNvSpPr>
            <a:spLocks noChangeArrowheads="1"/>
          </p:cNvSpPr>
          <p:nvPr/>
        </p:nvSpPr>
        <p:spPr bwMode="auto">
          <a:xfrm>
            <a:off x="76200" y="3733800"/>
            <a:ext cx="2362200" cy="2586038"/>
          </a:xfrm>
          <a:prstGeom prst="rect">
            <a:avLst/>
          </a:prstGeom>
          <a:noFill/>
          <a:ln w="25400">
            <a:solidFill>
              <a:schemeClr val="accent6">
                <a:lumMod val="75000"/>
              </a:schemeClr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i="1" dirty="0">
                <a:solidFill>
                  <a:srgbClr val="C00000"/>
                </a:solidFill>
                <a:latin typeface="Cambria" pitchFamily="18" charset="0"/>
              </a:rPr>
              <a:t>b</a:t>
            </a:r>
            <a:r>
              <a:rPr lang="id-ID" b="1" i="1" dirty="0">
                <a:solidFill>
                  <a:srgbClr val="C00000"/>
                </a:solidFill>
                <a:latin typeface="Cambria" pitchFamily="18" charset="0"/>
              </a:rPr>
              <a:t>ersih</a:t>
            </a:r>
            <a:r>
              <a:rPr lang="en-US" b="1" i="1" dirty="0">
                <a:solidFill>
                  <a:srgbClr val="C00000"/>
                </a:solidFill>
                <a:latin typeface="Cambria" pitchFamily="18" charset="0"/>
              </a:rPr>
              <a:t> </a:t>
            </a:r>
            <a:r>
              <a:rPr lang="id-ID" b="1" i="1" dirty="0">
                <a:solidFill>
                  <a:srgbClr val="006600"/>
                </a:solidFill>
                <a:latin typeface="Cambria" pitchFamily="18" charset="0"/>
              </a:rPr>
              <a:t>dan sehat</a:t>
            </a:r>
            <a:r>
              <a:rPr lang="en-US" b="1" i="1" dirty="0">
                <a:solidFill>
                  <a:srgbClr val="006600"/>
                </a:solidFill>
                <a:latin typeface="Cambria" pitchFamily="18" charset="0"/>
              </a:rPr>
              <a:t>, </a:t>
            </a:r>
            <a:r>
              <a:rPr lang="en-US" b="1" i="1" dirty="0" err="1">
                <a:solidFill>
                  <a:srgbClr val="C00000"/>
                </a:solidFill>
                <a:latin typeface="Cambria" pitchFamily="18" charset="0"/>
              </a:rPr>
              <a:t>disiplin</a:t>
            </a:r>
            <a:r>
              <a:rPr lang="en-US" b="1" i="1" dirty="0">
                <a:solidFill>
                  <a:srgbClr val="006600"/>
                </a:solidFill>
                <a:latin typeface="Cambria" pitchFamily="18" charset="0"/>
              </a:rPr>
              <a:t>, s</a:t>
            </a:r>
            <a:r>
              <a:rPr lang="id-ID" b="1" i="1" dirty="0">
                <a:solidFill>
                  <a:srgbClr val="006600"/>
                </a:solidFill>
                <a:latin typeface="Cambria" pitchFamily="18" charset="0"/>
              </a:rPr>
              <a:t>portif</a:t>
            </a:r>
            <a:r>
              <a:rPr lang="en-US" b="1" i="1" dirty="0">
                <a:solidFill>
                  <a:srgbClr val="006600"/>
                </a:solidFill>
                <a:latin typeface="Cambria" pitchFamily="18" charset="0"/>
              </a:rPr>
              <a:t>, t</a:t>
            </a:r>
            <a:r>
              <a:rPr lang="id-ID" b="1" i="1" dirty="0">
                <a:solidFill>
                  <a:srgbClr val="006600"/>
                </a:solidFill>
                <a:latin typeface="Cambria" pitchFamily="18" charset="0"/>
              </a:rPr>
              <a:t>angguh</a:t>
            </a:r>
            <a:r>
              <a:rPr lang="en-US" b="1" i="1" dirty="0">
                <a:solidFill>
                  <a:srgbClr val="006600"/>
                </a:solidFill>
                <a:latin typeface="Cambria" pitchFamily="18" charset="0"/>
              </a:rPr>
              <a:t>, a</a:t>
            </a:r>
            <a:r>
              <a:rPr lang="id-ID" b="1" i="1" dirty="0">
                <a:solidFill>
                  <a:srgbClr val="006600"/>
                </a:solidFill>
                <a:latin typeface="Cambria" pitchFamily="18" charset="0"/>
              </a:rPr>
              <a:t>ndal</a:t>
            </a:r>
            <a:r>
              <a:rPr lang="en-US" b="1" i="1" dirty="0">
                <a:solidFill>
                  <a:srgbClr val="006600"/>
                </a:solidFill>
                <a:latin typeface="Cambria" pitchFamily="18" charset="0"/>
              </a:rPr>
              <a:t>, b</a:t>
            </a:r>
            <a:r>
              <a:rPr lang="id-ID" b="1" i="1" dirty="0">
                <a:solidFill>
                  <a:srgbClr val="006600"/>
                </a:solidFill>
                <a:latin typeface="Cambria" pitchFamily="18" charset="0"/>
              </a:rPr>
              <a:t>erdaya tahan</a:t>
            </a:r>
            <a:r>
              <a:rPr lang="en-US" b="1" i="1" dirty="0">
                <a:solidFill>
                  <a:srgbClr val="006600"/>
                </a:solidFill>
                <a:latin typeface="Cambria" pitchFamily="18" charset="0"/>
              </a:rPr>
              <a:t>, b</a:t>
            </a:r>
            <a:r>
              <a:rPr lang="id-ID" b="1" i="1" dirty="0">
                <a:solidFill>
                  <a:srgbClr val="006600"/>
                </a:solidFill>
                <a:latin typeface="Cambria" pitchFamily="18" charset="0"/>
              </a:rPr>
              <a:t>ersahabat</a:t>
            </a:r>
            <a:r>
              <a:rPr lang="en-US" b="1" i="1" dirty="0">
                <a:solidFill>
                  <a:srgbClr val="006600"/>
                </a:solidFill>
                <a:latin typeface="Cambria" pitchFamily="18" charset="0"/>
              </a:rPr>
              <a:t>, k</a:t>
            </a:r>
            <a:r>
              <a:rPr lang="id-ID" b="1" i="1" dirty="0">
                <a:solidFill>
                  <a:srgbClr val="006600"/>
                </a:solidFill>
                <a:latin typeface="Cambria" pitchFamily="18" charset="0"/>
              </a:rPr>
              <a:t>ooperatif</a:t>
            </a:r>
            <a:r>
              <a:rPr lang="en-US" b="1" i="1" dirty="0">
                <a:solidFill>
                  <a:srgbClr val="006600"/>
                </a:solidFill>
                <a:latin typeface="Cambria" pitchFamily="18" charset="0"/>
              </a:rPr>
              <a:t>, d</a:t>
            </a:r>
            <a:r>
              <a:rPr lang="id-ID" b="1" i="1" dirty="0">
                <a:solidFill>
                  <a:srgbClr val="006600"/>
                </a:solidFill>
                <a:latin typeface="Cambria" pitchFamily="18" charset="0"/>
              </a:rPr>
              <a:t>eterminatif</a:t>
            </a:r>
            <a:r>
              <a:rPr lang="en-US" b="1" i="1" dirty="0">
                <a:solidFill>
                  <a:srgbClr val="006600"/>
                </a:solidFill>
                <a:latin typeface="Cambria" pitchFamily="18" charset="0"/>
              </a:rPr>
              <a:t>, k</a:t>
            </a:r>
            <a:r>
              <a:rPr lang="id-ID" b="1" i="1" dirty="0">
                <a:solidFill>
                  <a:srgbClr val="006600"/>
                </a:solidFill>
                <a:latin typeface="Cambria" pitchFamily="18" charset="0"/>
              </a:rPr>
              <a:t>ompetitif</a:t>
            </a:r>
            <a:r>
              <a:rPr lang="en-US" b="1" i="1" dirty="0">
                <a:solidFill>
                  <a:srgbClr val="006600"/>
                </a:solidFill>
                <a:latin typeface="Cambria" pitchFamily="18" charset="0"/>
              </a:rPr>
              <a:t>, c</a:t>
            </a:r>
            <a:r>
              <a:rPr lang="id-ID" b="1" i="1" dirty="0">
                <a:solidFill>
                  <a:srgbClr val="006600"/>
                </a:solidFill>
                <a:latin typeface="Cambria" pitchFamily="18" charset="0"/>
              </a:rPr>
              <a:t>eria</a:t>
            </a:r>
            <a:r>
              <a:rPr lang="en-US" b="1" i="1" dirty="0">
                <a:solidFill>
                  <a:srgbClr val="006600"/>
                </a:solidFill>
                <a:latin typeface="Cambria" pitchFamily="18" charset="0"/>
              </a:rPr>
              <a:t>, </a:t>
            </a:r>
            <a:r>
              <a:rPr lang="en-US" b="1" i="1" dirty="0" err="1">
                <a:solidFill>
                  <a:srgbClr val="006600"/>
                </a:solidFill>
                <a:latin typeface="Cambria" pitchFamily="18" charset="0"/>
              </a:rPr>
              <a:t>dan</a:t>
            </a:r>
            <a:r>
              <a:rPr lang="en-US" b="1" i="1" dirty="0">
                <a:solidFill>
                  <a:srgbClr val="006600"/>
                </a:solidFill>
                <a:latin typeface="Cambria" pitchFamily="18" charset="0"/>
              </a:rPr>
              <a:t> g</a:t>
            </a:r>
            <a:r>
              <a:rPr lang="id-ID" b="1" i="1" dirty="0">
                <a:solidFill>
                  <a:srgbClr val="006600"/>
                </a:solidFill>
                <a:latin typeface="Cambria" pitchFamily="18" charset="0"/>
              </a:rPr>
              <a:t>igih</a:t>
            </a:r>
            <a:endParaRPr lang="en-US" b="1" dirty="0">
              <a:solidFill>
                <a:srgbClr val="006600"/>
              </a:solidFill>
              <a:latin typeface="Cambria" pitchFamily="18" charset="0"/>
            </a:endParaRPr>
          </a:p>
        </p:txBody>
      </p:sp>
      <p:sp>
        <p:nvSpPr>
          <p:cNvPr id="9234" name="Rectangle 33"/>
          <p:cNvSpPr>
            <a:spLocks noChangeArrowheads="1"/>
          </p:cNvSpPr>
          <p:nvPr/>
        </p:nvSpPr>
        <p:spPr bwMode="auto">
          <a:xfrm>
            <a:off x="76200" y="836613"/>
            <a:ext cx="2209800" cy="2039937"/>
          </a:xfrm>
          <a:prstGeom prst="rect">
            <a:avLst/>
          </a:prstGeom>
          <a:noFill/>
          <a:ln cap="rnd">
            <a:bevel/>
            <a:headEnd/>
            <a:tailEnd/>
          </a:ln>
          <a:ex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i="1" dirty="0">
                <a:solidFill>
                  <a:srgbClr val="C00000"/>
                </a:solidFill>
                <a:latin typeface="Cambria" pitchFamily="18" charset="0"/>
              </a:rPr>
              <a:t>c</a:t>
            </a:r>
            <a:r>
              <a:rPr lang="id-ID" b="1" i="1" dirty="0">
                <a:solidFill>
                  <a:srgbClr val="C00000"/>
                </a:solidFill>
                <a:latin typeface="Cambria" pitchFamily="18" charset="0"/>
              </a:rPr>
              <a:t>erdas</a:t>
            </a:r>
            <a:r>
              <a:rPr lang="en-US" b="1" i="1" dirty="0">
                <a:solidFill>
                  <a:srgbClr val="996633"/>
                </a:solidFill>
                <a:latin typeface="Cambria" pitchFamily="18" charset="0"/>
              </a:rPr>
              <a:t>, k</a:t>
            </a:r>
            <a:r>
              <a:rPr lang="id-ID" b="1" i="1" dirty="0">
                <a:solidFill>
                  <a:srgbClr val="996633"/>
                </a:solidFill>
                <a:latin typeface="Cambria" pitchFamily="18" charset="0"/>
              </a:rPr>
              <a:t>ritis</a:t>
            </a:r>
            <a:r>
              <a:rPr lang="en-US" b="1" i="1" dirty="0">
                <a:solidFill>
                  <a:srgbClr val="996633"/>
                </a:solidFill>
                <a:latin typeface="Cambria" pitchFamily="18" charset="0"/>
              </a:rPr>
              <a:t>, </a:t>
            </a:r>
            <a:r>
              <a:rPr lang="en-US" b="1" i="1" dirty="0">
                <a:solidFill>
                  <a:srgbClr val="C00000"/>
                </a:solidFill>
                <a:latin typeface="Cambria" pitchFamily="18" charset="0"/>
              </a:rPr>
              <a:t>k</a:t>
            </a:r>
            <a:r>
              <a:rPr lang="id-ID" b="1" i="1" dirty="0">
                <a:solidFill>
                  <a:srgbClr val="C00000"/>
                </a:solidFill>
                <a:latin typeface="Cambria" pitchFamily="18" charset="0"/>
              </a:rPr>
              <a:t>reatif</a:t>
            </a:r>
            <a:r>
              <a:rPr lang="en-US" b="1" i="1" dirty="0">
                <a:solidFill>
                  <a:srgbClr val="996633"/>
                </a:solidFill>
                <a:latin typeface="Cambria" pitchFamily="18" charset="0"/>
              </a:rPr>
              <a:t>, i</a:t>
            </a:r>
            <a:r>
              <a:rPr lang="id-ID" b="1" i="1" dirty="0">
                <a:solidFill>
                  <a:srgbClr val="996633"/>
                </a:solidFill>
                <a:latin typeface="Cambria" pitchFamily="18" charset="0"/>
              </a:rPr>
              <a:t>novatif</a:t>
            </a:r>
            <a:r>
              <a:rPr lang="en-US" b="1" i="1" dirty="0">
                <a:solidFill>
                  <a:srgbClr val="996633"/>
                </a:solidFill>
                <a:latin typeface="Cambria" pitchFamily="18" charset="0"/>
              </a:rPr>
              <a:t>, </a:t>
            </a:r>
            <a:r>
              <a:rPr lang="id-ID" b="1" i="1" dirty="0">
                <a:solidFill>
                  <a:srgbClr val="996633"/>
                </a:solidFill>
                <a:latin typeface="Cambria" pitchFamily="18" charset="0"/>
              </a:rPr>
              <a:t>ingin tahu</a:t>
            </a:r>
            <a:r>
              <a:rPr lang="en-US" b="1" i="1" dirty="0">
                <a:solidFill>
                  <a:srgbClr val="996633"/>
                </a:solidFill>
                <a:latin typeface="Cambria" pitchFamily="18" charset="0"/>
              </a:rPr>
              <a:t>, </a:t>
            </a:r>
            <a:r>
              <a:rPr lang="en-US" b="1" i="1" dirty="0" err="1">
                <a:solidFill>
                  <a:srgbClr val="996633"/>
                </a:solidFill>
                <a:latin typeface="Cambria" pitchFamily="18" charset="0"/>
              </a:rPr>
              <a:t>berpikir</a:t>
            </a:r>
            <a:r>
              <a:rPr lang="en-US" b="1" i="1" dirty="0">
                <a:solidFill>
                  <a:srgbClr val="996633"/>
                </a:solidFill>
                <a:latin typeface="Cambria" pitchFamily="18" charset="0"/>
              </a:rPr>
              <a:t> </a:t>
            </a:r>
            <a:r>
              <a:rPr lang="en-US" b="1" i="1" dirty="0" err="1">
                <a:solidFill>
                  <a:srgbClr val="996633"/>
                </a:solidFill>
                <a:latin typeface="Cambria" pitchFamily="18" charset="0"/>
              </a:rPr>
              <a:t>terbuka</a:t>
            </a:r>
            <a:r>
              <a:rPr lang="en-US" b="1" i="1" dirty="0">
                <a:solidFill>
                  <a:srgbClr val="996633"/>
                </a:solidFill>
                <a:latin typeface="Cambria" pitchFamily="18" charset="0"/>
              </a:rPr>
              <a:t>, p</a:t>
            </a:r>
            <a:r>
              <a:rPr lang="id-ID" b="1" i="1" dirty="0">
                <a:solidFill>
                  <a:srgbClr val="996633"/>
                </a:solidFill>
                <a:latin typeface="Cambria" pitchFamily="18" charset="0"/>
              </a:rPr>
              <a:t>roduktif</a:t>
            </a:r>
            <a:r>
              <a:rPr lang="en-US" b="1" i="1" dirty="0">
                <a:solidFill>
                  <a:srgbClr val="996633"/>
                </a:solidFill>
                <a:latin typeface="Cambria" pitchFamily="18" charset="0"/>
              </a:rPr>
              <a:t>, b</a:t>
            </a:r>
            <a:r>
              <a:rPr lang="id-ID" b="1" i="1" dirty="0">
                <a:solidFill>
                  <a:srgbClr val="996633"/>
                </a:solidFill>
                <a:latin typeface="Cambria" pitchFamily="18" charset="0"/>
              </a:rPr>
              <a:t>erorientasi I</a:t>
            </a:r>
            <a:r>
              <a:rPr lang="en-US" b="1" i="1" dirty="0" err="1">
                <a:solidFill>
                  <a:srgbClr val="996633"/>
                </a:solidFill>
                <a:latin typeface="Cambria" pitchFamily="18" charset="0"/>
              </a:rPr>
              <a:t>pteks</a:t>
            </a:r>
            <a:r>
              <a:rPr lang="en-US" b="1" i="1" dirty="0">
                <a:solidFill>
                  <a:srgbClr val="996633"/>
                </a:solidFill>
                <a:latin typeface="Cambria" pitchFamily="18" charset="0"/>
              </a:rPr>
              <a:t>, </a:t>
            </a:r>
            <a:r>
              <a:rPr lang="en-US" b="1" i="1" dirty="0" err="1">
                <a:solidFill>
                  <a:srgbClr val="996633"/>
                </a:solidFill>
                <a:latin typeface="Cambria" pitchFamily="18" charset="0"/>
              </a:rPr>
              <a:t>dan</a:t>
            </a:r>
            <a:r>
              <a:rPr lang="en-US" b="1" i="1" dirty="0">
                <a:solidFill>
                  <a:srgbClr val="996633"/>
                </a:solidFill>
                <a:latin typeface="Cambria" pitchFamily="18" charset="0"/>
              </a:rPr>
              <a:t> r</a:t>
            </a:r>
            <a:r>
              <a:rPr lang="id-ID" b="1" i="1" dirty="0">
                <a:solidFill>
                  <a:srgbClr val="996633"/>
                </a:solidFill>
                <a:latin typeface="Cambria" pitchFamily="18" charset="0"/>
              </a:rPr>
              <a:t>eflektif</a:t>
            </a:r>
            <a:endParaRPr lang="en-US" b="1" dirty="0">
              <a:solidFill>
                <a:srgbClr val="996633"/>
              </a:solidFill>
              <a:latin typeface="Cambria" pitchFamily="18" charset="0"/>
            </a:endParaRPr>
          </a:p>
        </p:txBody>
      </p:sp>
      <p:sp>
        <p:nvSpPr>
          <p:cNvPr id="21" name="Rounded Rectangle 20"/>
          <p:cNvSpPr/>
          <p:nvPr/>
        </p:nvSpPr>
        <p:spPr>
          <a:xfrm>
            <a:off x="1100928" y="76200"/>
            <a:ext cx="6858000" cy="533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 err="1">
                <a:solidFill>
                  <a:srgbClr val="000000"/>
                </a:solidFill>
                <a:latin typeface="Cambria" charset="0"/>
              </a:rPr>
              <a:t>Habituasi</a:t>
            </a:r>
            <a:r>
              <a:rPr lang="en-US" b="1" dirty="0">
                <a:solidFill>
                  <a:srgbClr val="000000"/>
                </a:solidFill>
                <a:latin typeface="Cambria" charset="0"/>
              </a:rPr>
              <a:t> </a:t>
            </a:r>
            <a:r>
              <a:rPr lang="en-US" b="1" dirty="0" err="1">
                <a:solidFill>
                  <a:srgbClr val="000000"/>
                </a:solidFill>
                <a:latin typeface="Cambria" charset="0"/>
              </a:rPr>
              <a:t>Perilaku</a:t>
            </a:r>
            <a:r>
              <a:rPr lang="en-US" b="1" dirty="0">
                <a:solidFill>
                  <a:srgbClr val="000000"/>
                </a:solidFill>
                <a:latin typeface="Cambria" charset="0"/>
              </a:rPr>
              <a:t> </a:t>
            </a:r>
            <a:r>
              <a:rPr lang="en-US" b="1" dirty="0" err="1" smtClean="0">
                <a:solidFill>
                  <a:srgbClr val="000000"/>
                </a:solidFill>
                <a:latin typeface="Cambria" charset="0"/>
              </a:rPr>
              <a:t>Siswa</a:t>
            </a:r>
            <a:endParaRPr lang="en-US" b="1" dirty="0">
              <a:solidFill>
                <a:srgbClr val="000000"/>
              </a:solidFill>
              <a:latin typeface="Cambria" charset="0"/>
            </a:endParaRPr>
          </a:p>
        </p:txBody>
      </p:sp>
      <p:sp>
        <p:nvSpPr>
          <p:cNvPr id="44054" name="Slide Number Placeholder 24"/>
          <p:cNvSpPr txBox="1">
            <a:spLocks noGrp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r"/>
            <a:fld id="{10555AEE-B20D-4284-9F0A-EF3A4E612392}" type="slidenum">
              <a:rPr lang="en-US" sz="1200">
                <a:solidFill>
                  <a:srgbClr val="898989"/>
                </a:solidFill>
                <a:latin typeface="Calibri" pitchFamily="34" charset="0"/>
                <a:ea typeface="ＭＳ Ｐゴシック"/>
                <a:cs typeface="Arial" charset="0"/>
              </a:rPr>
              <a:pPr algn="r"/>
              <a:t>3</a:t>
            </a:fld>
            <a:endParaRPr lang="en-US" sz="1200">
              <a:solidFill>
                <a:srgbClr val="898989"/>
              </a:solidFill>
              <a:latin typeface="Calibri" pitchFamily="34" charset="0"/>
              <a:ea typeface="ＭＳ Ｐゴシック"/>
              <a:cs typeface="Arial" charset="0"/>
            </a:endParaRPr>
          </a:p>
        </p:txBody>
      </p:sp>
      <p:sp>
        <p:nvSpPr>
          <p:cNvPr id="44055" name="Text Box 24"/>
          <p:cNvSpPr txBox="1">
            <a:spLocks noChangeArrowheads="1"/>
          </p:cNvSpPr>
          <p:nvPr/>
        </p:nvSpPr>
        <p:spPr bwMode="auto">
          <a:xfrm>
            <a:off x="609600" y="6437313"/>
            <a:ext cx="4038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Calibri" pitchFamily="34" charset="0"/>
                <a:ea typeface="ＭＳ Ｐゴシック"/>
                <a:cs typeface="Arial" charset="0"/>
              </a:rPr>
              <a:t>Diadopsi dari Kemdiknas 2010</a:t>
            </a:r>
          </a:p>
        </p:txBody>
      </p:sp>
    </p:spTree>
  </p:cSld>
  <p:clrMapOvr>
    <a:masterClrMapping/>
  </p:clrMapOvr>
  <p:transition spd="slow" advClick="0">
    <p:zoom dir="in"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CFB6939-0635-4D3E-ABD5-FA33EA78B63A}" type="slidenum">
              <a:rPr lang="en-US">
                <a:solidFill>
                  <a:srgbClr val="898989"/>
                </a:solidFill>
                <a:latin typeface="Arial" charset="0"/>
                <a:ea typeface="ＭＳ Ｐゴシック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30</a:t>
            </a:fld>
            <a:endParaRPr lang="en-US">
              <a:solidFill>
                <a:srgbClr val="898989"/>
              </a:solidFill>
              <a:latin typeface="Arial" charset="0"/>
              <a:ea typeface="ＭＳ Ｐゴシック"/>
              <a:cs typeface="Arial" charset="0"/>
            </a:endParaRPr>
          </a:p>
        </p:txBody>
      </p:sp>
      <p:sp>
        <p:nvSpPr>
          <p:cNvPr id="80898" name="Text Box 24"/>
          <p:cNvSpPr txBox="1">
            <a:spLocks noChangeArrowheads="1"/>
          </p:cNvSpPr>
          <p:nvPr/>
        </p:nvSpPr>
        <p:spPr bwMode="auto">
          <a:xfrm>
            <a:off x="107950" y="6508750"/>
            <a:ext cx="4038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000">
                <a:latin typeface="Calibri" pitchFamily="34" charset="0"/>
                <a:ea typeface="ＭＳ Ｐゴシック"/>
                <a:cs typeface="ＭＳ Ｐゴシック"/>
              </a:rPr>
              <a:t>Sumber: Kemdiknas 2010 yang diperkaya</a:t>
            </a:r>
          </a:p>
        </p:txBody>
      </p:sp>
      <p:grpSp>
        <p:nvGrpSpPr>
          <p:cNvPr id="80899" name="Group 40"/>
          <p:cNvGrpSpPr>
            <a:grpSpLocks/>
          </p:cNvGrpSpPr>
          <p:nvPr/>
        </p:nvGrpSpPr>
        <p:grpSpPr bwMode="auto">
          <a:xfrm>
            <a:off x="23813" y="836613"/>
            <a:ext cx="8940800" cy="5672137"/>
            <a:chOff x="15" y="482"/>
            <a:chExt cx="5632" cy="3573"/>
          </a:xfrm>
        </p:grpSpPr>
        <p:sp>
          <p:nvSpPr>
            <p:cNvPr id="4" name="Oval 3"/>
            <p:cNvSpPr/>
            <p:nvPr/>
          </p:nvSpPr>
          <p:spPr>
            <a:xfrm>
              <a:off x="1527" y="825"/>
              <a:ext cx="1440" cy="1395"/>
            </a:xfrm>
            <a:prstGeom prst="ellipse">
              <a:avLst/>
            </a:prstGeom>
            <a:noFill/>
            <a:ln w="28575">
              <a:solidFill>
                <a:srgbClr val="99663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b="1">
                <a:solidFill>
                  <a:srgbClr val="FF0000"/>
                </a:solidFill>
                <a:ea typeface="ＭＳ Ｐゴシック" charset="0"/>
                <a:cs typeface="Arial" charset="0"/>
              </a:endParaRPr>
            </a:p>
          </p:txBody>
        </p:sp>
        <p:sp>
          <p:nvSpPr>
            <p:cNvPr id="5" name="Oval 4"/>
            <p:cNvSpPr/>
            <p:nvPr/>
          </p:nvSpPr>
          <p:spPr>
            <a:xfrm>
              <a:off x="2427" y="825"/>
              <a:ext cx="1440" cy="1395"/>
            </a:xfrm>
            <a:prstGeom prst="ellipse">
              <a:avLst/>
            </a:prstGeom>
            <a:noFill/>
            <a:ln w="28575">
              <a:solidFill>
                <a:srgbClr val="0000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b="1">
                <a:solidFill>
                  <a:srgbClr val="0000FF"/>
                </a:solidFill>
                <a:ea typeface="ＭＳ Ｐゴシック" charset="0"/>
                <a:cs typeface="Arial" charset="0"/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1584" y="1635"/>
              <a:ext cx="1440" cy="1395"/>
            </a:xfrm>
            <a:prstGeom prst="ellipse">
              <a:avLst/>
            </a:prstGeom>
            <a:noFill/>
            <a:ln w="28575">
              <a:solidFill>
                <a:srgbClr val="0066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b="1">
                <a:solidFill>
                  <a:srgbClr val="FF0000"/>
                </a:solidFill>
                <a:ea typeface="ＭＳ Ｐゴシック" charset="0"/>
                <a:cs typeface="Arial" charset="0"/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2427" y="1635"/>
              <a:ext cx="1440" cy="1395"/>
            </a:xfrm>
            <a:prstGeom prst="ellipse">
              <a:avLst/>
            </a:prstGeom>
            <a:noFill/>
            <a:ln w="28575">
              <a:solidFill>
                <a:srgbClr val="00006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b="1">
                <a:solidFill>
                  <a:srgbClr val="000000"/>
                </a:solidFill>
                <a:ea typeface="ＭＳ Ｐゴシック" charset="0"/>
                <a:cs typeface="Arial" charset="0"/>
              </a:endParaRPr>
            </a:p>
          </p:txBody>
        </p:sp>
        <p:sp>
          <p:nvSpPr>
            <p:cNvPr id="80905" name="TextBox 9"/>
            <p:cNvSpPr txBox="1">
              <a:spLocks noChangeArrowheads="1"/>
            </p:cNvSpPr>
            <p:nvPr/>
          </p:nvSpPr>
          <p:spPr bwMode="auto">
            <a:xfrm>
              <a:off x="2928" y="1177"/>
              <a:ext cx="585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 b="1">
                  <a:solidFill>
                    <a:srgbClr val="0000FF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OLAH HATI</a:t>
              </a:r>
            </a:p>
          </p:txBody>
        </p:sp>
        <p:sp>
          <p:nvSpPr>
            <p:cNvPr id="80906" name="TextBox 10"/>
            <p:cNvSpPr txBox="1">
              <a:spLocks noChangeArrowheads="1"/>
            </p:cNvSpPr>
            <p:nvPr/>
          </p:nvSpPr>
          <p:spPr bwMode="auto">
            <a:xfrm>
              <a:off x="1863" y="1177"/>
              <a:ext cx="585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 b="1">
                  <a:solidFill>
                    <a:srgbClr val="996633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OLAH PIKIR</a:t>
              </a:r>
            </a:p>
          </p:txBody>
        </p:sp>
        <p:sp>
          <p:nvSpPr>
            <p:cNvPr id="80907" name="TextBox 11"/>
            <p:cNvSpPr txBox="1">
              <a:spLocks noChangeArrowheads="1"/>
            </p:cNvSpPr>
            <p:nvPr/>
          </p:nvSpPr>
          <p:spPr bwMode="auto">
            <a:xfrm>
              <a:off x="2976" y="2256"/>
              <a:ext cx="630" cy="5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 b="1">
                  <a:solidFill>
                    <a:srgbClr val="000000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OLAH RASA/</a:t>
              </a:r>
            </a:p>
            <a:p>
              <a:pPr algn="ctr"/>
              <a:r>
                <a:rPr lang="en-US" sz="1600" b="1">
                  <a:solidFill>
                    <a:srgbClr val="000000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KARSA</a:t>
              </a:r>
            </a:p>
          </p:txBody>
        </p:sp>
        <p:sp>
          <p:nvSpPr>
            <p:cNvPr id="80908" name="TextBox 12"/>
            <p:cNvSpPr txBox="1">
              <a:spLocks noChangeArrowheads="1"/>
            </p:cNvSpPr>
            <p:nvPr/>
          </p:nvSpPr>
          <p:spPr bwMode="auto">
            <a:xfrm>
              <a:off x="1863" y="2256"/>
              <a:ext cx="585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1600" b="1">
                  <a:solidFill>
                    <a:srgbClr val="006600"/>
                  </a:solidFill>
                  <a:latin typeface="Calibri" pitchFamily="34" charset="0"/>
                  <a:ea typeface="ＭＳ Ｐゴシック"/>
                  <a:cs typeface="ＭＳ Ｐゴシック"/>
                </a:rPr>
                <a:t>OLAH RAGA</a:t>
              </a:r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rot="16200000" flipV="1">
              <a:off x="3634" y="2814"/>
              <a:ext cx="390" cy="315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/>
            <p:nvPr/>
          </p:nvCxnSpPr>
          <p:spPr>
            <a:xfrm>
              <a:off x="1447" y="822"/>
              <a:ext cx="288" cy="213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/>
            <p:nvPr/>
          </p:nvCxnSpPr>
          <p:spPr>
            <a:xfrm rot="5400000" flipH="1" flipV="1">
              <a:off x="1399" y="2825"/>
              <a:ext cx="388" cy="292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endCxn id="5" idx="7"/>
            </p:cNvCxnSpPr>
            <p:nvPr/>
          </p:nvCxnSpPr>
          <p:spPr>
            <a:xfrm rot="5400000">
              <a:off x="3714" y="879"/>
              <a:ext cx="383" cy="23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31" name="TextBox 24"/>
            <p:cNvSpPr txBox="1">
              <a:spLocks noChangeArrowheads="1"/>
            </p:cNvSpPr>
            <p:nvPr/>
          </p:nvSpPr>
          <p:spPr bwMode="auto">
            <a:xfrm>
              <a:off x="4028" y="527"/>
              <a:ext cx="1574" cy="1306"/>
            </a:xfrm>
            <a:prstGeom prst="rect">
              <a:avLst/>
            </a:prstGeom>
            <a:noFill/>
            <a:ln w="25400">
              <a:solidFill>
                <a:schemeClr val="accent6">
                  <a:lumMod val="75000"/>
                </a:schemeClr>
              </a:solidFill>
              <a:miter lim="800000"/>
              <a:headEnd/>
              <a:tailEnd/>
            </a:ln>
            <a:extLst/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i="1" smtClean="0">
                  <a:solidFill>
                    <a:srgbClr val="0000FF"/>
                  </a:solidFill>
                  <a:latin typeface="Calibri" charset="0"/>
                </a:rPr>
                <a:t>b</a:t>
              </a:r>
              <a:r>
                <a:rPr lang="id-ID" sz="1600" b="1" i="1" smtClean="0">
                  <a:solidFill>
                    <a:srgbClr val="0000FF"/>
                  </a:solidFill>
                  <a:latin typeface="Calibri" charset="0"/>
                </a:rPr>
                <a:t>eriman dan bertakwa</a:t>
              </a:r>
              <a:r>
                <a:rPr lang="en-US" sz="1600" b="1" i="1" smtClean="0">
                  <a:solidFill>
                    <a:srgbClr val="0000FF"/>
                  </a:solidFill>
                  <a:latin typeface="Calibri" charset="0"/>
                </a:rPr>
                <a:t>, </a:t>
              </a:r>
              <a:r>
                <a:rPr lang="en-US" sz="1600" b="1" i="1" smtClean="0">
                  <a:solidFill>
                    <a:srgbClr val="C00000"/>
                  </a:solidFill>
                  <a:latin typeface="Calibri" charset="0"/>
                </a:rPr>
                <a:t>j</a:t>
              </a:r>
              <a:r>
                <a:rPr lang="id-ID" sz="1600" b="1" i="1" smtClean="0">
                  <a:solidFill>
                    <a:srgbClr val="C00000"/>
                  </a:solidFill>
                  <a:latin typeface="Calibri" charset="0"/>
                </a:rPr>
                <a:t>ujur</a:t>
              </a:r>
              <a:r>
                <a:rPr lang="en-US" sz="1600" b="1" i="1" smtClean="0">
                  <a:solidFill>
                    <a:srgbClr val="0000FF"/>
                  </a:solidFill>
                  <a:latin typeface="Calibri" charset="0"/>
                </a:rPr>
                <a:t>, a</a:t>
              </a:r>
              <a:r>
                <a:rPr lang="id-ID" sz="1600" b="1" i="1" smtClean="0">
                  <a:solidFill>
                    <a:srgbClr val="0000FF"/>
                  </a:solidFill>
                  <a:latin typeface="Calibri" charset="0"/>
                </a:rPr>
                <a:t>manah</a:t>
              </a:r>
              <a:r>
                <a:rPr lang="en-US" sz="1600" b="1" i="1" smtClean="0">
                  <a:solidFill>
                    <a:srgbClr val="0000FF"/>
                  </a:solidFill>
                  <a:latin typeface="Calibri" charset="0"/>
                </a:rPr>
                <a:t>, </a:t>
              </a:r>
              <a:r>
                <a:rPr lang="id-ID" sz="1600" b="1" i="1" smtClean="0">
                  <a:solidFill>
                    <a:srgbClr val="0000FF"/>
                  </a:solidFill>
                  <a:latin typeface="Calibri" charset="0"/>
                </a:rPr>
                <a:t>adil</a:t>
              </a:r>
              <a:r>
                <a:rPr lang="en-US" sz="1600" b="1" i="1" smtClean="0">
                  <a:solidFill>
                    <a:srgbClr val="0000FF"/>
                  </a:solidFill>
                  <a:latin typeface="Calibri" charset="0"/>
                </a:rPr>
                <a:t>, </a:t>
              </a:r>
              <a:r>
                <a:rPr lang="en-US" sz="1600" b="1" i="1" smtClean="0">
                  <a:solidFill>
                    <a:srgbClr val="C00000"/>
                  </a:solidFill>
                  <a:latin typeface="Calibri" charset="0"/>
                </a:rPr>
                <a:t>b</a:t>
              </a:r>
              <a:r>
                <a:rPr lang="id-ID" sz="1600" b="1" i="1" smtClean="0">
                  <a:solidFill>
                    <a:srgbClr val="C00000"/>
                  </a:solidFill>
                  <a:latin typeface="Calibri" charset="0"/>
                </a:rPr>
                <a:t>ertanggung jawab</a:t>
              </a:r>
              <a:r>
                <a:rPr lang="en-US" sz="1600" b="1" i="1" smtClean="0">
                  <a:solidFill>
                    <a:srgbClr val="0000FF"/>
                  </a:solidFill>
                  <a:latin typeface="Calibri" charset="0"/>
                </a:rPr>
                <a:t>, bere</a:t>
              </a:r>
              <a:r>
                <a:rPr lang="id-ID" sz="1600" b="1" i="1" smtClean="0">
                  <a:solidFill>
                    <a:srgbClr val="0000FF"/>
                  </a:solidFill>
                  <a:latin typeface="Calibri" charset="0"/>
                </a:rPr>
                <a:t>mpati</a:t>
              </a:r>
              <a:r>
                <a:rPr lang="en-US" sz="1600" b="1" i="1" smtClean="0">
                  <a:solidFill>
                    <a:srgbClr val="0000FF"/>
                  </a:solidFill>
                  <a:latin typeface="Calibri" charset="0"/>
                </a:rPr>
                <a:t>, b</a:t>
              </a:r>
              <a:r>
                <a:rPr lang="id-ID" sz="1600" b="1" i="1" smtClean="0">
                  <a:solidFill>
                    <a:srgbClr val="0000FF"/>
                  </a:solidFill>
                  <a:latin typeface="Calibri" charset="0"/>
                </a:rPr>
                <a:t>erani mengambil resiko</a:t>
              </a:r>
              <a:r>
                <a:rPr lang="en-US" sz="1600" b="1" i="1" smtClean="0">
                  <a:solidFill>
                    <a:srgbClr val="0000FF"/>
                  </a:solidFill>
                  <a:latin typeface="Calibri" charset="0"/>
                </a:rPr>
                <a:t>, panta</a:t>
              </a:r>
              <a:r>
                <a:rPr lang="id-ID" sz="1600" b="1" i="1" smtClean="0">
                  <a:solidFill>
                    <a:srgbClr val="0000FF"/>
                  </a:solidFill>
                  <a:latin typeface="Calibri" charset="0"/>
                </a:rPr>
                <a:t>ng menyerah</a:t>
              </a:r>
              <a:r>
                <a:rPr lang="en-US" sz="1600" b="1" i="1" smtClean="0">
                  <a:solidFill>
                    <a:srgbClr val="0000FF"/>
                  </a:solidFill>
                  <a:latin typeface="Calibri" charset="0"/>
                </a:rPr>
                <a:t>, r</a:t>
              </a:r>
              <a:r>
                <a:rPr lang="id-ID" sz="1600" b="1" i="1" smtClean="0">
                  <a:solidFill>
                    <a:srgbClr val="0000FF"/>
                  </a:solidFill>
                  <a:latin typeface="Calibri" charset="0"/>
                </a:rPr>
                <a:t>ela berkorban</a:t>
              </a:r>
              <a:r>
                <a:rPr lang="en-US" sz="1600" b="1" i="1" smtClean="0">
                  <a:solidFill>
                    <a:srgbClr val="0000FF"/>
                  </a:solidFill>
                  <a:latin typeface="Calibri" charset="0"/>
                </a:rPr>
                <a:t>, dan b</a:t>
              </a:r>
              <a:r>
                <a:rPr lang="id-ID" sz="1600" b="1" i="1" smtClean="0">
                  <a:solidFill>
                    <a:srgbClr val="0000FF"/>
                  </a:solidFill>
                  <a:latin typeface="Calibri" charset="0"/>
                </a:rPr>
                <a:t>erjiwa patriotik</a:t>
              </a:r>
              <a:endParaRPr lang="en-US" sz="1600" b="1" smtClean="0">
                <a:solidFill>
                  <a:srgbClr val="0000FF"/>
                </a:solidFill>
                <a:latin typeface="Calibri" charset="0"/>
              </a:endParaRPr>
            </a:p>
          </p:txBody>
        </p:sp>
        <p:sp>
          <p:nvSpPr>
            <p:cNvPr id="9232" name="Rectangle 27"/>
            <p:cNvSpPr>
              <a:spLocks noChangeArrowheads="1"/>
            </p:cNvSpPr>
            <p:nvPr/>
          </p:nvSpPr>
          <p:spPr bwMode="auto">
            <a:xfrm>
              <a:off x="4027" y="1888"/>
              <a:ext cx="1575" cy="1614"/>
            </a:xfrm>
            <a:prstGeom prst="rect">
              <a:avLst/>
            </a:prstGeom>
            <a:noFill/>
            <a:ln w="25400">
              <a:solidFill>
                <a:schemeClr val="accent6">
                  <a:lumMod val="75000"/>
                </a:schemeClr>
              </a:solidFill>
              <a:miter lim="800000"/>
              <a:headEnd/>
              <a:tailEnd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i="1">
                  <a:latin typeface="Calibri" charset="0"/>
                  <a:cs typeface="Arial" charset="0"/>
                </a:rPr>
                <a:t>ramah, s</a:t>
              </a:r>
              <a:r>
                <a:rPr lang="id-ID" sz="1600" b="1" i="1">
                  <a:latin typeface="Calibri" charset="0"/>
                  <a:cs typeface="Arial" charset="0"/>
                </a:rPr>
                <a:t>aling menghargai</a:t>
              </a:r>
              <a:r>
                <a:rPr lang="en-US" sz="1600" b="1" i="1">
                  <a:latin typeface="Calibri" charset="0"/>
                  <a:cs typeface="Arial" charset="0"/>
                </a:rPr>
                <a:t>, toleran, </a:t>
              </a:r>
              <a:r>
                <a:rPr lang="en-US" sz="1600" b="1" i="1">
                  <a:solidFill>
                    <a:srgbClr val="C00000"/>
                  </a:solidFill>
                  <a:latin typeface="Calibri" charset="0"/>
                  <a:cs typeface="Arial" charset="0"/>
                </a:rPr>
                <a:t>peduli</a:t>
              </a:r>
              <a:r>
                <a:rPr lang="en-US" sz="1600" b="1" i="1">
                  <a:latin typeface="Calibri" charset="0"/>
                  <a:cs typeface="Arial" charset="0"/>
                </a:rPr>
                <a:t>,  suka menolong, g</a:t>
              </a:r>
              <a:r>
                <a:rPr lang="id-ID" sz="1600" b="1" i="1">
                  <a:latin typeface="Calibri" charset="0"/>
                  <a:cs typeface="Arial" charset="0"/>
                </a:rPr>
                <a:t>otong royong</a:t>
              </a:r>
              <a:r>
                <a:rPr lang="en-US" sz="1600" b="1" i="1">
                  <a:latin typeface="Calibri" charset="0"/>
                  <a:cs typeface="Arial" charset="0"/>
                </a:rPr>
                <a:t>, n</a:t>
              </a:r>
              <a:r>
                <a:rPr lang="id-ID" sz="1600" b="1" i="1">
                  <a:latin typeface="Calibri" charset="0"/>
                  <a:cs typeface="Arial" charset="0"/>
                </a:rPr>
                <a:t>asionalis</a:t>
              </a:r>
              <a:r>
                <a:rPr lang="en-US" sz="1600" b="1" i="1">
                  <a:latin typeface="Calibri" charset="0"/>
                  <a:cs typeface="Arial" charset="0"/>
                </a:rPr>
                <a:t>, k</a:t>
              </a:r>
              <a:r>
                <a:rPr lang="id-ID" sz="1600" b="1" i="1">
                  <a:latin typeface="Calibri" charset="0"/>
                  <a:cs typeface="Arial" charset="0"/>
                </a:rPr>
                <a:t>osmopolit </a:t>
              </a:r>
              <a:r>
                <a:rPr lang="en-US" sz="1600" b="1" i="1">
                  <a:latin typeface="Calibri" charset="0"/>
                  <a:cs typeface="Arial" charset="0"/>
                </a:rPr>
                <a:t>, m</a:t>
              </a:r>
              <a:r>
                <a:rPr lang="id-ID" sz="1600" b="1" i="1">
                  <a:latin typeface="Calibri" charset="0"/>
                  <a:cs typeface="Arial" charset="0"/>
                </a:rPr>
                <a:t>engutamakan kepentingan umum</a:t>
              </a:r>
              <a:r>
                <a:rPr lang="en-US" sz="1600" b="1" i="1">
                  <a:latin typeface="Calibri" charset="0"/>
                  <a:cs typeface="Arial" charset="0"/>
                </a:rPr>
                <a:t>,  b</a:t>
              </a:r>
              <a:r>
                <a:rPr lang="id-ID" sz="1600" b="1" i="1">
                  <a:latin typeface="Calibri" charset="0"/>
                  <a:cs typeface="Arial" charset="0"/>
                </a:rPr>
                <a:t>angga menggunakan bahasa dan produk Indonesia</a:t>
              </a:r>
              <a:r>
                <a:rPr lang="en-US" sz="1600" b="1" i="1">
                  <a:latin typeface="Calibri" charset="0"/>
                  <a:cs typeface="Arial" charset="0"/>
                </a:rPr>
                <a:t>, d</a:t>
              </a:r>
              <a:r>
                <a:rPr lang="id-ID" sz="1600" b="1" i="1">
                  <a:latin typeface="Calibri" charset="0"/>
                  <a:cs typeface="Arial" charset="0"/>
                </a:rPr>
                <a:t>inamis</a:t>
              </a:r>
              <a:r>
                <a:rPr lang="en-US" sz="1600" b="1" i="1">
                  <a:latin typeface="Calibri" charset="0"/>
                  <a:cs typeface="Arial" charset="0"/>
                </a:rPr>
                <a:t>, k</a:t>
              </a:r>
              <a:r>
                <a:rPr lang="id-ID" sz="1600" b="1" i="1">
                  <a:latin typeface="Calibri" charset="0"/>
                  <a:cs typeface="Arial" charset="0"/>
                </a:rPr>
                <a:t>erja keras</a:t>
              </a:r>
              <a:r>
                <a:rPr lang="en-US" sz="1600" b="1" i="1">
                  <a:latin typeface="Calibri" charset="0"/>
                  <a:cs typeface="Arial" charset="0"/>
                </a:rPr>
                <a:t>, dan b</a:t>
              </a:r>
              <a:r>
                <a:rPr lang="id-ID" sz="1600" b="1" i="1">
                  <a:latin typeface="Calibri" charset="0"/>
                  <a:cs typeface="Arial" charset="0"/>
                </a:rPr>
                <a:t>eretos kerja</a:t>
              </a:r>
              <a:endParaRPr lang="en-US" sz="1600" b="1" i="1">
                <a:latin typeface="Calibri" charset="0"/>
                <a:cs typeface="Arial" charset="0"/>
              </a:endParaRPr>
            </a:p>
          </p:txBody>
        </p:sp>
        <p:sp>
          <p:nvSpPr>
            <p:cNvPr id="9233" name="Rectangle 31"/>
            <p:cNvSpPr>
              <a:spLocks noChangeArrowheads="1"/>
            </p:cNvSpPr>
            <p:nvPr/>
          </p:nvSpPr>
          <p:spPr bwMode="auto">
            <a:xfrm>
              <a:off x="71" y="1789"/>
              <a:ext cx="1381" cy="1460"/>
            </a:xfrm>
            <a:prstGeom prst="rect">
              <a:avLst/>
            </a:prstGeom>
            <a:noFill/>
            <a:ln w="25400">
              <a:solidFill>
                <a:schemeClr val="accent6">
                  <a:lumMod val="75000"/>
                </a:schemeClr>
              </a:solidFill>
              <a:miter lim="800000"/>
              <a:headEnd/>
              <a:tailEnd/>
            </a:ln>
            <a:extLst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i="1">
                  <a:solidFill>
                    <a:srgbClr val="C00000"/>
                  </a:solidFill>
                  <a:latin typeface="Calibri" charset="0"/>
                  <a:cs typeface="Arial" charset="0"/>
                </a:rPr>
                <a:t>b</a:t>
              </a:r>
              <a:r>
                <a:rPr lang="id-ID" sz="1600" b="1" i="1">
                  <a:solidFill>
                    <a:srgbClr val="C00000"/>
                  </a:solidFill>
                  <a:latin typeface="Calibri" charset="0"/>
                  <a:cs typeface="Arial" charset="0"/>
                </a:rPr>
                <a:t>ersih</a:t>
              </a:r>
              <a:r>
                <a:rPr lang="en-US" sz="1600" b="1" i="1">
                  <a:solidFill>
                    <a:srgbClr val="C00000"/>
                  </a:solidFill>
                  <a:latin typeface="Calibri" charset="0"/>
                  <a:cs typeface="Arial" charset="0"/>
                </a:rPr>
                <a:t> </a:t>
              </a:r>
              <a:r>
                <a:rPr lang="id-ID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dan sehat</a:t>
              </a:r>
              <a:r>
                <a:rPr lang="en-US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, </a:t>
              </a:r>
              <a:r>
                <a:rPr lang="en-US" sz="1600" b="1" i="1">
                  <a:solidFill>
                    <a:srgbClr val="C00000"/>
                  </a:solidFill>
                  <a:latin typeface="Calibri" charset="0"/>
                  <a:cs typeface="Arial" charset="0"/>
                </a:rPr>
                <a:t>disiplin</a:t>
              </a:r>
              <a:r>
                <a:rPr lang="en-US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, s</a:t>
              </a:r>
              <a:r>
                <a:rPr lang="id-ID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portif</a:t>
              </a:r>
              <a:r>
                <a:rPr lang="en-US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, t</a:t>
              </a:r>
              <a:r>
                <a:rPr lang="id-ID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angguh</a:t>
              </a:r>
              <a:r>
                <a:rPr lang="en-US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, a</a:t>
              </a:r>
              <a:r>
                <a:rPr lang="id-ID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ndal</a:t>
              </a:r>
              <a:r>
                <a:rPr lang="en-US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, b</a:t>
              </a:r>
              <a:r>
                <a:rPr lang="id-ID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erdaya tahan</a:t>
              </a:r>
              <a:r>
                <a:rPr lang="en-US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, b</a:t>
              </a:r>
              <a:r>
                <a:rPr lang="id-ID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ersahabat</a:t>
              </a:r>
              <a:r>
                <a:rPr lang="en-US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, k</a:t>
              </a:r>
              <a:r>
                <a:rPr lang="id-ID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ooperatif</a:t>
              </a:r>
              <a:r>
                <a:rPr lang="en-US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, d</a:t>
              </a:r>
              <a:r>
                <a:rPr lang="id-ID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eterminatif</a:t>
              </a:r>
              <a:r>
                <a:rPr lang="en-US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, k</a:t>
              </a:r>
              <a:r>
                <a:rPr lang="id-ID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ompetitif</a:t>
              </a:r>
              <a:r>
                <a:rPr lang="en-US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, c</a:t>
              </a:r>
              <a:r>
                <a:rPr lang="id-ID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eria</a:t>
              </a:r>
              <a:r>
                <a:rPr lang="en-US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, dan g</a:t>
              </a:r>
              <a:r>
                <a:rPr lang="id-ID" sz="1600" b="1" i="1">
                  <a:solidFill>
                    <a:srgbClr val="006600"/>
                  </a:solidFill>
                  <a:latin typeface="Calibri" charset="0"/>
                  <a:cs typeface="Arial" charset="0"/>
                </a:rPr>
                <a:t>igih</a:t>
              </a:r>
              <a:endParaRPr lang="en-US" sz="1600" b="1">
                <a:solidFill>
                  <a:srgbClr val="006600"/>
                </a:solidFill>
                <a:latin typeface="Calibri" charset="0"/>
                <a:cs typeface="Arial" charset="0"/>
              </a:endParaRPr>
            </a:p>
          </p:txBody>
        </p:sp>
        <p:sp>
          <p:nvSpPr>
            <p:cNvPr id="9234" name="Rectangle 33"/>
            <p:cNvSpPr>
              <a:spLocks noChangeArrowheads="1"/>
            </p:cNvSpPr>
            <p:nvPr/>
          </p:nvSpPr>
          <p:spPr bwMode="auto">
            <a:xfrm>
              <a:off x="71" y="726"/>
              <a:ext cx="1381" cy="844"/>
            </a:xfrm>
            <a:prstGeom prst="rect">
              <a:avLst/>
            </a:prstGeom>
            <a:noFill/>
            <a:ln cap="rnd">
              <a:bevel/>
              <a:headEnd/>
              <a:tailEnd/>
            </a:ln>
            <a:extLst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600" b="1" i="1">
                  <a:solidFill>
                    <a:srgbClr val="C00000"/>
                  </a:solidFill>
                  <a:ea typeface="ＭＳ Ｐゴシック" charset="0"/>
                  <a:cs typeface="Arial" charset="0"/>
                </a:rPr>
                <a:t>c</a:t>
              </a:r>
              <a:r>
                <a:rPr lang="id-ID" sz="1600" b="1" i="1">
                  <a:solidFill>
                    <a:srgbClr val="C00000"/>
                  </a:solidFill>
                  <a:ea typeface="ＭＳ Ｐゴシック" charset="0"/>
                  <a:cs typeface="Arial" charset="0"/>
                </a:rPr>
                <a:t>erdas</a:t>
              </a:r>
              <a:r>
                <a:rPr lang="en-US" sz="1600" b="1" i="1">
                  <a:solidFill>
                    <a:srgbClr val="996633"/>
                  </a:solidFill>
                  <a:ea typeface="ＭＳ Ｐゴシック" charset="0"/>
                  <a:cs typeface="Arial" charset="0"/>
                </a:rPr>
                <a:t>, k</a:t>
              </a:r>
              <a:r>
                <a:rPr lang="id-ID" sz="1600" b="1" i="1">
                  <a:solidFill>
                    <a:srgbClr val="996633"/>
                  </a:solidFill>
                  <a:ea typeface="ＭＳ Ｐゴシック" charset="0"/>
                  <a:cs typeface="Arial" charset="0"/>
                </a:rPr>
                <a:t>ritis</a:t>
              </a:r>
              <a:r>
                <a:rPr lang="en-US" sz="1600" b="1" i="1">
                  <a:solidFill>
                    <a:srgbClr val="996633"/>
                  </a:solidFill>
                  <a:ea typeface="ＭＳ Ｐゴシック" charset="0"/>
                  <a:cs typeface="Arial" charset="0"/>
                </a:rPr>
                <a:t>, </a:t>
              </a:r>
              <a:r>
                <a:rPr lang="en-US" sz="1600" b="1" i="1">
                  <a:solidFill>
                    <a:srgbClr val="C00000"/>
                  </a:solidFill>
                  <a:ea typeface="ＭＳ Ｐゴシック" charset="0"/>
                  <a:cs typeface="Arial" charset="0"/>
                </a:rPr>
                <a:t>k</a:t>
              </a:r>
              <a:r>
                <a:rPr lang="id-ID" sz="1600" b="1" i="1">
                  <a:solidFill>
                    <a:srgbClr val="C00000"/>
                  </a:solidFill>
                  <a:ea typeface="ＭＳ Ｐゴシック" charset="0"/>
                  <a:cs typeface="Arial" charset="0"/>
                </a:rPr>
                <a:t>reatif</a:t>
              </a:r>
              <a:r>
                <a:rPr lang="en-US" sz="1600" b="1" i="1">
                  <a:solidFill>
                    <a:srgbClr val="996633"/>
                  </a:solidFill>
                  <a:ea typeface="ＭＳ Ｐゴシック" charset="0"/>
                  <a:cs typeface="Arial" charset="0"/>
                </a:rPr>
                <a:t>, i</a:t>
              </a:r>
              <a:r>
                <a:rPr lang="id-ID" sz="1600" b="1" i="1">
                  <a:solidFill>
                    <a:srgbClr val="996633"/>
                  </a:solidFill>
                  <a:ea typeface="ＭＳ Ｐゴシック" charset="0"/>
                  <a:cs typeface="Arial" charset="0"/>
                </a:rPr>
                <a:t>novatif</a:t>
              </a:r>
              <a:r>
                <a:rPr lang="en-US" sz="1600" b="1" i="1">
                  <a:solidFill>
                    <a:srgbClr val="996633"/>
                  </a:solidFill>
                  <a:ea typeface="ＭＳ Ｐゴシック" charset="0"/>
                  <a:cs typeface="Arial" charset="0"/>
                </a:rPr>
                <a:t>, </a:t>
              </a:r>
              <a:r>
                <a:rPr lang="id-ID" sz="1600" b="1" i="1">
                  <a:solidFill>
                    <a:srgbClr val="996633"/>
                  </a:solidFill>
                  <a:ea typeface="ＭＳ Ｐゴシック" charset="0"/>
                  <a:cs typeface="Arial" charset="0"/>
                </a:rPr>
                <a:t>ingin tahu</a:t>
              </a:r>
              <a:r>
                <a:rPr lang="en-US" sz="1600" b="1" i="1">
                  <a:solidFill>
                    <a:srgbClr val="996633"/>
                  </a:solidFill>
                  <a:ea typeface="ＭＳ Ｐゴシック" charset="0"/>
                  <a:cs typeface="Arial" charset="0"/>
                </a:rPr>
                <a:t>, berpikir terbuka, p</a:t>
              </a:r>
              <a:r>
                <a:rPr lang="id-ID" sz="1600" b="1" i="1">
                  <a:solidFill>
                    <a:srgbClr val="996633"/>
                  </a:solidFill>
                  <a:ea typeface="ＭＳ Ｐゴシック" charset="0"/>
                  <a:cs typeface="Arial" charset="0"/>
                </a:rPr>
                <a:t>roduktif</a:t>
              </a:r>
              <a:r>
                <a:rPr lang="en-US" sz="1600" b="1" i="1">
                  <a:solidFill>
                    <a:srgbClr val="996633"/>
                  </a:solidFill>
                  <a:ea typeface="ＭＳ Ｐゴシック" charset="0"/>
                  <a:cs typeface="Arial" charset="0"/>
                </a:rPr>
                <a:t>, b</a:t>
              </a:r>
              <a:r>
                <a:rPr lang="id-ID" sz="1600" b="1" i="1">
                  <a:solidFill>
                    <a:srgbClr val="996633"/>
                  </a:solidFill>
                  <a:ea typeface="ＭＳ Ｐゴシック" charset="0"/>
                  <a:cs typeface="Arial" charset="0"/>
                </a:rPr>
                <a:t>erorientasi I</a:t>
              </a:r>
              <a:r>
                <a:rPr lang="en-US" sz="1600" b="1" i="1">
                  <a:solidFill>
                    <a:srgbClr val="996633"/>
                  </a:solidFill>
                  <a:ea typeface="ＭＳ Ｐゴシック" charset="0"/>
                  <a:cs typeface="Arial" charset="0"/>
                </a:rPr>
                <a:t>pteks, dan r</a:t>
              </a:r>
              <a:r>
                <a:rPr lang="id-ID" sz="1600" b="1" i="1">
                  <a:solidFill>
                    <a:srgbClr val="996633"/>
                  </a:solidFill>
                  <a:ea typeface="ＭＳ Ｐゴシック" charset="0"/>
                  <a:cs typeface="Arial" charset="0"/>
                </a:rPr>
                <a:t>eflektif</a:t>
              </a:r>
              <a:endParaRPr lang="en-US" sz="1600" b="1">
                <a:solidFill>
                  <a:srgbClr val="996633"/>
                </a:solidFill>
                <a:ea typeface="ＭＳ Ｐゴシック" charset="0"/>
                <a:cs typeface="Arial" charset="0"/>
              </a:endParaRPr>
            </a:p>
          </p:txBody>
        </p:sp>
        <p:sp>
          <p:nvSpPr>
            <p:cNvPr id="80917" name="Rectangle 24"/>
            <p:cNvSpPr>
              <a:spLocks noChangeArrowheads="1"/>
            </p:cNvSpPr>
            <p:nvPr/>
          </p:nvSpPr>
          <p:spPr bwMode="auto">
            <a:xfrm>
              <a:off x="15" y="628"/>
              <a:ext cx="1482" cy="2722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Arial" charset="0"/>
              </a:endParaRPr>
            </a:p>
          </p:txBody>
        </p:sp>
        <p:sp>
          <p:nvSpPr>
            <p:cNvPr id="80918" name="Rectangle 25"/>
            <p:cNvSpPr>
              <a:spLocks noChangeArrowheads="1"/>
            </p:cNvSpPr>
            <p:nvPr/>
          </p:nvSpPr>
          <p:spPr bwMode="auto">
            <a:xfrm>
              <a:off x="3969" y="482"/>
              <a:ext cx="1678" cy="308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alibri" pitchFamily="34" charset="0"/>
                <a:cs typeface="Arial" charset="0"/>
              </a:endParaRPr>
            </a:p>
          </p:txBody>
        </p:sp>
        <p:sp>
          <p:nvSpPr>
            <p:cNvPr id="80919" name="Text Box 26"/>
            <p:cNvSpPr txBox="1">
              <a:spLocks noChangeArrowheads="1"/>
            </p:cNvSpPr>
            <p:nvPr/>
          </p:nvSpPr>
          <p:spPr bwMode="auto">
            <a:xfrm>
              <a:off x="1520" y="3728"/>
              <a:ext cx="2449" cy="327"/>
            </a:xfrm>
            <a:prstGeom prst="rect">
              <a:avLst/>
            </a:prstGeom>
            <a:solidFill>
              <a:srgbClr val="FDDBED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800" b="1">
                  <a:solidFill>
                    <a:srgbClr val="660033"/>
                  </a:solidFill>
                  <a:latin typeface="Calibri" pitchFamily="34" charset="0"/>
                  <a:cs typeface="Arial" charset="0"/>
                </a:rPr>
                <a:t>ASPEK DAN PARAMETER</a:t>
              </a:r>
            </a:p>
          </p:txBody>
        </p:sp>
        <p:sp>
          <p:nvSpPr>
            <p:cNvPr id="309275" name="AutoShape 27"/>
            <p:cNvSpPr>
              <a:spLocks noChangeArrowheads="1"/>
            </p:cNvSpPr>
            <p:nvPr/>
          </p:nvSpPr>
          <p:spPr bwMode="auto">
            <a:xfrm>
              <a:off x="2426" y="3113"/>
              <a:ext cx="590" cy="499"/>
            </a:xfrm>
            <a:prstGeom prst="upArrow">
              <a:avLst>
                <a:gd name="adj1" fmla="val 54038"/>
                <a:gd name="adj2" fmla="val 54276"/>
              </a:avLst>
            </a:prstGeom>
            <a:solidFill>
              <a:schemeClr val="accent5">
                <a:lumMod val="50000"/>
              </a:schemeClr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/>
            </a:extLst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Arial" charset="0"/>
              </a:endParaRPr>
            </a:p>
          </p:txBody>
        </p:sp>
        <p:grpSp>
          <p:nvGrpSpPr>
            <p:cNvPr id="80921" name="Group 35"/>
            <p:cNvGrpSpPr>
              <a:grpSpLocks/>
            </p:cNvGrpSpPr>
            <p:nvPr/>
          </p:nvGrpSpPr>
          <p:grpSpPr bwMode="auto">
            <a:xfrm>
              <a:off x="630" y="3339"/>
              <a:ext cx="884" cy="545"/>
              <a:chOff x="630" y="3339"/>
              <a:chExt cx="884" cy="545"/>
            </a:xfrm>
          </p:grpSpPr>
          <p:sp>
            <p:nvSpPr>
              <p:cNvPr id="80925" name="Line 33"/>
              <p:cNvSpPr>
                <a:spLocks noChangeShapeType="1"/>
              </p:cNvSpPr>
              <p:nvPr/>
            </p:nvSpPr>
            <p:spPr bwMode="auto">
              <a:xfrm>
                <a:off x="657" y="3339"/>
                <a:ext cx="0" cy="544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926" name="Line 34"/>
              <p:cNvSpPr>
                <a:spLocks noChangeShapeType="1"/>
              </p:cNvSpPr>
              <p:nvPr/>
            </p:nvSpPr>
            <p:spPr bwMode="auto">
              <a:xfrm>
                <a:off x="630" y="3884"/>
                <a:ext cx="88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80922" name="Group 39"/>
            <p:cNvGrpSpPr>
              <a:grpSpLocks/>
            </p:cNvGrpSpPr>
            <p:nvPr/>
          </p:nvGrpSpPr>
          <p:grpSpPr bwMode="auto">
            <a:xfrm>
              <a:off x="3964" y="3570"/>
              <a:ext cx="884" cy="329"/>
              <a:chOff x="3964" y="3570"/>
              <a:chExt cx="884" cy="329"/>
            </a:xfrm>
          </p:grpSpPr>
          <p:sp>
            <p:nvSpPr>
              <p:cNvPr id="80923" name="Line 37"/>
              <p:cNvSpPr>
                <a:spLocks noChangeShapeType="1"/>
              </p:cNvSpPr>
              <p:nvPr/>
            </p:nvSpPr>
            <p:spPr bwMode="auto">
              <a:xfrm>
                <a:off x="4830" y="3570"/>
                <a:ext cx="0" cy="329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 type="triangle" w="med" len="med"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80924" name="Line 38"/>
              <p:cNvSpPr>
                <a:spLocks noChangeShapeType="1"/>
              </p:cNvSpPr>
              <p:nvPr/>
            </p:nvSpPr>
            <p:spPr bwMode="auto">
              <a:xfrm>
                <a:off x="3964" y="3884"/>
                <a:ext cx="884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" name="TextBox 1"/>
          <p:cNvSpPr txBox="1"/>
          <p:nvPr/>
        </p:nvSpPr>
        <p:spPr>
          <a:xfrm>
            <a:off x="827088" y="57150"/>
            <a:ext cx="7627937" cy="523875"/>
          </a:xfrm>
          <a:prstGeom prst="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/>
              <a:t> PEMBISAAN KARAKTER UNGGUL – UNTUK SISWA</a:t>
            </a:r>
          </a:p>
        </p:txBody>
      </p:sp>
    </p:spTree>
  </p:cSld>
  <p:clrMapOvr>
    <a:masterClrMapping/>
  </p:clrMapOvr>
  <p:transition spd="slow" advClick="0">
    <p:zoom dir="in"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Slide Number Placeholder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DBD69DE-FCBB-47F7-8725-338DBBCD4DB1}" type="slidenum">
              <a:rPr lang="en-US">
                <a:solidFill>
                  <a:srgbClr val="898989"/>
                </a:solidFill>
                <a:latin typeface="Arial" charset="0"/>
                <a:ea typeface="ＭＳ Ｐゴシック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31</a:t>
            </a:fld>
            <a:endParaRPr lang="en-US">
              <a:solidFill>
                <a:srgbClr val="898989"/>
              </a:solidFill>
              <a:latin typeface="Arial" charset="0"/>
              <a:ea typeface="ＭＳ Ｐゴシック"/>
              <a:cs typeface="Arial" charset="0"/>
            </a:endParaRPr>
          </a:p>
        </p:txBody>
      </p:sp>
      <p:grpSp>
        <p:nvGrpSpPr>
          <p:cNvPr id="81922" name="Group 17"/>
          <p:cNvGrpSpPr>
            <a:grpSpLocks/>
          </p:cNvGrpSpPr>
          <p:nvPr/>
        </p:nvGrpSpPr>
        <p:grpSpPr bwMode="auto">
          <a:xfrm>
            <a:off x="684213" y="692150"/>
            <a:ext cx="3311525" cy="2541588"/>
            <a:chOff x="431" y="536"/>
            <a:chExt cx="2086" cy="1601"/>
          </a:xfrm>
        </p:grpSpPr>
        <p:sp>
          <p:nvSpPr>
            <p:cNvPr id="4" name="TextBox 3"/>
            <p:cNvSpPr txBox="1"/>
            <p:nvPr/>
          </p:nvSpPr>
          <p:spPr>
            <a:xfrm>
              <a:off x="431" y="536"/>
              <a:ext cx="2086" cy="332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dirty="0">
                  <a:latin typeface="Cambria" charset="0"/>
                </a:rPr>
                <a:t> </a:t>
              </a:r>
              <a:r>
                <a:rPr lang="en-US" sz="1400" dirty="0" err="1" smtClean="0">
                  <a:latin typeface="Cambria" charset="0"/>
                </a:rPr>
                <a:t>Siswa</a:t>
              </a:r>
              <a:r>
                <a:rPr lang="en-US" sz="1400" dirty="0" smtClean="0">
                  <a:latin typeface="Cambria" charset="0"/>
                </a:rPr>
                <a:t> </a:t>
              </a:r>
              <a:r>
                <a:rPr lang="en-US" sz="1400" dirty="0" err="1" smtClean="0">
                  <a:latin typeface="Cambria" charset="0"/>
                </a:rPr>
                <a:t>memiliki</a:t>
              </a:r>
              <a:r>
                <a:rPr lang="en-US" sz="1400" dirty="0" smtClean="0">
                  <a:latin typeface="Cambria" charset="0"/>
                </a:rPr>
                <a:t> </a:t>
              </a:r>
              <a:r>
                <a:rPr lang="en-US" sz="1400" dirty="0" err="1" smtClean="0">
                  <a:latin typeface="Cambria" charset="0"/>
                </a:rPr>
                <a:t>sifat</a:t>
              </a:r>
              <a:r>
                <a:rPr lang="en-US" sz="1400" dirty="0" smtClean="0">
                  <a:latin typeface="Cambria" charset="0"/>
                </a:rPr>
                <a:t> </a:t>
              </a:r>
              <a:r>
                <a:rPr lang="en-US" sz="1400" dirty="0" err="1" smtClean="0">
                  <a:latin typeface="Cambria" charset="0"/>
                </a:rPr>
                <a:t>Negatif</a:t>
              </a:r>
              <a:r>
                <a:rPr lang="en-US" sz="1400" dirty="0" smtClean="0">
                  <a:latin typeface="Cambria" charset="0"/>
                </a:rPr>
                <a:t> </a:t>
              </a:r>
              <a:r>
                <a:rPr lang="en-US" sz="1400" dirty="0" err="1" smtClean="0">
                  <a:latin typeface="Cambria" charset="0"/>
                </a:rPr>
                <a:t>karena</a:t>
              </a:r>
              <a:r>
                <a:rPr lang="en-US" sz="1400" dirty="0" smtClean="0">
                  <a:latin typeface="Cambria" charset="0"/>
                </a:rPr>
                <a:t> </a:t>
              </a:r>
              <a:r>
                <a:rPr lang="en-US" sz="1400" dirty="0" err="1" smtClean="0">
                  <a:latin typeface="Cambria" charset="0"/>
                </a:rPr>
                <a:t>tidak</a:t>
              </a:r>
              <a:r>
                <a:rPr lang="en-US" sz="1400" dirty="0" smtClean="0">
                  <a:latin typeface="Cambria" charset="0"/>
                </a:rPr>
                <a:t> </a:t>
              </a:r>
              <a:r>
                <a:rPr lang="en-US" sz="1400" dirty="0" err="1" smtClean="0">
                  <a:latin typeface="Cambria" charset="0"/>
                </a:rPr>
                <a:t>memiliki</a:t>
              </a:r>
              <a:r>
                <a:rPr lang="en-US" sz="1400" dirty="0" smtClean="0">
                  <a:latin typeface="Cambria" charset="0"/>
                </a:rPr>
                <a:t> values (</a:t>
              </a:r>
              <a:r>
                <a:rPr lang="en-US" sz="1400" dirty="0" err="1" smtClean="0">
                  <a:latin typeface="Cambria" charset="0"/>
                </a:rPr>
                <a:t>karakter</a:t>
              </a:r>
              <a:r>
                <a:rPr lang="en-US" sz="1400" dirty="0" smtClean="0">
                  <a:latin typeface="Cambria" charset="0"/>
                </a:rPr>
                <a:t>)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432" y="905"/>
              <a:ext cx="2085" cy="1232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>
              <a:spAutoFit/>
            </a:bodyPr>
            <a:lstStyle>
              <a:lvl1pPr marL="174625" indent="-174625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971550" indent="-3429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493838" indent="-3429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2016125" indent="-3429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538413" indent="-3429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995613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3452813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910013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4367213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just" fontAlgn="auto">
                <a:spcBef>
                  <a:spcPts val="0"/>
                </a:spcBef>
                <a:spcAft>
                  <a:spcPts val="0"/>
                </a:spcAft>
                <a:buFontTx/>
                <a:buChar char="•"/>
                <a:defRPr/>
              </a:pPr>
              <a:r>
                <a:rPr lang="en-US" sz="1400" i="1" dirty="0" smtClean="0">
                  <a:solidFill>
                    <a:srgbClr val="0000CC"/>
                  </a:solidFill>
                  <a:latin typeface="Cambria" charset="0"/>
                </a:rPr>
                <a:t>Apathetic, Listless, Uninterested people</a:t>
              </a:r>
            </a:p>
            <a:p>
              <a:pPr algn="just" fontAlgn="auto">
                <a:spcBef>
                  <a:spcPts val="0"/>
                </a:spcBef>
                <a:spcAft>
                  <a:spcPts val="0"/>
                </a:spcAft>
                <a:buFontTx/>
                <a:buChar char="•"/>
                <a:defRPr/>
              </a:pPr>
              <a:r>
                <a:rPr lang="en-US" sz="1400" i="1" dirty="0" smtClean="0">
                  <a:solidFill>
                    <a:srgbClr val="0000CC"/>
                  </a:solidFill>
                  <a:latin typeface="Cambria" charset="0"/>
                </a:rPr>
                <a:t>Then there are the flighty people</a:t>
              </a:r>
            </a:p>
            <a:p>
              <a:pPr algn="just" fontAlgn="auto">
                <a:spcBef>
                  <a:spcPts val="0"/>
                </a:spcBef>
                <a:spcAft>
                  <a:spcPts val="0"/>
                </a:spcAft>
                <a:buFontTx/>
                <a:buChar char="•"/>
                <a:defRPr/>
              </a:pPr>
              <a:r>
                <a:rPr lang="en-US" sz="1400" i="1" dirty="0" smtClean="0">
                  <a:solidFill>
                    <a:srgbClr val="0000CC"/>
                  </a:solidFill>
                  <a:latin typeface="Cambria" charset="0"/>
                </a:rPr>
                <a:t>Extreme uncertainty</a:t>
              </a:r>
            </a:p>
            <a:p>
              <a:pPr algn="just" fontAlgn="auto">
                <a:spcBef>
                  <a:spcPts val="0"/>
                </a:spcBef>
                <a:spcAft>
                  <a:spcPts val="0"/>
                </a:spcAft>
                <a:buFontTx/>
                <a:buChar char="•"/>
                <a:defRPr/>
              </a:pPr>
              <a:r>
                <a:rPr lang="en-US" sz="1400" i="1" dirty="0" smtClean="0">
                  <a:solidFill>
                    <a:srgbClr val="0000CC"/>
                  </a:solidFill>
                  <a:latin typeface="Cambria" charset="0"/>
                </a:rPr>
                <a:t>Then there are very inconsistent people</a:t>
              </a:r>
            </a:p>
            <a:p>
              <a:pPr algn="just" fontAlgn="auto">
                <a:spcBef>
                  <a:spcPts val="0"/>
                </a:spcBef>
                <a:spcAft>
                  <a:spcPts val="0"/>
                </a:spcAft>
                <a:buFontTx/>
                <a:buChar char="•"/>
                <a:defRPr/>
              </a:pPr>
              <a:r>
                <a:rPr lang="en-US" sz="1400" i="1" dirty="0" smtClean="0">
                  <a:solidFill>
                    <a:srgbClr val="0000CC"/>
                  </a:solidFill>
                  <a:latin typeface="Cambria" charset="0"/>
                </a:rPr>
                <a:t>Others might aptly be called drifters</a:t>
              </a:r>
            </a:p>
            <a:p>
              <a:pPr algn="just" fontAlgn="auto">
                <a:spcBef>
                  <a:spcPts val="0"/>
                </a:spcBef>
                <a:spcAft>
                  <a:spcPts val="0"/>
                </a:spcAft>
                <a:buFontTx/>
                <a:buChar char="•"/>
                <a:defRPr/>
              </a:pPr>
              <a:r>
                <a:rPr lang="en-US" sz="1400" i="1" dirty="0" smtClean="0">
                  <a:solidFill>
                    <a:srgbClr val="0000CC"/>
                  </a:solidFill>
                  <a:latin typeface="Cambria" charset="0"/>
                </a:rPr>
                <a:t>A large number are </a:t>
              </a:r>
              <a:r>
                <a:rPr lang="en-US" sz="1400" i="1" dirty="0" err="1" smtClean="0">
                  <a:solidFill>
                    <a:srgbClr val="0000CC"/>
                  </a:solidFill>
                  <a:latin typeface="Cambria" charset="0"/>
                </a:rPr>
                <a:t>overconformers</a:t>
              </a:r>
              <a:endParaRPr lang="en-US" sz="1400" i="1" dirty="0" smtClean="0">
                <a:solidFill>
                  <a:srgbClr val="0000CC"/>
                </a:solidFill>
                <a:latin typeface="Cambria" charset="0"/>
              </a:endParaRPr>
            </a:p>
            <a:p>
              <a:pPr algn="just" fontAlgn="auto">
                <a:spcBef>
                  <a:spcPts val="0"/>
                </a:spcBef>
                <a:spcAft>
                  <a:spcPts val="0"/>
                </a:spcAft>
                <a:buFontTx/>
                <a:buChar char="•"/>
                <a:defRPr/>
              </a:pPr>
              <a:r>
                <a:rPr lang="en-US" sz="1400" i="1" dirty="0" smtClean="0">
                  <a:solidFill>
                    <a:srgbClr val="0000CC"/>
                  </a:solidFill>
                  <a:latin typeface="Cambria" charset="0"/>
                </a:rPr>
                <a:t>Some are </a:t>
              </a:r>
              <a:r>
                <a:rPr lang="en-US" sz="1400" i="1" dirty="0" err="1" smtClean="0">
                  <a:solidFill>
                    <a:srgbClr val="0000CC"/>
                  </a:solidFill>
                  <a:latin typeface="Cambria" charset="0"/>
                </a:rPr>
                <a:t>overdissenters</a:t>
              </a:r>
              <a:endParaRPr lang="en-US" sz="1400" i="1" dirty="0" smtClean="0">
                <a:solidFill>
                  <a:srgbClr val="0000CC"/>
                </a:solidFill>
                <a:latin typeface="Cambria" charset="0"/>
              </a:endParaRPr>
            </a:p>
            <a:p>
              <a:pPr algn="just" fontAlgn="auto">
                <a:spcBef>
                  <a:spcPts val="0"/>
                </a:spcBef>
                <a:spcAft>
                  <a:spcPts val="0"/>
                </a:spcAft>
                <a:buFontTx/>
                <a:buChar char="•"/>
                <a:defRPr/>
              </a:pPr>
              <a:r>
                <a:rPr lang="en-US" sz="1400" i="1" dirty="0" smtClean="0">
                  <a:solidFill>
                    <a:srgbClr val="0000CC"/>
                  </a:solidFill>
                  <a:latin typeface="Cambria" charset="0"/>
                </a:rPr>
                <a:t>A group of poseurs or role players</a:t>
              </a:r>
            </a:p>
            <a:p>
              <a:pPr algn="just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800" dirty="0" err="1" smtClean="0"/>
                <a:t>Sumber</a:t>
              </a:r>
              <a:r>
                <a:rPr lang="en-US" sz="800" dirty="0" smtClean="0"/>
                <a:t>: </a:t>
              </a:r>
              <a:r>
                <a:rPr lang="en-US" sz="800" dirty="0" err="1" smtClean="0"/>
                <a:t>Rath</a:t>
              </a:r>
              <a:r>
                <a:rPr lang="en-US" sz="800" dirty="0" smtClean="0"/>
                <a:t>, </a:t>
              </a:r>
              <a:r>
                <a:rPr lang="en-US" sz="800" dirty="0" err="1" smtClean="0"/>
                <a:t>Harmin</a:t>
              </a:r>
              <a:r>
                <a:rPr lang="en-US" sz="800" dirty="0" smtClean="0"/>
                <a:t>, </a:t>
              </a:r>
              <a:r>
                <a:rPr lang="en-US" sz="800" dirty="0" err="1" smtClean="0"/>
                <a:t>dan</a:t>
              </a:r>
              <a:r>
                <a:rPr lang="en-US" sz="800" dirty="0" smtClean="0"/>
                <a:t> Simon (1978)</a:t>
              </a:r>
            </a:p>
          </p:txBody>
        </p:sp>
      </p:grpSp>
      <p:sp>
        <p:nvSpPr>
          <p:cNvPr id="9" name="Down Arrow 8"/>
          <p:cNvSpPr/>
          <p:nvPr/>
        </p:nvSpPr>
        <p:spPr>
          <a:xfrm>
            <a:off x="5781675" y="3429000"/>
            <a:ext cx="1447800" cy="323850"/>
          </a:xfrm>
          <a:prstGeom prst="downArrow">
            <a:avLst/>
          </a:prstGeom>
          <a:solidFill>
            <a:srgbClr val="FFB793"/>
          </a:solidFill>
          <a:ln w="31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1924" name="TextBox 9"/>
          <p:cNvSpPr txBox="1">
            <a:spLocks noChangeArrowheads="1"/>
          </p:cNvSpPr>
          <p:nvPr/>
        </p:nvSpPr>
        <p:spPr bwMode="auto">
          <a:xfrm>
            <a:off x="0" y="44450"/>
            <a:ext cx="9144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200" b="1">
                <a:latin typeface="Calibri" pitchFamily="34" charset="0"/>
                <a:ea typeface="ＭＳ Ｐゴシック"/>
                <a:cs typeface="ＭＳ Ｐゴシック"/>
              </a:rPr>
              <a:t>Pendidikan Karakter dan Keunggulan Siswa</a:t>
            </a:r>
          </a:p>
        </p:txBody>
      </p:sp>
      <p:sp>
        <p:nvSpPr>
          <p:cNvPr id="40966" name="TextBox 10"/>
          <p:cNvSpPr txBox="1">
            <a:spLocks noChangeArrowheads="1"/>
          </p:cNvSpPr>
          <p:nvPr/>
        </p:nvSpPr>
        <p:spPr bwMode="auto">
          <a:xfrm>
            <a:off x="655638" y="3963988"/>
            <a:ext cx="3311525" cy="1165225"/>
          </a:xfrm>
          <a:prstGeom prst="rect">
            <a:avLst/>
          </a:prstGeom>
          <a:solidFill>
            <a:srgbClr val="C0E399"/>
          </a:solidFill>
          <a:ln w="9525">
            <a:solidFill>
              <a:srgbClr val="FF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1400" b="1" dirty="0" err="1">
                <a:solidFill>
                  <a:srgbClr val="FF0000"/>
                </a:solidFill>
                <a:latin typeface="Calibri" charset="0"/>
              </a:rPr>
              <a:t>Generasi</a:t>
            </a:r>
            <a:r>
              <a:rPr lang="en-US" sz="1400" b="1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Calibri" charset="0"/>
              </a:rPr>
              <a:t>penerus</a:t>
            </a:r>
            <a:r>
              <a:rPr lang="en-US" sz="1400" b="1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Calibri" charset="0"/>
              </a:rPr>
              <a:t>bangsa</a:t>
            </a:r>
            <a:r>
              <a:rPr lang="en-US" sz="1400" b="1" dirty="0">
                <a:solidFill>
                  <a:srgbClr val="FF0000"/>
                </a:solidFill>
                <a:latin typeface="Calibri" charset="0"/>
              </a:rPr>
              <a:t> yang </a:t>
            </a:r>
            <a:r>
              <a:rPr lang="en-US" sz="1400" b="1" dirty="0" err="1">
                <a:solidFill>
                  <a:srgbClr val="FF0000"/>
                </a:solidFill>
                <a:latin typeface="Calibri" charset="0"/>
              </a:rPr>
              <a:t>berjiwa</a:t>
            </a:r>
            <a:r>
              <a:rPr lang="en-US" sz="1400" b="1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Calibri" charset="0"/>
              </a:rPr>
              <a:t>religius</a:t>
            </a:r>
            <a:r>
              <a:rPr lang="en-US" sz="1400" b="1" dirty="0">
                <a:solidFill>
                  <a:srgbClr val="FF0000"/>
                </a:solidFill>
                <a:latin typeface="Calibri" charset="0"/>
              </a:rPr>
              <a:t>, </a:t>
            </a:r>
            <a:r>
              <a:rPr lang="en-US" sz="1400" b="1" dirty="0" err="1">
                <a:solidFill>
                  <a:srgbClr val="FF0000"/>
                </a:solidFill>
                <a:latin typeface="Calibri" charset="0"/>
              </a:rPr>
              <a:t>nasionalisme</a:t>
            </a:r>
            <a:r>
              <a:rPr lang="en-US" sz="1400" b="1" dirty="0">
                <a:solidFill>
                  <a:srgbClr val="FF0000"/>
                </a:solidFill>
                <a:latin typeface="Calibri" charset="0"/>
              </a:rPr>
              <a:t>, </a:t>
            </a:r>
            <a:r>
              <a:rPr lang="en-US" sz="1400" b="1" dirty="0" err="1">
                <a:solidFill>
                  <a:srgbClr val="FF0000"/>
                </a:solidFill>
                <a:latin typeface="Calibri" charset="0"/>
              </a:rPr>
              <a:t>kewirausahaan</a:t>
            </a:r>
            <a:r>
              <a:rPr lang="en-US" sz="1400" b="1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Calibri" charset="0"/>
              </a:rPr>
              <a:t>dan</a:t>
            </a:r>
            <a:r>
              <a:rPr lang="en-US" sz="1400" b="1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Calibri" charset="0"/>
              </a:rPr>
              <a:t>dapat</a:t>
            </a:r>
            <a:r>
              <a:rPr lang="en-US" sz="1400" b="1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Calibri" charset="0"/>
              </a:rPr>
              <a:t>menyesuaikan</a:t>
            </a:r>
            <a:r>
              <a:rPr lang="en-US" sz="1400" b="1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Calibri" charset="0"/>
              </a:rPr>
              <a:t>dengan</a:t>
            </a:r>
            <a:r>
              <a:rPr lang="en-US" sz="1400" b="1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Calibri" charset="0"/>
              </a:rPr>
              <a:t>perkembangan</a:t>
            </a:r>
            <a:r>
              <a:rPr lang="en-US" sz="1400" b="1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Calibri" charset="0"/>
              </a:rPr>
              <a:t>zaman</a:t>
            </a:r>
            <a:r>
              <a:rPr lang="en-US" sz="1400" b="1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Calibri" charset="0"/>
              </a:rPr>
              <a:t>serta</a:t>
            </a:r>
            <a:r>
              <a:rPr lang="en-US" sz="1400" b="1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Calibri" charset="0"/>
              </a:rPr>
              <a:t>siap</a:t>
            </a:r>
            <a:r>
              <a:rPr lang="en-US" sz="1400" b="1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Calibri" charset="0"/>
              </a:rPr>
              <a:t>untuk</a:t>
            </a:r>
            <a:r>
              <a:rPr lang="en-US" sz="1400" b="1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Calibri" charset="0"/>
              </a:rPr>
              <a:t>membangun</a:t>
            </a:r>
            <a:r>
              <a:rPr lang="en-US" sz="1400" b="1" dirty="0">
                <a:solidFill>
                  <a:srgbClr val="FF0000"/>
                </a:solidFill>
                <a:latin typeface="Calibri" charset="0"/>
              </a:rPr>
              <a:t> </a:t>
            </a:r>
            <a:r>
              <a:rPr lang="en-US" sz="1400" b="1" dirty="0" err="1">
                <a:solidFill>
                  <a:srgbClr val="FF0000"/>
                </a:solidFill>
                <a:latin typeface="Calibri" charset="0"/>
              </a:rPr>
              <a:t>bangsa</a:t>
            </a:r>
            <a:endParaRPr lang="en-US" sz="1400" b="1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81928" name="Right Arrow 11"/>
          <p:cNvSpPr>
            <a:spLocks noChangeArrowheads="1"/>
          </p:cNvSpPr>
          <p:nvPr/>
        </p:nvSpPr>
        <p:spPr bwMode="auto">
          <a:xfrm rot="10800000">
            <a:off x="4032250" y="4005263"/>
            <a:ext cx="539750" cy="1069975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B793"/>
          </a:solidFill>
          <a:ln w="3175">
            <a:solidFill>
              <a:srgbClr val="3C8C93"/>
            </a:solidFill>
            <a:miter lim="800000"/>
            <a:headEnd/>
            <a:tailEnd/>
          </a:ln>
        </p:spPr>
        <p:txBody>
          <a:bodyPr rot="10800000" anchor="ctr"/>
          <a:lstStyle/>
          <a:p>
            <a:pPr algn="ctr"/>
            <a:endParaRPr lang="en-US">
              <a:solidFill>
                <a:srgbClr val="FFFFFF"/>
              </a:solidFill>
              <a:latin typeface="Calibri" pitchFamily="34" charset="0"/>
            </a:endParaRPr>
          </a:p>
        </p:txBody>
      </p:sp>
      <p:grpSp>
        <p:nvGrpSpPr>
          <p:cNvPr id="81929" name="Group 19"/>
          <p:cNvGrpSpPr>
            <a:grpSpLocks/>
          </p:cNvGrpSpPr>
          <p:nvPr/>
        </p:nvGrpSpPr>
        <p:grpSpPr bwMode="auto">
          <a:xfrm>
            <a:off x="4659313" y="777875"/>
            <a:ext cx="3657600" cy="2616200"/>
            <a:chOff x="3134" y="654"/>
            <a:chExt cx="2304" cy="1648"/>
          </a:xfrm>
        </p:grpSpPr>
        <p:sp>
          <p:nvSpPr>
            <p:cNvPr id="7" name="TextBox 6"/>
            <p:cNvSpPr txBox="1"/>
            <p:nvPr/>
          </p:nvSpPr>
          <p:spPr>
            <a:xfrm>
              <a:off x="3134" y="654"/>
              <a:ext cx="2304" cy="1648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>
              <a:spAutoFit/>
            </a:bodyPr>
            <a:lstStyle>
              <a:lvl1pPr marL="342900" indent="-342900"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800100" indent="-3429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257300" indent="-3429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714500" indent="-3429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171700" indent="-3429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6289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30861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5433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4000500" indent="-3429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 smtClean="0">
                  <a:solidFill>
                    <a:srgbClr val="19194D"/>
                  </a:solidFill>
                  <a:latin typeface="Calibri" charset="0"/>
                </a:rPr>
                <a:t>PROSES PEMBIASAAN BERORIENTASI: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000" b="1" dirty="0" smtClean="0">
                <a:solidFill>
                  <a:srgbClr val="19194D"/>
                </a:solidFill>
                <a:latin typeface="Calibri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r>
                <a:rPr lang="en-US" sz="1400" dirty="0" err="1" smtClean="0">
                  <a:solidFill>
                    <a:srgbClr val="19194D"/>
                  </a:solidFill>
                  <a:latin typeface="Calibri" charset="0"/>
                </a:rPr>
                <a:t>Ketaqwaan</a:t>
              </a:r>
              <a:endParaRPr lang="en-US" sz="1400" dirty="0" smtClean="0">
                <a:solidFill>
                  <a:srgbClr val="19194D"/>
                </a:solidFill>
                <a:latin typeface="Calibri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r>
                <a:rPr lang="en-US" sz="1400" dirty="0" err="1" smtClean="0">
                  <a:solidFill>
                    <a:srgbClr val="19194D"/>
                  </a:solidFill>
                  <a:latin typeface="Calibri" charset="0"/>
                </a:rPr>
                <a:t>Nasionalisme</a:t>
              </a:r>
              <a:endParaRPr lang="en-US" sz="1400" dirty="0" smtClean="0">
                <a:solidFill>
                  <a:srgbClr val="19194D"/>
                </a:solidFill>
                <a:latin typeface="Calibri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r>
                <a:rPr lang="en-US" altLang="ja-JP" sz="1400" dirty="0" smtClean="0">
                  <a:latin typeface="Calibri" charset="0"/>
                  <a:ea typeface="MS PGothic" charset="0"/>
                  <a:cs typeface="MS PGothic" charset="0"/>
                </a:rPr>
                <a:t>Quality learning + problem based learning related to leadership and entrepreneurship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r>
                <a:rPr lang="id-ID" altLang="ja-JP" sz="1400" dirty="0" smtClean="0">
                  <a:latin typeface="Calibri" charset="0"/>
                </a:rPr>
                <a:t>Character building</a:t>
              </a:r>
              <a:endParaRPr lang="en-US" altLang="ja-JP" sz="1400" dirty="0" smtClean="0">
                <a:latin typeface="Calibri" charset="0"/>
                <a:ea typeface="MS PGothic" charset="0"/>
                <a:cs typeface="MS PGothic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r>
                <a:rPr lang="en-US" sz="1400" dirty="0" err="1" smtClean="0">
                  <a:solidFill>
                    <a:srgbClr val="19194D"/>
                  </a:solidFill>
                  <a:latin typeface="Calibri" charset="0"/>
                </a:rPr>
                <a:t>Kesehatan</a:t>
              </a:r>
              <a:r>
                <a:rPr lang="en-US" sz="1400" dirty="0" smtClean="0">
                  <a:solidFill>
                    <a:srgbClr val="19194D"/>
                  </a:solidFill>
                  <a:latin typeface="Calibri" charset="0"/>
                </a:rPr>
                <a:t> </a:t>
              </a:r>
              <a:r>
                <a:rPr lang="en-US" sz="1400" dirty="0" err="1" smtClean="0">
                  <a:solidFill>
                    <a:srgbClr val="19194D"/>
                  </a:solidFill>
                  <a:latin typeface="Calibri" charset="0"/>
                </a:rPr>
                <a:t>jiwa</a:t>
              </a:r>
              <a:r>
                <a:rPr lang="en-US" sz="1400" dirty="0" smtClean="0">
                  <a:solidFill>
                    <a:srgbClr val="19194D"/>
                  </a:solidFill>
                  <a:latin typeface="Calibri" charset="0"/>
                </a:rPr>
                <a:t> raga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r>
                <a:rPr lang="en-US" sz="1400" i="1" dirty="0" smtClean="0">
                  <a:solidFill>
                    <a:srgbClr val="19194D"/>
                  </a:solidFill>
                  <a:latin typeface="Calibri" charset="0"/>
                </a:rPr>
                <a:t>Transfer of training</a:t>
              </a:r>
              <a:r>
                <a:rPr lang="en-US" sz="1400" dirty="0" smtClean="0">
                  <a:latin typeface="Calibri" charset="0"/>
                </a:rPr>
                <a:t> 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r>
                <a:rPr lang="en-US" sz="1400" i="1" dirty="0" smtClean="0">
                  <a:solidFill>
                    <a:srgbClr val="4B2BD5"/>
                  </a:solidFill>
                  <a:latin typeface="Calibri" charset="0"/>
                </a:rPr>
                <a:t>Transfer </a:t>
              </a:r>
              <a:r>
                <a:rPr lang="sv-SE" altLang="ja-JP" sz="1400" i="1" dirty="0" err="1" smtClean="0">
                  <a:solidFill>
                    <a:srgbClr val="4B2BD5"/>
                  </a:solidFill>
                  <a:latin typeface="Calibri" charset="0"/>
                  <a:ea typeface="MS PGothic" charset="0"/>
                  <a:cs typeface="MS PGothic" charset="0"/>
                </a:rPr>
                <a:t>of</a:t>
              </a:r>
              <a:r>
                <a:rPr lang="sv-SE" altLang="ja-JP" sz="1400" i="1" dirty="0" smtClean="0">
                  <a:solidFill>
                    <a:srgbClr val="4B2BD5"/>
                  </a:solidFill>
                  <a:latin typeface="Calibri" charset="0"/>
                  <a:ea typeface="MS PGothic" charset="0"/>
                  <a:cs typeface="MS PGothic" charset="0"/>
                </a:rPr>
                <a:t> </a:t>
              </a:r>
              <a:r>
                <a:rPr lang="sv-SE" altLang="ja-JP" sz="1400" i="1" dirty="0" err="1" smtClean="0">
                  <a:solidFill>
                    <a:srgbClr val="4B2BD5"/>
                  </a:solidFill>
                  <a:latin typeface="Calibri" charset="0"/>
                  <a:ea typeface="MS PGothic" charset="0"/>
                  <a:cs typeface="MS PGothic" charset="0"/>
                </a:rPr>
                <a:t>principles</a:t>
              </a:r>
              <a:r>
                <a:rPr lang="sv-SE" altLang="ja-JP" sz="1400" i="1" dirty="0" smtClean="0">
                  <a:solidFill>
                    <a:srgbClr val="4B2BD5"/>
                  </a:solidFill>
                  <a:latin typeface="Calibri" charset="0"/>
                  <a:ea typeface="MS PGothic" charset="0"/>
                  <a:cs typeface="MS PGothic" charset="0"/>
                </a:rPr>
                <a:t> and </a:t>
              </a:r>
              <a:r>
                <a:rPr lang="sv-SE" altLang="ja-JP" sz="1400" i="1" dirty="0" err="1" smtClean="0">
                  <a:solidFill>
                    <a:srgbClr val="4B2BD5"/>
                  </a:solidFill>
                  <a:latin typeface="Calibri" charset="0"/>
                  <a:ea typeface="MS PGothic" charset="0"/>
                  <a:cs typeface="MS PGothic" charset="0"/>
                </a:rPr>
                <a:t>attitudes</a:t>
              </a:r>
              <a:endParaRPr lang="en-US" altLang="ja-JP" sz="1400" i="1" dirty="0" smtClean="0">
                <a:solidFill>
                  <a:srgbClr val="4B2BD5"/>
                </a:solidFill>
                <a:latin typeface="Calibri" charset="0"/>
                <a:ea typeface="MS PGothic" charset="0"/>
                <a:cs typeface="MS PGothic" charset="0"/>
              </a:endParaRP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buFontTx/>
                <a:buAutoNum type="arabicPeriod"/>
                <a:defRPr/>
              </a:pPr>
              <a:r>
                <a:rPr lang="en-US" altLang="ja-JP" sz="1400" dirty="0" err="1" smtClean="0">
                  <a:latin typeface="Calibri" charset="0"/>
                  <a:ea typeface="MS PGothic" charset="0"/>
                  <a:cs typeface="MS PGothic" charset="0"/>
                </a:rPr>
                <a:t>Pembelajaran</a:t>
              </a:r>
              <a:r>
                <a:rPr lang="en-US" altLang="ja-JP" sz="1400" dirty="0" smtClean="0">
                  <a:latin typeface="Calibri" charset="0"/>
                  <a:ea typeface="MS PGothic" charset="0"/>
                  <a:cs typeface="MS PGothic" charset="0"/>
                </a:rPr>
                <a:t> yang </a:t>
              </a:r>
              <a:r>
                <a:rPr lang="en-US" altLang="ja-JP" sz="1400" dirty="0" err="1" smtClean="0">
                  <a:latin typeface="Calibri" charset="0"/>
                  <a:ea typeface="MS PGothic" charset="0"/>
                  <a:cs typeface="MS PGothic" charset="0"/>
                </a:rPr>
                <a:t>seimbang</a:t>
              </a:r>
              <a:r>
                <a:rPr lang="en-US" altLang="ja-JP" sz="1400" dirty="0" smtClean="0">
                  <a:latin typeface="Calibri" charset="0"/>
                  <a:ea typeface="MS PGothic" charset="0"/>
                  <a:cs typeface="MS PGothic" charset="0"/>
                </a:rPr>
                <a:t> </a:t>
              </a:r>
              <a:r>
                <a:rPr lang="en-US" altLang="ja-JP" sz="1400" dirty="0" err="1" smtClean="0">
                  <a:latin typeface="Calibri" charset="0"/>
                  <a:ea typeface="MS PGothic" charset="0"/>
                  <a:cs typeface="MS PGothic" charset="0"/>
                </a:rPr>
                <a:t>untuk</a:t>
              </a:r>
              <a:r>
                <a:rPr lang="en-US" altLang="ja-JP" sz="1400" dirty="0" smtClean="0">
                  <a:latin typeface="Calibri" charset="0"/>
                  <a:ea typeface="MS PGothic" charset="0"/>
                  <a:cs typeface="MS PGothic" charset="0"/>
                </a:rPr>
                <a:t> </a:t>
              </a:r>
              <a:r>
                <a:rPr lang="en-US" altLang="ja-JP" sz="1400" dirty="0" err="1" smtClean="0">
                  <a:latin typeface="Calibri" charset="0"/>
                  <a:ea typeface="MS PGothic" charset="0"/>
                  <a:cs typeface="MS PGothic" charset="0"/>
                </a:rPr>
                <a:t>otak</a:t>
              </a:r>
              <a:r>
                <a:rPr lang="en-US" altLang="ja-JP" sz="1400" dirty="0" smtClean="0">
                  <a:latin typeface="Calibri" charset="0"/>
                  <a:ea typeface="MS PGothic" charset="0"/>
                  <a:cs typeface="MS PGothic" charset="0"/>
                </a:rPr>
                <a:t> </a:t>
              </a:r>
              <a:r>
                <a:rPr lang="en-US" altLang="ja-JP" sz="1400" dirty="0" err="1" smtClean="0">
                  <a:latin typeface="Calibri" charset="0"/>
                  <a:ea typeface="MS PGothic" charset="0"/>
                  <a:cs typeface="MS PGothic" charset="0"/>
                </a:rPr>
                <a:t>kanan</a:t>
              </a:r>
              <a:r>
                <a:rPr lang="en-US" altLang="ja-JP" sz="1400" dirty="0" smtClean="0">
                  <a:latin typeface="Calibri" charset="0"/>
                  <a:ea typeface="MS PGothic" charset="0"/>
                  <a:cs typeface="MS PGothic" charset="0"/>
                </a:rPr>
                <a:t> </a:t>
              </a:r>
              <a:r>
                <a:rPr lang="en-US" altLang="ja-JP" sz="1400" dirty="0" err="1" smtClean="0">
                  <a:latin typeface="Calibri" charset="0"/>
                  <a:ea typeface="MS PGothic" charset="0"/>
                  <a:cs typeface="MS PGothic" charset="0"/>
                </a:rPr>
                <a:t>dan</a:t>
              </a:r>
              <a:r>
                <a:rPr lang="en-US" altLang="ja-JP" sz="1400" dirty="0" smtClean="0">
                  <a:latin typeface="Calibri" charset="0"/>
                  <a:ea typeface="MS PGothic" charset="0"/>
                  <a:cs typeface="MS PGothic" charset="0"/>
                </a:rPr>
                <a:t> </a:t>
              </a:r>
              <a:r>
                <a:rPr lang="en-US" altLang="ja-JP" sz="1400" dirty="0" err="1" smtClean="0">
                  <a:latin typeface="Calibri" charset="0"/>
                  <a:ea typeface="MS PGothic" charset="0"/>
                  <a:cs typeface="MS PGothic" charset="0"/>
                </a:rPr>
                <a:t>otak</a:t>
              </a:r>
              <a:r>
                <a:rPr lang="en-US" altLang="ja-JP" sz="1400" dirty="0" smtClean="0">
                  <a:latin typeface="Calibri" charset="0"/>
                  <a:ea typeface="MS PGothic" charset="0"/>
                  <a:cs typeface="MS PGothic" charset="0"/>
                </a:rPr>
                <a:t> </a:t>
              </a:r>
              <a:r>
                <a:rPr lang="en-US" altLang="ja-JP" sz="1400" dirty="0" err="1" smtClean="0">
                  <a:latin typeface="Calibri" charset="0"/>
                  <a:ea typeface="MS PGothic" charset="0"/>
                  <a:cs typeface="MS PGothic" charset="0"/>
                </a:rPr>
                <a:t>kiri</a:t>
              </a:r>
              <a:endParaRPr lang="en-US" altLang="ja-JP" sz="1400" dirty="0" smtClean="0">
                <a:latin typeface="Calibri" charset="0"/>
                <a:ea typeface="MS PGothic" charset="0"/>
                <a:cs typeface="MS PGothic" charset="0"/>
              </a:endParaRPr>
            </a:p>
          </p:txBody>
        </p:sp>
        <p:sp>
          <p:nvSpPr>
            <p:cNvPr id="81949" name="Line 12"/>
            <p:cNvSpPr>
              <a:spLocks noChangeShapeType="1"/>
            </p:cNvSpPr>
            <p:nvPr/>
          </p:nvSpPr>
          <p:spPr bwMode="auto">
            <a:xfrm>
              <a:off x="3134" y="863"/>
              <a:ext cx="22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1930" name="Group 20"/>
          <p:cNvGrpSpPr>
            <a:grpSpLocks/>
          </p:cNvGrpSpPr>
          <p:nvPr/>
        </p:nvGrpSpPr>
        <p:grpSpPr bwMode="auto">
          <a:xfrm>
            <a:off x="4643438" y="3765550"/>
            <a:ext cx="3673475" cy="1576388"/>
            <a:chOff x="2937" y="2662"/>
            <a:chExt cx="2610" cy="993"/>
          </a:xfrm>
        </p:grpSpPr>
        <p:sp>
          <p:nvSpPr>
            <p:cNvPr id="13" name="TextBox 12"/>
            <p:cNvSpPr txBox="1"/>
            <p:nvPr/>
          </p:nvSpPr>
          <p:spPr>
            <a:xfrm>
              <a:off x="2940" y="2662"/>
              <a:ext cx="2607" cy="993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chemeClr val="accent1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b="1" dirty="0" err="1" smtClean="0">
                  <a:solidFill>
                    <a:srgbClr val="0000CC"/>
                  </a:solidFill>
                  <a:latin typeface="Calibri" charset="0"/>
                </a:rPr>
                <a:t>Lulusan</a:t>
              </a:r>
              <a:r>
                <a:rPr lang="en-US" b="1" dirty="0" smtClean="0">
                  <a:solidFill>
                    <a:srgbClr val="0000CC"/>
                  </a:solidFill>
                  <a:latin typeface="Calibri" charset="0"/>
                </a:rPr>
                <a:t> </a:t>
              </a:r>
              <a:r>
                <a:rPr lang="en-US" b="1" dirty="0" err="1" smtClean="0">
                  <a:solidFill>
                    <a:srgbClr val="0000CC"/>
                  </a:solidFill>
                  <a:latin typeface="Calibri" charset="0"/>
                </a:rPr>
                <a:t>memiliki</a:t>
              </a:r>
              <a:r>
                <a:rPr lang="en-US" b="1" dirty="0" smtClean="0">
                  <a:solidFill>
                    <a:srgbClr val="0000CC"/>
                  </a:solidFill>
                  <a:latin typeface="Calibri" charset="0"/>
                </a:rPr>
                <a:t> </a:t>
              </a:r>
              <a:r>
                <a:rPr lang="en-US" b="1" dirty="0" err="1" smtClean="0">
                  <a:solidFill>
                    <a:srgbClr val="0000CC"/>
                  </a:solidFill>
                  <a:latin typeface="Calibri" charset="0"/>
                </a:rPr>
                <a:t>sifat</a:t>
              </a:r>
              <a:r>
                <a:rPr lang="en-US" b="1" dirty="0" smtClean="0">
                  <a:solidFill>
                    <a:srgbClr val="0000CC"/>
                  </a:solidFill>
                  <a:latin typeface="Calibri" charset="0"/>
                </a:rPr>
                <a:t>: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900" b="1" dirty="0" smtClean="0">
                <a:solidFill>
                  <a:srgbClr val="0000CC"/>
                </a:solidFill>
                <a:latin typeface="Calibri" charset="0"/>
              </a:endParaRP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Inovatif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,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Kreatif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, Leadership,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Fleksibel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,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Imaginatif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,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Pengambil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Resiko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Terukur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,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Pekerja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Keras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,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Percaya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Diri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,</a:t>
              </a:r>
              <a:r>
                <a:rPr lang="en-US" sz="1400" dirty="0" smtClean="0">
                  <a:latin typeface="Calibri" charset="0"/>
                </a:rPr>
                <a:t>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Siddiq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,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Amanah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,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Fathonah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,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Tabligh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,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Bersih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,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Sehat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Disiplin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, 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Peduli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,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Suka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Menolong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,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Tangguh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,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Kompetitif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,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Toleransi</a:t>
              </a:r>
              <a:r>
                <a:rPr lang="en-US" sz="1400" b="1" dirty="0" smtClean="0">
                  <a:solidFill>
                    <a:srgbClr val="0000CC"/>
                  </a:solidFill>
                  <a:latin typeface="Calibri" charset="0"/>
                </a:rPr>
                <a:t>, </a:t>
              </a:r>
              <a:r>
                <a:rPr lang="en-US" sz="1400" b="1" dirty="0" err="1" smtClean="0">
                  <a:solidFill>
                    <a:srgbClr val="0000CC"/>
                  </a:solidFill>
                  <a:latin typeface="Calibri" charset="0"/>
                </a:rPr>
                <a:t>Dll</a:t>
              </a:r>
              <a:endParaRPr lang="en-US" sz="1400" b="1" dirty="0" smtClean="0">
                <a:solidFill>
                  <a:srgbClr val="0000CC"/>
                </a:solidFill>
                <a:latin typeface="Calibri" charset="0"/>
              </a:endParaRPr>
            </a:p>
          </p:txBody>
        </p:sp>
        <p:sp>
          <p:nvSpPr>
            <p:cNvPr id="81945" name="Line 13"/>
            <p:cNvSpPr>
              <a:spLocks noChangeShapeType="1"/>
            </p:cNvSpPr>
            <p:nvPr/>
          </p:nvSpPr>
          <p:spPr bwMode="auto">
            <a:xfrm>
              <a:off x="2937" y="2949"/>
              <a:ext cx="260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81931" name="Group 18"/>
          <p:cNvGrpSpPr>
            <a:grpSpLocks/>
          </p:cNvGrpSpPr>
          <p:nvPr/>
        </p:nvGrpSpPr>
        <p:grpSpPr bwMode="auto">
          <a:xfrm>
            <a:off x="4067175" y="927100"/>
            <a:ext cx="504825" cy="2286000"/>
            <a:chOff x="2741" y="720"/>
            <a:chExt cx="318" cy="1440"/>
          </a:xfrm>
        </p:grpSpPr>
        <p:sp>
          <p:nvSpPr>
            <p:cNvPr id="6" name="Right Arrow 5"/>
            <p:cNvSpPr/>
            <p:nvPr/>
          </p:nvSpPr>
          <p:spPr>
            <a:xfrm>
              <a:off x="2771" y="720"/>
              <a:ext cx="288" cy="1440"/>
            </a:xfrm>
            <a:prstGeom prst="rightArrow">
              <a:avLst/>
            </a:prstGeom>
            <a:solidFill>
              <a:srgbClr val="FFB793"/>
            </a:solidFill>
            <a:ln w="3175">
              <a:solidFill>
                <a:schemeClr val="accent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sp>
          <p:nvSpPr>
            <p:cNvPr id="81941" name="Text Box 15"/>
            <p:cNvSpPr txBox="1">
              <a:spLocks noChangeArrowheads="1"/>
            </p:cNvSpPr>
            <p:nvPr/>
          </p:nvSpPr>
          <p:spPr bwMode="auto">
            <a:xfrm>
              <a:off x="2741" y="1117"/>
              <a:ext cx="318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800" b="1">
                  <a:latin typeface="Calibri" pitchFamily="34" charset="0"/>
                  <a:cs typeface="Arial" charset="0"/>
                </a:rPr>
                <a:t>PK</a:t>
              </a:r>
            </a:p>
          </p:txBody>
        </p:sp>
      </p:grpSp>
      <p:sp>
        <p:nvSpPr>
          <p:cNvPr id="2" name="Down Arrow 8"/>
          <p:cNvSpPr/>
          <p:nvPr/>
        </p:nvSpPr>
        <p:spPr>
          <a:xfrm>
            <a:off x="1547813" y="5186363"/>
            <a:ext cx="1447800" cy="360362"/>
          </a:xfrm>
          <a:prstGeom prst="downArrow">
            <a:avLst/>
          </a:prstGeom>
          <a:solidFill>
            <a:srgbClr val="FFB793"/>
          </a:solidFill>
          <a:ln w="31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0972" name="TextBox 10"/>
          <p:cNvSpPr txBox="1">
            <a:spLocks noChangeArrowheads="1"/>
          </p:cNvSpPr>
          <p:nvPr/>
        </p:nvSpPr>
        <p:spPr bwMode="auto">
          <a:xfrm>
            <a:off x="611188" y="5546725"/>
            <a:ext cx="3311525" cy="711200"/>
          </a:xfrm>
          <a:prstGeom prst="rect">
            <a:avLst/>
          </a:prstGeom>
          <a:solidFill>
            <a:srgbClr val="0000CC"/>
          </a:solidFill>
          <a:ln w="9525">
            <a:solidFill>
              <a:srgbClr val="FF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sz="2000" b="1" dirty="0" err="1">
                <a:solidFill>
                  <a:srgbClr val="FFFF00"/>
                </a:solidFill>
                <a:latin typeface="Calibri" charset="0"/>
              </a:rPr>
              <a:t>Warga</a:t>
            </a:r>
            <a:r>
              <a:rPr lang="en-US" sz="2000" b="1" dirty="0">
                <a:solidFill>
                  <a:srgbClr val="FFFF00"/>
                </a:solidFill>
                <a:latin typeface="Calibri" charset="0"/>
              </a:rPr>
              <a:t> Negara yang Sejahtera </a:t>
            </a:r>
            <a:r>
              <a:rPr lang="en-US" sz="2000" b="1" dirty="0" err="1">
                <a:solidFill>
                  <a:srgbClr val="FFFF00"/>
                </a:solidFill>
                <a:latin typeface="Calibri" charset="0"/>
              </a:rPr>
              <a:t>dan</a:t>
            </a:r>
            <a:r>
              <a:rPr lang="en-US" sz="2000" b="1" dirty="0">
                <a:solidFill>
                  <a:srgbClr val="FFFF00"/>
                </a:solidFill>
                <a:latin typeface="Calibri" charset="0"/>
              </a:rPr>
              <a:t> </a:t>
            </a:r>
            <a:r>
              <a:rPr lang="en-US" sz="2000" b="1" dirty="0" err="1">
                <a:solidFill>
                  <a:srgbClr val="FFFF00"/>
                </a:solidFill>
                <a:latin typeface="Calibri" charset="0"/>
              </a:rPr>
              <a:t>Bahagia</a:t>
            </a:r>
            <a:endParaRPr lang="en-US" sz="2000" b="1" dirty="0">
              <a:solidFill>
                <a:srgbClr val="FFFF00"/>
              </a:solidFill>
              <a:latin typeface="Calibri" charset="0"/>
            </a:endParaRPr>
          </a:p>
        </p:txBody>
      </p:sp>
      <p:sp>
        <p:nvSpPr>
          <p:cNvPr id="40973" name="TextBox 10"/>
          <p:cNvSpPr txBox="1">
            <a:spLocks noChangeArrowheads="1"/>
          </p:cNvSpPr>
          <p:nvPr/>
        </p:nvSpPr>
        <p:spPr bwMode="auto">
          <a:xfrm>
            <a:off x="4645025" y="5516563"/>
            <a:ext cx="3527425" cy="10795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 w="9525">
            <a:solidFill>
              <a:srgbClr val="FF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449263" indent="-269875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600" b="1" i="1" dirty="0">
                <a:solidFill>
                  <a:srgbClr val="000066"/>
                </a:solidFill>
                <a:latin typeface="Calibri" charset="0"/>
              </a:rPr>
              <a:t>Personal Values/Character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600" b="1" i="1" dirty="0">
                <a:solidFill>
                  <a:srgbClr val="000066"/>
                </a:solidFill>
                <a:latin typeface="Calibri" charset="0"/>
              </a:rPr>
              <a:t>Good Family Life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600" b="1" i="1" dirty="0">
                <a:solidFill>
                  <a:srgbClr val="000066"/>
                </a:solidFill>
                <a:latin typeface="Calibri" charset="0"/>
              </a:rPr>
              <a:t>Good Job</a:t>
            </a:r>
          </a:p>
          <a:p>
            <a:pPr lvl="1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Char char="•"/>
              <a:defRPr/>
            </a:pPr>
            <a:r>
              <a:rPr lang="en-US" sz="1600" b="1" i="1" dirty="0">
                <a:solidFill>
                  <a:srgbClr val="000066"/>
                </a:solidFill>
                <a:latin typeface="Calibri" charset="0"/>
              </a:rPr>
              <a:t>Good Friendship and Community</a:t>
            </a:r>
          </a:p>
        </p:txBody>
      </p:sp>
      <p:sp>
        <p:nvSpPr>
          <p:cNvPr id="81939" name="AutoShape 24"/>
          <p:cNvSpPr>
            <a:spLocks noChangeArrowheads="1"/>
          </p:cNvSpPr>
          <p:nvPr/>
        </p:nvSpPr>
        <p:spPr bwMode="auto">
          <a:xfrm>
            <a:off x="3967163" y="5705475"/>
            <a:ext cx="647700" cy="358775"/>
          </a:xfrm>
          <a:prstGeom prst="leftRightArrow">
            <a:avLst>
              <a:gd name="adj1" fmla="val 50000"/>
              <a:gd name="adj2" fmla="val 3610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latin typeface="Calibri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/>
          <p:cNvSpPr txBox="1"/>
          <p:nvPr/>
        </p:nvSpPr>
        <p:spPr>
          <a:xfrm>
            <a:off x="859809" y="10023"/>
            <a:ext cx="7615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VIDEO PENDIDIKAN KARAKTER</a:t>
            </a:r>
            <a:endParaRPr lang="en-US" sz="3600" dirty="0"/>
          </a:p>
        </p:txBody>
      </p:sp>
      <p:pic>
        <p:nvPicPr>
          <p:cNvPr id="3077" name="Picture 5" descr="C:\Documents and Settings\SMP N 48\My Documents\Downloads\naruto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627196" y="10023"/>
            <a:ext cx="494944" cy="494944"/>
          </a:xfrm>
          <a:prstGeom prst="rect">
            <a:avLst/>
          </a:prstGeom>
          <a:noFill/>
        </p:spPr>
      </p:pic>
      <p:pic>
        <p:nvPicPr>
          <p:cNvPr id="3078" name="Picture 6" descr="C:\Documents and Settings\SMP N 48\My Documents\Downloads\naruto.gif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841" y="5022376"/>
            <a:ext cx="9084299" cy="1710857"/>
          </a:xfrm>
          <a:prstGeom prst="rect">
            <a:avLst/>
          </a:prstGeom>
          <a:noFill/>
        </p:spPr>
      </p:pic>
    </p:spTree>
    <p:controls>
      <p:control spid="3074" name="WindowsMediaPlayer1" r:id="rId2" imgW="9142857" imgH="5342857"/>
    </p:controls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21" name="TextBox 1"/>
          <p:cNvSpPr txBox="1">
            <a:spLocks noChangeArrowheads="1"/>
          </p:cNvSpPr>
          <p:nvPr/>
        </p:nvSpPr>
        <p:spPr bwMode="auto">
          <a:xfrm>
            <a:off x="-3492500" y="4651375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-141364"/>
            <a:ext cx="76154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VIDEO PENDIDIKAN KARAKTER</a:t>
            </a:r>
            <a:endParaRPr lang="en-US" sz="3600" dirty="0"/>
          </a:p>
        </p:txBody>
      </p:sp>
      <p:pic>
        <p:nvPicPr>
          <p:cNvPr id="4099" name="Picture 3" descr="C:\Documents and Settings\SMP N 48\My Documents\Downloads\naruto2.gif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124575" y="4657725"/>
            <a:ext cx="3019425" cy="2200275"/>
          </a:xfrm>
          <a:prstGeom prst="rect">
            <a:avLst/>
          </a:prstGeom>
          <a:noFill/>
        </p:spPr>
      </p:pic>
    </p:spTree>
    <p:controls>
      <p:control spid="4098" name="WindowsMediaPlayer1" r:id="rId2" imgW="9142857" imgH="5276190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5" name="Rectangle 85"/>
          <p:cNvSpPr>
            <a:spLocks noChangeArrowheads="1"/>
          </p:cNvSpPr>
          <p:nvPr/>
        </p:nvSpPr>
        <p:spPr bwMode="auto">
          <a:xfrm>
            <a:off x="0" y="620713"/>
            <a:ext cx="9144000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 defTabSz="914400"/>
            <a:r>
              <a:rPr lang="id-ID" sz="2800" b="1">
                <a:solidFill>
                  <a:srgbClr val="000000"/>
                </a:solidFill>
                <a:latin typeface="Cambria" pitchFamily="18" charset="0"/>
                <a:ea typeface="ＭＳ Ｐゴシック"/>
              </a:rPr>
              <a:t>A</a:t>
            </a:r>
            <a:r>
              <a:rPr lang="en-US" sz="2800" b="1">
                <a:solidFill>
                  <a:srgbClr val="000000"/>
                </a:solidFill>
                <a:latin typeface="Cambria" pitchFamily="18" charset="0"/>
                <a:ea typeface="ＭＳ Ｐゴシック"/>
              </a:rPr>
              <a:t>lur</a:t>
            </a:r>
            <a:r>
              <a:rPr lang="id-ID" sz="2800" b="1">
                <a:solidFill>
                  <a:srgbClr val="000000"/>
                </a:solidFill>
                <a:latin typeface="Cambria" pitchFamily="18" charset="0"/>
                <a:ea typeface="ＭＳ Ｐゴシック"/>
              </a:rPr>
              <a:t> </a:t>
            </a:r>
            <a:r>
              <a:rPr lang="en-US" sz="2800" b="1">
                <a:solidFill>
                  <a:srgbClr val="000000"/>
                </a:solidFill>
                <a:latin typeface="Cambria" pitchFamily="18" charset="0"/>
                <a:ea typeface="ＭＳ Ｐゴシック"/>
              </a:rPr>
              <a:t>Pikir</a:t>
            </a:r>
            <a:r>
              <a:rPr lang="id-ID" sz="2800" b="1">
                <a:solidFill>
                  <a:srgbClr val="000000"/>
                </a:solidFill>
                <a:latin typeface="Cambria" pitchFamily="18" charset="0"/>
                <a:ea typeface="ＭＳ Ｐゴシック"/>
              </a:rPr>
              <a:t> </a:t>
            </a:r>
            <a:r>
              <a:rPr lang="en-US" sz="2800" b="1">
                <a:solidFill>
                  <a:srgbClr val="000000"/>
                </a:solidFill>
                <a:latin typeface="Cambria" pitchFamily="18" charset="0"/>
                <a:ea typeface="ＭＳ Ｐゴシック"/>
              </a:rPr>
              <a:t>Pembangunan</a:t>
            </a:r>
            <a:r>
              <a:rPr lang="id-ID" sz="2800" b="1">
                <a:solidFill>
                  <a:srgbClr val="000000"/>
                </a:solidFill>
                <a:latin typeface="Cambria" pitchFamily="18" charset="0"/>
                <a:ea typeface="ＭＳ Ｐゴシック"/>
              </a:rPr>
              <a:t> </a:t>
            </a:r>
            <a:r>
              <a:rPr lang="en-US" sz="2800" b="1">
                <a:solidFill>
                  <a:srgbClr val="000000"/>
                </a:solidFill>
                <a:latin typeface="Cambria" pitchFamily="18" charset="0"/>
                <a:ea typeface="ＭＳ Ｐゴシック"/>
              </a:rPr>
              <a:t>Karakter Bangsa</a:t>
            </a:r>
            <a:r>
              <a:rPr lang="id-ID" sz="2800" b="1">
                <a:solidFill>
                  <a:srgbClr val="000000"/>
                </a:solidFill>
                <a:latin typeface="Cambria" pitchFamily="18" charset="0"/>
                <a:ea typeface="ＭＳ Ｐゴシック"/>
              </a:rPr>
              <a:t> </a:t>
            </a:r>
          </a:p>
        </p:txBody>
      </p:sp>
      <p:grpSp>
        <p:nvGrpSpPr>
          <p:cNvPr id="93186" name="Group 42"/>
          <p:cNvGrpSpPr>
            <a:grpSpLocks/>
          </p:cNvGrpSpPr>
          <p:nvPr/>
        </p:nvGrpSpPr>
        <p:grpSpPr bwMode="auto">
          <a:xfrm>
            <a:off x="228600" y="1152525"/>
            <a:ext cx="8686800" cy="5553075"/>
            <a:chOff x="228600" y="1152525"/>
            <a:chExt cx="8686800" cy="5553075"/>
          </a:xfrm>
        </p:grpSpPr>
        <p:sp>
          <p:nvSpPr>
            <p:cNvPr id="47" name="Rounded Rectangle 46"/>
            <p:cNvSpPr/>
            <p:nvPr/>
          </p:nvSpPr>
          <p:spPr>
            <a:xfrm>
              <a:off x="5943600" y="1752600"/>
              <a:ext cx="1600200" cy="3505200"/>
            </a:xfrm>
            <a:prstGeom prst="roundRect">
              <a:avLst/>
            </a:prstGeom>
            <a:solidFill>
              <a:srgbClr val="FFC000"/>
            </a:solidFill>
            <a:ln w="12700">
              <a:solidFill>
                <a:srgbClr val="3818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endParaRPr lang="id-ID" dirty="0">
                <a:solidFill>
                  <a:srgbClr val="381850"/>
                </a:solidFill>
              </a:endParaRPr>
            </a:p>
          </p:txBody>
        </p:sp>
        <p:sp>
          <p:nvSpPr>
            <p:cNvPr id="46" name="Rounded Rectangle 45"/>
            <p:cNvSpPr/>
            <p:nvPr/>
          </p:nvSpPr>
          <p:spPr>
            <a:xfrm>
              <a:off x="228600" y="1752600"/>
              <a:ext cx="2133600" cy="3124200"/>
            </a:xfrm>
            <a:prstGeom prst="roundRect">
              <a:avLst/>
            </a:prstGeom>
            <a:solidFill>
              <a:srgbClr val="FFC000"/>
            </a:solidFill>
            <a:ln w="12700">
              <a:solidFill>
                <a:srgbClr val="3818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914400">
                <a:defRPr/>
              </a:pPr>
              <a:endParaRPr lang="id-ID" i="1" dirty="0">
                <a:ln>
                  <a:solidFill>
                    <a:srgbClr val="381850"/>
                  </a:solidFill>
                </a:ln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93190" name="Oval 83"/>
            <p:cNvSpPr>
              <a:spLocks noChangeArrowheads="1"/>
            </p:cNvSpPr>
            <p:nvPr/>
          </p:nvSpPr>
          <p:spPr bwMode="auto">
            <a:xfrm>
              <a:off x="685800" y="5105400"/>
              <a:ext cx="1524000" cy="1524000"/>
            </a:xfrm>
            <a:prstGeom prst="ellipse">
              <a:avLst/>
            </a:prstGeom>
            <a:solidFill>
              <a:srgbClr val="66FFFF"/>
            </a:solidFill>
            <a:ln w="28575">
              <a:solidFill>
                <a:srgbClr val="38185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id-ID">
                <a:solidFill>
                  <a:srgbClr val="000000"/>
                </a:solidFill>
                <a:ea typeface="ＭＳ Ｐゴシック"/>
              </a:endParaRPr>
            </a:p>
          </p:txBody>
        </p:sp>
        <p:sp>
          <p:nvSpPr>
            <p:cNvPr id="93191" name="Oval 76"/>
            <p:cNvSpPr>
              <a:spLocks noChangeArrowheads="1"/>
            </p:cNvSpPr>
            <p:nvPr/>
          </p:nvSpPr>
          <p:spPr bwMode="auto">
            <a:xfrm>
              <a:off x="4572000" y="5029200"/>
              <a:ext cx="1600200" cy="1676400"/>
            </a:xfrm>
            <a:prstGeom prst="ellipse">
              <a:avLst/>
            </a:prstGeom>
            <a:solidFill>
              <a:srgbClr val="66FFFF"/>
            </a:solidFill>
            <a:ln w="28575">
              <a:solidFill>
                <a:srgbClr val="38185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id-ID">
                <a:solidFill>
                  <a:srgbClr val="000000"/>
                </a:solidFill>
                <a:ea typeface="ＭＳ Ｐゴシック"/>
              </a:endParaRPr>
            </a:p>
          </p:txBody>
        </p:sp>
        <p:sp>
          <p:nvSpPr>
            <p:cNvPr id="93192" name="Text Box 49"/>
            <p:cNvSpPr txBox="1">
              <a:spLocks noChangeArrowheads="1"/>
            </p:cNvSpPr>
            <p:nvPr/>
          </p:nvSpPr>
          <p:spPr bwMode="auto">
            <a:xfrm>
              <a:off x="1066800" y="1676400"/>
              <a:ext cx="19050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>
                <a:spcBef>
                  <a:spcPct val="50000"/>
                </a:spcBef>
              </a:pPr>
              <a:endParaRPr lang="id-ID">
                <a:solidFill>
                  <a:srgbClr val="000000"/>
                </a:solidFill>
                <a:ea typeface="ＭＳ Ｐゴシック"/>
              </a:endParaRPr>
            </a:p>
          </p:txBody>
        </p:sp>
        <p:sp>
          <p:nvSpPr>
            <p:cNvPr id="93193" name="Rectangle 54"/>
            <p:cNvSpPr>
              <a:spLocks noChangeArrowheads="1"/>
            </p:cNvSpPr>
            <p:nvPr/>
          </p:nvSpPr>
          <p:spPr bwMode="auto">
            <a:xfrm>
              <a:off x="6019800" y="1828800"/>
              <a:ext cx="1524000" cy="30931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defTabSz="914400"/>
              <a:r>
                <a:rPr lang="en-US" sz="1300" b="1">
                  <a:solidFill>
                    <a:srgbClr val="0D0D0D"/>
                  </a:solidFill>
                  <a:latin typeface="Calibri" pitchFamily="34" charset="0"/>
                  <a:ea typeface="ＭＳ Ｐゴシック"/>
                </a:rPr>
                <a:t>Tangguh, kompetitif, berakhlak mulia, bermoral,  bertoleran, bergotong royong, patriotik, dinamis, berbudaya, dan berorientasi Ipteks berdasarkan Pancasila dan dijiwai oleh iman dan takwa kepada Tuhan Yang Maha Esa</a:t>
              </a:r>
              <a:endParaRPr lang="en-GB" sz="1300">
                <a:solidFill>
                  <a:srgbClr val="000000"/>
                </a:solidFill>
                <a:latin typeface="Calibri" pitchFamily="34" charset="0"/>
                <a:ea typeface="ＭＳ Ｐゴシック"/>
              </a:endParaRPr>
            </a:p>
          </p:txBody>
        </p:sp>
        <p:sp>
          <p:nvSpPr>
            <p:cNvPr id="15370" name="Rectangle 55"/>
            <p:cNvSpPr>
              <a:spLocks noChangeArrowheads="1"/>
            </p:cNvSpPr>
            <p:nvPr/>
          </p:nvSpPr>
          <p:spPr bwMode="auto">
            <a:xfrm>
              <a:off x="5943600" y="1152525"/>
              <a:ext cx="1600200" cy="523875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rgbClr val="B6DCDF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9"/>
                </a:srgbClr>
              </a:outerShdw>
            </a:effectLst>
          </p:spPr>
          <p:txBody>
            <a:bodyPr anchor="ctr">
              <a:spAutoFit/>
            </a:bodyPr>
            <a:lstStyle/>
            <a:p>
              <a:pPr algn="ctr" defTabSz="914400">
                <a:defRPr/>
              </a:pPr>
              <a:r>
                <a:rPr lang="en-US" sz="1400" b="1">
                  <a:solidFill>
                    <a:srgbClr val="381850"/>
                  </a:solidFill>
                  <a:latin typeface="Cambria" pitchFamily="18" charset="0"/>
                  <a:ea typeface="ＭＳ Ｐゴシック" charset="0"/>
                </a:rPr>
                <a:t>BANGSA</a:t>
              </a:r>
              <a:r>
                <a:rPr lang="id-ID" sz="1400" b="1">
                  <a:solidFill>
                    <a:srgbClr val="381850"/>
                  </a:solidFill>
                  <a:latin typeface="Cambria" pitchFamily="18" charset="0"/>
                  <a:ea typeface="ＭＳ Ｐゴシック" charset="0"/>
                </a:rPr>
                <a:t> BERKARAKTER</a:t>
              </a:r>
            </a:p>
          </p:txBody>
        </p:sp>
        <p:sp>
          <p:nvSpPr>
            <p:cNvPr id="12299" name="Rectangle 56"/>
            <p:cNvSpPr>
              <a:spLocks noChangeArrowheads="1"/>
            </p:cNvSpPr>
            <p:nvPr/>
          </p:nvSpPr>
          <p:spPr bwMode="auto">
            <a:xfrm>
              <a:off x="7848600" y="2286000"/>
              <a:ext cx="1066800" cy="1676400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rgbClr val="381850"/>
              </a:solidFill>
              <a:miter lim="800000"/>
              <a:headEnd/>
              <a:tailEnd/>
            </a:ln>
            <a:effectLst>
              <a:outerShdw blurRad="63500" dist="38100" algn="l" rotWithShape="0">
                <a:srgbClr val="000000">
                  <a:alpha val="39999"/>
                </a:srgbClr>
              </a:outerShdw>
            </a:effectLst>
          </p:spPr>
          <p:txBody>
            <a:bodyPr lIns="0" tIns="0" rIns="0" bIns="0"/>
            <a:lstStyle/>
            <a:p>
              <a:pPr algn="ctr" defTabSz="914400">
                <a:defRPr/>
              </a:pPr>
              <a:endParaRPr lang="id-ID" sz="1300" dirty="0">
                <a:solidFill>
                  <a:srgbClr val="000000"/>
                </a:solidFill>
                <a:latin typeface="Arial" pitchFamily="34" charset="0"/>
                <a:ea typeface="ＭＳ Ｐゴシック" charset="0"/>
              </a:endParaRPr>
            </a:p>
            <a:p>
              <a:pPr algn="ctr" defTabSz="914400">
                <a:defRPr/>
              </a:pPr>
              <a:r>
                <a:rPr lang="sv-SE" sz="1300" dirty="0">
                  <a:solidFill>
                    <a:srgbClr val="000000"/>
                  </a:solidFill>
                  <a:latin typeface="Arial" pitchFamily="34" charset="0"/>
                  <a:ea typeface="ＭＳ Ｐゴシック" charset="0"/>
                </a:rPr>
                <a:t>BANGSA Y</a:t>
              </a:r>
              <a:r>
                <a:rPr lang="id-ID" sz="1300" dirty="0">
                  <a:solidFill>
                    <a:srgbClr val="000000"/>
                  </a:solidFill>
                  <a:latin typeface="Arial" pitchFamily="34" charset="0"/>
                  <a:ea typeface="ＭＳ Ｐゴシック" charset="0"/>
                </a:rPr>
                <a:t>AN</a:t>
              </a:r>
              <a:r>
                <a:rPr lang="sv-SE" sz="1300" dirty="0">
                  <a:solidFill>
                    <a:srgbClr val="000000"/>
                  </a:solidFill>
                  <a:latin typeface="Arial" pitchFamily="34" charset="0"/>
                  <a:ea typeface="ＭＳ Ｐゴシック" charset="0"/>
                </a:rPr>
                <a:t>G</a:t>
              </a:r>
              <a:r>
                <a:rPr lang="en-US" sz="1300" dirty="0">
                  <a:solidFill>
                    <a:srgbClr val="000000"/>
                  </a:solidFill>
                  <a:latin typeface="Arial" pitchFamily="34" charset="0"/>
                  <a:ea typeface="ＭＳ Ｐゴシック" charset="0"/>
                </a:rPr>
                <a:t> MERDEKA, BERSATU, BERDAULAT, </a:t>
              </a:r>
            </a:p>
            <a:p>
              <a:pPr algn="ctr" defTabSz="914400">
                <a:defRPr/>
              </a:pPr>
              <a:r>
                <a:rPr lang="en-US" sz="1300" dirty="0">
                  <a:solidFill>
                    <a:srgbClr val="000000"/>
                  </a:solidFill>
                  <a:latin typeface="Arial" pitchFamily="34" charset="0"/>
                  <a:ea typeface="ＭＳ Ｐゴシック" charset="0"/>
                </a:rPr>
                <a:t>ADIL DAN </a:t>
              </a:r>
            </a:p>
            <a:p>
              <a:pPr algn="ctr" defTabSz="914400">
                <a:defRPr/>
              </a:pPr>
              <a:r>
                <a:rPr lang="en-US" sz="1300" dirty="0">
                  <a:solidFill>
                    <a:srgbClr val="000000"/>
                  </a:solidFill>
                  <a:latin typeface="Arial" pitchFamily="34" charset="0"/>
                  <a:ea typeface="ＭＳ Ｐゴシック" charset="0"/>
                </a:rPr>
                <a:t>MAKMUR</a:t>
              </a:r>
              <a:endParaRPr lang="id-ID" sz="1300" dirty="0">
                <a:solidFill>
                  <a:srgbClr val="000000"/>
                </a:solidFill>
                <a:latin typeface="Arial" pitchFamily="34" charset="0"/>
                <a:ea typeface="ＭＳ Ｐゴシック" charset="0"/>
              </a:endParaRPr>
            </a:p>
            <a:p>
              <a:pPr algn="ctr" defTabSz="914400">
                <a:defRPr/>
              </a:pPr>
              <a:endParaRPr lang="en-US" sz="1300" dirty="0">
                <a:solidFill>
                  <a:srgbClr val="000000"/>
                </a:solidFill>
                <a:latin typeface="Arial" pitchFamily="34" charset="0"/>
                <a:ea typeface="ＭＳ Ｐゴシック" charset="0"/>
              </a:endParaRPr>
            </a:p>
          </p:txBody>
        </p:sp>
        <p:sp>
          <p:nvSpPr>
            <p:cNvPr id="15372" name="AutoShape 58"/>
            <p:cNvSpPr>
              <a:spLocks noChangeArrowheads="1"/>
            </p:cNvSpPr>
            <p:nvPr/>
          </p:nvSpPr>
          <p:spPr bwMode="auto">
            <a:xfrm>
              <a:off x="4191000" y="2362200"/>
              <a:ext cx="1447800" cy="1524000"/>
            </a:xfrm>
            <a:prstGeom prst="flowChartDecision">
              <a:avLst/>
            </a:prstGeom>
            <a:solidFill>
              <a:srgbClr val="92D050"/>
            </a:solidFill>
            <a:ln w="9525">
              <a:solidFill>
                <a:schemeClr val="tx1">
                  <a:lumMod val="95000"/>
                  <a:lumOff val="5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defTabSz="914400">
                <a:defRPr/>
              </a:pPr>
              <a:endParaRPr lang="id-ID" dirty="0">
                <a:solidFill>
                  <a:srgbClr val="381850"/>
                </a:solidFill>
                <a:ea typeface="ＭＳ Ｐゴシック" charset="0"/>
              </a:endParaRPr>
            </a:p>
          </p:txBody>
        </p:sp>
        <p:sp>
          <p:nvSpPr>
            <p:cNvPr id="93197" name="Text Box 59"/>
            <p:cNvSpPr txBox="1">
              <a:spLocks noChangeArrowheads="1"/>
            </p:cNvSpPr>
            <p:nvPr/>
          </p:nvSpPr>
          <p:spPr bwMode="auto">
            <a:xfrm>
              <a:off x="4205288" y="2889250"/>
              <a:ext cx="1447800" cy="6921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4400">
                <a:spcBef>
                  <a:spcPct val="50000"/>
                </a:spcBef>
              </a:pPr>
              <a:r>
                <a:rPr lang="id-ID" sz="1300" b="1">
                  <a:solidFill>
                    <a:srgbClr val="0D0D0D"/>
                  </a:solidFill>
                  <a:ea typeface="ＭＳ Ｐゴシック"/>
                </a:rPr>
                <a:t>P</a:t>
              </a:r>
              <a:r>
                <a:rPr lang="en-US" sz="1300" b="1">
                  <a:solidFill>
                    <a:srgbClr val="0D0D0D"/>
                  </a:solidFill>
                  <a:ea typeface="ＭＳ Ｐゴシック"/>
                </a:rPr>
                <a:t>embagunan </a:t>
              </a:r>
              <a:r>
                <a:rPr lang="id-ID" sz="1300" b="1">
                  <a:solidFill>
                    <a:srgbClr val="0D0D0D"/>
                  </a:solidFill>
                  <a:ea typeface="ＭＳ Ｐゴシック"/>
                </a:rPr>
                <a:t>K</a:t>
              </a:r>
              <a:r>
                <a:rPr lang="en-US" sz="1300" b="1">
                  <a:solidFill>
                    <a:srgbClr val="0D0D0D"/>
                  </a:solidFill>
                  <a:ea typeface="ＭＳ Ｐゴシック"/>
                </a:rPr>
                <a:t>arakter </a:t>
              </a:r>
              <a:r>
                <a:rPr lang="id-ID" sz="1300" b="1">
                  <a:solidFill>
                    <a:srgbClr val="0D0D0D"/>
                  </a:solidFill>
                  <a:ea typeface="ＭＳ Ｐゴシック"/>
                </a:rPr>
                <a:t>B</a:t>
              </a:r>
              <a:r>
                <a:rPr lang="en-US" sz="1300" b="1">
                  <a:solidFill>
                    <a:srgbClr val="0D0D0D"/>
                  </a:solidFill>
                  <a:ea typeface="ＭＳ Ｐゴシック"/>
                </a:rPr>
                <a:t>angsa</a:t>
              </a:r>
            </a:p>
          </p:txBody>
        </p:sp>
        <p:sp>
          <p:nvSpPr>
            <p:cNvPr id="93198" name="Line 60"/>
            <p:cNvSpPr>
              <a:spLocks noChangeShapeType="1"/>
            </p:cNvSpPr>
            <p:nvPr/>
          </p:nvSpPr>
          <p:spPr bwMode="auto">
            <a:xfrm flipV="1">
              <a:off x="4876800" y="1924050"/>
              <a:ext cx="0" cy="438150"/>
            </a:xfrm>
            <a:prstGeom prst="line">
              <a:avLst/>
            </a:prstGeom>
            <a:noFill/>
            <a:ln w="349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199" name="Line 61"/>
            <p:cNvSpPr>
              <a:spLocks noChangeShapeType="1"/>
            </p:cNvSpPr>
            <p:nvPr/>
          </p:nvSpPr>
          <p:spPr bwMode="auto">
            <a:xfrm>
              <a:off x="5638800" y="3124200"/>
              <a:ext cx="30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6" name="Text Box 65"/>
            <p:cNvSpPr txBox="1">
              <a:spLocks noChangeArrowheads="1"/>
            </p:cNvSpPr>
            <p:nvPr/>
          </p:nvSpPr>
          <p:spPr bwMode="auto">
            <a:xfrm>
              <a:off x="2667000" y="2667000"/>
              <a:ext cx="1447800" cy="954088"/>
            </a:xfrm>
            <a:prstGeom prst="rect">
              <a:avLst/>
            </a:prstGeom>
            <a:solidFill>
              <a:srgbClr val="92D050"/>
            </a:solidFill>
            <a:ln w="9525">
              <a:solidFill>
                <a:srgbClr val="0D0D0D"/>
              </a:solidFill>
              <a:miter lim="800000"/>
              <a:headEnd/>
              <a:tailEnd/>
            </a:ln>
            <a:effectLst>
              <a:outerShdw blurRad="63500" dist="33020" dir="3179998" algn="ctr" rotWithShape="0">
                <a:srgbClr val="000000">
                  <a:alpha val="29999"/>
                </a:srgbClr>
              </a:outerShdw>
            </a:effectLst>
          </p:spPr>
          <p:txBody>
            <a:bodyPr>
              <a:spAutoFit/>
            </a:bodyPr>
            <a:lstStyle/>
            <a:p>
              <a:pPr algn="ctr" defTabSz="914400">
                <a:spcBef>
                  <a:spcPct val="50000"/>
                </a:spcBef>
                <a:defRPr/>
              </a:pPr>
              <a:r>
                <a:rPr lang="en-US" sz="1400" b="1" dirty="0">
                  <a:solidFill>
                    <a:srgbClr val="C00000"/>
                  </a:solidFill>
                  <a:latin typeface="Cambria" pitchFamily="18" charset="0"/>
                  <a:ea typeface="ＭＳ Ｐゴシック" charset="0"/>
                </a:rPr>
                <a:t>R A N:</a:t>
              </a:r>
            </a:p>
            <a:p>
              <a:pPr algn="ctr" defTabSz="914400">
                <a:spcBef>
                  <a:spcPct val="50000"/>
                </a:spcBef>
                <a:defRPr/>
              </a:pPr>
              <a:r>
                <a:rPr lang="en-US" sz="1200" b="1" dirty="0">
                  <a:solidFill>
                    <a:srgbClr val="000000">
                      <a:lumMod val="95000"/>
                      <a:lumOff val="5000"/>
                    </a:srgbClr>
                  </a:solidFill>
                  <a:ea typeface="ＭＳ Ｐゴシック" charset="0"/>
                </a:rPr>
                <a:t>POLHUKAM</a:t>
              </a:r>
              <a:r>
                <a:rPr lang="id-ID" sz="1200" b="1" dirty="0">
                  <a:solidFill>
                    <a:srgbClr val="000000">
                      <a:lumMod val="95000"/>
                      <a:lumOff val="5000"/>
                    </a:srgbClr>
                  </a:solidFill>
                  <a:ea typeface="ＭＳ Ｐゴシック" charset="0"/>
                </a:rPr>
                <a:t>, </a:t>
              </a:r>
              <a:r>
                <a:rPr lang="en-US" sz="1200" b="1" dirty="0">
                  <a:solidFill>
                    <a:srgbClr val="000000">
                      <a:lumMod val="95000"/>
                      <a:lumOff val="5000"/>
                    </a:srgbClr>
                  </a:solidFill>
                  <a:ea typeface="ＭＳ Ｐゴシック" charset="0"/>
                </a:rPr>
                <a:t>KESRA, PEREKONOMIAN</a:t>
              </a:r>
            </a:p>
          </p:txBody>
        </p:sp>
        <p:sp>
          <p:nvSpPr>
            <p:cNvPr id="93201" name="Rectangle 50"/>
            <p:cNvSpPr>
              <a:spLocks noChangeArrowheads="1"/>
            </p:cNvSpPr>
            <p:nvPr/>
          </p:nvSpPr>
          <p:spPr bwMode="auto">
            <a:xfrm>
              <a:off x="304800" y="1738313"/>
              <a:ext cx="1965325" cy="31384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marL="173038" indent="-173038" defTabSz="914400">
                <a:buFontTx/>
                <a:buAutoNum type="arabicPeriod"/>
                <a:tabLst>
                  <a:tab pos="173038" algn="l"/>
                </a:tabLst>
              </a:pPr>
              <a:r>
                <a:rPr lang="id-ID" sz="1100" b="1">
                  <a:solidFill>
                    <a:srgbClr val="0D0D0D"/>
                  </a:solidFill>
                  <a:ea typeface="ＭＳ Ｐゴシック"/>
                </a:rPr>
                <a:t>Disorientasi dan belum dihayatinya nilai-nilai Pancasila.</a:t>
              </a:r>
              <a:endParaRPr lang="en-US" sz="1100" b="1">
                <a:solidFill>
                  <a:srgbClr val="0D0D0D"/>
                </a:solidFill>
                <a:ea typeface="ＭＳ Ｐゴシック"/>
              </a:endParaRPr>
            </a:p>
            <a:p>
              <a:pPr marL="173038" indent="-173038" defTabSz="914400">
                <a:buFontTx/>
                <a:buAutoNum type="arabicPeriod"/>
                <a:tabLst>
                  <a:tab pos="173038" algn="l"/>
                </a:tabLst>
              </a:pPr>
              <a:r>
                <a:rPr lang="id-ID" sz="1100" b="1">
                  <a:solidFill>
                    <a:srgbClr val="0D0D0D"/>
                  </a:solidFill>
                  <a:ea typeface="ＭＳ Ｐゴシック"/>
                </a:rPr>
                <a:t>Keterbatasan perangkat kebijakan terpadu dalam mewujudkan nilai-nilai Pancasila. </a:t>
              </a:r>
              <a:endParaRPr lang="en-US" sz="1100" b="1">
                <a:solidFill>
                  <a:srgbClr val="0D0D0D"/>
                </a:solidFill>
                <a:ea typeface="ＭＳ Ｐゴシック"/>
              </a:endParaRPr>
            </a:p>
            <a:p>
              <a:pPr marL="173038" indent="-173038" defTabSz="914400">
                <a:buFontTx/>
                <a:buAutoNum type="arabicPeriod"/>
                <a:tabLst>
                  <a:tab pos="173038" algn="l"/>
                </a:tabLst>
              </a:pPr>
              <a:r>
                <a:rPr lang="id-ID" sz="1100" b="1">
                  <a:solidFill>
                    <a:srgbClr val="0D0D0D"/>
                  </a:solidFill>
                  <a:ea typeface="ＭＳ Ｐゴシック"/>
                </a:rPr>
                <a:t>Bergesernya nilai etika dalam kehidupan berbangsa dan bernegara.</a:t>
              </a:r>
              <a:endParaRPr lang="en-US" sz="1100" b="1">
                <a:solidFill>
                  <a:srgbClr val="0D0D0D"/>
                </a:solidFill>
                <a:ea typeface="ＭＳ Ｐゴシック"/>
              </a:endParaRPr>
            </a:p>
            <a:p>
              <a:pPr marL="173038" indent="-173038" defTabSz="914400">
                <a:buFontTx/>
                <a:buAutoNum type="arabicPeriod"/>
                <a:tabLst>
                  <a:tab pos="173038" algn="l"/>
                </a:tabLst>
              </a:pPr>
              <a:r>
                <a:rPr lang="id-ID" sz="1100" b="1">
                  <a:solidFill>
                    <a:srgbClr val="0D0D0D"/>
                  </a:solidFill>
                  <a:ea typeface="ＭＳ Ｐゴシック"/>
                </a:rPr>
                <a:t>Memudarnya kesadaran terhadap nilai-nilai budaya bangsa.</a:t>
              </a:r>
              <a:endParaRPr lang="en-US" sz="1100" b="1">
                <a:solidFill>
                  <a:srgbClr val="0D0D0D"/>
                </a:solidFill>
                <a:ea typeface="ＭＳ Ｐゴシック"/>
              </a:endParaRPr>
            </a:p>
            <a:p>
              <a:pPr marL="173038" indent="-173038" defTabSz="914400">
                <a:buFontTx/>
                <a:buAutoNum type="arabicPeriod"/>
                <a:tabLst>
                  <a:tab pos="173038" algn="l"/>
                </a:tabLst>
              </a:pPr>
              <a:r>
                <a:rPr lang="sv-SE" sz="1100" b="1">
                  <a:solidFill>
                    <a:srgbClr val="0D0D0D"/>
                  </a:solidFill>
                  <a:ea typeface="ＭＳ Ｐゴシック"/>
                </a:rPr>
                <a:t>A</a:t>
              </a:r>
              <a:r>
                <a:rPr lang="id-ID" sz="1100" b="1">
                  <a:solidFill>
                    <a:srgbClr val="0D0D0D"/>
                  </a:solidFill>
                  <a:ea typeface="ＭＳ Ｐゴシック"/>
                </a:rPr>
                <a:t>n</a:t>
              </a:r>
              <a:r>
                <a:rPr lang="sv-SE" sz="1100" b="1">
                  <a:solidFill>
                    <a:srgbClr val="0D0D0D"/>
                  </a:solidFill>
                  <a:ea typeface="ＭＳ Ｐゴシック"/>
                </a:rPr>
                <a:t>caman disintegrasi bangsa </a:t>
              </a:r>
              <a:endParaRPr lang="en-US" sz="1100" b="1">
                <a:solidFill>
                  <a:srgbClr val="0D0D0D"/>
                </a:solidFill>
                <a:ea typeface="ＭＳ Ｐゴシック"/>
              </a:endParaRPr>
            </a:p>
            <a:p>
              <a:pPr marL="173038" indent="-173038" defTabSz="914400">
                <a:buFontTx/>
                <a:buAutoNum type="arabicPeriod"/>
                <a:tabLst>
                  <a:tab pos="173038" algn="l"/>
                </a:tabLst>
              </a:pPr>
              <a:r>
                <a:rPr lang="sv-SE" sz="1100" b="1">
                  <a:solidFill>
                    <a:srgbClr val="0D0D0D"/>
                  </a:solidFill>
                  <a:ea typeface="ＭＳ Ｐゴシック"/>
                </a:rPr>
                <a:t>Melemahnya kemandirian bangsa</a:t>
              </a:r>
              <a:r>
                <a:rPr lang="id-ID" sz="1100" b="1">
                  <a:solidFill>
                    <a:srgbClr val="0D0D0D"/>
                  </a:solidFill>
                  <a:ea typeface="ＭＳ Ｐゴシック"/>
                </a:rPr>
                <a:t>.</a:t>
              </a:r>
              <a:endParaRPr lang="sv-SE" sz="1100" b="1">
                <a:solidFill>
                  <a:srgbClr val="0D0D0D"/>
                </a:solidFill>
                <a:ea typeface="ＭＳ Ｐゴシック"/>
              </a:endParaRPr>
            </a:p>
          </p:txBody>
        </p:sp>
        <p:sp>
          <p:nvSpPr>
            <p:cNvPr id="15378" name="Text Box 66"/>
            <p:cNvSpPr txBox="1">
              <a:spLocks noChangeArrowheads="1"/>
            </p:cNvSpPr>
            <p:nvPr/>
          </p:nvSpPr>
          <p:spPr bwMode="auto">
            <a:xfrm>
              <a:off x="228600" y="1152525"/>
              <a:ext cx="2133600" cy="523875"/>
            </a:xfrm>
            <a:prstGeom prst="rect">
              <a:avLst/>
            </a:prstGeom>
            <a:solidFill>
              <a:srgbClr val="FF99FF"/>
            </a:solidFill>
            <a:ln w="9525">
              <a:solidFill>
                <a:srgbClr val="B6DCDF"/>
              </a:solidFill>
              <a:miter lim="800000"/>
              <a:headEnd/>
              <a:tailEnd/>
            </a:ln>
            <a:effectLst>
              <a:outerShdw blurRad="63500" dist="23000" dir="5400000" rotWithShape="0">
                <a:srgbClr val="000000">
                  <a:alpha val="34999"/>
                </a:srgbClr>
              </a:outerShdw>
            </a:effectLst>
          </p:spPr>
          <p:txBody>
            <a:bodyPr>
              <a:spAutoFit/>
            </a:bodyPr>
            <a:lstStyle/>
            <a:p>
              <a:pPr algn="ctr" defTabSz="914400">
                <a:spcBef>
                  <a:spcPct val="50000"/>
                </a:spcBef>
                <a:defRPr/>
              </a:pPr>
              <a:r>
                <a:rPr lang="en-US" sz="1400" b="1" dirty="0">
                  <a:solidFill>
                    <a:srgbClr val="381850"/>
                  </a:solidFill>
                  <a:latin typeface="Cambria" pitchFamily="18" charset="0"/>
                  <a:ea typeface="ＭＳ Ｐゴシック" charset="0"/>
                </a:rPr>
                <a:t>PERMASALAHAN BANGSA DAN NEGARA</a:t>
              </a:r>
            </a:p>
          </p:txBody>
        </p:sp>
        <p:sp>
          <p:nvSpPr>
            <p:cNvPr id="93203" name="Rectangle 71"/>
            <p:cNvSpPr>
              <a:spLocks noChangeArrowheads="1"/>
            </p:cNvSpPr>
            <p:nvPr/>
          </p:nvSpPr>
          <p:spPr bwMode="auto">
            <a:xfrm>
              <a:off x="2590800" y="4065588"/>
              <a:ext cx="1828800" cy="1452562"/>
            </a:xfrm>
            <a:prstGeom prst="rect">
              <a:avLst/>
            </a:prstGeom>
            <a:solidFill>
              <a:srgbClr val="66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400"/>
              <a:endParaRPr lang="id-ID">
                <a:solidFill>
                  <a:srgbClr val="000000"/>
                </a:solidFill>
                <a:ea typeface="ＭＳ Ｐゴシック"/>
              </a:endParaRPr>
            </a:p>
          </p:txBody>
        </p:sp>
        <p:sp>
          <p:nvSpPr>
            <p:cNvPr id="93204" name="Rectangle 70"/>
            <p:cNvSpPr>
              <a:spLocks noChangeArrowheads="1"/>
            </p:cNvSpPr>
            <p:nvPr/>
          </p:nvSpPr>
          <p:spPr bwMode="auto">
            <a:xfrm>
              <a:off x="2590800" y="4054475"/>
              <a:ext cx="1828800" cy="1508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/>
            <a:p>
              <a:pPr algn="ctr" defTabSz="914400"/>
              <a:r>
                <a:rPr lang="en-US" sz="1400" b="1">
                  <a:solidFill>
                    <a:srgbClr val="C00000"/>
                  </a:solidFill>
                  <a:latin typeface="Cambria" pitchFamily="18" charset="0"/>
                  <a:ea typeface="ＭＳ Ｐゴシック"/>
                </a:rPr>
                <a:t>STRATEGI:</a:t>
              </a:r>
            </a:p>
            <a:p>
              <a:pPr defTabSz="914400"/>
              <a:r>
                <a:rPr lang="en-US" sz="1300" b="1">
                  <a:solidFill>
                    <a:srgbClr val="0D0D0D"/>
                  </a:solidFill>
                  <a:latin typeface="Cambria" pitchFamily="18" charset="0"/>
                  <a:ea typeface="ＭＳ Ｐゴシック"/>
                </a:rPr>
                <a:t>1.</a:t>
              </a:r>
              <a:r>
                <a:rPr lang="id-ID" sz="1300" b="1">
                  <a:solidFill>
                    <a:srgbClr val="0D0D0D"/>
                  </a:solidFill>
                  <a:latin typeface="Cambria" pitchFamily="18" charset="0"/>
                  <a:ea typeface="ＭＳ Ｐゴシック"/>
                </a:rPr>
                <a:t>Sosialisasi/ </a:t>
              </a:r>
              <a:r>
                <a:rPr lang="en-US" sz="1300" b="1">
                  <a:solidFill>
                    <a:srgbClr val="0D0D0D"/>
                  </a:solidFill>
                  <a:latin typeface="Cambria" pitchFamily="18" charset="0"/>
                  <a:ea typeface="ＭＳ Ｐゴシック"/>
                </a:rPr>
                <a:t> </a:t>
              </a:r>
            </a:p>
            <a:p>
              <a:pPr defTabSz="914400"/>
              <a:r>
                <a:rPr lang="en-US" sz="1300" b="1">
                  <a:solidFill>
                    <a:srgbClr val="0D0D0D"/>
                  </a:solidFill>
                  <a:latin typeface="Cambria" pitchFamily="18" charset="0"/>
                  <a:ea typeface="ＭＳ Ｐゴシック"/>
                </a:rPr>
                <a:t>    </a:t>
              </a:r>
              <a:r>
                <a:rPr lang="id-ID" sz="1300" b="1">
                  <a:solidFill>
                    <a:srgbClr val="0D0D0D"/>
                  </a:solidFill>
                  <a:latin typeface="Cambria" pitchFamily="18" charset="0"/>
                  <a:ea typeface="ＭＳ Ｐゴシック"/>
                </a:rPr>
                <a:t>Penyadaran</a:t>
              </a:r>
              <a:endParaRPr lang="en-US" sz="1300">
                <a:solidFill>
                  <a:srgbClr val="0D0D0D"/>
                </a:solidFill>
                <a:latin typeface="Cambria" pitchFamily="18" charset="0"/>
                <a:ea typeface="ＭＳ Ｐゴシック"/>
              </a:endParaRPr>
            </a:p>
            <a:p>
              <a:pPr defTabSz="914400"/>
              <a:r>
                <a:rPr lang="id-ID" sz="1300" b="1">
                  <a:solidFill>
                    <a:srgbClr val="0D0D0D"/>
                  </a:solidFill>
                  <a:latin typeface="Cambria" pitchFamily="18" charset="0"/>
                  <a:ea typeface="ＭＳ Ｐゴシック"/>
                </a:rPr>
                <a:t>2.Pendidikan</a:t>
              </a:r>
              <a:endParaRPr lang="en-US" sz="1300">
                <a:solidFill>
                  <a:srgbClr val="0D0D0D"/>
                </a:solidFill>
                <a:latin typeface="Cambria" pitchFamily="18" charset="0"/>
                <a:ea typeface="ＭＳ Ｐゴシック"/>
              </a:endParaRPr>
            </a:p>
            <a:p>
              <a:pPr defTabSz="914400"/>
              <a:r>
                <a:rPr lang="id-ID" sz="1300" b="1">
                  <a:solidFill>
                    <a:srgbClr val="0D0D0D"/>
                  </a:solidFill>
                  <a:latin typeface="Cambria" pitchFamily="18" charset="0"/>
                  <a:ea typeface="ＭＳ Ｐゴシック"/>
                </a:rPr>
                <a:t>3.Pemberdayaan</a:t>
              </a:r>
              <a:endParaRPr lang="en-US" sz="1300" b="1">
                <a:solidFill>
                  <a:srgbClr val="0D0D0D"/>
                </a:solidFill>
                <a:latin typeface="Cambria" pitchFamily="18" charset="0"/>
                <a:ea typeface="ＭＳ Ｐゴシック"/>
              </a:endParaRPr>
            </a:p>
            <a:p>
              <a:pPr defTabSz="914400"/>
              <a:r>
                <a:rPr lang="id-ID" sz="1300" b="1">
                  <a:solidFill>
                    <a:srgbClr val="0D0D0D"/>
                  </a:solidFill>
                  <a:latin typeface="Cambria" pitchFamily="18" charset="0"/>
                  <a:ea typeface="ＭＳ Ｐゴシック"/>
                </a:rPr>
                <a:t>4.Pembudayaan</a:t>
              </a:r>
              <a:endParaRPr lang="en-US" sz="1300">
                <a:solidFill>
                  <a:srgbClr val="0D0D0D"/>
                </a:solidFill>
                <a:latin typeface="Cambria" pitchFamily="18" charset="0"/>
                <a:ea typeface="ＭＳ Ｐゴシック"/>
              </a:endParaRPr>
            </a:p>
            <a:p>
              <a:pPr defTabSz="914400"/>
              <a:r>
                <a:rPr lang="id-ID" sz="1300" b="1">
                  <a:solidFill>
                    <a:srgbClr val="0D0D0D"/>
                  </a:solidFill>
                  <a:latin typeface="Cambria" pitchFamily="18" charset="0"/>
                  <a:ea typeface="ＭＳ Ｐゴシック"/>
                </a:rPr>
                <a:t>5.Kerjasama</a:t>
              </a:r>
              <a:endParaRPr lang="en-US" sz="1300">
                <a:solidFill>
                  <a:srgbClr val="0D0D0D"/>
                </a:solidFill>
                <a:latin typeface="Cambria" pitchFamily="18" charset="0"/>
                <a:ea typeface="ＭＳ Ｐゴシック"/>
              </a:endParaRPr>
            </a:p>
          </p:txBody>
        </p:sp>
        <p:sp>
          <p:nvSpPr>
            <p:cNvPr id="93205" name="Line 72"/>
            <p:cNvSpPr>
              <a:spLocks noChangeShapeType="1"/>
            </p:cNvSpPr>
            <p:nvPr/>
          </p:nvSpPr>
          <p:spPr bwMode="auto">
            <a:xfrm flipH="1">
              <a:off x="4922838" y="3886200"/>
              <a:ext cx="46037" cy="99060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prstDash val="sysDash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06" name="Rectangle 74"/>
            <p:cNvSpPr>
              <a:spLocks noChangeArrowheads="1"/>
            </p:cNvSpPr>
            <p:nvPr/>
          </p:nvSpPr>
          <p:spPr bwMode="auto">
            <a:xfrm>
              <a:off x="4784725" y="5576888"/>
              <a:ext cx="1239838" cy="10144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defTabSz="914400"/>
              <a:r>
                <a:rPr lang="id-ID" sz="1200" b="1">
                  <a:solidFill>
                    <a:srgbClr val="0D0D0D"/>
                  </a:solidFill>
                  <a:ea typeface="ＭＳ Ｐゴシック"/>
                </a:rPr>
                <a:t>1. </a:t>
              </a:r>
              <a:r>
                <a:rPr lang="en-US" sz="1200" b="1">
                  <a:solidFill>
                    <a:srgbClr val="0D0D0D"/>
                  </a:solidFill>
                  <a:ea typeface="ＭＳ Ｐゴシック"/>
                </a:rPr>
                <a:t>PANCASILA</a:t>
              </a:r>
              <a:endParaRPr lang="en-US" sz="1200">
                <a:solidFill>
                  <a:srgbClr val="0D0D0D"/>
                </a:solidFill>
                <a:ea typeface="ＭＳ Ｐゴシック"/>
              </a:endParaRPr>
            </a:p>
            <a:p>
              <a:pPr defTabSz="914400"/>
              <a:r>
                <a:rPr lang="id-ID" sz="1200" b="1">
                  <a:solidFill>
                    <a:srgbClr val="0D0D0D"/>
                  </a:solidFill>
                  <a:ea typeface="ＭＳ Ｐゴシック"/>
                </a:rPr>
                <a:t>2. UUD 45</a:t>
              </a:r>
              <a:endParaRPr lang="en-US" sz="1200">
                <a:solidFill>
                  <a:srgbClr val="0D0D0D"/>
                </a:solidFill>
                <a:ea typeface="ＭＳ Ｐゴシック"/>
              </a:endParaRPr>
            </a:p>
            <a:p>
              <a:pPr defTabSz="914400"/>
              <a:r>
                <a:rPr lang="id-ID" sz="1200" b="1">
                  <a:solidFill>
                    <a:srgbClr val="0D0D0D"/>
                  </a:solidFill>
                  <a:ea typeface="ＭＳ Ｐゴシック"/>
                </a:rPr>
                <a:t>3. Bhineka </a:t>
              </a:r>
              <a:endParaRPr lang="en-US" sz="1200" b="1">
                <a:solidFill>
                  <a:srgbClr val="0D0D0D"/>
                </a:solidFill>
                <a:ea typeface="ＭＳ Ｐゴシック"/>
              </a:endParaRPr>
            </a:p>
            <a:p>
              <a:pPr defTabSz="914400"/>
              <a:r>
                <a:rPr lang="en-US" sz="1200" b="1">
                  <a:solidFill>
                    <a:srgbClr val="0D0D0D"/>
                  </a:solidFill>
                  <a:ea typeface="ＭＳ Ｐゴシック"/>
                </a:rPr>
                <a:t>    T</a:t>
              </a:r>
              <a:r>
                <a:rPr lang="id-ID" sz="1200" b="1">
                  <a:solidFill>
                    <a:srgbClr val="0D0D0D"/>
                  </a:solidFill>
                  <a:ea typeface="ＭＳ Ｐゴシック"/>
                </a:rPr>
                <a:t>unggal Ika</a:t>
              </a:r>
              <a:endParaRPr lang="en-US" sz="1200">
                <a:solidFill>
                  <a:srgbClr val="0D0D0D"/>
                </a:solidFill>
                <a:ea typeface="ＭＳ Ｐゴシック"/>
              </a:endParaRPr>
            </a:p>
            <a:p>
              <a:pPr defTabSz="914400"/>
              <a:r>
                <a:rPr lang="id-ID" sz="1200" b="1">
                  <a:solidFill>
                    <a:srgbClr val="0D0D0D"/>
                  </a:solidFill>
                  <a:ea typeface="ＭＳ Ｐゴシック"/>
                </a:rPr>
                <a:t>4. NKRI</a:t>
              </a:r>
            </a:p>
          </p:txBody>
        </p:sp>
        <p:sp>
          <p:nvSpPr>
            <p:cNvPr id="93207" name="Rectangle 75"/>
            <p:cNvSpPr>
              <a:spLocks noChangeArrowheads="1"/>
            </p:cNvSpPr>
            <p:nvPr/>
          </p:nvSpPr>
          <p:spPr bwMode="auto">
            <a:xfrm>
              <a:off x="4795838" y="5213350"/>
              <a:ext cx="1147762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defTabSz="914400"/>
              <a:r>
                <a:rPr lang="en-US" sz="1200" b="1">
                  <a:solidFill>
                    <a:srgbClr val="C00000"/>
                  </a:solidFill>
                  <a:ea typeface="ＭＳ Ｐゴシック"/>
                </a:rPr>
                <a:t>KON</a:t>
              </a:r>
              <a:r>
                <a:rPr lang="id-ID" sz="1200" b="1">
                  <a:solidFill>
                    <a:srgbClr val="C00000"/>
                  </a:solidFill>
                  <a:ea typeface="ＭＳ Ｐゴシック"/>
                </a:rPr>
                <a:t>SENSUS</a:t>
              </a:r>
              <a:endParaRPr lang="en-US" sz="1200" b="1">
                <a:solidFill>
                  <a:srgbClr val="C00000"/>
                </a:solidFill>
                <a:ea typeface="ＭＳ Ｐゴシック"/>
              </a:endParaRPr>
            </a:p>
            <a:p>
              <a:pPr algn="ctr" defTabSz="914400"/>
              <a:r>
                <a:rPr lang="id-ID" sz="1200" b="1">
                  <a:solidFill>
                    <a:srgbClr val="C00000"/>
                  </a:solidFill>
                  <a:ea typeface="ＭＳ Ｐゴシック"/>
                </a:rPr>
                <a:t> NASIONAL</a:t>
              </a:r>
            </a:p>
          </p:txBody>
        </p:sp>
        <p:sp>
          <p:nvSpPr>
            <p:cNvPr id="93208" name="Line 80"/>
            <p:cNvSpPr>
              <a:spLocks noChangeShapeType="1"/>
            </p:cNvSpPr>
            <p:nvPr/>
          </p:nvSpPr>
          <p:spPr bwMode="auto">
            <a:xfrm>
              <a:off x="7543800" y="3124200"/>
              <a:ext cx="30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93209" name="Rectangle 81"/>
            <p:cNvSpPr>
              <a:spLocks noChangeArrowheads="1"/>
            </p:cNvSpPr>
            <p:nvPr/>
          </p:nvSpPr>
          <p:spPr bwMode="auto">
            <a:xfrm>
              <a:off x="849313" y="5332413"/>
              <a:ext cx="1277937" cy="461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defTabSz="914400"/>
              <a:r>
                <a:rPr lang="en-US" sz="1200" b="1">
                  <a:solidFill>
                    <a:srgbClr val="C00000"/>
                  </a:solidFill>
                  <a:ea typeface="ＭＳ Ｐゴシック"/>
                </a:rPr>
                <a:t>LINGKUNGAN</a:t>
              </a:r>
            </a:p>
            <a:p>
              <a:pPr defTabSz="914400"/>
              <a:r>
                <a:rPr lang="en-US" sz="1200" b="1">
                  <a:solidFill>
                    <a:srgbClr val="C00000"/>
                  </a:solidFill>
                  <a:ea typeface="ＭＳ Ｐゴシック"/>
                </a:rPr>
                <a:t> </a:t>
              </a:r>
              <a:r>
                <a:rPr lang="id-ID" sz="1200" b="1">
                  <a:solidFill>
                    <a:srgbClr val="C00000"/>
                  </a:solidFill>
                  <a:ea typeface="ＭＳ Ｐゴシック"/>
                </a:rPr>
                <a:t>STR</a:t>
              </a:r>
              <a:r>
                <a:rPr lang="en-US" sz="1200" b="1">
                  <a:solidFill>
                    <a:srgbClr val="C00000"/>
                  </a:solidFill>
                  <a:ea typeface="ＭＳ Ｐゴシック"/>
                </a:rPr>
                <a:t>ATEGIS</a:t>
              </a:r>
              <a:endParaRPr lang="id-ID" sz="1200" b="1">
                <a:solidFill>
                  <a:srgbClr val="C00000"/>
                </a:solidFill>
                <a:ea typeface="ＭＳ Ｐゴシック"/>
              </a:endParaRPr>
            </a:p>
          </p:txBody>
        </p:sp>
        <p:sp>
          <p:nvSpPr>
            <p:cNvPr id="93210" name="Rectangle 82"/>
            <p:cNvSpPr>
              <a:spLocks noChangeArrowheads="1"/>
            </p:cNvSpPr>
            <p:nvPr/>
          </p:nvSpPr>
          <p:spPr bwMode="auto">
            <a:xfrm>
              <a:off x="990600" y="5761038"/>
              <a:ext cx="990600" cy="600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>
              <a:spAutoFit/>
            </a:bodyPr>
            <a:lstStyle/>
            <a:p>
              <a:pPr algn="ctr" defTabSz="914400"/>
              <a:r>
                <a:rPr lang="en-US" sz="1300" b="1" i="1">
                  <a:solidFill>
                    <a:srgbClr val="0D0D0D"/>
                  </a:solidFill>
                  <a:ea typeface="ＭＳ Ｐゴシック"/>
                </a:rPr>
                <a:t>Global, Regional, Nasional</a:t>
              </a:r>
              <a:endParaRPr lang="en-US" sz="1300">
                <a:solidFill>
                  <a:srgbClr val="0D0D0D"/>
                </a:solidFill>
                <a:ea typeface="ＭＳ Ｐゴシック"/>
              </a:endParaRPr>
            </a:p>
          </p:txBody>
        </p:sp>
        <p:cxnSp>
          <p:nvCxnSpPr>
            <p:cNvPr id="93211" name="AutoShape 38"/>
            <p:cNvCxnSpPr>
              <a:cxnSpLocks noChangeShapeType="1"/>
            </p:cNvCxnSpPr>
            <p:nvPr/>
          </p:nvCxnSpPr>
          <p:spPr bwMode="auto">
            <a:xfrm>
              <a:off x="1295400" y="5027612"/>
              <a:ext cx="1317625" cy="1588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93212" name="AutoShape 39"/>
            <p:cNvCxnSpPr>
              <a:cxnSpLocks noChangeShapeType="1"/>
            </p:cNvCxnSpPr>
            <p:nvPr/>
          </p:nvCxnSpPr>
          <p:spPr bwMode="auto">
            <a:xfrm rot="5400000">
              <a:off x="1217613" y="4951412"/>
              <a:ext cx="153988" cy="1587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15400" name="AutoShape 40"/>
            <p:cNvCxnSpPr>
              <a:cxnSpLocks noChangeShapeType="1"/>
            </p:cNvCxnSpPr>
            <p:nvPr/>
          </p:nvCxnSpPr>
          <p:spPr bwMode="auto">
            <a:xfrm>
              <a:off x="2209800" y="5943600"/>
              <a:ext cx="914400" cy="1588"/>
            </a:xfrm>
            <a:prstGeom prst="straightConnector1">
              <a:avLst/>
            </a:prstGeom>
            <a:ln w="38100"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214" name="AutoShape 41"/>
            <p:cNvCxnSpPr>
              <a:cxnSpLocks noChangeShapeType="1"/>
            </p:cNvCxnSpPr>
            <p:nvPr/>
          </p:nvCxnSpPr>
          <p:spPr bwMode="auto">
            <a:xfrm rot="5400000" flipH="1" flipV="1">
              <a:off x="2934494" y="5752306"/>
              <a:ext cx="381000" cy="1588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50" name="Straight Connector 49"/>
            <p:cNvCxnSpPr/>
            <p:nvPr/>
          </p:nvCxnSpPr>
          <p:spPr>
            <a:xfrm>
              <a:off x="4495800" y="2286000"/>
              <a:ext cx="2286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>
              <a:off x="4572000" y="4191000"/>
              <a:ext cx="228600" cy="158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217" name="TextBox 54"/>
            <p:cNvSpPr txBox="1">
              <a:spLocks noChangeArrowheads="1"/>
            </p:cNvSpPr>
            <p:nvPr/>
          </p:nvSpPr>
          <p:spPr bwMode="auto">
            <a:xfrm>
              <a:off x="5562600" y="2590800"/>
              <a:ext cx="1524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/>
              <a:r>
                <a:rPr lang="en-US" sz="2000" b="1">
                  <a:solidFill>
                    <a:srgbClr val="000000"/>
                  </a:solidFill>
                  <a:ea typeface="ＭＳ Ｐゴシック"/>
                </a:rPr>
                <a:t>+</a:t>
              </a:r>
            </a:p>
          </p:txBody>
        </p:sp>
        <p:cxnSp>
          <p:nvCxnSpPr>
            <p:cNvPr id="93218" name="AutoShape 41"/>
            <p:cNvCxnSpPr>
              <a:cxnSpLocks noChangeShapeType="1"/>
            </p:cNvCxnSpPr>
            <p:nvPr/>
          </p:nvCxnSpPr>
          <p:spPr bwMode="auto">
            <a:xfrm rot="5400000" flipH="1" flipV="1">
              <a:off x="3467894" y="5752306"/>
              <a:ext cx="381000" cy="1588"/>
            </a:xfrm>
            <a:prstGeom prst="straightConnector1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57" name="AutoShape 40"/>
            <p:cNvCxnSpPr>
              <a:cxnSpLocks noChangeShapeType="1"/>
            </p:cNvCxnSpPr>
            <p:nvPr/>
          </p:nvCxnSpPr>
          <p:spPr bwMode="auto">
            <a:xfrm>
              <a:off x="3657600" y="5943600"/>
              <a:ext cx="914400" cy="1588"/>
            </a:xfrm>
            <a:prstGeom prst="straightConnector1">
              <a:avLst/>
            </a:prstGeom>
            <a:ln w="38100">
              <a:headEnd/>
              <a:tailEnd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 rot="10800000">
              <a:off x="4419600" y="4876800"/>
              <a:ext cx="45720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3221" name="Line 61"/>
            <p:cNvSpPr>
              <a:spLocks noChangeShapeType="1"/>
            </p:cNvSpPr>
            <p:nvPr/>
          </p:nvSpPr>
          <p:spPr bwMode="auto">
            <a:xfrm>
              <a:off x="4038600" y="3124200"/>
              <a:ext cx="30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63" name="Straight Arrow Connector 62"/>
            <p:cNvCxnSpPr/>
            <p:nvPr/>
          </p:nvCxnSpPr>
          <p:spPr>
            <a:xfrm rot="10800000">
              <a:off x="2362200" y="1981200"/>
              <a:ext cx="2514600" cy="1588"/>
            </a:xfrm>
            <a:prstGeom prst="straightConnector1">
              <a:avLst/>
            </a:prstGeom>
            <a:ln w="38100">
              <a:solidFill>
                <a:schemeClr val="tx1"/>
              </a:solidFill>
              <a:prstDash val="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Arrow Connector 43"/>
            <p:cNvCxnSpPr/>
            <p:nvPr/>
          </p:nvCxnSpPr>
          <p:spPr>
            <a:xfrm rot="5400000" flipH="1" flipV="1">
              <a:off x="3195638" y="3876675"/>
              <a:ext cx="319087" cy="4763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arrow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3224" name="Line 61"/>
            <p:cNvSpPr>
              <a:spLocks noChangeShapeType="1"/>
            </p:cNvSpPr>
            <p:nvPr/>
          </p:nvSpPr>
          <p:spPr bwMode="auto">
            <a:xfrm>
              <a:off x="2362200" y="3124200"/>
              <a:ext cx="30480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" name="Slide Number Placeholder 6"/>
          <p:cNvSpPr txBox="1">
            <a:spLocks/>
          </p:cNvSpPr>
          <p:nvPr/>
        </p:nvSpPr>
        <p:spPr>
          <a:xfrm>
            <a:off x="8763000" y="6477000"/>
            <a:ext cx="381000" cy="304800"/>
          </a:xfrm>
          <a:prstGeom prst="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0" scaled="1"/>
            <a:tileRect/>
          </a:gra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 defTabSz="914400">
              <a:defRPr/>
            </a:pPr>
            <a:fld id="{C9039F9B-9288-434F-A1E9-AC8B22C3EB74}" type="slidenum">
              <a:rPr lang="en-US" sz="1400" i="1">
                <a:solidFill>
                  <a:srgbClr val="000000"/>
                </a:solidFill>
                <a:latin typeface="Calibri" pitchFamily="34" charset="0"/>
              </a:rPr>
              <a:pPr algn="ctr" defTabSz="914400">
                <a:defRPr/>
              </a:pPr>
              <a:t>34</a:t>
            </a:fld>
            <a:endParaRPr lang="en-US" sz="1400" i="1" dirty="0">
              <a:solidFill>
                <a:srgbClr val="00000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1" name="TextBox 1"/>
          <p:cNvSpPr txBox="1">
            <a:spLocks noChangeArrowheads="1"/>
          </p:cNvSpPr>
          <p:nvPr/>
        </p:nvSpPr>
        <p:spPr bwMode="auto">
          <a:xfrm>
            <a:off x="838200" y="619125"/>
            <a:ext cx="6934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ea typeface="ＭＳ Ｐゴシック"/>
                <a:cs typeface="Arial" charset="0"/>
              </a:rPr>
              <a:t>BERBAGAI ISTILAH</a:t>
            </a:r>
          </a:p>
        </p:txBody>
      </p:sp>
      <p:sp>
        <p:nvSpPr>
          <p:cNvPr id="112642" name="TextBox 2"/>
          <p:cNvSpPr txBox="1">
            <a:spLocks noChangeArrowheads="1"/>
          </p:cNvSpPr>
          <p:nvPr/>
        </p:nvSpPr>
        <p:spPr bwMode="auto">
          <a:xfrm>
            <a:off x="990600" y="1519238"/>
            <a:ext cx="434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2400" b="1">
                <a:ea typeface="ＭＳ Ｐゴシック"/>
                <a:cs typeface="Arial" charset="0"/>
              </a:rPr>
              <a:t>   KARAKTER</a:t>
            </a:r>
          </a:p>
        </p:txBody>
      </p:sp>
      <p:sp>
        <p:nvSpPr>
          <p:cNvPr id="112643" name="TextBox 3"/>
          <p:cNvSpPr txBox="1">
            <a:spLocks noChangeArrowheads="1"/>
          </p:cNvSpPr>
          <p:nvPr/>
        </p:nvSpPr>
        <p:spPr bwMode="auto">
          <a:xfrm>
            <a:off x="990600" y="2124075"/>
            <a:ext cx="434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2400" b="1">
                <a:ea typeface="ＭＳ Ｐゴシック"/>
                <a:cs typeface="Arial" charset="0"/>
              </a:rPr>
              <a:t>   AKHLAK</a:t>
            </a:r>
          </a:p>
        </p:txBody>
      </p:sp>
      <p:sp>
        <p:nvSpPr>
          <p:cNvPr id="112644" name="TextBox 4"/>
          <p:cNvSpPr txBox="1">
            <a:spLocks noChangeArrowheads="1"/>
          </p:cNvSpPr>
          <p:nvPr/>
        </p:nvSpPr>
        <p:spPr bwMode="auto">
          <a:xfrm>
            <a:off x="990600" y="2738438"/>
            <a:ext cx="434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2400" b="1">
                <a:ea typeface="ＭＳ Ｐゴシック"/>
                <a:cs typeface="Arial" charset="0"/>
              </a:rPr>
              <a:t>   MORAL</a:t>
            </a:r>
          </a:p>
        </p:txBody>
      </p:sp>
      <p:sp>
        <p:nvSpPr>
          <p:cNvPr id="112645" name="TextBox 5"/>
          <p:cNvSpPr txBox="1">
            <a:spLocks noChangeArrowheads="1"/>
          </p:cNvSpPr>
          <p:nvPr/>
        </p:nvSpPr>
        <p:spPr bwMode="auto">
          <a:xfrm>
            <a:off x="990600" y="3419475"/>
            <a:ext cx="43434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Courier New" pitchFamily="49" charset="0"/>
              <a:buChar char="o"/>
            </a:pPr>
            <a:r>
              <a:rPr lang="en-US" sz="2400" b="1">
                <a:ea typeface="ＭＳ Ｐゴシック"/>
                <a:cs typeface="Arial" charset="0"/>
              </a:rPr>
              <a:t>   WATAK</a:t>
            </a:r>
          </a:p>
        </p:txBody>
      </p:sp>
      <p:sp>
        <p:nvSpPr>
          <p:cNvPr id="7" name="Right Arrow 6"/>
          <p:cNvSpPr/>
          <p:nvPr/>
        </p:nvSpPr>
        <p:spPr>
          <a:xfrm>
            <a:off x="3733800" y="1519238"/>
            <a:ext cx="990600" cy="228600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647" name="TextBox 7"/>
          <p:cNvSpPr txBox="1">
            <a:spLocks noChangeArrowheads="1"/>
          </p:cNvSpPr>
          <p:nvPr/>
        </p:nvSpPr>
        <p:spPr bwMode="auto">
          <a:xfrm>
            <a:off x="5105400" y="2259013"/>
            <a:ext cx="2971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000" b="1">
                <a:ea typeface="ＭＳ Ｐゴシック"/>
                <a:cs typeface="Arial" charset="0"/>
              </a:rPr>
              <a:t>PERILAKU</a:t>
            </a:r>
          </a:p>
        </p:txBody>
      </p:sp>
      <p:sp>
        <p:nvSpPr>
          <p:cNvPr id="112648" name="TextBox 8"/>
          <p:cNvSpPr txBox="1">
            <a:spLocks noChangeArrowheads="1"/>
          </p:cNvSpPr>
          <p:nvPr/>
        </p:nvSpPr>
        <p:spPr bwMode="auto">
          <a:xfrm>
            <a:off x="76200" y="4872038"/>
            <a:ext cx="89916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i="1">
                <a:solidFill>
                  <a:srgbClr val="0000FF"/>
                </a:solidFill>
                <a:ea typeface="ＭＳ Ｐゴシック"/>
                <a:cs typeface="Arial" charset="0"/>
              </a:rPr>
              <a:t>….AKU DIUTUS UNTUK MEMPERBAIKI AKHLAK UMAT …</a:t>
            </a:r>
          </a:p>
        </p:txBody>
      </p:sp>
      <p:sp>
        <p:nvSpPr>
          <p:cNvPr id="10" name="Right Arrow 9"/>
          <p:cNvSpPr/>
          <p:nvPr/>
        </p:nvSpPr>
        <p:spPr>
          <a:xfrm rot="16200000">
            <a:off x="1600200" y="3652838"/>
            <a:ext cx="685800" cy="144780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447800" y="5715000"/>
            <a:ext cx="457200" cy="4572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1752600" y="5791200"/>
            <a:ext cx="381000" cy="30480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2652" name="TextBox 12"/>
          <p:cNvSpPr txBox="1">
            <a:spLocks noChangeArrowheads="1"/>
          </p:cNvSpPr>
          <p:nvPr/>
        </p:nvSpPr>
        <p:spPr bwMode="auto">
          <a:xfrm>
            <a:off x="2209800" y="5715000"/>
            <a:ext cx="6934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="1">
                <a:solidFill>
                  <a:srgbClr val="006600"/>
                </a:solidFill>
                <a:ea typeface="ＭＳ Ｐゴシック"/>
                <a:cs typeface="Arial" charset="0"/>
              </a:rPr>
              <a:t>TUJUAN UTAMA MAPEL/MAKUL AGAMA UNTUK ……</a:t>
            </a:r>
          </a:p>
        </p:txBody>
      </p:sp>
      <p:sp>
        <p:nvSpPr>
          <p:cNvPr id="112653" name="TextBox 13"/>
          <p:cNvSpPr txBox="1">
            <a:spLocks noChangeArrowheads="1"/>
          </p:cNvSpPr>
          <p:nvPr/>
        </p:nvSpPr>
        <p:spPr bwMode="auto">
          <a:xfrm>
            <a:off x="417513" y="6521450"/>
            <a:ext cx="1236662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Kemdiknas RI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smtClean="0"/>
              <a:t>Pasal 3 UU Sisdiknas</a:t>
            </a:r>
          </a:p>
        </p:txBody>
      </p:sp>
      <p:sp>
        <p:nvSpPr>
          <p:cNvPr id="113666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3306762"/>
          </a:xfrm>
          <a:ln>
            <a:solidFill>
              <a:srgbClr val="0000FF"/>
            </a:solidFill>
          </a:ln>
        </p:spPr>
        <p:txBody>
          <a:bodyPr/>
          <a:lstStyle/>
          <a:p>
            <a:r>
              <a:rPr lang="id-ID" sz="2400" b="1" smtClean="0"/>
              <a:t>Pendidikan nasional berfungsi mengembangkan kemampuan dan membentuk watak serta peradaban bangsa yang bermartabat dalam rangka mencerdaskan kehidupan bangsa, bertujuan untuk berkembangnya potensi peserta didik agar menjadi manusia </a:t>
            </a:r>
            <a:r>
              <a:rPr lang="id-ID" sz="2400" b="1" smtClean="0">
                <a:solidFill>
                  <a:srgbClr val="FF0000"/>
                </a:solidFill>
              </a:rPr>
              <a:t>yang beriman dan bertakwa kepada Tuhan Yang Maha Esa, berakhlak mulia</a:t>
            </a:r>
            <a:r>
              <a:rPr lang="id-ID" sz="2400" b="1" smtClean="0"/>
              <a:t>, sehat, berilmu, cakap, </a:t>
            </a:r>
            <a:r>
              <a:rPr lang="id-ID" sz="2400" b="1" smtClean="0">
                <a:solidFill>
                  <a:srgbClr val="FF0000"/>
                </a:solidFill>
              </a:rPr>
              <a:t>kreatif, mandiri, dan menjadi warga negara yang demokratis serta bertanggung jawab</a:t>
            </a:r>
            <a:r>
              <a:rPr lang="id-ID" sz="2400" b="1" smtClean="0"/>
              <a:t>.</a:t>
            </a:r>
            <a:endParaRPr lang="en-US" sz="2400" b="1" smtClean="0"/>
          </a:p>
          <a:p>
            <a:endParaRPr lang="en-US" sz="2400" b="1" smtClean="0"/>
          </a:p>
        </p:txBody>
      </p:sp>
      <p:sp>
        <p:nvSpPr>
          <p:cNvPr id="113667" name="TextBox 3"/>
          <p:cNvSpPr txBox="1">
            <a:spLocks noChangeArrowheads="1"/>
          </p:cNvSpPr>
          <p:nvPr/>
        </p:nvSpPr>
        <p:spPr bwMode="auto">
          <a:xfrm>
            <a:off x="533400" y="5410200"/>
            <a:ext cx="80772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i="1">
                <a:solidFill>
                  <a:srgbClr val="0000FF"/>
                </a:solidFill>
                <a:ea typeface="ＭＳ Ｐゴシック"/>
                <a:cs typeface="Arial" charset="0"/>
              </a:rPr>
              <a:t>5 DARI 8 POTENSI PESERTA DIDIK YG INGIN DIKEMBANGKAN LB DEKAT DENGAN KARAKTER</a:t>
            </a:r>
          </a:p>
        </p:txBody>
      </p:sp>
      <p:sp>
        <p:nvSpPr>
          <p:cNvPr id="5" name="Down Arrow 4"/>
          <p:cNvSpPr/>
          <p:nvPr/>
        </p:nvSpPr>
        <p:spPr>
          <a:xfrm>
            <a:off x="3581400" y="4572000"/>
            <a:ext cx="1981200" cy="6096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3669" name="TextBox 5"/>
          <p:cNvSpPr txBox="1">
            <a:spLocks noChangeArrowheads="1"/>
          </p:cNvSpPr>
          <p:nvPr/>
        </p:nvSpPr>
        <p:spPr bwMode="auto">
          <a:xfrm>
            <a:off x="417513" y="6521450"/>
            <a:ext cx="1236662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Kemdiknas 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KI HAJAR DEWANTARA</a:t>
            </a:r>
          </a:p>
        </p:txBody>
      </p:sp>
      <p:sp>
        <p:nvSpPr>
          <p:cNvPr id="114690" name="Content Placeholder 2"/>
          <p:cNvSpPr>
            <a:spLocks noGrp="1"/>
          </p:cNvSpPr>
          <p:nvPr>
            <p:ph idx="1"/>
          </p:nvPr>
        </p:nvSpPr>
        <p:spPr>
          <a:xfrm>
            <a:off x="0" y="1600200"/>
            <a:ext cx="8686800" cy="3124200"/>
          </a:xfrm>
        </p:spPr>
        <p:txBody>
          <a:bodyPr/>
          <a:lstStyle/>
          <a:p>
            <a:pPr algn="just">
              <a:buFont typeface="Arial" charset="0"/>
              <a:buNone/>
            </a:pPr>
            <a:r>
              <a:rPr lang="en-US" sz="2800" b="1" smtClean="0"/>
              <a:t>    PENDIDIKAN ADALAH DAYA UPAYA UNTUK MEMAJUKAN BERTUMBUHNYA </a:t>
            </a:r>
            <a:r>
              <a:rPr lang="en-US" sz="2800" b="1" smtClean="0">
                <a:solidFill>
                  <a:srgbClr val="0000FF"/>
                </a:solidFill>
              </a:rPr>
              <a:t>BUDI PEKERTI (KEKUATAN BATIN, KARAKTER), </a:t>
            </a:r>
            <a:r>
              <a:rPr lang="en-US" sz="2800" b="1" smtClean="0"/>
              <a:t>PIKIRAN (INTELLECT) DAN TUBUH ANAK. BAGIAN-BAGIAN ITU </a:t>
            </a:r>
            <a:r>
              <a:rPr lang="en-US" sz="2800" b="1" smtClean="0">
                <a:solidFill>
                  <a:srgbClr val="0000FF"/>
                </a:solidFill>
              </a:rPr>
              <a:t>TIDAK BOLEH DIPISAHKAN</a:t>
            </a:r>
            <a:r>
              <a:rPr lang="en-US" sz="2800" b="1" smtClean="0"/>
              <a:t> AGAR KITA DAPAT MEMAJUKAN KESEM-PURNAAN HIDUP ANAK-ANAK KITA.</a:t>
            </a:r>
          </a:p>
        </p:txBody>
      </p:sp>
      <p:sp>
        <p:nvSpPr>
          <p:cNvPr id="4" name="Down Arrow 3"/>
          <p:cNvSpPr/>
          <p:nvPr/>
        </p:nvSpPr>
        <p:spPr>
          <a:xfrm>
            <a:off x="3810000" y="4419600"/>
            <a:ext cx="1371600" cy="6858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4692" name="TextBox 5"/>
          <p:cNvSpPr txBox="1">
            <a:spLocks noChangeArrowheads="1"/>
          </p:cNvSpPr>
          <p:nvPr/>
        </p:nvSpPr>
        <p:spPr bwMode="auto">
          <a:xfrm>
            <a:off x="838200" y="5494338"/>
            <a:ext cx="7239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 i="1">
                <a:solidFill>
                  <a:srgbClr val="FF0000"/>
                </a:solidFill>
                <a:ea typeface="ＭＳ Ｐゴシック"/>
                <a:cs typeface="Arial" charset="0"/>
              </a:rPr>
              <a:t>PENDIDIKAN KARAKTER MERUPAKAN BAGIAN INTEGRAL YG SANGAT PENTING DARI PENDIDIKAN KITA</a:t>
            </a:r>
          </a:p>
        </p:txBody>
      </p:sp>
      <p:sp>
        <p:nvSpPr>
          <p:cNvPr id="114693" name="TextBox 5"/>
          <p:cNvSpPr txBox="1">
            <a:spLocks noChangeArrowheads="1"/>
          </p:cNvSpPr>
          <p:nvPr/>
        </p:nvSpPr>
        <p:spPr bwMode="auto">
          <a:xfrm>
            <a:off x="417513" y="6521450"/>
            <a:ext cx="1236662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Kemdiknas 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b="1"/>
              <a:t>PENDIDIKAN KARAKTER DLM </a:t>
            </a:r>
            <a:br>
              <a:rPr lang="en-US" sz="4000" b="1"/>
            </a:br>
            <a:r>
              <a:rPr lang="en-US" sz="4000" b="1"/>
              <a:t>4 PILAR PENDIDIKAN UNESCO</a:t>
            </a:r>
          </a:p>
        </p:txBody>
      </p:sp>
      <p:sp>
        <p:nvSpPr>
          <p:cNvPr id="115714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4068763"/>
          </a:xfrm>
        </p:spPr>
        <p:txBody>
          <a:bodyPr/>
          <a:lstStyle/>
          <a:p>
            <a:r>
              <a:rPr lang="en-US" b="1" smtClean="0"/>
              <a:t>LEARNING TO KNOW</a:t>
            </a:r>
          </a:p>
          <a:p>
            <a:r>
              <a:rPr lang="en-US" b="1" smtClean="0"/>
              <a:t>LEARNING TO DO</a:t>
            </a:r>
          </a:p>
          <a:p>
            <a:r>
              <a:rPr lang="en-US" b="1" smtClean="0"/>
              <a:t>LEARNING TO BE</a:t>
            </a:r>
          </a:p>
          <a:p>
            <a:r>
              <a:rPr lang="en-US" b="1" smtClean="0"/>
              <a:t>LEARNING TO LIVE</a:t>
            </a:r>
          </a:p>
          <a:p>
            <a:pPr>
              <a:buFont typeface="Arial" charset="0"/>
              <a:buNone/>
            </a:pPr>
            <a:r>
              <a:rPr lang="en-US" b="1" smtClean="0"/>
              <a:t>    TOGETHER</a:t>
            </a:r>
          </a:p>
        </p:txBody>
      </p:sp>
      <p:cxnSp>
        <p:nvCxnSpPr>
          <p:cNvPr id="5" name="Straight Connector 4"/>
          <p:cNvCxnSpPr/>
          <p:nvPr/>
        </p:nvCxnSpPr>
        <p:spPr>
          <a:xfrm rot="5400000">
            <a:off x="3848101" y="4456112"/>
            <a:ext cx="1143000" cy="3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rot="10800000">
            <a:off x="4114800" y="3883025"/>
            <a:ext cx="304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rot="10800000">
            <a:off x="4114800" y="5026025"/>
            <a:ext cx="304800" cy="158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419600" y="4418013"/>
            <a:ext cx="304800" cy="317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5523707" y="3390106"/>
            <a:ext cx="839788" cy="317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0800000">
            <a:off x="5181600" y="2970213"/>
            <a:ext cx="762000" cy="3175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721" name="TextBox 14"/>
          <p:cNvSpPr txBox="1">
            <a:spLocks noChangeArrowheads="1"/>
          </p:cNvSpPr>
          <p:nvPr/>
        </p:nvSpPr>
        <p:spPr bwMode="auto">
          <a:xfrm>
            <a:off x="6019800" y="2276475"/>
            <a:ext cx="3048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rgbClr val="0000FF"/>
                </a:solidFill>
                <a:ea typeface="ＭＳ Ｐゴシック"/>
                <a:cs typeface="Arial" charset="0"/>
              </a:rPr>
              <a:t>AKAN BERPENGARUH SAAT  YBS MELAKUKAN 2 PILAR LAINNYA</a:t>
            </a:r>
          </a:p>
        </p:txBody>
      </p:sp>
      <p:sp>
        <p:nvSpPr>
          <p:cNvPr id="13" name="Oval 12"/>
          <p:cNvSpPr/>
          <p:nvPr/>
        </p:nvSpPr>
        <p:spPr>
          <a:xfrm>
            <a:off x="4800600" y="3962400"/>
            <a:ext cx="2286000" cy="990600"/>
          </a:xfrm>
          <a:prstGeom prst="ellipse">
            <a:avLst/>
          </a:prstGeom>
          <a:solidFill>
            <a:srgbClr val="000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LEBIH DEKAT DG KARAKTER</a:t>
            </a:r>
          </a:p>
        </p:txBody>
      </p:sp>
      <p:sp>
        <p:nvSpPr>
          <p:cNvPr id="115723" name="TextBox 14"/>
          <p:cNvSpPr txBox="1">
            <a:spLocks noChangeArrowheads="1"/>
          </p:cNvSpPr>
          <p:nvPr/>
        </p:nvSpPr>
        <p:spPr bwMode="auto">
          <a:xfrm>
            <a:off x="417513" y="6521450"/>
            <a:ext cx="1236662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Kemdiknas 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38214" y="1066800"/>
            <a:ext cx="6120000" cy="5040000"/>
          </a:xfrm>
          <a:prstGeom prst="rect">
            <a:avLst/>
          </a:prstGeom>
          <a:ln w="38100"/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Book Antiqua" pitchFamily="18" charset="0"/>
            </a:endParaRPr>
          </a:p>
        </p:txBody>
      </p:sp>
      <p:cxnSp>
        <p:nvCxnSpPr>
          <p:cNvPr id="9" name="Elbow Connector 8"/>
          <p:cNvCxnSpPr>
            <a:stCxn id="4" idx="1"/>
            <a:endCxn id="4" idx="3"/>
          </p:cNvCxnSpPr>
          <p:nvPr/>
        </p:nvCxnSpPr>
        <p:spPr>
          <a:xfrm rot="10800000" flipH="1">
            <a:off x="2238214" y="3586800"/>
            <a:ext cx="6120000" cy="1588"/>
          </a:xfrm>
          <a:prstGeom prst="straightConnector1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Elbow Connector 11"/>
          <p:cNvCxnSpPr>
            <a:stCxn id="4" idx="0"/>
            <a:endCxn id="4" idx="2"/>
          </p:cNvCxnSpPr>
          <p:nvPr/>
        </p:nvCxnSpPr>
        <p:spPr>
          <a:xfrm rot="16200000" flipH="1">
            <a:off x="2778214" y="3586800"/>
            <a:ext cx="5040000" cy="1588"/>
          </a:xfrm>
          <a:prstGeom prst="straightConnector1">
            <a:avLst/>
          </a:prstGeom>
          <a:scene3d>
            <a:camera prst="orthographicFront"/>
            <a:lightRig rig="threePt" dir="t"/>
          </a:scene3d>
          <a:sp3d>
            <a:bevelT prst="relaxedInset"/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-73025" y="1889125"/>
            <a:ext cx="208756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400" b="1">
                <a:solidFill>
                  <a:srgbClr val="002060"/>
                </a:solidFill>
                <a:latin typeface="Calibri" pitchFamily="34" charset="0"/>
              </a:rPr>
              <a:t>INTRA</a:t>
            </a:r>
            <a:r>
              <a:rPr lang="id-ID" sz="2400" b="1">
                <a:solidFill>
                  <a:srgbClr val="002060"/>
                </a:solidFill>
                <a:latin typeface="Calibri" pitchFamily="34" charset="0"/>
              </a:rPr>
              <a:t>-</a:t>
            </a:r>
            <a:r>
              <a:rPr lang="en-US" sz="2400" b="1">
                <a:solidFill>
                  <a:srgbClr val="002060"/>
                </a:solidFill>
                <a:latin typeface="Calibri" pitchFamily="34" charset="0"/>
              </a:rPr>
              <a:t> PERSONAL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500063" y="4349750"/>
            <a:ext cx="15716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/>
            <a:r>
              <a:rPr lang="en-US" sz="2400" b="1">
                <a:solidFill>
                  <a:srgbClr val="002060"/>
                </a:solidFill>
                <a:latin typeface="Calibri" pitchFamily="34" charset="0"/>
              </a:rPr>
              <a:t>INTER</a:t>
            </a:r>
            <a:r>
              <a:rPr lang="id-ID" sz="2400" b="1">
                <a:solidFill>
                  <a:srgbClr val="002060"/>
                </a:solidFill>
                <a:latin typeface="Calibri" pitchFamily="34" charset="0"/>
              </a:rPr>
              <a:t>-</a:t>
            </a:r>
            <a:r>
              <a:rPr lang="en-US" sz="2400" b="1">
                <a:solidFill>
                  <a:srgbClr val="002060"/>
                </a:solidFill>
                <a:latin typeface="Calibri" pitchFamily="34" charset="0"/>
              </a:rPr>
              <a:t> PERSONAL</a:t>
            </a: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2500313" y="1198563"/>
            <a:ext cx="2500312" cy="2036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000"/>
              </a:spcAft>
            </a:pPr>
            <a:r>
              <a:rPr lang="en-US" b="1">
                <a:solidFill>
                  <a:srgbClr val="002060"/>
                </a:solidFill>
                <a:latin typeface="Calibri" pitchFamily="34" charset="0"/>
              </a:rPr>
              <a:t>OLAH PIKIR</a:t>
            </a:r>
          </a:p>
          <a:p>
            <a:pPr>
              <a:spcAft>
                <a:spcPts val="600"/>
              </a:spcAft>
            </a:pPr>
            <a:r>
              <a:rPr lang="en-US" sz="1700" b="1">
                <a:solidFill>
                  <a:srgbClr val="FF0000"/>
                </a:solidFill>
                <a:latin typeface="Calibri" pitchFamily="34" charset="0"/>
              </a:rPr>
              <a:t>FATHONAH</a:t>
            </a:r>
          </a:p>
          <a:p>
            <a:pPr>
              <a:spcAft>
                <a:spcPts val="600"/>
              </a:spcAft>
            </a:pPr>
            <a:r>
              <a:rPr lang="en-US" sz="1700" b="1">
                <a:solidFill>
                  <a:srgbClr val="7030A0"/>
                </a:solidFill>
                <a:latin typeface="Calibri" pitchFamily="34" charset="0"/>
              </a:rPr>
              <a:t>THINKER</a:t>
            </a:r>
          </a:p>
          <a:p>
            <a:pPr>
              <a:spcAft>
                <a:spcPts val="600"/>
              </a:spcAft>
            </a:pPr>
            <a:r>
              <a:rPr lang="en-US" sz="1700" b="1">
                <a:solidFill>
                  <a:srgbClr val="00B050"/>
                </a:solidFill>
                <a:latin typeface="Calibri" pitchFamily="34" charset="0"/>
              </a:rPr>
              <a:t>IQ</a:t>
            </a:r>
          </a:p>
          <a:p>
            <a:pPr>
              <a:spcAft>
                <a:spcPts val="600"/>
              </a:spcAft>
            </a:pPr>
            <a:r>
              <a:rPr lang="en-US" sz="1700" b="1">
                <a:solidFill>
                  <a:srgbClr val="0000FF"/>
                </a:solidFill>
                <a:latin typeface="Calibri" pitchFamily="34" charset="0"/>
              </a:rPr>
              <a:t>(B</a:t>
            </a:r>
            <a:r>
              <a:rPr lang="id-ID" sz="1700" b="1">
                <a:solidFill>
                  <a:srgbClr val="0000FF"/>
                </a:solidFill>
                <a:latin typeface="Calibri" pitchFamily="34" charset="0"/>
              </a:rPr>
              <a:t>ervisi, Cerdas,</a:t>
            </a:r>
            <a:r>
              <a:rPr lang="en-US" sz="1700" b="1">
                <a:solidFill>
                  <a:srgbClr val="0000FF"/>
                </a:solidFill>
                <a:latin typeface="Calibri" pitchFamily="34" charset="0"/>
              </a:rPr>
              <a:t> Kreatif, T</a:t>
            </a:r>
            <a:r>
              <a:rPr lang="id-ID" sz="1700" b="1">
                <a:solidFill>
                  <a:srgbClr val="0000FF"/>
                </a:solidFill>
                <a:latin typeface="Calibri" pitchFamily="34" charset="0"/>
              </a:rPr>
              <a:t>erbuka</a:t>
            </a:r>
            <a:r>
              <a:rPr lang="en-US" sz="1700" b="1">
                <a:solidFill>
                  <a:srgbClr val="0000FF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5572125" y="1190625"/>
            <a:ext cx="2571750" cy="235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000"/>
              </a:spcAft>
            </a:pPr>
            <a:r>
              <a:rPr lang="en-US" b="1">
                <a:solidFill>
                  <a:srgbClr val="002060"/>
                </a:solidFill>
                <a:latin typeface="Calibri" pitchFamily="34" charset="0"/>
              </a:rPr>
              <a:t>OLAH HATI</a:t>
            </a:r>
            <a:endParaRPr lang="en-US" sz="1600" b="1">
              <a:solidFill>
                <a:srgbClr val="002060"/>
              </a:solidFill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700" b="1">
                <a:solidFill>
                  <a:srgbClr val="FF0000"/>
                </a:solidFill>
                <a:latin typeface="Calibri" pitchFamily="34" charset="0"/>
              </a:rPr>
              <a:t>SID</a:t>
            </a:r>
            <a:r>
              <a:rPr lang="id-ID" sz="1700" b="1">
                <a:solidFill>
                  <a:srgbClr val="FF0000"/>
                </a:solidFill>
                <a:latin typeface="Calibri" pitchFamily="34" charset="0"/>
              </a:rPr>
              <a:t>D</a:t>
            </a:r>
            <a:r>
              <a:rPr lang="en-US" sz="1700" b="1">
                <a:solidFill>
                  <a:srgbClr val="FF0000"/>
                </a:solidFill>
                <a:latin typeface="Calibri" pitchFamily="34" charset="0"/>
              </a:rPr>
              <a:t>IQ</a:t>
            </a:r>
          </a:p>
          <a:p>
            <a:pPr>
              <a:spcAft>
                <a:spcPts val="600"/>
              </a:spcAft>
            </a:pPr>
            <a:r>
              <a:rPr lang="en-US" sz="1700" b="1">
                <a:solidFill>
                  <a:srgbClr val="7030A0"/>
                </a:solidFill>
                <a:latin typeface="Calibri" pitchFamily="34" charset="0"/>
              </a:rPr>
              <a:t>BELIEVER</a:t>
            </a:r>
          </a:p>
          <a:p>
            <a:pPr>
              <a:spcAft>
                <a:spcPts val="600"/>
              </a:spcAft>
            </a:pPr>
            <a:r>
              <a:rPr lang="en-US" sz="1700" b="1">
                <a:solidFill>
                  <a:srgbClr val="00B050"/>
                </a:solidFill>
                <a:latin typeface="Calibri" pitchFamily="34" charset="0"/>
              </a:rPr>
              <a:t>SQ</a:t>
            </a:r>
          </a:p>
          <a:p>
            <a:pPr>
              <a:spcAft>
                <a:spcPts val="600"/>
              </a:spcAft>
            </a:pPr>
            <a:r>
              <a:rPr lang="en-US" sz="1700" b="1">
                <a:solidFill>
                  <a:srgbClr val="0000FF"/>
                </a:solidFill>
                <a:latin typeface="Calibri" pitchFamily="34" charset="0"/>
              </a:rPr>
              <a:t>(J</a:t>
            </a:r>
            <a:r>
              <a:rPr lang="id-ID" sz="1700" b="1">
                <a:solidFill>
                  <a:srgbClr val="0000FF"/>
                </a:solidFill>
                <a:latin typeface="Calibri" pitchFamily="34" charset="0"/>
              </a:rPr>
              <a:t>ujur, Ikhlas, Religius, Adil</a:t>
            </a:r>
            <a:r>
              <a:rPr lang="en-US" sz="1700" b="1">
                <a:solidFill>
                  <a:srgbClr val="0000FF"/>
                </a:solidFill>
                <a:latin typeface="Calibri" pitchFamily="34" charset="0"/>
              </a:rPr>
              <a:t>)</a:t>
            </a:r>
          </a:p>
          <a:p>
            <a:pPr>
              <a:spcAft>
                <a:spcPts val="600"/>
              </a:spcAft>
            </a:pPr>
            <a:endParaRPr lang="en-US" sz="1600" b="1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428875" y="3709988"/>
            <a:ext cx="2714625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000"/>
              </a:spcAft>
            </a:pPr>
            <a:r>
              <a:rPr lang="en-US" b="1">
                <a:solidFill>
                  <a:srgbClr val="002060"/>
                </a:solidFill>
                <a:latin typeface="Calibri" pitchFamily="34" charset="0"/>
              </a:rPr>
              <a:t>OLAH RAGA</a:t>
            </a:r>
            <a:endParaRPr lang="en-US" sz="1600" b="1">
              <a:solidFill>
                <a:srgbClr val="002060"/>
              </a:solidFill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700" b="1">
                <a:solidFill>
                  <a:srgbClr val="FF0000"/>
                </a:solidFill>
                <a:latin typeface="Calibri" pitchFamily="34" charset="0"/>
              </a:rPr>
              <a:t>AMANAH</a:t>
            </a:r>
          </a:p>
          <a:p>
            <a:pPr>
              <a:spcAft>
                <a:spcPts val="600"/>
              </a:spcAft>
            </a:pPr>
            <a:r>
              <a:rPr lang="en-US" sz="1700" b="1">
                <a:solidFill>
                  <a:srgbClr val="7030A0"/>
                </a:solidFill>
                <a:latin typeface="Calibri" pitchFamily="34" charset="0"/>
              </a:rPr>
              <a:t>DOER</a:t>
            </a:r>
          </a:p>
          <a:p>
            <a:pPr>
              <a:spcAft>
                <a:spcPts val="600"/>
              </a:spcAft>
            </a:pPr>
            <a:r>
              <a:rPr lang="en-US" sz="1700" b="1">
                <a:solidFill>
                  <a:srgbClr val="00B050"/>
                </a:solidFill>
                <a:latin typeface="Calibri" pitchFamily="34" charset="0"/>
              </a:rPr>
              <a:t>AQ</a:t>
            </a:r>
          </a:p>
          <a:p>
            <a:pPr>
              <a:spcAft>
                <a:spcPts val="600"/>
              </a:spcAft>
            </a:pPr>
            <a:r>
              <a:rPr lang="en-US" sz="1700" b="1">
                <a:solidFill>
                  <a:srgbClr val="0000FF"/>
                </a:solidFill>
                <a:latin typeface="Calibri" pitchFamily="34" charset="0"/>
              </a:rPr>
              <a:t>(G</a:t>
            </a:r>
            <a:r>
              <a:rPr lang="id-ID" sz="1700" b="1">
                <a:solidFill>
                  <a:srgbClr val="0000FF"/>
                </a:solidFill>
                <a:latin typeface="Calibri" pitchFamily="34" charset="0"/>
              </a:rPr>
              <a:t>igih, Kerja Keras, Disiplin,</a:t>
            </a:r>
            <a:r>
              <a:rPr lang="en-US" sz="1700" b="1">
                <a:solidFill>
                  <a:srgbClr val="0000FF"/>
                </a:solidFill>
                <a:latin typeface="Calibri" pitchFamily="34" charset="0"/>
              </a:rPr>
              <a:t> Bersih, </a:t>
            </a:r>
            <a:r>
              <a:rPr lang="id-ID" sz="1700" b="1">
                <a:solidFill>
                  <a:srgbClr val="0000FF"/>
                </a:solidFill>
                <a:latin typeface="Calibri" pitchFamily="34" charset="0"/>
              </a:rPr>
              <a:t>Bertanggungjawab</a:t>
            </a:r>
            <a:r>
              <a:rPr lang="en-US" sz="1700" b="1">
                <a:solidFill>
                  <a:srgbClr val="0000FF"/>
                </a:solidFill>
                <a:latin typeface="Calibri" pitchFamily="34" charset="0"/>
              </a:rPr>
              <a:t>)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5572125" y="3567113"/>
            <a:ext cx="2786063" cy="2298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Aft>
                <a:spcPts val="1000"/>
              </a:spcAft>
            </a:pPr>
            <a:r>
              <a:rPr lang="en-US" b="1">
                <a:solidFill>
                  <a:srgbClr val="002060"/>
                </a:solidFill>
                <a:latin typeface="Calibri" pitchFamily="34" charset="0"/>
              </a:rPr>
              <a:t>OLAH RASA/KARSA</a:t>
            </a:r>
          </a:p>
          <a:p>
            <a:pPr>
              <a:spcAft>
                <a:spcPts val="600"/>
              </a:spcAft>
            </a:pPr>
            <a:r>
              <a:rPr lang="en-US" sz="1700" b="1">
                <a:solidFill>
                  <a:srgbClr val="FF0000"/>
                </a:solidFill>
                <a:latin typeface="Calibri" pitchFamily="34" charset="0"/>
              </a:rPr>
              <a:t>TABLI</a:t>
            </a:r>
            <a:r>
              <a:rPr lang="id-ID" sz="1700" b="1">
                <a:solidFill>
                  <a:srgbClr val="FF0000"/>
                </a:solidFill>
                <a:latin typeface="Calibri" pitchFamily="34" charset="0"/>
              </a:rPr>
              <a:t>GH</a:t>
            </a:r>
            <a:endParaRPr lang="en-US" sz="1700" b="1">
              <a:solidFill>
                <a:srgbClr val="FF0000"/>
              </a:solidFill>
              <a:latin typeface="Calibri" pitchFamily="34" charset="0"/>
            </a:endParaRPr>
          </a:p>
          <a:p>
            <a:pPr>
              <a:spcAft>
                <a:spcPts val="600"/>
              </a:spcAft>
            </a:pPr>
            <a:r>
              <a:rPr lang="en-US" sz="1700" b="1">
                <a:solidFill>
                  <a:srgbClr val="7030A0"/>
                </a:solidFill>
                <a:latin typeface="Calibri" pitchFamily="34" charset="0"/>
              </a:rPr>
              <a:t>NETWORKER</a:t>
            </a:r>
          </a:p>
          <a:p>
            <a:pPr>
              <a:spcAft>
                <a:spcPts val="600"/>
              </a:spcAft>
            </a:pPr>
            <a:r>
              <a:rPr lang="en-US" sz="1700" b="1">
                <a:solidFill>
                  <a:srgbClr val="00B050"/>
                </a:solidFill>
                <a:latin typeface="Calibri" pitchFamily="34" charset="0"/>
              </a:rPr>
              <a:t>EQ</a:t>
            </a:r>
          </a:p>
          <a:p>
            <a:pPr>
              <a:spcAft>
                <a:spcPts val="600"/>
              </a:spcAft>
            </a:pPr>
            <a:r>
              <a:rPr lang="en-US" sz="1700" b="1">
                <a:solidFill>
                  <a:srgbClr val="0000FF"/>
                </a:solidFill>
                <a:latin typeface="Calibri" pitchFamily="34" charset="0"/>
              </a:rPr>
              <a:t>(P</a:t>
            </a:r>
            <a:r>
              <a:rPr lang="id-ID" sz="1700" b="1">
                <a:solidFill>
                  <a:srgbClr val="0000FF"/>
                </a:solidFill>
                <a:latin typeface="Calibri" pitchFamily="34" charset="0"/>
              </a:rPr>
              <a:t>eduli, Demokratis,  Gotongroyong</a:t>
            </a:r>
            <a:r>
              <a:rPr lang="en-US" sz="1700" b="1">
                <a:solidFill>
                  <a:srgbClr val="0000FF"/>
                </a:solidFill>
                <a:latin typeface="Calibri" pitchFamily="34" charset="0"/>
              </a:rPr>
              <a:t>, Suka membatu)</a:t>
            </a:r>
          </a:p>
        </p:txBody>
      </p:sp>
      <p:sp>
        <p:nvSpPr>
          <p:cNvPr id="116748" name="TextBox 21"/>
          <p:cNvSpPr txBox="1">
            <a:spLocks noChangeArrowheads="1"/>
          </p:cNvSpPr>
          <p:nvPr/>
        </p:nvSpPr>
        <p:spPr bwMode="auto">
          <a:xfrm>
            <a:off x="2743200" y="412750"/>
            <a:ext cx="19050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ea typeface="ＭＳ Ｐゴシック"/>
                <a:cs typeface="Arial" charset="0"/>
              </a:rPr>
              <a:t>LOGIKA</a:t>
            </a:r>
          </a:p>
        </p:txBody>
      </p:sp>
      <p:sp>
        <p:nvSpPr>
          <p:cNvPr id="116749" name="TextBox 22"/>
          <p:cNvSpPr txBox="1">
            <a:spLocks noChangeArrowheads="1"/>
          </p:cNvSpPr>
          <p:nvPr/>
        </p:nvSpPr>
        <p:spPr bwMode="auto">
          <a:xfrm>
            <a:off x="5870575" y="396875"/>
            <a:ext cx="19050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800" b="1">
                <a:ea typeface="ＭＳ Ｐゴシック"/>
                <a:cs typeface="Arial" charset="0"/>
              </a:rPr>
              <a:t>RASA</a:t>
            </a:r>
          </a:p>
        </p:txBody>
      </p:sp>
      <p:sp>
        <p:nvSpPr>
          <p:cNvPr id="116750" name="TextBox 21"/>
          <p:cNvSpPr txBox="1">
            <a:spLocks noChangeArrowheads="1"/>
          </p:cNvSpPr>
          <p:nvPr/>
        </p:nvSpPr>
        <p:spPr bwMode="auto">
          <a:xfrm>
            <a:off x="417513" y="6521450"/>
            <a:ext cx="1236662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Kemdiknas RI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6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500"/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3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E27747-6C48-4FD1-88A4-5464EDEB9E22}" type="slidenum">
              <a:rPr lang="en-US"/>
              <a:pPr>
                <a:defRPr/>
              </a:pPr>
              <a:t>4</a:t>
            </a:fld>
            <a:endParaRPr lang="en-US"/>
          </a:p>
        </p:txBody>
      </p:sp>
      <p:sp>
        <p:nvSpPr>
          <p:cNvPr id="45058" name="Text Box 12"/>
          <p:cNvSpPr txBox="1">
            <a:spLocks noChangeArrowheads="1"/>
          </p:cNvSpPr>
          <p:nvPr/>
        </p:nvSpPr>
        <p:spPr bwMode="auto">
          <a:xfrm>
            <a:off x="609600" y="6324600"/>
            <a:ext cx="4038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>
                <a:latin typeface="Calibri" pitchFamily="34" charset="0"/>
                <a:ea typeface="ＭＳ Ｐゴシック"/>
                <a:cs typeface="Arial" charset="0"/>
              </a:rPr>
              <a:t>Diadopsi dari Kemdiknas 2010</a:t>
            </a:r>
          </a:p>
        </p:txBody>
      </p:sp>
      <p:grpSp>
        <p:nvGrpSpPr>
          <p:cNvPr id="45059" name="Group 3"/>
          <p:cNvGrpSpPr>
            <a:grpSpLocks/>
          </p:cNvGrpSpPr>
          <p:nvPr/>
        </p:nvGrpSpPr>
        <p:grpSpPr bwMode="auto">
          <a:xfrm>
            <a:off x="127000" y="909638"/>
            <a:ext cx="8766175" cy="5256212"/>
            <a:chOff x="0" y="618"/>
            <a:chExt cx="5522" cy="3311"/>
          </a:xfrm>
        </p:grpSpPr>
        <p:grpSp>
          <p:nvGrpSpPr>
            <p:cNvPr id="68610" name="Group 2"/>
            <p:cNvGrpSpPr>
              <a:grpSpLocks/>
            </p:cNvGrpSpPr>
            <p:nvPr/>
          </p:nvGrpSpPr>
          <p:grpSpPr bwMode="auto">
            <a:xfrm>
              <a:off x="6" y="624"/>
              <a:ext cx="5507" cy="3298"/>
              <a:chOff x="204" y="482"/>
              <a:chExt cx="5508" cy="3305"/>
            </a:xfrm>
            <a:solidFill>
              <a:schemeClr val="bg1">
                <a:lumMod val="85000"/>
              </a:schemeClr>
            </a:solidFill>
          </p:grpSpPr>
          <p:sp>
            <p:nvSpPr>
              <p:cNvPr id="68612" name="AutoShape 3"/>
              <p:cNvSpPr>
                <a:spLocks noChangeArrowheads="1"/>
              </p:cNvSpPr>
              <p:nvPr/>
            </p:nvSpPr>
            <p:spPr bwMode="auto">
              <a:xfrm>
                <a:off x="204" y="482"/>
                <a:ext cx="5508" cy="3305"/>
              </a:xfrm>
              <a:prstGeom prst="roundRect">
                <a:avLst>
                  <a:gd name="adj" fmla="val 16667"/>
                </a:avLst>
              </a:prstGeom>
              <a:grp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68613" name="Line 4"/>
              <p:cNvSpPr>
                <a:spLocks noChangeShapeType="1"/>
              </p:cNvSpPr>
              <p:nvPr/>
            </p:nvSpPr>
            <p:spPr bwMode="auto">
              <a:xfrm>
                <a:off x="204" y="2223"/>
                <a:ext cx="5508" cy="0"/>
              </a:xfrm>
              <a:prstGeom prst="line">
                <a:avLst/>
              </a:prstGeom>
              <a:grp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68614" name="Line 5"/>
              <p:cNvSpPr>
                <a:spLocks noChangeShapeType="1"/>
              </p:cNvSpPr>
              <p:nvPr/>
            </p:nvSpPr>
            <p:spPr bwMode="auto">
              <a:xfrm>
                <a:off x="2906" y="482"/>
                <a:ext cx="0" cy="3305"/>
              </a:xfrm>
              <a:prstGeom prst="line">
                <a:avLst/>
              </a:prstGeom>
              <a:grpFill/>
              <a:ln w="9525">
                <a:solidFill>
                  <a:schemeClr val="bg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>
                  <a:latin typeface="+mn-lt"/>
                </a:endParaRPr>
              </a:p>
            </p:txBody>
          </p:sp>
          <p:sp>
            <p:nvSpPr>
              <p:cNvPr id="68615" name="Text Box 6"/>
              <p:cNvSpPr txBox="1">
                <a:spLocks noChangeArrowheads="1"/>
              </p:cNvSpPr>
              <p:nvPr/>
            </p:nvSpPr>
            <p:spPr bwMode="auto">
              <a:xfrm>
                <a:off x="431" y="618"/>
                <a:ext cx="2059" cy="672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fontAlgn="auto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US" sz="3200" b="1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libri" pitchFamily="34" charset="0"/>
                  </a:rPr>
                  <a:t>Dengan</a:t>
                </a:r>
                <a:r>
                  <a:rPr lang="en-US" sz="3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libri" pitchFamily="34" charset="0"/>
                  </a:rPr>
                  <a:t> </a:t>
                </a:r>
                <a:r>
                  <a:rPr lang="en-US" sz="3200" b="1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libri" pitchFamily="34" charset="0"/>
                  </a:rPr>
                  <a:t>Tuhan</a:t>
                </a:r>
                <a:r>
                  <a:rPr lang="en-US" sz="3200" b="1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libri" pitchFamily="34" charset="0"/>
                  </a:rPr>
                  <a:t>: </a:t>
                </a:r>
                <a:r>
                  <a:rPr lang="en-US" sz="32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libri" pitchFamily="34" charset="0"/>
                  </a:rPr>
                  <a:t>Bertaqwa</a:t>
                </a:r>
                <a:r>
                  <a:rPr lang="en-US" sz="32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libri" pitchFamily="34" charset="0"/>
                  </a:rPr>
                  <a:t>/</a:t>
                </a:r>
                <a:r>
                  <a:rPr lang="en-US" sz="3200" dirty="0" err="1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libri" pitchFamily="34" charset="0"/>
                  </a:rPr>
                  <a:t>Religius</a:t>
                </a:r>
                <a:endParaRPr lang="en-US" sz="3200" dirty="0">
                  <a:solidFill>
                    <a:schemeClr val="tx1">
                      <a:lumMod val="95000"/>
                      <a:lumOff val="5000"/>
                    </a:schemeClr>
                  </a:solidFill>
                  <a:latin typeface="Calibri" pitchFamily="34" charset="0"/>
                </a:endParaRPr>
              </a:p>
            </p:txBody>
          </p:sp>
          <p:sp>
            <p:nvSpPr>
              <p:cNvPr id="68618" name="Text Box 9"/>
              <p:cNvSpPr txBox="1">
                <a:spLocks noChangeArrowheads="1"/>
              </p:cNvSpPr>
              <p:nvPr/>
            </p:nvSpPr>
            <p:spPr bwMode="auto">
              <a:xfrm>
                <a:off x="3167" y="574"/>
                <a:ext cx="2336" cy="128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fontAlgn="auto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US" sz="2800" b="1" dirty="0" err="1">
                    <a:solidFill>
                      <a:srgbClr val="660066"/>
                    </a:solidFill>
                    <a:latin typeface="Calibri" pitchFamily="34" charset="0"/>
                  </a:rPr>
                  <a:t>Dengan</a:t>
                </a:r>
                <a:r>
                  <a:rPr lang="en-US" sz="2800" b="1" dirty="0">
                    <a:solidFill>
                      <a:srgbClr val="660066"/>
                    </a:solidFill>
                    <a:latin typeface="Calibri" pitchFamily="34" charset="0"/>
                  </a:rPr>
                  <a:t> </a:t>
                </a:r>
                <a:r>
                  <a:rPr lang="en-US" sz="2800" b="1" dirty="0" err="1">
                    <a:solidFill>
                      <a:srgbClr val="660066"/>
                    </a:solidFill>
                    <a:latin typeface="Calibri" pitchFamily="34" charset="0"/>
                  </a:rPr>
                  <a:t>Diri</a:t>
                </a:r>
                <a:r>
                  <a:rPr lang="en-US" sz="2800" b="1" dirty="0">
                    <a:solidFill>
                      <a:srgbClr val="660066"/>
                    </a:solidFill>
                    <a:latin typeface="Calibri" pitchFamily="34" charset="0"/>
                  </a:rPr>
                  <a:t> </a:t>
                </a:r>
                <a:r>
                  <a:rPr lang="en-US" sz="2800" b="1" dirty="0" err="1">
                    <a:solidFill>
                      <a:srgbClr val="660066"/>
                    </a:solidFill>
                    <a:latin typeface="Calibri" pitchFamily="34" charset="0"/>
                  </a:rPr>
                  <a:t>Sendiri</a:t>
                </a:r>
                <a:r>
                  <a:rPr lang="en-US" sz="2800" b="1" dirty="0">
                    <a:solidFill>
                      <a:srgbClr val="660066"/>
                    </a:solidFill>
                    <a:latin typeface="Calibri" pitchFamily="34" charset="0"/>
                  </a:rPr>
                  <a:t>:</a:t>
                </a:r>
                <a:br>
                  <a:rPr lang="en-US" sz="2800" b="1" dirty="0">
                    <a:solidFill>
                      <a:srgbClr val="660066"/>
                    </a:solidFill>
                    <a:latin typeface="Calibri" pitchFamily="34" charset="0"/>
                  </a:rPr>
                </a:br>
                <a:r>
                  <a:rPr lang="en-US" sz="2000" dirty="0" err="1">
                    <a:solidFill>
                      <a:srgbClr val="660066"/>
                    </a:solidFill>
                    <a:latin typeface="Calibri" pitchFamily="34" charset="0"/>
                  </a:rPr>
                  <a:t>Jujur</a:t>
                </a:r>
                <a:r>
                  <a:rPr lang="en-US" sz="2000" dirty="0">
                    <a:solidFill>
                      <a:srgbClr val="660066"/>
                    </a:solidFill>
                    <a:latin typeface="Calibri" pitchFamily="34" charset="0"/>
                  </a:rPr>
                  <a:t>, </a:t>
                </a:r>
                <a:r>
                  <a:rPr lang="en-US" sz="2000" dirty="0" err="1">
                    <a:solidFill>
                      <a:srgbClr val="660066"/>
                    </a:solidFill>
                    <a:latin typeface="Calibri" pitchFamily="34" charset="0"/>
                  </a:rPr>
                  <a:t>Bertanggungjawab</a:t>
                </a:r>
                <a:r>
                  <a:rPr lang="en-US" sz="2000" dirty="0">
                    <a:solidFill>
                      <a:srgbClr val="660066"/>
                    </a:solidFill>
                    <a:latin typeface="Calibri" pitchFamily="34" charset="0"/>
                  </a:rPr>
                  <a:t>, </a:t>
                </a:r>
                <a:r>
                  <a:rPr lang="en-US" sz="2000" dirty="0" err="1">
                    <a:solidFill>
                      <a:srgbClr val="660066"/>
                    </a:solidFill>
                    <a:latin typeface="Calibri" pitchFamily="34" charset="0"/>
                  </a:rPr>
                  <a:t>Bergaya</a:t>
                </a:r>
                <a:r>
                  <a:rPr lang="en-US" sz="2000" dirty="0">
                    <a:solidFill>
                      <a:srgbClr val="660066"/>
                    </a:solidFill>
                    <a:latin typeface="Calibri" pitchFamily="34" charset="0"/>
                  </a:rPr>
                  <a:t> </a:t>
                </a:r>
                <a:r>
                  <a:rPr lang="en-US" sz="2000" dirty="0" err="1">
                    <a:solidFill>
                      <a:srgbClr val="660066"/>
                    </a:solidFill>
                    <a:latin typeface="Calibri" pitchFamily="34" charset="0"/>
                  </a:rPr>
                  <a:t>Hidup</a:t>
                </a:r>
                <a:r>
                  <a:rPr lang="en-US" sz="2000" dirty="0">
                    <a:solidFill>
                      <a:srgbClr val="660066"/>
                    </a:solidFill>
                    <a:latin typeface="Calibri" pitchFamily="34" charset="0"/>
                  </a:rPr>
                  <a:t> </a:t>
                </a:r>
                <a:r>
                  <a:rPr lang="en-US" sz="2000" dirty="0" err="1">
                    <a:solidFill>
                      <a:srgbClr val="660066"/>
                    </a:solidFill>
                    <a:latin typeface="Calibri" pitchFamily="34" charset="0"/>
                  </a:rPr>
                  <a:t>Sehat</a:t>
                </a:r>
                <a:r>
                  <a:rPr lang="en-US" sz="2000" dirty="0">
                    <a:solidFill>
                      <a:srgbClr val="660066"/>
                    </a:solidFill>
                    <a:latin typeface="Calibri" pitchFamily="34" charset="0"/>
                  </a:rPr>
                  <a:t>, </a:t>
                </a:r>
                <a:r>
                  <a:rPr lang="en-US" sz="2000" dirty="0" err="1">
                    <a:solidFill>
                      <a:srgbClr val="660066"/>
                    </a:solidFill>
                    <a:latin typeface="Calibri" pitchFamily="34" charset="0"/>
                  </a:rPr>
                  <a:t>Disiplin</a:t>
                </a:r>
                <a:r>
                  <a:rPr lang="en-US" sz="2000" dirty="0">
                    <a:solidFill>
                      <a:srgbClr val="660066"/>
                    </a:solidFill>
                    <a:latin typeface="Calibri" pitchFamily="34" charset="0"/>
                  </a:rPr>
                  <a:t>, </a:t>
                </a:r>
                <a:r>
                  <a:rPr lang="en-US" sz="2000" dirty="0" err="1">
                    <a:solidFill>
                      <a:srgbClr val="660066"/>
                    </a:solidFill>
                    <a:latin typeface="Calibri" pitchFamily="34" charset="0"/>
                  </a:rPr>
                  <a:t>Kerja</a:t>
                </a:r>
                <a:r>
                  <a:rPr lang="en-US" sz="2000" dirty="0">
                    <a:solidFill>
                      <a:srgbClr val="660066"/>
                    </a:solidFill>
                    <a:latin typeface="Calibri" pitchFamily="34" charset="0"/>
                  </a:rPr>
                  <a:t> </a:t>
                </a:r>
                <a:r>
                  <a:rPr lang="en-US" sz="2000" dirty="0" err="1">
                    <a:solidFill>
                      <a:srgbClr val="660066"/>
                    </a:solidFill>
                    <a:latin typeface="Calibri" pitchFamily="34" charset="0"/>
                  </a:rPr>
                  <a:t>Keras</a:t>
                </a:r>
                <a:r>
                  <a:rPr lang="en-US" sz="2000" dirty="0">
                    <a:solidFill>
                      <a:srgbClr val="660066"/>
                    </a:solidFill>
                    <a:latin typeface="Calibri" pitchFamily="34" charset="0"/>
                  </a:rPr>
                  <a:t>, </a:t>
                </a:r>
                <a:r>
                  <a:rPr lang="en-US" sz="2000" dirty="0" err="1">
                    <a:solidFill>
                      <a:srgbClr val="660066"/>
                    </a:solidFill>
                    <a:latin typeface="Calibri" pitchFamily="34" charset="0"/>
                  </a:rPr>
                  <a:t>Percaya</a:t>
                </a:r>
                <a:r>
                  <a:rPr lang="en-US" sz="2000" dirty="0">
                    <a:solidFill>
                      <a:srgbClr val="660066"/>
                    </a:solidFill>
                    <a:latin typeface="Calibri" pitchFamily="34" charset="0"/>
                  </a:rPr>
                  <a:t> </a:t>
                </a:r>
                <a:r>
                  <a:rPr lang="en-US" sz="2000" dirty="0" err="1">
                    <a:solidFill>
                      <a:srgbClr val="660066"/>
                    </a:solidFill>
                    <a:latin typeface="Calibri" pitchFamily="34" charset="0"/>
                  </a:rPr>
                  <a:t>Diri</a:t>
                </a:r>
                <a:r>
                  <a:rPr lang="en-US" sz="2000" dirty="0">
                    <a:solidFill>
                      <a:srgbClr val="660066"/>
                    </a:solidFill>
                    <a:latin typeface="Calibri" pitchFamily="34" charset="0"/>
                  </a:rPr>
                  <a:t>, </a:t>
                </a:r>
                <a:r>
                  <a:rPr lang="en-US" sz="2000" dirty="0" err="1">
                    <a:solidFill>
                      <a:srgbClr val="660066"/>
                    </a:solidFill>
                    <a:latin typeface="Calibri" pitchFamily="34" charset="0"/>
                  </a:rPr>
                  <a:t>Berjiwa</a:t>
                </a:r>
                <a:r>
                  <a:rPr lang="en-US" sz="2000" dirty="0">
                    <a:solidFill>
                      <a:srgbClr val="660066"/>
                    </a:solidFill>
                    <a:latin typeface="Calibri" pitchFamily="34" charset="0"/>
                  </a:rPr>
                  <a:t> </a:t>
                </a:r>
                <a:r>
                  <a:rPr lang="en-US" sz="2000" dirty="0" err="1">
                    <a:solidFill>
                      <a:srgbClr val="660066"/>
                    </a:solidFill>
                    <a:latin typeface="Calibri" pitchFamily="34" charset="0"/>
                  </a:rPr>
                  <a:t>Wirausaha</a:t>
                </a:r>
                <a:r>
                  <a:rPr lang="en-US" sz="2000" dirty="0">
                    <a:solidFill>
                      <a:srgbClr val="660066"/>
                    </a:solidFill>
                    <a:latin typeface="Calibri" pitchFamily="34" charset="0"/>
                  </a:rPr>
                  <a:t>, </a:t>
                </a:r>
                <a:r>
                  <a:rPr lang="en-US" sz="2000" dirty="0" err="1">
                    <a:solidFill>
                      <a:srgbClr val="660066"/>
                    </a:solidFill>
                    <a:latin typeface="Calibri" pitchFamily="34" charset="0"/>
                  </a:rPr>
                  <a:t>Kreatif</a:t>
                </a:r>
                <a:r>
                  <a:rPr lang="en-US" sz="2000" dirty="0">
                    <a:solidFill>
                      <a:srgbClr val="660066"/>
                    </a:solidFill>
                    <a:latin typeface="Calibri" pitchFamily="34" charset="0"/>
                  </a:rPr>
                  <a:t>, </a:t>
                </a:r>
                <a:r>
                  <a:rPr lang="en-US" sz="2000" dirty="0" err="1">
                    <a:solidFill>
                      <a:srgbClr val="660066"/>
                    </a:solidFill>
                    <a:latin typeface="Calibri" pitchFamily="34" charset="0"/>
                  </a:rPr>
                  <a:t>Inovatif</a:t>
                </a:r>
                <a:r>
                  <a:rPr lang="en-US" sz="2000" dirty="0">
                    <a:solidFill>
                      <a:srgbClr val="660066"/>
                    </a:solidFill>
                    <a:latin typeface="Calibri" pitchFamily="34" charset="0"/>
                  </a:rPr>
                  <a:t>, </a:t>
                </a:r>
                <a:r>
                  <a:rPr lang="en-US" sz="2000" dirty="0" err="1">
                    <a:solidFill>
                      <a:srgbClr val="660066"/>
                    </a:solidFill>
                    <a:latin typeface="Calibri" pitchFamily="34" charset="0"/>
                  </a:rPr>
                  <a:t>Mandiri</a:t>
                </a:r>
                <a:r>
                  <a:rPr lang="en-US" sz="2000" dirty="0">
                    <a:solidFill>
                      <a:srgbClr val="660066"/>
                    </a:solidFill>
                    <a:latin typeface="Calibri" pitchFamily="34" charset="0"/>
                  </a:rPr>
                  <a:t>, </a:t>
                </a:r>
                <a:r>
                  <a:rPr lang="en-US" sz="2000" dirty="0" err="1">
                    <a:solidFill>
                      <a:srgbClr val="660066"/>
                    </a:solidFill>
                    <a:latin typeface="Calibri" pitchFamily="34" charset="0"/>
                  </a:rPr>
                  <a:t>Mempunyai</a:t>
                </a:r>
                <a:r>
                  <a:rPr lang="en-US" sz="2000" dirty="0">
                    <a:solidFill>
                      <a:srgbClr val="660066"/>
                    </a:solidFill>
                    <a:latin typeface="Calibri" pitchFamily="34" charset="0"/>
                  </a:rPr>
                  <a:t> Rasa </a:t>
                </a:r>
                <a:r>
                  <a:rPr lang="en-US" sz="2000" dirty="0" err="1">
                    <a:solidFill>
                      <a:srgbClr val="660066"/>
                    </a:solidFill>
                    <a:latin typeface="Calibri" pitchFamily="34" charset="0"/>
                  </a:rPr>
                  <a:t>Ingin</a:t>
                </a:r>
                <a:r>
                  <a:rPr lang="en-US" sz="2000" dirty="0">
                    <a:solidFill>
                      <a:srgbClr val="660066"/>
                    </a:solidFill>
                    <a:latin typeface="Calibri" pitchFamily="34" charset="0"/>
                  </a:rPr>
                  <a:t> </a:t>
                </a:r>
                <a:r>
                  <a:rPr lang="en-US" sz="2000" dirty="0" err="1">
                    <a:solidFill>
                      <a:srgbClr val="660066"/>
                    </a:solidFill>
                    <a:latin typeface="Calibri" pitchFamily="34" charset="0"/>
                  </a:rPr>
                  <a:t>Tahu</a:t>
                </a:r>
                <a:endParaRPr lang="en-US" sz="2000" dirty="0">
                  <a:solidFill>
                    <a:srgbClr val="660066"/>
                  </a:solidFill>
                  <a:latin typeface="Calibri" pitchFamily="34" charset="0"/>
                </a:endParaRPr>
              </a:p>
            </p:txBody>
          </p:sp>
          <p:sp>
            <p:nvSpPr>
              <p:cNvPr id="68619" name="Text Box 10"/>
              <p:cNvSpPr txBox="1">
                <a:spLocks noChangeArrowheads="1"/>
              </p:cNvSpPr>
              <p:nvPr/>
            </p:nvSpPr>
            <p:spPr bwMode="auto">
              <a:xfrm>
                <a:off x="3307" y="2296"/>
                <a:ext cx="2340" cy="903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 fontAlgn="auto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US" sz="2800" b="1" dirty="0" err="1">
                    <a:solidFill>
                      <a:srgbClr val="800000"/>
                    </a:solidFill>
                    <a:latin typeface="Calibri" pitchFamily="34" charset="0"/>
                  </a:rPr>
                  <a:t>Nilai</a:t>
                </a:r>
                <a:r>
                  <a:rPr lang="en-US" sz="2800" b="1" dirty="0">
                    <a:solidFill>
                      <a:srgbClr val="800000"/>
                    </a:solidFill>
                    <a:latin typeface="Calibri" pitchFamily="34" charset="0"/>
                  </a:rPr>
                  <a:t> </a:t>
                </a:r>
                <a:r>
                  <a:rPr lang="en-US" sz="2800" b="1" dirty="0" err="1">
                    <a:solidFill>
                      <a:srgbClr val="800000"/>
                    </a:solidFill>
                    <a:latin typeface="Calibri" pitchFamily="34" charset="0"/>
                  </a:rPr>
                  <a:t>Kebangsaan</a:t>
                </a:r>
                <a:r>
                  <a:rPr lang="en-US" sz="2800" b="1" dirty="0">
                    <a:solidFill>
                      <a:srgbClr val="800000"/>
                    </a:solidFill>
                    <a:latin typeface="Calibri" pitchFamily="34" charset="0"/>
                  </a:rPr>
                  <a:t>:</a:t>
                </a:r>
                <a:br>
                  <a:rPr lang="en-US" sz="2800" b="1" dirty="0">
                    <a:solidFill>
                      <a:srgbClr val="800000"/>
                    </a:solidFill>
                    <a:latin typeface="Calibri" pitchFamily="34" charset="0"/>
                  </a:rPr>
                </a:br>
                <a:r>
                  <a:rPr lang="en-US" sz="2000" dirty="0" err="1">
                    <a:solidFill>
                      <a:srgbClr val="800000"/>
                    </a:solidFill>
                    <a:latin typeface="Calibri" pitchFamily="34" charset="0"/>
                  </a:rPr>
                  <a:t>Nasionalisme</a:t>
                </a:r>
                <a:r>
                  <a:rPr lang="en-US" sz="2000" dirty="0">
                    <a:solidFill>
                      <a:srgbClr val="800000"/>
                    </a:solidFill>
                    <a:latin typeface="Calibri" pitchFamily="34" charset="0"/>
                  </a:rPr>
                  <a:t> </a:t>
                </a:r>
                <a:r>
                  <a:rPr lang="en-US" sz="2000" dirty="0" err="1">
                    <a:solidFill>
                      <a:srgbClr val="800000"/>
                    </a:solidFill>
                    <a:latin typeface="Calibri" pitchFamily="34" charset="0"/>
                  </a:rPr>
                  <a:t>dan</a:t>
                </a:r>
                <a:r>
                  <a:rPr lang="en-US" sz="2000" dirty="0">
                    <a:solidFill>
                      <a:srgbClr val="800000"/>
                    </a:solidFill>
                    <a:latin typeface="Calibri" pitchFamily="34" charset="0"/>
                  </a:rPr>
                  <a:t> </a:t>
                </a:r>
                <a:r>
                  <a:rPr lang="en-US" sz="2000" dirty="0" err="1">
                    <a:solidFill>
                      <a:srgbClr val="800000"/>
                    </a:solidFill>
                    <a:latin typeface="Calibri" pitchFamily="34" charset="0"/>
                  </a:rPr>
                  <a:t>Menghargai</a:t>
                </a:r>
                <a:r>
                  <a:rPr lang="en-US" sz="2000" dirty="0">
                    <a:solidFill>
                      <a:srgbClr val="800000"/>
                    </a:solidFill>
                    <a:latin typeface="Calibri" pitchFamily="34" charset="0"/>
                  </a:rPr>
                  <a:t> </a:t>
                </a:r>
                <a:r>
                  <a:rPr lang="en-US" sz="2000" dirty="0" err="1">
                    <a:solidFill>
                      <a:srgbClr val="800000"/>
                    </a:solidFill>
                    <a:latin typeface="Calibri" pitchFamily="34" charset="0"/>
                  </a:rPr>
                  <a:t>Keberagaman</a:t>
                </a:r>
                <a:r>
                  <a:rPr lang="en-US" sz="2000" dirty="0">
                    <a:solidFill>
                      <a:srgbClr val="800000"/>
                    </a:solidFill>
                    <a:latin typeface="Calibri" pitchFamily="34" charset="0"/>
                  </a:rPr>
                  <a:t>, </a:t>
                </a:r>
                <a:r>
                  <a:rPr lang="en-US" sz="2000" dirty="0" err="1">
                    <a:solidFill>
                      <a:srgbClr val="800000"/>
                    </a:solidFill>
                    <a:latin typeface="Calibri" pitchFamily="34" charset="0"/>
                  </a:rPr>
                  <a:t>Pemahaman</a:t>
                </a:r>
                <a:r>
                  <a:rPr lang="en-US" sz="2000" dirty="0">
                    <a:solidFill>
                      <a:srgbClr val="800000"/>
                    </a:solidFill>
                    <a:latin typeface="Calibri" pitchFamily="34" charset="0"/>
                  </a:rPr>
                  <a:t> </a:t>
                </a:r>
                <a:r>
                  <a:rPr lang="en-US" sz="2000" dirty="0" err="1">
                    <a:solidFill>
                      <a:srgbClr val="800000"/>
                    </a:solidFill>
                    <a:latin typeface="Calibri" pitchFamily="34" charset="0"/>
                  </a:rPr>
                  <a:t>terhadap</a:t>
                </a:r>
                <a:r>
                  <a:rPr lang="en-US" sz="2000" dirty="0">
                    <a:solidFill>
                      <a:srgbClr val="800000"/>
                    </a:solidFill>
                    <a:latin typeface="Calibri" pitchFamily="34" charset="0"/>
                  </a:rPr>
                  <a:t> </a:t>
                </a:r>
                <a:r>
                  <a:rPr lang="en-US" sz="2000" dirty="0" err="1">
                    <a:solidFill>
                      <a:srgbClr val="800000"/>
                    </a:solidFill>
                    <a:latin typeface="Calibri" pitchFamily="34" charset="0"/>
                  </a:rPr>
                  <a:t>budaya</a:t>
                </a:r>
                <a:r>
                  <a:rPr lang="en-US" sz="2000" dirty="0">
                    <a:solidFill>
                      <a:srgbClr val="800000"/>
                    </a:solidFill>
                    <a:latin typeface="Calibri" pitchFamily="34" charset="0"/>
                  </a:rPr>
                  <a:t> </a:t>
                </a:r>
                <a:r>
                  <a:rPr lang="en-US" sz="2000" dirty="0" err="1">
                    <a:solidFill>
                      <a:srgbClr val="800000"/>
                    </a:solidFill>
                    <a:latin typeface="Calibri" pitchFamily="34" charset="0"/>
                  </a:rPr>
                  <a:t>dan</a:t>
                </a:r>
                <a:r>
                  <a:rPr lang="en-US" sz="2000" dirty="0">
                    <a:solidFill>
                      <a:srgbClr val="800000"/>
                    </a:solidFill>
                    <a:latin typeface="Calibri" pitchFamily="34" charset="0"/>
                  </a:rPr>
                  <a:t> </a:t>
                </a:r>
                <a:r>
                  <a:rPr lang="en-US" sz="2000" dirty="0" err="1">
                    <a:solidFill>
                      <a:srgbClr val="800000"/>
                    </a:solidFill>
                    <a:latin typeface="Calibri" pitchFamily="34" charset="0"/>
                  </a:rPr>
                  <a:t>ekonomi</a:t>
                </a:r>
                <a:endParaRPr lang="en-US" sz="2000" dirty="0">
                  <a:solidFill>
                    <a:srgbClr val="800000"/>
                  </a:solidFill>
                  <a:latin typeface="Calibri" pitchFamily="34" charset="0"/>
                </a:endParaRPr>
              </a:p>
            </p:txBody>
          </p:sp>
          <p:sp>
            <p:nvSpPr>
              <p:cNvPr id="68620" name="Text Box 11"/>
              <p:cNvSpPr txBox="1">
                <a:spLocks noChangeArrowheads="1"/>
              </p:cNvSpPr>
              <p:nvPr/>
            </p:nvSpPr>
            <p:spPr bwMode="auto">
              <a:xfrm>
                <a:off x="476" y="2251"/>
                <a:ext cx="2240" cy="1383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fontAlgn="auto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US" sz="2400" b="1">
                    <a:solidFill>
                      <a:srgbClr val="003300"/>
                    </a:solidFill>
                    <a:latin typeface="Calibri" pitchFamily="34" charset="0"/>
                  </a:rPr>
                  <a:t>Dengan Sesama                   dan Lingkungan:</a:t>
                </a:r>
                <a:br>
                  <a:rPr lang="en-US" sz="2400" b="1">
                    <a:solidFill>
                      <a:srgbClr val="003300"/>
                    </a:solidFill>
                    <a:latin typeface="Calibri" pitchFamily="34" charset="0"/>
                  </a:rPr>
                </a:br>
                <a:r>
                  <a:rPr lang="en-US">
                    <a:solidFill>
                      <a:srgbClr val="003300"/>
                    </a:solidFill>
                    <a:latin typeface="Calibri" pitchFamily="34" charset="0"/>
                  </a:rPr>
                  <a:t>Sadar hak dan kewajiban, Patuh pada aturan sosial, Menghargai karya orang lain, Santun dan demokratis, Peduli sosial dan lingkungan</a:t>
                </a:r>
              </a:p>
            </p:txBody>
          </p:sp>
          <p:sp>
            <p:nvSpPr>
              <p:cNvPr id="68617" name="Text Box 8"/>
              <p:cNvSpPr txBox="1">
                <a:spLocks noChangeArrowheads="1"/>
              </p:cNvSpPr>
              <p:nvPr/>
            </p:nvSpPr>
            <p:spPr bwMode="auto">
              <a:xfrm>
                <a:off x="2227" y="1887"/>
                <a:ext cx="1347" cy="679"/>
              </a:xfrm>
              <a:prstGeom prst="rect">
                <a:avLst/>
              </a:prstGeom>
              <a:ln>
                <a:noFill/>
                <a:headEnd/>
                <a:tailEnd/>
              </a:ln>
              <a:effectLst>
                <a:outerShdw blurRad="44450" dist="27940" dir="5400000" algn="ctr">
                  <a:srgbClr val="000000">
                    <a:alpha val="32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alanced" dir="t">
                  <a:rot lat="0" lon="0" rev="8700000"/>
                </a:lightRig>
              </a:scene3d>
              <a:sp3d>
                <a:bevelT w="190500" h="38100"/>
              </a:sp3d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>
                <a:spAutoFit/>
              </a:bodyPr>
              <a:lstStyle/>
              <a:p>
                <a:pPr algn="ctr" fontAlgn="auto">
                  <a:spcBef>
                    <a:spcPct val="50000"/>
                  </a:spcBef>
                  <a:spcAft>
                    <a:spcPts val="0"/>
                  </a:spcAft>
                  <a:defRPr/>
                </a:pPr>
                <a:r>
                  <a:rPr lang="en-US" sz="3200" b="1" dirty="0" err="1">
                    <a:solidFill>
                      <a:schemeClr val="bg1"/>
                    </a:solidFill>
                  </a:rPr>
                  <a:t>Nilai</a:t>
                </a:r>
                <a:r>
                  <a:rPr lang="en-US" sz="3200" b="1" dirty="0">
                    <a:solidFill>
                      <a:schemeClr val="bg1"/>
                    </a:solidFill>
                  </a:rPr>
                  <a:t> </a:t>
                </a:r>
                <a:r>
                  <a:rPr lang="en-US" sz="3200" b="1" dirty="0" err="1">
                    <a:solidFill>
                      <a:schemeClr val="bg1"/>
                    </a:solidFill>
                  </a:rPr>
                  <a:t>Karakter</a:t>
                </a:r>
                <a:endParaRPr lang="en-US" sz="32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45064" name="Text Box 5"/>
            <p:cNvSpPr txBox="1">
              <a:spLocks noChangeArrowheads="1"/>
            </p:cNvSpPr>
            <p:nvPr/>
          </p:nvSpPr>
          <p:spPr bwMode="auto">
            <a:xfrm>
              <a:off x="2018" y="2105"/>
              <a:ext cx="1361" cy="518"/>
            </a:xfrm>
            <a:prstGeom prst="rect">
              <a:avLst/>
            </a:prstGeom>
            <a:solidFill>
              <a:srgbClr val="E7F1FD"/>
            </a:solidFill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2400" b="1">
                  <a:solidFill>
                    <a:srgbClr val="03042B"/>
                  </a:solidFill>
                  <a:latin typeface="Calibri" pitchFamily="34" charset="0"/>
                </a:rPr>
                <a:t>Budaya dan Nilai Karakter</a:t>
              </a:r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1100928" y="76200"/>
            <a:ext cx="6858000" cy="533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b="1" dirty="0" err="1">
                <a:solidFill>
                  <a:srgbClr val="000000"/>
                </a:solidFill>
                <a:latin typeface="Cambria" charset="0"/>
              </a:rPr>
              <a:t>Aspek</a:t>
            </a:r>
            <a:r>
              <a:rPr lang="en-US" sz="2800" b="1" dirty="0">
                <a:solidFill>
                  <a:srgbClr val="000000"/>
                </a:solidFill>
                <a:latin typeface="Cambria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Cambria" charset="0"/>
              </a:rPr>
              <a:t>Nilai</a:t>
            </a:r>
            <a:r>
              <a:rPr lang="en-US" sz="2800" b="1" dirty="0" smtClean="0">
                <a:solidFill>
                  <a:srgbClr val="000000"/>
                </a:solidFill>
                <a:latin typeface="Cambria" charset="0"/>
              </a:rPr>
              <a:t> </a:t>
            </a:r>
            <a:r>
              <a:rPr lang="en-US" sz="2800" b="1" dirty="0" err="1" smtClean="0">
                <a:solidFill>
                  <a:srgbClr val="000000"/>
                </a:solidFill>
                <a:latin typeface="Cambria" charset="0"/>
              </a:rPr>
              <a:t>Karakter</a:t>
            </a:r>
            <a:endParaRPr lang="en-US" sz="2800" b="1" dirty="0">
              <a:solidFill>
                <a:srgbClr val="000000"/>
              </a:solidFill>
              <a:latin typeface="Cambria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1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smtClean="0"/>
              <a:t>Dr. Thomas Lickona:</a:t>
            </a:r>
          </a:p>
        </p:txBody>
      </p:sp>
      <p:sp>
        <p:nvSpPr>
          <p:cNvPr id="117762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686800" cy="2362200"/>
          </a:xfrm>
          <a:ln>
            <a:solidFill>
              <a:srgbClr val="0000FF"/>
            </a:solidFill>
          </a:ln>
        </p:spPr>
        <p:txBody>
          <a:bodyPr/>
          <a:lstStyle/>
          <a:p>
            <a:pPr>
              <a:buFont typeface="Arial" charset="0"/>
              <a:buNone/>
            </a:pPr>
            <a:r>
              <a:rPr lang="en-US" sz="2800" b="1" i="1" smtClean="0"/>
              <a:t>    In character education, it</a:t>
            </a:r>
            <a:r>
              <a:rPr lang="ja-JP" altLang="en-US" sz="2800" b="1" i="1" smtClean="0">
                <a:cs typeface="ＭＳ Ｐゴシック"/>
              </a:rPr>
              <a:t>’</a:t>
            </a:r>
            <a:r>
              <a:rPr lang="en-US" sz="2800" b="1" i="1" smtClean="0"/>
              <a:t>s clear </a:t>
            </a:r>
            <a:r>
              <a:rPr lang="en-US" sz="2800" b="1" i="1" smtClean="0">
                <a:solidFill>
                  <a:srgbClr val="0000FF"/>
                </a:solidFill>
              </a:rPr>
              <a:t>we want our children are able to judge what is right, care deeply about what is right, and then do what they believe to be right-even in the face of pressure form without and temptation from within.</a:t>
            </a:r>
          </a:p>
        </p:txBody>
      </p:sp>
      <p:sp>
        <p:nvSpPr>
          <p:cNvPr id="117763" name="TextBox 3"/>
          <p:cNvSpPr txBox="1">
            <a:spLocks noChangeArrowheads="1"/>
          </p:cNvSpPr>
          <p:nvPr/>
        </p:nvSpPr>
        <p:spPr bwMode="auto">
          <a:xfrm>
            <a:off x="990600" y="4343400"/>
            <a:ext cx="3733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400" b="1" i="1">
                <a:ea typeface="ＭＳ Ｐゴシック"/>
                <a:cs typeface="Arial" charset="0"/>
              </a:rPr>
              <a:t>  TRUSTWORTHINESS</a:t>
            </a:r>
          </a:p>
          <a:p>
            <a:pPr>
              <a:buFont typeface="Arial" charset="0"/>
              <a:buChar char="•"/>
            </a:pPr>
            <a:r>
              <a:rPr lang="en-US" sz="2400" b="1" i="1">
                <a:ea typeface="ＭＳ Ｐゴシック"/>
                <a:cs typeface="Arial" charset="0"/>
              </a:rPr>
              <a:t>  RESPECT</a:t>
            </a:r>
          </a:p>
          <a:p>
            <a:pPr>
              <a:buFont typeface="Arial" charset="0"/>
              <a:buChar char="•"/>
            </a:pPr>
            <a:r>
              <a:rPr lang="en-US" sz="2400" b="1" i="1">
                <a:ea typeface="ＭＳ Ｐゴシック"/>
                <a:cs typeface="Arial" charset="0"/>
              </a:rPr>
              <a:t>  RESPONSIBILITY</a:t>
            </a:r>
          </a:p>
          <a:p>
            <a:pPr>
              <a:buFont typeface="Arial" charset="0"/>
              <a:buChar char="•"/>
            </a:pPr>
            <a:r>
              <a:rPr lang="en-US" sz="2400" b="1" i="1">
                <a:ea typeface="ＭＳ Ｐゴシック"/>
                <a:cs typeface="Arial" charset="0"/>
              </a:rPr>
              <a:t>  FAIRNESS</a:t>
            </a:r>
          </a:p>
          <a:p>
            <a:pPr>
              <a:buFont typeface="Arial" charset="0"/>
              <a:buChar char="•"/>
            </a:pPr>
            <a:r>
              <a:rPr lang="en-US" sz="2400" b="1" i="1">
                <a:ea typeface="ＭＳ Ｐゴシック"/>
                <a:cs typeface="Arial" charset="0"/>
              </a:rPr>
              <a:t>  CARING</a:t>
            </a:r>
          </a:p>
        </p:txBody>
      </p:sp>
      <p:sp>
        <p:nvSpPr>
          <p:cNvPr id="117764" name="TextBox 4"/>
          <p:cNvSpPr txBox="1">
            <a:spLocks noChangeArrowheads="1"/>
          </p:cNvSpPr>
          <p:nvPr/>
        </p:nvSpPr>
        <p:spPr bwMode="auto">
          <a:xfrm>
            <a:off x="5181600" y="4343400"/>
            <a:ext cx="37338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en-US" sz="2400" b="1" i="1">
                <a:ea typeface="ＭＳ Ｐゴシック"/>
                <a:cs typeface="Arial" charset="0"/>
              </a:rPr>
              <a:t>  HONESTY</a:t>
            </a:r>
          </a:p>
          <a:p>
            <a:pPr>
              <a:buFont typeface="Arial" charset="0"/>
              <a:buChar char="•"/>
            </a:pPr>
            <a:r>
              <a:rPr lang="en-US" sz="2400" b="1" i="1">
                <a:ea typeface="ＭＳ Ｐゴシック"/>
                <a:cs typeface="Arial" charset="0"/>
              </a:rPr>
              <a:t>  COURAGE</a:t>
            </a:r>
          </a:p>
          <a:p>
            <a:pPr>
              <a:buFont typeface="Arial" charset="0"/>
              <a:buChar char="•"/>
            </a:pPr>
            <a:r>
              <a:rPr lang="en-US" sz="2400" b="1" i="1">
                <a:ea typeface="ＭＳ Ｐゴシック"/>
                <a:cs typeface="Arial" charset="0"/>
              </a:rPr>
              <a:t>  DILIGENCE</a:t>
            </a:r>
          </a:p>
          <a:p>
            <a:pPr>
              <a:buFont typeface="Arial" charset="0"/>
              <a:buChar char="•"/>
            </a:pPr>
            <a:r>
              <a:rPr lang="en-US" sz="2400" b="1" i="1">
                <a:ea typeface="ＭＳ Ｐゴシック"/>
                <a:cs typeface="Arial" charset="0"/>
              </a:rPr>
              <a:t>  INTEGRITY</a:t>
            </a:r>
          </a:p>
          <a:p>
            <a:pPr>
              <a:buFont typeface="Arial" charset="0"/>
              <a:buChar char="•"/>
            </a:pPr>
            <a:r>
              <a:rPr lang="en-US" sz="2400" b="1" i="1">
                <a:ea typeface="ＭＳ Ｐゴシック"/>
                <a:cs typeface="Arial" charset="0"/>
              </a:rPr>
              <a:t>  CITIZENSHIP</a:t>
            </a:r>
          </a:p>
        </p:txBody>
      </p:sp>
      <p:sp>
        <p:nvSpPr>
          <p:cNvPr id="6" name="Down Arrow 5"/>
          <p:cNvSpPr/>
          <p:nvPr/>
        </p:nvSpPr>
        <p:spPr>
          <a:xfrm>
            <a:off x="3657600" y="3352800"/>
            <a:ext cx="1828800" cy="9144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7766" name="TextBox 6"/>
          <p:cNvSpPr txBox="1">
            <a:spLocks noChangeArrowheads="1"/>
          </p:cNvSpPr>
          <p:nvPr/>
        </p:nvSpPr>
        <p:spPr bwMode="auto">
          <a:xfrm>
            <a:off x="417513" y="6521450"/>
            <a:ext cx="1236662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Kemdiknas 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sz="3600" b="1" smtClean="0">
                <a:ea typeface="ＭＳ Ｐゴシック"/>
              </a:rPr>
              <a:t>49 CHARACTER QUALITIES: </a:t>
            </a:r>
            <a:r>
              <a:rPr lang="en-US" sz="2800" b="1" smtClean="0">
                <a:ea typeface="ＭＳ Ｐゴシック"/>
              </a:rPr>
              <a:t/>
            </a:r>
            <a:br>
              <a:rPr lang="en-US" sz="2800" b="1" smtClean="0">
                <a:ea typeface="ＭＳ Ｐゴシック"/>
              </a:rPr>
            </a:br>
            <a:r>
              <a:rPr lang="en-US" sz="2400" b="1" smtClean="0">
                <a:ea typeface="ＭＳ Ｐゴシック"/>
              </a:rPr>
              <a:t>(</a:t>
            </a:r>
            <a:r>
              <a:rPr lang="en-US" sz="2400" b="1" i="1" smtClean="0">
                <a:ea typeface="ＭＳ Ｐゴシック"/>
              </a:rPr>
              <a:t>CHARACTER FIRST, 2009)</a:t>
            </a:r>
          </a:p>
        </p:txBody>
      </p:sp>
      <p:sp>
        <p:nvSpPr>
          <p:cNvPr id="118786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534400" cy="4114800"/>
          </a:xfrm>
          <a:ln w="28575">
            <a:solidFill>
              <a:schemeClr val="tx1"/>
            </a:solidFill>
          </a:ln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sz="2000" b="1" smtClean="0">
                <a:ea typeface="ＭＳ Ｐゴシック"/>
              </a:rPr>
              <a:t>Alertness		. Diligence	. Humanity	. Security</a:t>
            </a:r>
          </a:p>
          <a:p>
            <a:pPr>
              <a:spcBef>
                <a:spcPct val="0"/>
              </a:spcBef>
            </a:pPr>
            <a:r>
              <a:rPr lang="en-US" sz="2000" b="1" smtClean="0">
                <a:ea typeface="ＭＳ Ｐゴシック"/>
              </a:rPr>
              <a:t>Attentiveness		. Discernment	. Initiative	. Self-control</a:t>
            </a:r>
          </a:p>
          <a:p>
            <a:pPr>
              <a:spcBef>
                <a:spcPct val="0"/>
              </a:spcBef>
            </a:pPr>
            <a:r>
              <a:rPr lang="en-US" sz="2000" b="1" smtClean="0">
                <a:ea typeface="ＭＳ Ｐゴシック"/>
              </a:rPr>
              <a:t>Availability		. Discretion	. Joyfulness	. Sensitivity</a:t>
            </a:r>
          </a:p>
          <a:p>
            <a:pPr>
              <a:spcBef>
                <a:spcPct val="0"/>
              </a:spcBef>
            </a:pPr>
            <a:r>
              <a:rPr lang="en-US" sz="2000" b="1" smtClean="0">
                <a:ea typeface="ＭＳ Ｐゴシック"/>
              </a:rPr>
              <a:t>Benevolence		. Endurance	. Justice		. Sincerity</a:t>
            </a:r>
          </a:p>
          <a:p>
            <a:pPr>
              <a:spcBef>
                <a:spcPct val="0"/>
              </a:spcBef>
            </a:pPr>
            <a:r>
              <a:rPr lang="en-US" sz="2000" b="1" smtClean="0">
                <a:ea typeface="ＭＳ Ｐゴシック"/>
              </a:rPr>
              <a:t>Boldness		. Enthusiasm	. Loyalty		. Thoroughness</a:t>
            </a:r>
          </a:p>
          <a:p>
            <a:pPr>
              <a:spcBef>
                <a:spcPct val="0"/>
              </a:spcBef>
            </a:pPr>
            <a:r>
              <a:rPr lang="en-US" sz="2000" b="1" smtClean="0">
                <a:ea typeface="ＭＳ Ｐゴシック"/>
              </a:rPr>
              <a:t>Cautiousness		. Faith		. Meekness	. Thriftiness</a:t>
            </a:r>
          </a:p>
          <a:p>
            <a:pPr>
              <a:spcBef>
                <a:spcPct val="0"/>
              </a:spcBef>
            </a:pPr>
            <a:r>
              <a:rPr lang="en-US" sz="2000" b="1" smtClean="0">
                <a:ea typeface="ＭＳ Ｐゴシック"/>
              </a:rPr>
              <a:t>Compassion		. Flexibility	. Obedience	. Tolerance</a:t>
            </a:r>
          </a:p>
          <a:p>
            <a:pPr>
              <a:spcBef>
                <a:spcPct val="0"/>
              </a:spcBef>
            </a:pPr>
            <a:r>
              <a:rPr lang="en-US" sz="2000" b="1" smtClean="0">
                <a:ea typeface="ＭＳ Ｐゴシック"/>
              </a:rPr>
              <a:t>Contentment		. Forgiveness	. Orderliness	. Truthfulness</a:t>
            </a:r>
          </a:p>
          <a:p>
            <a:pPr>
              <a:spcBef>
                <a:spcPct val="0"/>
              </a:spcBef>
            </a:pPr>
            <a:r>
              <a:rPr lang="en-US" sz="2000" b="1" smtClean="0">
                <a:ea typeface="ＭＳ Ｐゴシック"/>
              </a:rPr>
              <a:t>Creativity		. Generosity	. Patience	. Virtue</a:t>
            </a:r>
          </a:p>
          <a:p>
            <a:pPr>
              <a:spcBef>
                <a:spcPct val="0"/>
              </a:spcBef>
            </a:pPr>
            <a:r>
              <a:rPr lang="en-US" sz="2000" b="1" smtClean="0">
                <a:ea typeface="ＭＳ Ｐゴシック"/>
              </a:rPr>
              <a:t>Decisiveness		. Gentleness	. Persuasiveness	. Wisdom</a:t>
            </a:r>
          </a:p>
          <a:p>
            <a:pPr>
              <a:spcBef>
                <a:spcPct val="0"/>
              </a:spcBef>
            </a:pPr>
            <a:r>
              <a:rPr lang="en-US" sz="2000" b="1" smtClean="0">
                <a:ea typeface="ＭＳ Ｐゴシック"/>
              </a:rPr>
              <a:t>Deference		. Gratefulness	. Punctuality</a:t>
            </a:r>
          </a:p>
          <a:p>
            <a:pPr>
              <a:spcBef>
                <a:spcPct val="0"/>
              </a:spcBef>
            </a:pPr>
            <a:r>
              <a:rPr lang="en-US" sz="2000" b="1" smtClean="0">
                <a:ea typeface="ＭＳ Ｐゴシック"/>
              </a:rPr>
              <a:t>Dependability		. Honor		. Resourcefulness</a:t>
            </a:r>
          </a:p>
          <a:p>
            <a:pPr>
              <a:spcBef>
                <a:spcPct val="0"/>
              </a:spcBef>
            </a:pPr>
            <a:r>
              <a:rPr lang="en-US" sz="2000" b="1" smtClean="0">
                <a:ea typeface="ＭＳ Ｐゴシック"/>
              </a:rPr>
              <a:t>Determination	. Hospitality	. Responsibility</a:t>
            </a:r>
          </a:p>
          <a:p>
            <a:pPr>
              <a:spcBef>
                <a:spcPct val="0"/>
              </a:spcBef>
            </a:pPr>
            <a:endParaRPr lang="en-US" sz="2000" b="1" smtClean="0">
              <a:ea typeface="ＭＳ Ｐゴシック"/>
            </a:endParaRPr>
          </a:p>
          <a:p>
            <a:pPr>
              <a:spcBef>
                <a:spcPct val="0"/>
              </a:spcBef>
            </a:pPr>
            <a:endParaRPr lang="en-US" sz="2000" b="1" smtClean="0">
              <a:ea typeface="ＭＳ Ｐゴシック"/>
            </a:endParaRPr>
          </a:p>
        </p:txBody>
      </p:sp>
      <p:sp>
        <p:nvSpPr>
          <p:cNvPr id="118787" name="TextBox 3"/>
          <p:cNvSpPr txBox="1">
            <a:spLocks noChangeArrowheads="1"/>
          </p:cNvSpPr>
          <p:nvPr/>
        </p:nvSpPr>
        <p:spPr bwMode="auto">
          <a:xfrm>
            <a:off x="685800" y="5897563"/>
            <a:ext cx="77724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/>
            <a:r>
              <a:rPr lang="en-US" b="1">
                <a:solidFill>
                  <a:srgbClr val="000000"/>
                </a:solidFill>
                <a:ea typeface="ＭＳ Ｐゴシック"/>
                <a:cs typeface="Arial" charset="0"/>
              </a:rPr>
              <a:t>MUNGKIN BELUM LENGKAP, TETAPI  SEMUA DPT DISETUJUI: BANYAK ASPEK KARAKTER YG DISETUJUI BERSAMA</a:t>
            </a:r>
          </a:p>
        </p:txBody>
      </p:sp>
      <p:sp>
        <p:nvSpPr>
          <p:cNvPr id="5" name="Down Arrow 4"/>
          <p:cNvSpPr/>
          <p:nvPr/>
        </p:nvSpPr>
        <p:spPr>
          <a:xfrm>
            <a:off x="3733800" y="5456238"/>
            <a:ext cx="1447800" cy="45720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9144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18789" name="TextBox 1"/>
          <p:cNvSpPr txBox="1">
            <a:spLocks noChangeArrowheads="1"/>
          </p:cNvSpPr>
          <p:nvPr/>
        </p:nvSpPr>
        <p:spPr bwMode="auto">
          <a:xfrm>
            <a:off x="417513" y="6521450"/>
            <a:ext cx="1236662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Kemdiknas RI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9809" name="Picture 2" descr="H:\belajar di alam.jp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 t="5063" b="5063"/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3" name="TextBox 2"/>
          <p:cNvSpPr txBox="1"/>
          <p:nvPr/>
        </p:nvSpPr>
        <p:spPr>
          <a:xfrm>
            <a:off x="1000100" y="218676"/>
            <a:ext cx="6929486" cy="124649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marL="1168400" indent="-1168400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7500" b="1" dirty="0" err="1">
                <a:ln w="57150">
                  <a:solidFill>
                    <a:srgbClr val="FFFFFF"/>
                  </a:solidFill>
                </a:ln>
                <a:solidFill>
                  <a:srgbClr val="A50021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  <a:latin typeface="Segoe Print" pitchFamily="2" charset="0"/>
              </a:rPr>
              <a:t>Terimakasih</a:t>
            </a:r>
            <a:endParaRPr lang="en-US" sz="7500" b="1" dirty="0">
              <a:ln w="57150">
                <a:solidFill>
                  <a:srgbClr val="FFFFFF"/>
                </a:solidFill>
              </a:ln>
              <a:solidFill>
                <a:srgbClr val="A50021"/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  <a:latin typeface="Segoe Print" pitchFamily="2" charset="0"/>
            </a:endParaRPr>
          </a:p>
        </p:txBody>
      </p:sp>
      <p:pic>
        <p:nvPicPr>
          <p:cNvPr id="5123" name="Picture 3" descr="C:\Documents and Settings\SMP N 48\My Documents\Downloads\burung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1069" y="900753"/>
            <a:ext cx="4294212" cy="31230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DE1E73-E0E1-4FF8-8D01-6CD6782E500A}" type="slidenum">
              <a:rPr lang="en-US"/>
              <a:pPr>
                <a:defRPr/>
              </a:pPr>
              <a:t>5</a:t>
            </a:fld>
            <a:endParaRPr lang="en-US"/>
          </a:p>
        </p:txBody>
      </p:sp>
      <p:sp>
        <p:nvSpPr>
          <p:cNvPr id="46082" name="Rectangle 2"/>
          <p:cNvSpPr>
            <a:spLocks noGrp="1"/>
          </p:cNvSpPr>
          <p:nvPr>
            <p:ph type="title" idx="4294967295"/>
          </p:nvPr>
        </p:nvSpPr>
        <p:spPr>
          <a:xfrm>
            <a:off x="0" y="-26988"/>
            <a:ext cx="9144000" cy="1143001"/>
          </a:xfrm>
        </p:spPr>
        <p:txBody>
          <a:bodyPr/>
          <a:lstStyle/>
          <a:p>
            <a:r>
              <a:rPr lang="en-US" sz="3200" smtClean="0"/>
              <a:t>Tahapan Pembentukan Karakter Bagi Siswa</a:t>
            </a:r>
          </a:p>
        </p:txBody>
      </p:sp>
      <p:grpSp>
        <p:nvGrpSpPr>
          <p:cNvPr id="46083" name="Group 3"/>
          <p:cNvGrpSpPr>
            <a:grpSpLocks/>
          </p:cNvGrpSpPr>
          <p:nvPr/>
        </p:nvGrpSpPr>
        <p:grpSpPr bwMode="auto">
          <a:xfrm>
            <a:off x="971550" y="1052513"/>
            <a:ext cx="3887788" cy="4608512"/>
            <a:chOff x="1474" y="1117"/>
            <a:chExt cx="2449" cy="2903"/>
          </a:xfrm>
        </p:grpSpPr>
        <p:sp>
          <p:nvSpPr>
            <p:cNvPr id="46089" name="Oval 4"/>
            <p:cNvSpPr>
              <a:spLocks noChangeArrowheads="1"/>
            </p:cNvSpPr>
            <p:nvPr/>
          </p:nvSpPr>
          <p:spPr bwMode="auto">
            <a:xfrm>
              <a:off x="1474" y="3703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>
                  <a:latin typeface="Calibri" pitchFamily="34" charset="0"/>
                </a:rPr>
                <a:t>1</a:t>
              </a:r>
            </a:p>
          </p:txBody>
        </p:sp>
        <p:sp>
          <p:nvSpPr>
            <p:cNvPr id="46090" name="Oval 5"/>
            <p:cNvSpPr>
              <a:spLocks noChangeArrowheads="1"/>
            </p:cNvSpPr>
            <p:nvPr/>
          </p:nvSpPr>
          <p:spPr bwMode="auto">
            <a:xfrm>
              <a:off x="1592" y="3331"/>
              <a:ext cx="195" cy="1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>
                  <a:latin typeface="Calibri" pitchFamily="34" charset="0"/>
                </a:rPr>
                <a:t>2</a:t>
              </a:r>
            </a:p>
          </p:txBody>
        </p:sp>
        <p:sp>
          <p:nvSpPr>
            <p:cNvPr id="46091" name="Oval 6"/>
            <p:cNvSpPr>
              <a:spLocks noChangeArrowheads="1"/>
            </p:cNvSpPr>
            <p:nvPr/>
          </p:nvSpPr>
          <p:spPr bwMode="auto">
            <a:xfrm>
              <a:off x="1746" y="2977"/>
              <a:ext cx="195" cy="1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>
                  <a:latin typeface="Calibri" pitchFamily="34" charset="0"/>
                </a:rPr>
                <a:t>3</a:t>
              </a:r>
            </a:p>
          </p:txBody>
        </p:sp>
        <p:sp>
          <p:nvSpPr>
            <p:cNvPr id="46092" name="Oval 7"/>
            <p:cNvSpPr>
              <a:spLocks noChangeArrowheads="1"/>
            </p:cNvSpPr>
            <p:nvPr/>
          </p:nvSpPr>
          <p:spPr bwMode="auto">
            <a:xfrm>
              <a:off x="1891" y="2560"/>
              <a:ext cx="195" cy="1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>
                  <a:latin typeface="Calibri" pitchFamily="34" charset="0"/>
                </a:rPr>
                <a:t>4</a:t>
              </a:r>
            </a:p>
          </p:txBody>
        </p:sp>
        <p:sp>
          <p:nvSpPr>
            <p:cNvPr id="46093" name="Oval 8"/>
            <p:cNvSpPr>
              <a:spLocks noChangeArrowheads="1"/>
            </p:cNvSpPr>
            <p:nvPr/>
          </p:nvSpPr>
          <p:spPr bwMode="auto">
            <a:xfrm>
              <a:off x="2072" y="2115"/>
              <a:ext cx="195" cy="1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>
                  <a:latin typeface="Calibri" pitchFamily="34" charset="0"/>
                </a:rPr>
                <a:t>5</a:t>
              </a:r>
            </a:p>
          </p:txBody>
        </p:sp>
        <p:sp>
          <p:nvSpPr>
            <p:cNvPr id="46094" name="Oval 9"/>
            <p:cNvSpPr>
              <a:spLocks noChangeArrowheads="1"/>
            </p:cNvSpPr>
            <p:nvPr/>
          </p:nvSpPr>
          <p:spPr bwMode="auto">
            <a:xfrm>
              <a:off x="2281" y="1616"/>
              <a:ext cx="195" cy="19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200">
                  <a:latin typeface="Calibri" pitchFamily="34" charset="0"/>
                </a:rPr>
                <a:t>6</a:t>
              </a:r>
            </a:p>
          </p:txBody>
        </p:sp>
        <p:sp>
          <p:nvSpPr>
            <p:cNvPr id="46095" name="Isosceles Triangle 7"/>
            <p:cNvSpPr>
              <a:spLocks noChangeArrowheads="1"/>
            </p:cNvSpPr>
            <p:nvPr/>
          </p:nvSpPr>
          <p:spPr bwMode="auto">
            <a:xfrm>
              <a:off x="1609" y="1362"/>
              <a:ext cx="2314" cy="2658"/>
            </a:xfrm>
            <a:prstGeom prst="triangle">
              <a:avLst>
                <a:gd name="adj" fmla="val 50000"/>
              </a:avLst>
            </a:prstGeom>
            <a:solidFill>
              <a:srgbClr val="ECF93D"/>
            </a:solidFill>
            <a:ln w="254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46096" name="Isosceles Triangle 7"/>
            <p:cNvSpPr>
              <a:spLocks noChangeArrowheads="1"/>
            </p:cNvSpPr>
            <p:nvPr/>
          </p:nvSpPr>
          <p:spPr bwMode="auto">
            <a:xfrm>
              <a:off x="1764" y="1158"/>
              <a:ext cx="2005" cy="2500"/>
            </a:xfrm>
            <a:prstGeom prst="triangle">
              <a:avLst>
                <a:gd name="adj" fmla="val 50000"/>
              </a:avLst>
            </a:prstGeom>
            <a:solidFill>
              <a:srgbClr val="8682DE"/>
            </a:solidFill>
            <a:ln w="254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46097" name="Isosceles Triangle 7"/>
            <p:cNvSpPr>
              <a:spLocks noChangeArrowheads="1"/>
            </p:cNvSpPr>
            <p:nvPr/>
          </p:nvSpPr>
          <p:spPr bwMode="auto">
            <a:xfrm>
              <a:off x="1909" y="1117"/>
              <a:ext cx="1711" cy="2167"/>
            </a:xfrm>
            <a:prstGeom prst="triangle">
              <a:avLst>
                <a:gd name="adj" fmla="val 50000"/>
              </a:avLst>
            </a:prstGeom>
            <a:solidFill>
              <a:srgbClr val="7FE0E5"/>
            </a:solidFill>
            <a:ln w="254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46098" name="Isosceles Triangle 7"/>
            <p:cNvSpPr>
              <a:spLocks noChangeArrowheads="1"/>
            </p:cNvSpPr>
            <p:nvPr/>
          </p:nvSpPr>
          <p:spPr bwMode="auto">
            <a:xfrm>
              <a:off x="2072" y="1142"/>
              <a:ext cx="1397" cy="1744"/>
            </a:xfrm>
            <a:prstGeom prst="triangle">
              <a:avLst>
                <a:gd name="adj" fmla="val 50000"/>
              </a:avLst>
            </a:prstGeom>
            <a:solidFill>
              <a:srgbClr val="F4BF28"/>
            </a:solidFill>
            <a:ln w="254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46099" name="Isosceles Triangle 7"/>
            <p:cNvSpPr>
              <a:spLocks noChangeArrowheads="1"/>
            </p:cNvSpPr>
            <p:nvPr/>
          </p:nvSpPr>
          <p:spPr bwMode="auto">
            <a:xfrm>
              <a:off x="2227" y="1117"/>
              <a:ext cx="1079" cy="1361"/>
            </a:xfrm>
            <a:prstGeom prst="triangle">
              <a:avLst>
                <a:gd name="adj" fmla="val 50000"/>
              </a:avLst>
            </a:prstGeom>
            <a:solidFill>
              <a:srgbClr val="3FEFB4"/>
            </a:solidFill>
            <a:ln w="254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46100" name="Isosceles Triangle 7"/>
            <p:cNvSpPr>
              <a:spLocks noChangeArrowheads="1"/>
            </p:cNvSpPr>
            <p:nvPr/>
          </p:nvSpPr>
          <p:spPr bwMode="auto">
            <a:xfrm>
              <a:off x="2372" y="1117"/>
              <a:ext cx="790" cy="998"/>
            </a:xfrm>
            <a:prstGeom prst="triangle">
              <a:avLst>
                <a:gd name="adj" fmla="val 50000"/>
              </a:avLst>
            </a:prstGeom>
            <a:solidFill>
              <a:srgbClr val="FBB193"/>
            </a:solidFill>
            <a:ln w="25400" algn="ctr">
              <a:solidFill>
                <a:schemeClr val="tx1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/>
              <a:endParaRPr lang="en-US">
                <a:solidFill>
                  <a:srgbClr val="FFFFFF"/>
                </a:solidFill>
                <a:latin typeface="Calibri" pitchFamily="34" charset="0"/>
              </a:endParaRPr>
            </a:p>
          </p:txBody>
        </p:sp>
        <p:sp>
          <p:nvSpPr>
            <p:cNvPr id="46101" name="Text Box 16"/>
            <p:cNvSpPr txBox="1">
              <a:spLocks noChangeArrowheads="1"/>
            </p:cNvSpPr>
            <p:nvPr/>
          </p:nvSpPr>
          <p:spPr bwMode="auto">
            <a:xfrm>
              <a:off x="1746" y="3748"/>
              <a:ext cx="19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Calibri" pitchFamily="34" charset="0"/>
                  <a:ea typeface="ＭＳ Ｐゴシック"/>
                  <a:cs typeface="Arial" charset="0"/>
                </a:rPr>
                <a:t>Mengetahui</a:t>
              </a:r>
            </a:p>
          </p:txBody>
        </p:sp>
        <p:sp>
          <p:nvSpPr>
            <p:cNvPr id="46102" name="Text Box 17"/>
            <p:cNvSpPr txBox="1">
              <a:spLocks noChangeArrowheads="1"/>
            </p:cNvSpPr>
            <p:nvPr/>
          </p:nvSpPr>
          <p:spPr bwMode="auto">
            <a:xfrm>
              <a:off x="1882" y="3340"/>
              <a:ext cx="172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Calibri" pitchFamily="34" charset="0"/>
                  <a:ea typeface="ＭＳ Ｐゴシック"/>
                  <a:cs typeface="Arial" charset="0"/>
                </a:rPr>
                <a:t>Memahami</a:t>
              </a:r>
            </a:p>
          </p:txBody>
        </p:sp>
        <p:sp>
          <p:nvSpPr>
            <p:cNvPr id="46103" name="Text Box 18"/>
            <p:cNvSpPr txBox="1">
              <a:spLocks noChangeArrowheads="1"/>
            </p:cNvSpPr>
            <p:nvPr/>
          </p:nvSpPr>
          <p:spPr bwMode="auto">
            <a:xfrm>
              <a:off x="2063" y="2982"/>
              <a:ext cx="140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Calibri" pitchFamily="34" charset="0"/>
                  <a:ea typeface="ＭＳ Ｐゴシック"/>
                  <a:cs typeface="Arial" charset="0"/>
                </a:rPr>
                <a:t>Membiasakan</a:t>
              </a:r>
            </a:p>
          </p:txBody>
        </p:sp>
        <p:sp>
          <p:nvSpPr>
            <p:cNvPr id="46104" name="Text Box 19"/>
            <p:cNvSpPr txBox="1">
              <a:spLocks noChangeArrowheads="1"/>
            </p:cNvSpPr>
            <p:nvPr/>
          </p:nvSpPr>
          <p:spPr bwMode="auto">
            <a:xfrm>
              <a:off x="2200" y="2569"/>
              <a:ext cx="113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>
                  <a:latin typeface="Calibri" pitchFamily="34" charset="0"/>
                  <a:ea typeface="ＭＳ Ｐゴシック"/>
                  <a:cs typeface="Arial" charset="0"/>
                </a:rPr>
                <a:t>Meyakini</a:t>
              </a:r>
            </a:p>
          </p:txBody>
        </p:sp>
        <p:sp>
          <p:nvSpPr>
            <p:cNvPr id="46105" name="Text Box 20"/>
            <p:cNvSpPr txBox="1">
              <a:spLocks noChangeArrowheads="1"/>
            </p:cNvSpPr>
            <p:nvPr/>
          </p:nvSpPr>
          <p:spPr bwMode="auto">
            <a:xfrm>
              <a:off x="2245" y="2115"/>
              <a:ext cx="1089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latin typeface="Calibri" pitchFamily="34" charset="0"/>
                  <a:ea typeface="ＭＳ Ｐゴシック"/>
                  <a:cs typeface="Arial" charset="0"/>
                </a:rPr>
                <a:t>Melakukan   sesuai 1,2,3,4</a:t>
              </a:r>
            </a:p>
          </p:txBody>
        </p:sp>
        <p:sp>
          <p:nvSpPr>
            <p:cNvPr id="46106" name="Text Box 21"/>
            <p:cNvSpPr txBox="1">
              <a:spLocks noChangeArrowheads="1"/>
            </p:cNvSpPr>
            <p:nvPr/>
          </p:nvSpPr>
          <p:spPr bwMode="auto">
            <a:xfrm>
              <a:off x="2426" y="1740"/>
              <a:ext cx="681" cy="36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1600">
                  <a:latin typeface="Calibri" pitchFamily="34" charset="0"/>
                  <a:ea typeface="ＭＳ Ｐゴシック"/>
                  <a:cs typeface="Arial" charset="0"/>
                </a:rPr>
                <a:t>Memper-tahankan</a:t>
              </a:r>
            </a:p>
          </p:txBody>
        </p:sp>
      </p:grpSp>
      <p:sp>
        <p:nvSpPr>
          <p:cNvPr id="46084" name="Line 22"/>
          <p:cNvSpPr>
            <a:spLocks noChangeShapeType="1"/>
          </p:cNvSpPr>
          <p:nvPr/>
        </p:nvSpPr>
        <p:spPr bwMode="auto">
          <a:xfrm>
            <a:off x="0" y="908050"/>
            <a:ext cx="9144000" cy="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6085" name="Text Box 23"/>
          <p:cNvSpPr txBox="1">
            <a:spLocks noChangeArrowheads="1"/>
          </p:cNvSpPr>
          <p:nvPr/>
        </p:nvSpPr>
        <p:spPr bwMode="auto">
          <a:xfrm>
            <a:off x="928688" y="6122988"/>
            <a:ext cx="4105275" cy="517525"/>
          </a:xfrm>
          <a:prstGeom prst="rect">
            <a:avLst/>
          </a:prstGeom>
          <a:solidFill>
            <a:srgbClr val="F2E0AC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400">
                <a:solidFill>
                  <a:srgbClr val="000066"/>
                </a:solidFill>
                <a:latin typeface="Calibri" pitchFamily="34" charset="0"/>
                <a:ea typeface="ＭＳ Ｐゴシック"/>
                <a:cs typeface="Arial" charset="0"/>
              </a:rPr>
              <a:t>Keteladanan; Pemberdayaan, Habituasi, Pembudayaan; Pembelajaran; Penguatan</a:t>
            </a:r>
          </a:p>
        </p:txBody>
      </p:sp>
      <p:sp>
        <p:nvSpPr>
          <p:cNvPr id="47" name="Right Arrow 46"/>
          <p:cNvSpPr>
            <a:spLocks noChangeArrowheads="1"/>
          </p:cNvSpPr>
          <p:nvPr/>
        </p:nvSpPr>
        <p:spPr bwMode="auto">
          <a:xfrm rot="-5400000">
            <a:off x="2805907" y="5691981"/>
            <a:ext cx="355600" cy="382587"/>
          </a:xfrm>
          <a:prstGeom prst="rightArrow">
            <a:avLst>
              <a:gd name="adj1" fmla="val 50000"/>
              <a:gd name="adj2" fmla="val 38245"/>
            </a:avLst>
          </a:prstGeom>
          <a:solidFill>
            <a:srgbClr val="000000"/>
          </a:solidFill>
          <a:ln>
            <a:noFill/>
          </a:ln>
          <a:effectLst>
            <a:outerShdw blurRad="63500" dist="23000" dir="5400000" rotWithShape="0">
              <a:srgbClr val="000000">
                <a:alpha val="34999"/>
              </a:srgbClr>
            </a:outerShdw>
          </a:effectLst>
          <a:extLst>
            <a:ext uri="{91240B29-F687-4f45-9708-019B960494DF}"/>
          </a:extLst>
        </p:spPr>
        <p:txBody>
          <a:bodyPr vert="eaVert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d-ID">
              <a:solidFill>
                <a:schemeClr val="lt1"/>
              </a:solidFill>
              <a:latin typeface="+mn-lt"/>
            </a:endParaRPr>
          </a:p>
        </p:txBody>
      </p:sp>
      <p:sp>
        <p:nvSpPr>
          <p:cNvPr id="46087" name="Oval 25"/>
          <p:cNvSpPr>
            <a:spLocks noChangeArrowheads="1"/>
          </p:cNvSpPr>
          <p:nvPr/>
        </p:nvSpPr>
        <p:spPr bwMode="auto">
          <a:xfrm>
            <a:off x="5580063" y="2636838"/>
            <a:ext cx="2089150" cy="180022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500" b="1">
                <a:latin typeface="Calibri" pitchFamily="34" charset="0"/>
              </a:rPr>
              <a:t>Siswa </a:t>
            </a:r>
          </a:p>
          <a:p>
            <a:pPr algn="ctr"/>
            <a:r>
              <a:rPr lang="en-US" sz="2500" b="1">
                <a:latin typeface="Calibri" pitchFamily="34" charset="0"/>
              </a:rPr>
              <a:t>Berkarakter </a:t>
            </a:r>
          </a:p>
          <a:p>
            <a:pPr algn="ctr"/>
            <a:r>
              <a:rPr lang="en-US" sz="2500" b="1">
                <a:latin typeface="Calibri" pitchFamily="34" charset="0"/>
              </a:rPr>
              <a:t>Terpuji</a:t>
            </a:r>
          </a:p>
        </p:txBody>
      </p:sp>
      <p:sp>
        <p:nvSpPr>
          <p:cNvPr id="46088" name="AutoShape 26"/>
          <p:cNvSpPr>
            <a:spLocks noChangeArrowheads="1"/>
          </p:cNvSpPr>
          <p:nvPr/>
        </p:nvSpPr>
        <p:spPr bwMode="auto">
          <a:xfrm>
            <a:off x="4500563" y="3284538"/>
            <a:ext cx="792162" cy="504825"/>
          </a:xfrm>
          <a:prstGeom prst="rightArrow">
            <a:avLst>
              <a:gd name="adj1" fmla="val 50000"/>
              <a:gd name="adj2" fmla="val 3923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Video </a:t>
            </a:r>
            <a:r>
              <a:rPr lang="en-US" dirty="0" err="1" smtClean="0"/>
              <a:t>Pendidikan</a:t>
            </a:r>
            <a:r>
              <a:rPr lang="en-US" dirty="0" smtClean="0"/>
              <a:t> </a:t>
            </a:r>
            <a:r>
              <a:rPr lang="en-US" dirty="0" err="1" smtClean="0"/>
              <a:t>Karakter</a:t>
            </a:r>
            <a:endParaRPr lang="en-US" dirty="0" smtClean="0"/>
          </a:p>
        </p:txBody>
      </p:sp>
    </p:spTree>
    <p:controls>
      <p:control spid="1027" name="WindowsMediaPlayer1" r:id="rId2" imgW="9142857" imgH="5619048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609600" y="4270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4572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Video Pendidikan Karakter</a:t>
            </a:r>
            <a:endParaRPr kumimoji="0" lang="en-US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controls>
      <p:control spid="2050" name="WindowsMediaPlayer1" r:id="rId2" imgW="9142857" imgH="5342857"/>
    </p:controls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Title 1"/>
          <p:cNvSpPr>
            <a:spLocks noGrp="1"/>
          </p:cNvSpPr>
          <p:nvPr>
            <p:ph type="title"/>
          </p:nvPr>
        </p:nvSpPr>
        <p:spPr>
          <a:xfrm>
            <a:off x="428625" y="106363"/>
            <a:ext cx="8229600" cy="11430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4800" b="1" smtClean="0"/>
              <a:t>Pengertian Karakter dan </a:t>
            </a:r>
            <a:br>
              <a:rPr lang="en-US" sz="4800" b="1" smtClean="0"/>
            </a:br>
            <a:r>
              <a:rPr lang="en-US" sz="4800" b="1" smtClean="0"/>
              <a:t>Pendidikan Karakter</a:t>
            </a:r>
          </a:p>
        </p:txBody>
      </p:sp>
      <p:sp>
        <p:nvSpPr>
          <p:cNvPr id="49154" name="Content Placeholder 2"/>
          <p:cNvSpPr>
            <a:spLocks noGrp="1"/>
          </p:cNvSpPr>
          <p:nvPr>
            <p:ph idx="1"/>
          </p:nvPr>
        </p:nvSpPr>
        <p:spPr>
          <a:xfrm>
            <a:off x="457200" y="1584325"/>
            <a:ext cx="8229600" cy="4525963"/>
          </a:xfrm>
        </p:spPr>
        <p:txBody>
          <a:bodyPr/>
          <a:lstStyle/>
          <a:p>
            <a:r>
              <a:rPr lang="en-US" sz="2800" b="1" smtClean="0">
                <a:latin typeface="Maiandra GD" pitchFamily="34" charset="0"/>
              </a:rPr>
              <a:t>Karakter adalah nilai-nilai yang melandasi perilaku manusia berdasarkan norma agama, kebudayaan, hukum/konstitusi, adat istiadat, dan estetika.</a:t>
            </a:r>
          </a:p>
          <a:p>
            <a:r>
              <a:rPr lang="en-US" sz="2800" b="1" smtClean="0">
                <a:latin typeface="Maiandra GD" pitchFamily="34" charset="0"/>
              </a:rPr>
              <a:t>Pendidikan karakter adalah upaya yang terencana untuk menjadikan peserta didik mengenal, peduli dan menginternalisasi nilai-nilai sehingga peserta didik berperilaku sebagai insan kamil.</a:t>
            </a:r>
          </a:p>
        </p:txBody>
      </p:sp>
      <p:sp>
        <p:nvSpPr>
          <p:cNvPr id="49155" name="TextBox 3"/>
          <p:cNvSpPr txBox="1">
            <a:spLocks noChangeArrowheads="1"/>
          </p:cNvSpPr>
          <p:nvPr/>
        </p:nvSpPr>
        <p:spPr bwMode="auto">
          <a:xfrm>
            <a:off x="312738" y="6534150"/>
            <a:ext cx="2214562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Dit. PSMP  Ditjend Mandikdasmen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smtClean="0"/>
              <a:t>PENDIDIKAN KARAKTER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39941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/>
              <a:buChar char="•"/>
              <a:defRPr/>
            </a:pPr>
            <a:r>
              <a:rPr lang="en-US">
                <a:latin typeface="Constantia" charset="0"/>
              </a:rPr>
              <a:t>Pendidikan karakter adalah suatu sistem penanaman nilai-nilai perilaku (karakter) kepada warga sekolah yang meliputi pengetahuan, kesadaran atau kemauan, dan tindakan untuk melaksanakan nilai-nilai, baik terhadap Tuhan Yang Maha Esa (YME), diri sendiri, sesama, lingkungan, maupun kebangsaan sehingga menjadi insan kamil. </a:t>
            </a:r>
          </a:p>
        </p:txBody>
      </p:sp>
      <p:sp>
        <p:nvSpPr>
          <p:cNvPr id="51203" name="TextBox 3"/>
          <p:cNvSpPr txBox="1">
            <a:spLocks noChangeArrowheads="1"/>
          </p:cNvSpPr>
          <p:nvPr/>
        </p:nvSpPr>
        <p:spPr bwMode="auto">
          <a:xfrm>
            <a:off x="312738" y="6534150"/>
            <a:ext cx="2214562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900">
                <a:latin typeface="Calibri" pitchFamily="34" charset="0"/>
              </a:rPr>
              <a:t>Sumber: Dit. PSMP  Ditjend Mandikdasmen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730</TotalTime>
  <Words>2764</Words>
  <Application>Microsoft Macintosh PowerPoint</Application>
  <PresentationFormat>On-screen Show (4:3)</PresentationFormat>
  <Paragraphs>647</Paragraphs>
  <Slides>42</Slides>
  <Notes>42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42</vt:i4>
      </vt:variant>
    </vt:vector>
  </HeadingPairs>
  <TitlesOfParts>
    <vt:vector size="45" baseType="lpstr">
      <vt:lpstr>Office Theme</vt:lpstr>
      <vt:lpstr>1_Office Theme</vt:lpstr>
      <vt:lpstr>Custom Design</vt:lpstr>
      <vt:lpstr>PENDIDIKAN  KARAKTER DI SEKOLAH</vt:lpstr>
      <vt:lpstr>Slide 2</vt:lpstr>
      <vt:lpstr>Slide 3</vt:lpstr>
      <vt:lpstr>Slide 4</vt:lpstr>
      <vt:lpstr>Tahapan Pembentukan Karakter Bagi Siswa</vt:lpstr>
      <vt:lpstr>Video Pendidikan Karakter</vt:lpstr>
      <vt:lpstr>Slide 7</vt:lpstr>
      <vt:lpstr>Pengertian Karakter dan  Pendidikan Karakter</vt:lpstr>
      <vt:lpstr>PENDIDIKAN KARAKTER</vt:lpstr>
      <vt:lpstr>Nilai-Nilai Karakter untuk Siswa</vt:lpstr>
      <vt:lpstr>Slide 11</vt:lpstr>
      <vt:lpstr>Pendidikan Karakter  melalui Pembelajaran</vt:lpstr>
      <vt:lpstr>Pelaksanaan Pembelajaran</vt:lpstr>
      <vt:lpstr>Evaluasi melalui Authentic  Assessment</vt:lpstr>
      <vt:lpstr>Pembinaan Karakter Melalui MBS</vt:lpstr>
      <vt:lpstr>Pembinaan Karakter melalui Ekstrakurikuler</vt:lpstr>
      <vt:lpstr>KOGNITIVISME : BRUNER</vt:lpstr>
      <vt:lpstr>APLIKASI TEORI KOGNITIF BRUNER</vt:lpstr>
      <vt:lpstr>Slide 19</vt:lpstr>
      <vt:lpstr>STRATEGI MIKRO DI SEKOLAH</vt:lpstr>
      <vt:lpstr>PILAR KELUARGA</vt:lpstr>
      <vt:lpstr>PILAR SEKOLAH</vt:lpstr>
      <vt:lpstr>PILAR MASYARAKAT</vt:lpstr>
      <vt:lpstr>AKTUALITA KARAKTER UTAMA SEBAGAI HASIL PENDIDIKAN</vt:lpstr>
      <vt:lpstr>Sasaran Pendidikan Karakter</vt:lpstr>
      <vt:lpstr>Slide 26</vt:lpstr>
      <vt:lpstr>Keseimbangan antara sikap, keterampilan dan pengetahuan untuk membangun soft skills dan  hard skills1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Pasal 3 UU Sisdiknas</vt:lpstr>
      <vt:lpstr>KI HAJAR DEWANTARA</vt:lpstr>
      <vt:lpstr>PENDIDIKAN KARAKTER DLM  4 PILAR PENDIDIKAN UNESCO</vt:lpstr>
      <vt:lpstr>Slide 39</vt:lpstr>
      <vt:lpstr>Dr. Thomas Lickona:</vt:lpstr>
      <vt:lpstr>49 CHARACTER QUALITIES:  (CHARACTER FIRST, 2009)</vt:lpstr>
      <vt:lpstr>Slide 42</vt:lpstr>
    </vt:vector>
  </TitlesOfParts>
  <Company>Direktorat Pembinaan SMP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PEMBELAJARAN KARAKTER DI SEKOLAH</dc:title>
  <dc:creator>Didik Suhardi</dc:creator>
  <cp:lastModifiedBy>SMPN48</cp:lastModifiedBy>
  <cp:revision>45</cp:revision>
  <dcterms:created xsi:type="dcterms:W3CDTF">2014-12-20T10:39:51Z</dcterms:created>
  <dcterms:modified xsi:type="dcterms:W3CDTF">2019-07-16T03:32:01Z</dcterms:modified>
</cp:coreProperties>
</file>