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6" r:id="rId3"/>
    <p:sldId id="257" r:id="rId4"/>
    <p:sldId id="260" r:id="rId5"/>
    <p:sldId id="261" r:id="rId6"/>
    <p:sldId id="263" r:id="rId7"/>
    <p:sldId id="268" r:id="rId8"/>
    <p:sldId id="269" r:id="rId9"/>
    <p:sldId id="270" r:id="rId10"/>
    <p:sldId id="271" r:id="rId11"/>
    <p:sldId id="272" r:id="rId12"/>
    <p:sldId id="273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Z:\Presentation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98989"/>
                </a:solidFill>
                <a:latin typeface="Georgia" pitchFamily="18" charset="0"/>
              </a:defRPr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9" name="Picture 6" descr="Z:\Presentation1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321550" y="6550025"/>
            <a:ext cx="16700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/>
              <a:t>www.</a:t>
            </a:r>
            <a:r>
              <a:rPr lang="en-US" sz="1400" b="1" dirty="0"/>
              <a:t>smm</a:t>
            </a:r>
            <a:r>
              <a:rPr lang="en-US" sz="1400" dirty="0"/>
              <a:t>art.co.in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eorgi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Georgia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Georgia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Georgia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Georgia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4339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Y:\IK\Logo Final - T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571500"/>
            <a:ext cx="85217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u="sng" dirty="0" smtClean="0"/>
              <a:t>Trust</a:t>
            </a:r>
            <a:endParaRPr lang="en-US" u="sng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Dependable</a:t>
            </a:r>
          </a:p>
          <a:p>
            <a:pPr>
              <a:buNone/>
            </a:pPr>
            <a:r>
              <a:rPr lang="en-US" dirty="0" smtClean="0"/>
              <a:t>Candid</a:t>
            </a:r>
          </a:p>
          <a:p>
            <a:pPr>
              <a:buNone/>
            </a:pPr>
            <a:r>
              <a:rPr lang="en-US" dirty="0" smtClean="0"/>
              <a:t>Competent</a:t>
            </a:r>
          </a:p>
          <a:p>
            <a:pPr>
              <a:buNone/>
            </a:pPr>
            <a:r>
              <a:rPr lang="en-US" dirty="0" smtClean="0"/>
              <a:t>Customer- oriented</a:t>
            </a:r>
          </a:p>
          <a:p>
            <a:pPr>
              <a:buNone/>
            </a:pPr>
            <a:r>
              <a:rPr lang="en-US" dirty="0" smtClean="0"/>
              <a:t>Establish Rapport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u="sng" dirty="0" err="1" smtClean="0"/>
              <a:t>Peronalized</a:t>
            </a:r>
            <a:r>
              <a:rPr lang="en-US" sz="3200" u="sng" dirty="0" smtClean="0"/>
              <a:t> Service</a:t>
            </a:r>
          </a:p>
          <a:p>
            <a:endParaRPr lang="en-US" sz="3200" u="sng" dirty="0" smtClean="0"/>
          </a:p>
          <a:p>
            <a:pPr>
              <a:buNone/>
            </a:pPr>
            <a:r>
              <a:rPr lang="en-US" sz="2800" dirty="0" smtClean="0"/>
              <a:t>Staying in touch with customers</a:t>
            </a:r>
          </a:p>
          <a:p>
            <a:pPr>
              <a:buNone/>
            </a:pPr>
            <a:r>
              <a:rPr lang="en-US" sz="2800" dirty="0" smtClean="0"/>
              <a:t>Customizing Relationships</a:t>
            </a:r>
          </a:p>
          <a:p>
            <a:pPr>
              <a:buNone/>
            </a:pPr>
            <a:r>
              <a:rPr lang="en-US" sz="2800" dirty="0" smtClean="0"/>
              <a:t>Relationship Check-Up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u="sng" dirty="0" smtClean="0"/>
              <a:t>Value Added</a:t>
            </a:r>
          </a:p>
          <a:p>
            <a:pPr>
              <a:buNone/>
            </a:pPr>
            <a:endParaRPr lang="en-US" sz="3200" u="sng" dirty="0" smtClean="0"/>
          </a:p>
          <a:p>
            <a:pPr>
              <a:buNone/>
            </a:pPr>
            <a:r>
              <a:rPr lang="en-US" sz="2800" dirty="0" smtClean="0"/>
              <a:t>Extras over and above what the customer expects.</a:t>
            </a:r>
          </a:p>
          <a:p>
            <a:pPr>
              <a:buNone/>
            </a:pPr>
            <a:r>
              <a:rPr lang="en-US" sz="2800" dirty="0" smtClean="0"/>
              <a:t>Providing customized, personalized service that recognizes the unique situation faced by each customer.</a:t>
            </a:r>
          </a:p>
          <a:p>
            <a:pPr>
              <a:buNone/>
            </a:pPr>
            <a:r>
              <a:rPr lang="en-US" sz="2800" dirty="0" smtClean="0"/>
              <a:t>Social reinforcement, reassurance, benefit reinforcement, problem solving assistance.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8610600" cy="44958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371600"/>
          </a:xfrm>
        </p:spPr>
        <p:txBody>
          <a:bodyPr/>
          <a:lstStyle/>
          <a:p>
            <a:r>
              <a:rPr lang="en-US" sz="4800" b="1" i="1" spc="300" dirty="0" smtClean="0">
                <a:solidFill>
                  <a:schemeClr val="bg1"/>
                </a:solidFill>
              </a:rPr>
              <a:t>RELATIONSHIP SELLING</a:t>
            </a:r>
            <a:endParaRPr lang="en-US" b="1" i="1" spc="3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DEFINITION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8237"/>
            <a:ext cx="8229600" cy="3992563"/>
          </a:xfrm>
        </p:spPr>
        <p:txBody>
          <a:bodyPr/>
          <a:lstStyle/>
          <a:p>
            <a:pPr algn="ctr">
              <a:buNone/>
            </a:pPr>
            <a:r>
              <a:rPr lang="en-US" sz="3200" dirty="0" smtClean="0"/>
              <a:t>Relationship selling is a process that involves </a:t>
            </a:r>
            <a:r>
              <a:rPr lang="en-US" sz="3200" b="1" i="1" dirty="0" smtClean="0"/>
              <a:t>attracting</a:t>
            </a:r>
            <a:r>
              <a:rPr lang="en-US" sz="3200" dirty="0" smtClean="0"/>
              <a:t> the right type of customers, and then </a:t>
            </a:r>
            <a:r>
              <a:rPr lang="en-US" sz="3200" b="1" i="1" dirty="0" smtClean="0"/>
              <a:t>building</a:t>
            </a:r>
            <a:r>
              <a:rPr lang="en-US" sz="3200" dirty="0" smtClean="0"/>
              <a:t>, </a:t>
            </a:r>
            <a:r>
              <a:rPr lang="en-US" sz="3200" b="1" i="1" dirty="0" smtClean="0"/>
              <a:t>maintaining</a:t>
            </a:r>
            <a:r>
              <a:rPr lang="en-US" sz="3200" dirty="0" smtClean="0"/>
              <a:t>, and </a:t>
            </a:r>
            <a:r>
              <a:rPr lang="en-US" sz="3200" b="1" i="1" dirty="0" smtClean="0"/>
              <a:t>enhancing</a:t>
            </a:r>
            <a:r>
              <a:rPr lang="en-US" sz="3200" dirty="0" smtClean="0"/>
              <a:t> interactions with them in order to develop long-term satisfaction through mutually beneficial partnerships.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09800"/>
          <a:ext cx="8229600" cy="426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18416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Transaction</a:t>
                      </a:r>
                      <a:r>
                        <a:rPr lang="en-US" sz="2800" baseline="0" dirty="0" smtClean="0"/>
                        <a:t>- orientation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Relationship-oriented</a:t>
                      </a:r>
                      <a:endParaRPr lang="en-US" sz="2800" dirty="0"/>
                    </a:p>
                  </a:txBody>
                  <a:tcPr/>
                </a:tc>
              </a:tr>
              <a:tr h="277823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dirty="0" smtClean="0"/>
                        <a:t>Tradition</a:t>
                      </a:r>
                      <a:r>
                        <a:rPr lang="en-US" sz="2800" baseline="0" dirty="0" smtClean="0"/>
                        <a:t>al way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baseline="0" dirty="0" smtClean="0"/>
                        <a:t>Aim is to close a specific sale with a customer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dirty="0" smtClean="0"/>
                        <a:t>Alternative/ newer way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dirty="0" smtClean="0"/>
                        <a:t>Long-term partnerships are sought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dirty="0" smtClean="0"/>
                        <a:t>The seller</a:t>
                      </a:r>
                      <a:r>
                        <a:rPr lang="en-US" sz="2800" baseline="0" dirty="0" smtClean="0"/>
                        <a:t> knows how to build and manage strong relations</a:t>
                      </a:r>
                      <a:endParaRPr lang="en-US" sz="2800" dirty="0" smtClean="0"/>
                    </a:p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981200"/>
            <a:ext cx="8001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Non-existent relationship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Reactive relationship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Accountability relationship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Showing-continuing-interest relationship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Real-partnership relationship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Building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More opportunities to Cross Sell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More Referrals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Word of mouth support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Less costly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Higher Persistency</a:t>
            </a:r>
            <a:endParaRPr lang="en-US" sz="1800" dirty="0" smtClean="0"/>
          </a:p>
          <a:p>
            <a:pPr marL="457200" indent="-457200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Antecedents of Relationship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u="sng" dirty="0" smtClean="0"/>
              <a:t>Customer/Prospect Analysis</a:t>
            </a:r>
          </a:p>
          <a:p>
            <a:pPr>
              <a:buNone/>
            </a:pPr>
            <a:r>
              <a:rPr lang="en-US" dirty="0" smtClean="0"/>
              <a:t>Selling to existing clients</a:t>
            </a:r>
          </a:p>
          <a:p>
            <a:pPr>
              <a:buNone/>
            </a:pPr>
            <a:r>
              <a:rPr lang="en-US" dirty="0" smtClean="0"/>
              <a:t>      Determine how much service each customer warrants</a:t>
            </a:r>
          </a:p>
          <a:p>
            <a:pPr>
              <a:buNone/>
            </a:pPr>
            <a:r>
              <a:rPr lang="en-US" dirty="0" smtClean="0"/>
              <a:t>       ABC analysis- volume, potential, amount of service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Selling to prospects</a:t>
            </a:r>
          </a:p>
          <a:p>
            <a:pPr>
              <a:buNone/>
            </a:pPr>
            <a:r>
              <a:rPr lang="en-US" dirty="0" smtClean="0"/>
              <a:t>     Target specific markets,</a:t>
            </a:r>
          </a:p>
          <a:p>
            <a:pPr>
              <a:buNone/>
            </a:pPr>
            <a:r>
              <a:rPr lang="en-US" dirty="0" smtClean="0"/>
              <a:t>     Seek for prospects who will be profitable, who will have potential and who will respond favorably to personal services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u="sng" dirty="0" smtClean="0"/>
              <a:t>Service Quality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Reliability</a:t>
            </a:r>
          </a:p>
          <a:p>
            <a:pPr>
              <a:buNone/>
            </a:pPr>
            <a:r>
              <a:rPr lang="en-US" dirty="0" smtClean="0"/>
              <a:t>Responsiveness</a:t>
            </a:r>
          </a:p>
          <a:p>
            <a:pPr>
              <a:buNone/>
            </a:pPr>
            <a:r>
              <a:rPr lang="en-US" dirty="0" smtClean="0"/>
              <a:t>Assurance</a:t>
            </a:r>
          </a:p>
          <a:p>
            <a:pPr>
              <a:buNone/>
            </a:pPr>
            <a:r>
              <a:rPr lang="en-US" dirty="0" smtClean="0"/>
              <a:t>Empathy</a:t>
            </a:r>
          </a:p>
          <a:p>
            <a:pPr>
              <a:buNone/>
            </a:pPr>
            <a:r>
              <a:rPr lang="en-US" dirty="0" smtClean="0"/>
              <a:t>Tangibles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Words>225</Words>
  <Application>Microsoft Office PowerPoint</Application>
  <PresentationFormat>On-screen Show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Theme1</vt:lpstr>
      <vt:lpstr>Slide 1</vt:lpstr>
      <vt:lpstr>RELATIONSHIP SELLING</vt:lpstr>
      <vt:lpstr>DEFINITION</vt:lpstr>
      <vt:lpstr>Slide 4</vt:lpstr>
      <vt:lpstr>Slide 5</vt:lpstr>
      <vt:lpstr>LEVELS OF RELATIONSHIPS</vt:lpstr>
      <vt:lpstr>Benefits of Building Relationships</vt:lpstr>
      <vt:lpstr>Antecedents of Relationship Selling</vt:lpstr>
      <vt:lpstr>Slide 9</vt:lpstr>
      <vt:lpstr>Slide 10</vt:lpstr>
      <vt:lpstr>Slide 11</vt:lpstr>
      <vt:lpstr>Slide 12</vt:lpstr>
      <vt:lpstr>Slide 13</vt:lpstr>
    </vt:vector>
  </TitlesOfParts>
  <Company>smmart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PROMISE</dc:title>
  <dc:creator>chaitanya.chaudhary</dc:creator>
  <cp:lastModifiedBy>krishna.murthy</cp:lastModifiedBy>
  <cp:revision>82</cp:revision>
  <dcterms:created xsi:type="dcterms:W3CDTF">2012-09-13T07:17:37Z</dcterms:created>
  <dcterms:modified xsi:type="dcterms:W3CDTF">2014-04-07T05:01:37Z</dcterms:modified>
</cp:coreProperties>
</file>