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7" r:id="rId1"/>
  </p:sldMasterIdLst>
  <p:notesMasterIdLst>
    <p:notesMasterId r:id="rId15"/>
  </p:notesMasterIdLst>
  <p:sldIdLst>
    <p:sldId id="262" r:id="rId2"/>
    <p:sldId id="263" r:id="rId3"/>
    <p:sldId id="264" r:id="rId4"/>
    <p:sldId id="275" r:id="rId5"/>
    <p:sldId id="265" r:id="rId6"/>
    <p:sldId id="267" r:id="rId7"/>
    <p:sldId id="269" r:id="rId8"/>
    <p:sldId id="268" r:id="rId9"/>
    <p:sldId id="270" r:id="rId10"/>
    <p:sldId id="271" r:id="rId11"/>
    <p:sldId id="272" r:id="rId12"/>
    <p:sldId id="273" r:id="rId13"/>
    <p:sldId id="274"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charset="0"/>
        <a:ea typeface="+mn-ea"/>
        <a:cs typeface="+mn-cs"/>
      </a:defRPr>
    </a:lvl1pPr>
    <a:lvl2pPr marL="4572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charset="0"/>
        <a:ea typeface="+mn-ea"/>
        <a:cs typeface="+mn-cs"/>
      </a:defRPr>
    </a:lvl2pPr>
    <a:lvl3pPr marL="9144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charset="0"/>
        <a:ea typeface="+mn-ea"/>
        <a:cs typeface="+mn-cs"/>
      </a:defRPr>
    </a:lvl3pPr>
    <a:lvl4pPr marL="13716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charset="0"/>
        <a:ea typeface="+mn-ea"/>
        <a:cs typeface="+mn-cs"/>
      </a:defRPr>
    </a:lvl4pPr>
    <a:lvl5pPr marL="18288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Tahoma" charset="0"/>
        <a:ea typeface="+mn-ea"/>
        <a:cs typeface="+mn-cs"/>
      </a:defRPr>
    </a:lvl5pPr>
    <a:lvl6pPr marL="2286000" algn="l" defTabSz="914400" rtl="0" eaLnBrk="1" latinLnBrk="0" hangingPunct="1">
      <a:defRPr kern="1200">
        <a:solidFill>
          <a:schemeClr val="tx1"/>
        </a:solidFill>
        <a:effectLst>
          <a:outerShdw blurRad="38100" dist="38100" dir="2700000" algn="tl">
            <a:srgbClr val="000000">
              <a:alpha val="43137"/>
            </a:srgbClr>
          </a:outerShdw>
        </a:effectLst>
        <a:latin typeface="Tahoma" charset="0"/>
        <a:ea typeface="+mn-ea"/>
        <a:cs typeface="+mn-cs"/>
      </a:defRPr>
    </a:lvl6pPr>
    <a:lvl7pPr marL="2743200" algn="l" defTabSz="914400" rtl="0" eaLnBrk="1" latinLnBrk="0" hangingPunct="1">
      <a:defRPr kern="1200">
        <a:solidFill>
          <a:schemeClr val="tx1"/>
        </a:solidFill>
        <a:effectLst>
          <a:outerShdw blurRad="38100" dist="38100" dir="2700000" algn="tl">
            <a:srgbClr val="000000">
              <a:alpha val="43137"/>
            </a:srgbClr>
          </a:outerShdw>
        </a:effectLst>
        <a:latin typeface="Tahoma" charset="0"/>
        <a:ea typeface="+mn-ea"/>
        <a:cs typeface="+mn-cs"/>
      </a:defRPr>
    </a:lvl7pPr>
    <a:lvl8pPr marL="3200400" algn="l" defTabSz="914400" rtl="0" eaLnBrk="1" latinLnBrk="0" hangingPunct="1">
      <a:defRPr kern="1200">
        <a:solidFill>
          <a:schemeClr val="tx1"/>
        </a:solidFill>
        <a:effectLst>
          <a:outerShdw blurRad="38100" dist="38100" dir="2700000" algn="tl">
            <a:srgbClr val="000000">
              <a:alpha val="43137"/>
            </a:srgbClr>
          </a:outerShdw>
        </a:effectLst>
        <a:latin typeface="Tahoma" charset="0"/>
        <a:ea typeface="+mn-ea"/>
        <a:cs typeface="+mn-cs"/>
      </a:defRPr>
    </a:lvl8pPr>
    <a:lvl9pPr marL="3657600" algn="l" defTabSz="914400" rtl="0" eaLnBrk="1" latinLnBrk="0" hangingPunct="1">
      <a:defRPr kern="1200">
        <a:solidFill>
          <a:schemeClr val="tx1"/>
        </a:solidFill>
        <a:effectLst>
          <a:outerShdw blurRad="38100" dist="38100" dir="2700000" algn="tl">
            <a:srgbClr val="000000">
              <a:alpha val="43137"/>
            </a:srgbClr>
          </a:outerShdw>
        </a:effectLst>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B2FF"/>
    <a:srgbClr val="99CCFF"/>
    <a:srgbClr val="777777"/>
    <a:srgbClr val="262BF4"/>
    <a:srgbClr val="0717E5"/>
    <a:srgbClr val="8D95E3"/>
    <a:srgbClr val="008080"/>
    <a:srgbClr val="6600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horzBarState="minimized">
    <p:restoredLeft sz="12788" autoAdjust="0"/>
    <p:restoredTop sz="94660"/>
  </p:normalViewPr>
  <p:slideViewPr>
    <p:cSldViewPr>
      <p:cViewPr>
        <p:scale>
          <a:sx n="33" d="100"/>
          <a:sy n="33" d="100"/>
        </p:scale>
        <p:origin x="-1176" y="3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5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effectLst/>
                <a:latin typeface="Arial" charset="0"/>
              </a:defRPr>
            </a:lvl1pPr>
          </a:lstStyle>
          <a:p>
            <a:endParaRPr lang="en-US"/>
          </a:p>
        </p:txBody>
      </p:sp>
      <p:sp>
        <p:nvSpPr>
          <p:cNvPr id="5857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ffectLst/>
                <a:latin typeface="Arial" charset="0"/>
              </a:defRPr>
            </a:lvl1pPr>
          </a:lstStyle>
          <a:p>
            <a:endParaRPr lang="en-US"/>
          </a:p>
        </p:txBody>
      </p:sp>
      <p:sp>
        <p:nvSpPr>
          <p:cNvPr id="5857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857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857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latin typeface="Arial" charset="0"/>
              </a:defRPr>
            </a:lvl1pPr>
          </a:lstStyle>
          <a:p>
            <a:endParaRPr lang="en-US"/>
          </a:p>
        </p:txBody>
      </p:sp>
      <p:sp>
        <p:nvSpPr>
          <p:cNvPr id="5857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latin typeface="Arial" charset="0"/>
              </a:defRPr>
            </a:lvl1pPr>
          </a:lstStyle>
          <a:p>
            <a:fld id="{4A17A8FE-9C52-4FDA-8B41-D5159889217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BBF89-5BE0-4BC5-B77D-6E86F1BF24BF}" type="slidenum">
              <a:rPr lang="en-US"/>
              <a:pPr/>
              <a:t>2</a:t>
            </a:fld>
            <a:endParaRPr lang="en-US"/>
          </a:p>
        </p:txBody>
      </p:sp>
      <p:sp>
        <p:nvSpPr>
          <p:cNvPr id="586754" name="Rectangle 2"/>
          <p:cNvSpPr>
            <a:spLocks noGrp="1" noRot="1" noChangeAspect="1" noChangeArrowheads="1" noTextEdit="1"/>
          </p:cNvSpPr>
          <p:nvPr>
            <p:ph type="sldImg"/>
          </p:nvPr>
        </p:nvSpPr>
        <p:spPr>
          <a:ln/>
        </p:spPr>
      </p:sp>
      <p:sp>
        <p:nvSpPr>
          <p:cNvPr id="586755" name="Rectangle 3"/>
          <p:cNvSpPr>
            <a:spLocks noGrp="1" noChangeArrowheads="1"/>
          </p:cNvSpPr>
          <p:nvPr>
            <p:ph type="body" idx="1"/>
          </p:nvPr>
        </p:nvSpPr>
        <p:spPr/>
        <p:txBody>
          <a:bodyPr/>
          <a:lstStyle/>
          <a:p>
            <a:r>
              <a:rPr lang="en-US"/>
              <a:t>This slide suggest that moderate amounts of conflict tend to be associated with high performance.  Relationship conflict tends to be negatively correlated with performance, while a conflict of ideas and issues tends to be positively correlated with performance.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B72877-82DE-45CE-9C3E-F4D8B33A89C0}" type="slidenum">
              <a:rPr lang="en-US"/>
              <a:pPr/>
              <a:t>3</a:t>
            </a:fld>
            <a:endParaRPr lang="en-US"/>
          </a:p>
        </p:txBody>
      </p:sp>
      <p:sp>
        <p:nvSpPr>
          <p:cNvPr id="587778" name="Rectangle 2"/>
          <p:cNvSpPr>
            <a:spLocks noGrp="1" noRot="1" noChangeAspect="1" noChangeArrowheads="1" noTextEdit="1"/>
          </p:cNvSpPr>
          <p:nvPr>
            <p:ph type="sldImg"/>
          </p:nvPr>
        </p:nvSpPr>
        <p:spPr>
          <a:ln/>
        </p:spPr>
      </p:sp>
      <p:sp>
        <p:nvSpPr>
          <p:cNvPr id="587779" name="Rectangle 3"/>
          <p:cNvSpPr>
            <a:spLocks noGrp="1" noChangeArrowheads="1"/>
          </p:cNvSpPr>
          <p:nvPr>
            <p:ph type="body" idx="1"/>
          </p:nvPr>
        </p:nvSpPr>
        <p:spPr/>
        <p:txBody>
          <a:bodyPr/>
          <a:lstStyle/>
          <a:p>
            <a:r>
              <a:rPr lang="en-US"/>
              <a:t>This model, developed by Lou Pondy, suggests that there are three sources of conflict:  difference goals, drives for autonomy (wanting to be independent), and competition for scarce resources.  These cause “latent conflict” which eventually is manifested in perceived conflict, hostile feelings, conflict behavior, and then its aftermath.  Student should understand the process of conflict.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AFA881-59A2-4788-864F-A55120341FCC}" type="slidenum">
              <a:rPr lang="en-US"/>
              <a:pPr/>
              <a:t>4</a:t>
            </a:fld>
            <a:endParaRPr lang="en-US"/>
          </a:p>
        </p:txBody>
      </p:sp>
      <p:sp>
        <p:nvSpPr>
          <p:cNvPr id="588802" name="Rectangle 2"/>
          <p:cNvSpPr>
            <a:spLocks noGrp="1" noRot="1" noChangeAspect="1" noChangeArrowheads="1" noTextEdit="1"/>
          </p:cNvSpPr>
          <p:nvPr>
            <p:ph type="sldImg"/>
          </p:nvPr>
        </p:nvSpPr>
        <p:spPr>
          <a:ln/>
        </p:spPr>
      </p:sp>
      <p:sp>
        <p:nvSpPr>
          <p:cNvPr id="588803" name="Rectangle 3"/>
          <p:cNvSpPr>
            <a:spLocks noGrp="1" noChangeArrowheads="1"/>
          </p:cNvSpPr>
          <p:nvPr>
            <p:ph type="body" idx="1"/>
          </p:nvPr>
        </p:nvSpPr>
        <p:spPr/>
        <p:txBody>
          <a:bodyPr/>
          <a:lstStyle/>
          <a:p>
            <a:r>
              <a:rPr lang="en-US"/>
              <a:t>Conflict is also a function of violated expectations.  The slide describes where these expectations come from.  When another party violates our expectations, the cycle of conflict, described in the previous slide, starts as well.</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9D6F59-0089-44EB-B6CA-9C9550966482}" type="slidenum">
              <a:rPr lang="en-US"/>
              <a:pPr/>
              <a:t>5</a:t>
            </a:fld>
            <a:endParaRPr lang="en-US"/>
          </a:p>
        </p:txBody>
      </p:sp>
      <p:sp>
        <p:nvSpPr>
          <p:cNvPr id="589826" name="Rectangle 2"/>
          <p:cNvSpPr>
            <a:spLocks noGrp="1" noRot="1" noChangeAspect="1" noChangeArrowheads="1" noTextEdit="1"/>
          </p:cNvSpPr>
          <p:nvPr>
            <p:ph type="sldImg"/>
          </p:nvPr>
        </p:nvSpPr>
        <p:spPr>
          <a:ln/>
        </p:spPr>
      </p:sp>
      <p:sp>
        <p:nvSpPr>
          <p:cNvPr id="589827" name="Rectangle 3"/>
          <p:cNvSpPr>
            <a:spLocks noGrp="1" noChangeArrowheads="1"/>
          </p:cNvSpPr>
          <p:nvPr>
            <p:ph type="body" idx="1"/>
          </p:nvPr>
        </p:nvSpPr>
        <p:spPr/>
        <p:txBody>
          <a:bodyPr/>
          <a:lstStyle/>
          <a:p>
            <a:r>
              <a:rPr lang="en-US"/>
              <a:t>This slide outlines five approaches to handling conflict:  1) Forcing, 2) Avoiding, 3) Compromising; 4) Accommodating; and 5) Collaborating.  Students can either watch the slide and rank order the approaches that they personally use, or the instructor can make copies of the slide and hand them out to the students to fill out.  Students need to gain some insight into the approaches that they use to manage conflict.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941C9B-105C-4377-B57E-DB6338D916E3}" type="slidenum">
              <a:rPr lang="en-US"/>
              <a:pPr/>
              <a:t>6</a:t>
            </a:fld>
            <a:endParaRPr lang="en-US"/>
          </a:p>
        </p:txBody>
      </p:sp>
      <p:sp>
        <p:nvSpPr>
          <p:cNvPr id="590850" name="Rectangle 2"/>
          <p:cNvSpPr>
            <a:spLocks noGrp="1" noRot="1" noChangeAspect="1" noChangeArrowheads="1" noTextEdit="1"/>
          </p:cNvSpPr>
          <p:nvPr>
            <p:ph type="sldImg"/>
          </p:nvPr>
        </p:nvSpPr>
        <p:spPr>
          <a:ln/>
        </p:spPr>
      </p:sp>
      <p:sp>
        <p:nvSpPr>
          <p:cNvPr id="590851" name="Rectangle 3"/>
          <p:cNvSpPr>
            <a:spLocks noGrp="1" noChangeArrowheads="1"/>
          </p:cNvSpPr>
          <p:nvPr>
            <p:ph type="body" idx="1"/>
          </p:nvPr>
        </p:nvSpPr>
        <p:spPr/>
        <p:txBody>
          <a:bodyPr/>
          <a:lstStyle/>
          <a:p>
            <a:r>
              <a:rPr lang="en-US"/>
              <a:t>This slide shows under what conditions are the various approaches to handling conflict appropriate.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9220E7-FEDA-4588-8057-15057A82269F}" type="slidenum">
              <a:rPr lang="en-US"/>
              <a:pPr/>
              <a:t>7</a:t>
            </a:fld>
            <a:endParaRPr lang="en-US"/>
          </a:p>
        </p:txBody>
      </p:sp>
      <p:sp>
        <p:nvSpPr>
          <p:cNvPr id="591874" name="Rectangle 2"/>
          <p:cNvSpPr>
            <a:spLocks noGrp="1" noRot="1" noChangeAspect="1" noChangeArrowheads="1" noTextEdit="1"/>
          </p:cNvSpPr>
          <p:nvPr>
            <p:ph type="sldImg"/>
          </p:nvPr>
        </p:nvSpPr>
        <p:spPr>
          <a:ln/>
        </p:spPr>
      </p:sp>
      <p:sp>
        <p:nvSpPr>
          <p:cNvPr id="591875" name="Rectangle 3"/>
          <p:cNvSpPr>
            <a:spLocks noGrp="1" noChangeArrowheads="1"/>
          </p:cNvSpPr>
          <p:nvPr>
            <p:ph type="body" idx="1"/>
          </p:nvPr>
        </p:nvSpPr>
        <p:spPr/>
        <p:txBody>
          <a:bodyPr/>
          <a:lstStyle/>
          <a:p>
            <a:r>
              <a:rPr lang="en-US"/>
              <a:t>This slide describes the behavioral guidelines for managing conflict.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EB9D49-1A90-45EF-A52B-5152022572E5}" type="slidenum">
              <a:rPr lang="en-US"/>
              <a:pPr/>
              <a:t>8</a:t>
            </a:fld>
            <a:endParaRPr lang="en-US"/>
          </a:p>
        </p:txBody>
      </p:sp>
      <p:sp>
        <p:nvSpPr>
          <p:cNvPr id="592898" name="Rectangle 2"/>
          <p:cNvSpPr>
            <a:spLocks noGrp="1" noRot="1" noChangeAspect="1" noChangeArrowheads="1" noTextEdit="1"/>
          </p:cNvSpPr>
          <p:nvPr>
            <p:ph type="sldImg"/>
          </p:nvPr>
        </p:nvSpPr>
        <p:spPr>
          <a:ln/>
        </p:spPr>
      </p:sp>
      <p:sp>
        <p:nvSpPr>
          <p:cNvPr id="592899" name="Rectangle 3"/>
          <p:cNvSpPr>
            <a:spLocks noGrp="1" noChangeArrowheads="1"/>
          </p:cNvSpPr>
          <p:nvPr>
            <p:ph type="body" idx="1"/>
          </p:nvPr>
        </p:nvSpPr>
        <p:spPr/>
        <p:txBody>
          <a:bodyPr/>
          <a:lstStyle/>
          <a:p>
            <a:r>
              <a:rPr lang="en-US"/>
              <a:t>Slides 8-11 list the dynamics/problems that occur when groups are competing with one another in organizations.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7D326D-BE49-44BD-B0F2-68163F49EBF2}" type="slidenum">
              <a:rPr lang="en-US"/>
              <a:pPr/>
              <a:t>12</a:t>
            </a:fld>
            <a:endParaRPr lang="en-US"/>
          </a:p>
        </p:txBody>
      </p:sp>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r>
              <a:rPr lang="en-US"/>
              <a:t>On the slide are listed suggestions for reducing intergroup conflict.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C0B00-7B52-4D5F-A1A5-B5A4F5FDA31D}" type="slidenum">
              <a:rPr lang="en-US"/>
              <a:pPr/>
              <a:t>13</a:t>
            </a:fld>
            <a:endParaRPr lang="en-US"/>
          </a:p>
        </p:txBody>
      </p:sp>
      <p:sp>
        <p:nvSpPr>
          <p:cNvPr id="594946" name="Rectangle 2"/>
          <p:cNvSpPr>
            <a:spLocks noGrp="1" noRot="1" noChangeAspect="1" noChangeArrowheads="1" noTextEdit="1"/>
          </p:cNvSpPr>
          <p:nvPr>
            <p:ph type="sldImg"/>
          </p:nvPr>
        </p:nvSpPr>
        <p:spPr>
          <a:ln/>
        </p:spPr>
      </p:sp>
      <p:sp>
        <p:nvSpPr>
          <p:cNvPr id="594947" name="Rectangle 3"/>
          <p:cNvSpPr>
            <a:spLocks noGrp="1" noChangeArrowheads="1"/>
          </p:cNvSpPr>
          <p:nvPr>
            <p:ph type="body" idx="1"/>
          </p:nvPr>
        </p:nvSpPr>
        <p:spPr/>
        <p:txBody>
          <a:bodyPr/>
          <a:lstStyle/>
          <a:p>
            <a:r>
              <a:rPr lang="en-US"/>
              <a:t>Meeting managing as a way of improving group processes and reducing conflict may also be a topic of discussion in a lecture.  Thus on this slide are listed some “best practices” for running effective meetings.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19842" name="Group 2"/>
          <p:cNvGrpSpPr>
            <a:grpSpLocks/>
          </p:cNvGrpSpPr>
          <p:nvPr/>
        </p:nvGrpSpPr>
        <p:grpSpPr bwMode="auto">
          <a:xfrm>
            <a:off x="0" y="6350"/>
            <a:ext cx="9140825" cy="6851650"/>
            <a:chOff x="0" y="4"/>
            <a:chExt cx="5758" cy="4316"/>
          </a:xfrm>
        </p:grpSpPr>
        <p:grpSp>
          <p:nvGrpSpPr>
            <p:cNvPr id="419843" name="Group 3"/>
            <p:cNvGrpSpPr>
              <a:grpSpLocks/>
            </p:cNvGrpSpPr>
            <p:nvPr/>
          </p:nvGrpSpPr>
          <p:grpSpPr bwMode="auto">
            <a:xfrm>
              <a:off x="0" y="1161"/>
              <a:ext cx="5758" cy="3159"/>
              <a:chOff x="0" y="1161"/>
              <a:chExt cx="5758" cy="3159"/>
            </a:xfrm>
          </p:grpSpPr>
          <p:sp>
            <p:nvSpPr>
              <p:cNvPr id="419844" name="Freeform 4"/>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endParaRPr lang="en-US"/>
              </a:p>
            </p:txBody>
          </p:sp>
          <p:sp>
            <p:nvSpPr>
              <p:cNvPr id="419845" name="Freeform 5"/>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endParaRPr lang="en-US"/>
              </a:p>
            </p:txBody>
          </p:sp>
        </p:grpSp>
        <p:sp>
          <p:nvSpPr>
            <p:cNvPr id="419846"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endParaRPr lang="en-US"/>
            </a:p>
          </p:txBody>
        </p:sp>
        <p:sp>
          <p:nvSpPr>
            <p:cNvPr id="419847" name="Freeform 7"/>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endParaRPr lang="en-US"/>
            </a:p>
          </p:txBody>
        </p:sp>
        <p:sp>
          <p:nvSpPr>
            <p:cNvPr id="419848" name="Freeform 8"/>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endParaRPr lang="en-US"/>
            </a:p>
          </p:txBody>
        </p:sp>
        <p:grpSp>
          <p:nvGrpSpPr>
            <p:cNvPr id="419849" name="Group 9"/>
            <p:cNvGrpSpPr>
              <a:grpSpLocks/>
            </p:cNvGrpSpPr>
            <p:nvPr/>
          </p:nvGrpSpPr>
          <p:grpSpPr bwMode="auto">
            <a:xfrm>
              <a:off x="348" y="4"/>
              <a:ext cx="5410" cy="4316"/>
              <a:chOff x="348" y="4"/>
              <a:chExt cx="5410" cy="4316"/>
            </a:xfrm>
          </p:grpSpPr>
          <p:sp>
            <p:nvSpPr>
              <p:cNvPr id="419850" name="Freeform 10"/>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endParaRPr lang="en-US"/>
              </a:p>
            </p:txBody>
          </p:sp>
          <p:sp>
            <p:nvSpPr>
              <p:cNvPr id="419851" name="Freeform 11"/>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419852" name="Freeform 12"/>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419853" name="Freeform 13"/>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endParaRPr lang="en-US"/>
              </a:p>
            </p:txBody>
          </p:sp>
          <p:sp>
            <p:nvSpPr>
              <p:cNvPr id="419854" name="Freeform 14"/>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endParaRPr lang="en-US"/>
              </a:p>
            </p:txBody>
          </p:sp>
          <p:sp>
            <p:nvSpPr>
              <p:cNvPr id="419855"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endParaRPr lang="en-US"/>
              </a:p>
            </p:txBody>
          </p:sp>
        </p:grpSp>
      </p:grpSp>
      <p:sp>
        <p:nvSpPr>
          <p:cNvPr id="419856" name="Rectangle 16"/>
          <p:cNvSpPr>
            <a:spLocks noGrp="1" noChangeArrowheads="1"/>
          </p:cNvSpPr>
          <p:nvPr>
            <p:ph type="ctrTitle" sz="quarter"/>
          </p:nvPr>
        </p:nvSpPr>
        <p:spPr>
          <a:xfrm>
            <a:off x="1066800" y="1997075"/>
            <a:ext cx="7086600" cy="1431925"/>
          </a:xfrm>
        </p:spPr>
        <p:txBody>
          <a:bodyPr anchor="b"/>
          <a:lstStyle>
            <a:lvl1pPr>
              <a:defRPr/>
            </a:lvl1pPr>
          </a:lstStyle>
          <a:p>
            <a:r>
              <a:rPr lang="en-US"/>
              <a:t>Click to edit Master title style</a:t>
            </a:r>
          </a:p>
        </p:txBody>
      </p:sp>
      <p:sp>
        <p:nvSpPr>
          <p:cNvPr id="419857"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en-US"/>
              <a:t>Click to edit Master subtitle style</a:t>
            </a:r>
          </a:p>
        </p:txBody>
      </p:sp>
      <p:sp>
        <p:nvSpPr>
          <p:cNvPr id="419858" name="Rectangle 18"/>
          <p:cNvSpPr>
            <a:spLocks noGrp="1" noChangeArrowheads="1"/>
          </p:cNvSpPr>
          <p:nvPr>
            <p:ph type="dt" sz="quarter" idx="2"/>
          </p:nvPr>
        </p:nvSpPr>
        <p:spPr/>
        <p:txBody>
          <a:bodyPr/>
          <a:lstStyle>
            <a:lvl1pPr>
              <a:defRPr/>
            </a:lvl1pPr>
          </a:lstStyle>
          <a:p>
            <a:endParaRPr lang="en-US"/>
          </a:p>
        </p:txBody>
      </p:sp>
      <p:sp>
        <p:nvSpPr>
          <p:cNvPr id="419859" name="Rectangle 19"/>
          <p:cNvSpPr>
            <a:spLocks noGrp="1" noChangeArrowheads="1"/>
          </p:cNvSpPr>
          <p:nvPr>
            <p:ph type="ftr" sz="quarter" idx="3"/>
          </p:nvPr>
        </p:nvSpPr>
        <p:spPr>
          <a:xfrm>
            <a:off x="3352800" y="6248400"/>
            <a:ext cx="2895600" cy="457200"/>
          </a:xfrm>
        </p:spPr>
        <p:txBody>
          <a:bodyPr/>
          <a:lstStyle>
            <a:lvl1pPr>
              <a:defRPr/>
            </a:lvl1pPr>
          </a:lstStyle>
          <a:p>
            <a:endParaRPr lang="en-US"/>
          </a:p>
        </p:txBody>
      </p:sp>
      <p:sp>
        <p:nvSpPr>
          <p:cNvPr id="419860" name="Rectangle 20"/>
          <p:cNvSpPr>
            <a:spLocks noGrp="1" noChangeArrowheads="1"/>
          </p:cNvSpPr>
          <p:nvPr>
            <p:ph type="sldNum" sz="quarter" idx="4"/>
          </p:nvPr>
        </p:nvSpPr>
        <p:spPr/>
        <p:txBody>
          <a:bodyPr/>
          <a:lstStyle>
            <a:lvl1pPr>
              <a:defRPr/>
            </a:lvl1pPr>
          </a:lstStyle>
          <a:p>
            <a:fld id="{94516797-F7E7-4434-987C-B068EC30692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786B7A4-0D6D-4A8A-A691-6617716F49A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4AEC97B-DE81-4900-B44A-674208D8D5C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066800" y="1981200"/>
            <a:ext cx="7543800" cy="4114800"/>
          </a:xfrm>
        </p:spPr>
        <p:txBody>
          <a:bodyPr/>
          <a:lstStyle/>
          <a:p>
            <a:endParaRPr lang="en-US"/>
          </a:p>
        </p:txBody>
      </p:sp>
      <p:sp>
        <p:nvSpPr>
          <p:cNvPr id="4" name="Date Placeholder 3"/>
          <p:cNvSpPr>
            <a:spLocks noGrp="1"/>
          </p:cNvSpPr>
          <p:nvPr>
            <p:ph type="dt" sz="half" idx="10"/>
          </p:nvPr>
        </p:nvSpPr>
        <p:spPr>
          <a:xfrm>
            <a:off x="1066800" y="6248400"/>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4290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705600" y="6248400"/>
            <a:ext cx="1905000" cy="457200"/>
          </a:xfrm>
        </p:spPr>
        <p:txBody>
          <a:bodyPr/>
          <a:lstStyle>
            <a:lvl1pPr>
              <a:defRPr/>
            </a:lvl1pPr>
          </a:lstStyle>
          <a:p>
            <a:fld id="{DC4AEFB1-799F-4360-B484-3CC02E474C3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56202F9-B2BF-418E-B1D7-0372C4D0279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5FBCD22-022C-40C9-92B9-99700BA4E48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5848262-B031-4584-ABF6-950FAC7BBF5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37AA26D-1BDA-4E2E-A90A-822ECC8F137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6028CF7-A911-4514-A7D0-E94B1C6FF62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C22F559-EB5C-49BB-B90D-42E73AE6CEC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7F6CBA6-8EA8-477F-9E6D-9A26EB01C81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CBB6F7-77F4-49C3-A3E7-347DE4B9632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18818" name="Group 2"/>
          <p:cNvGrpSpPr>
            <a:grpSpLocks/>
          </p:cNvGrpSpPr>
          <p:nvPr/>
        </p:nvGrpSpPr>
        <p:grpSpPr bwMode="auto">
          <a:xfrm>
            <a:off x="0" y="6350"/>
            <a:ext cx="9140825" cy="6851650"/>
            <a:chOff x="0" y="4"/>
            <a:chExt cx="5758" cy="4316"/>
          </a:xfrm>
        </p:grpSpPr>
        <p:sp>
          <p:nvSpPr>
            <p:cNvPr id="418819" name="Freeform 3"/>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endParaRPr lang="en-US"/>
            </a:p>
          </p:txBody>
        </p:sp>
        <p:sp>
          <p:nvSpPr>
            <p:cNvPr id="418820" name="Freeform 4"/>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endParaRPr lang="en-US"/>
            </a:p>
          </p:txBody>
        </p:sp>
        <p:grpSp>
          <p:nvGrpSpPr>
            <p:cNvPr id="418821" name="Group 5"/>
            <p:cNvGrpSpPr>
              <a:grpSpLocks/>
            </p:cNvGrpSpPr>
            <p:nvPr userDrawn="1"/>
          </p:nvGrpSpPr>
          <p:grpSpPr bwMode="auto">
            <a:xfrm>
              <a:off x="0" y="4"/>
              <a:ext cx="5758" cy="4316"/>
              <a:chOff x="0" y="4"/>
              <a:chExt cx="5758" cy="4316"/>
            </a:xfrm>
          </p:grpSpPr>
          <p:sp>
            <p:nvSpPr>
              <p:cNvPr id="418822" name="Freeform 6"/>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endParaRPr lang="en-US"/>
              </a:p>
            </p:txBody>
          </p:sp>
          <p:sp>
            <p:nvSpPr>
              <p:cNvPr id="418823" name="Freeform 7"/>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sp>
            <p:nvSpPr>
              <p:cNvPr id="418824" name="Freeform 8"/>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418825" name="Freeform 9"/>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endParaRPr lang="en-US"/>
              </a:p>
            </p:txBody>
          </p:sp>
          <p:sp>
            <p:nvSpPr>
              <p:cNvPr id="418826" name="Freeform 10"/>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endParaRPr lang="en-US"/>
              </a:p>
            </p:txBody>
          </p:sp>
          <p:sp>
            <p:nvSpPr>
              <p:cNvPr id="418827"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endParaRPr lang="en-US"/>
              </a:p>
            </p:txBody>
          </p:sp>
          <p:sp>
            <p:nvSpPr>
              <p:cNvPr id="418828" name="Freeform 12"/>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endParaRPr lang="en-US"/>
              </a:p>
            </p:txBody>
          </p:sp>
          <p:sp>
            <p:nvSpPr>
              <p:cNvPr id="418829" name="Freeform 13"/>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endParaRPr lang="en-US"/>
              </a:p>
            </p:txBody>
          </p:sp>
          <p:sp>
            <p:nvSpPr>
              <p:cNvPr id="418830"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endParaRPr lang="en-US"/>
              </a:p>
            </p:txBody>
          </p:sp>
        </p:grpSp>
      </p:grpSp>
      <p:sp>
        <p:nvSpPr>
          <p:cNvPr id="418831" name="Rectangle 15"/>
          <p:cNvSpPr>
            <a:spLocks noGrp="1" noChangeArrowheads="1"/>
          </p:cNvSpPr>
          <p:nvPr>
            <p:ph type="title"/>
          </p:nvPr>
        </p:nvSpPr>
        <p:spPr bwMode="auto">
          <a:xfrm>
            <a:off x="1066800" y="304800"/>
            <a:ext cx="7543800"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8832" name="Rectangle 16"/>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8833"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p>
        </p:txBody>
      </p:sp>
      <p:sp>
        <p:nvSpPr>
          <p:cNvPr id="418834"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endParaRPr lang="en-US"/>
          </a:p>
        </p:txBody>
      </p:sp>
      <p:sp>
        <p:nvSpPr>
          <p:cNvPr id="418835"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E898B3BB-4394-4296-A1FA-8CB9A9086750}"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958" r:id="rId1"/>
    <p:sldLayoutId id="2147483959" r:id="rId2"/>
    <p:sldLayoutId id="2147483960" r:id="rId3"/>
    <p:sldLayoutId id="2147483961" r:id="rId4"/>
    <p:sldLayoutId id="2147483962" r:id="rId5"/>
    <p:sldLayoutId id="2147483963" r:id="rId6"/>
    <p:sldLayoutId id="2147483964" r:id="rId7"/>
    <p:sldLayoutId id="2147483965" r:id="rId8"/>
    <p:sldLayoutId id="2147483966" r:id="rId9"/>
    <p:sldLayoutId id="2147483967" r:id="rId10"/>
    <p:sldLayoutId id="2147483968" r:id="rId11"/>
    <p:sldLayoutId id="2147483969" r:id="rId12"/>
  </p:sldLayoutIdLst>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ChangeArrowheads="1"/>
          </p:cNvSpPr>
          <p:nvPr>
            <p:ph type="ctrTitle"/>
          </p:nvPr>
        </p:nvSpPr>
        <p:spPr/>
        <p:txBody>
          <a:bodyPr/>
          <a:lstStyle/>
          <a:p>
            <a:r>
              <a:rPr lang="en-US" dirty="0" smtClean="0"/>
              <a:t> </a:t>
            </a:r>
            <a:r>
              <a:rPr lang="en-US" dirty="0"/>
              <a:t>Intergroup Behavior and Conflict</a:t>
            </a:r>
          </a:p>
        </p:txBody>
      </p:sp>
      <p:sp>
        <p:nvSpPr>
          <p:cNvPr id="428035" name="Rectangle 3"/>
          <p:cNvSpPr>
            <a:spLocks noGrp="1" noChangeArrowheads="1"/>
          </p:cNvSpPr>
          <p:nvPr>
            <p:ph type="subTitle" idx="1"/>
          </p:nvPr>
        </p:nvSpPr>
        <p:spPr/>
        <p:txBody>
          <a:bodyPr/>
          <a:lstStyle/>
          <a:p>
            <a:r>
              <a:rPr lang="en-US" i="1"/>
              <a:t>Creating Effective Organizations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p:txBody>
          <a:bodyPr/>
          <a:lstStyle/>
          <a:p>
            <a:r>
              <a:rPr lang="en-US"/>
              <a:t>What Happens to Winners and Losers?</a:t>
            </a:r>
          </a:p>
        </p:txBody>
      </p:sp>
      <p:sp>
        <p:nvSpPr>
          <p:cNvPr id="570371" name="Rectangle 3"/>
          <p:cNvSpPr>
            <a:spLocks noGrp="1" noChangeArrowheads="1"/>
          </p:cNvSpPr>
          <p:nvPr>
            <p:ph type="body" idx="1"/>
          </p:nvPr>
        </p:nvSpPr>
        <p:spPr/>
        <p:txBody>
          <a:bodyPr/>
          <a:lstStyle/>
          <a:p>
            <a:pPr>
              <a:buFont typeface="Wingdings" pitchFamily="2" charset="2"/>
              <a:buNone/>
            </a:pPr>
            <a:r>
              <a:rPr lang="en-US" u="sng"/>
              <a:t>To the Winners:</a:t>
            </a:r>
          </a:p>
          <a:p>
            <a:pPr lvl="1"/>
            <a:r>
              <a:rPr lang="en-US"/>
              <a:t>They become more cohesive.</a:t>
            </a:r>
          </a:p>
          <a:p>
            <a:pPr lvl="1"/>
            <a:r>
              <a:rPr lang="en-US"/>
              <a:t>They tend to become complacent.</a:t>
            </a:r>
          </a:p>
          <a:p>
            <a:pPr lvl="1"/>
            <a:r>
              <a:rPr lang="en-US"/>
              <a:t>They focus on intragroup cooperation and meeting group members’ needs.</a:t>
            </a:r>
          </a:p>
          <a:p>
            <a:pPr lvl="1"/>
            <a:r>
              <a:rPr lang="en-US"/>
              <a:t>Winning confirms their positions and stereotypes about themselves and the other group.</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p:txBody>
          <a:bodyPr/>
          <a:lstStyle/>
          <a:p>
            <a:r>
              <a:rPr lang="en-US"/>
              <a:t>What Happens to Winners and Losers?</a:t>
            </a:r>
          </a:p>
        </p:txBody>
      </p:sp>
      <p:sp>
        <p:nvSpPr>
          <p:cNvPr id="571395" name="Rectangle 3"/>
          <p:cNvSpPr>
            <a:spLocks noGrp="1" noChangeArrowheads="1"/>
          </p:cNvSpPr>
          <p:nvPr>
            <p:ph type="body" idx="1"/>
          </p:nvPr>
        </p:nvSpPr>
        <p:spPr>
          <a:xfrm>
            <a:off x="1066800" y="1981200"/>
            <a:ext cx="7543800" cy="4648200"/>
          </a:xfrm>
        </p:spPr>
        <p:txBody>
          <a:bodyPr/>
          <a:lstStyle/>
          <a:p>
            <a:pPr>
              <a:lnSpc>
                <a:spcPct val="80000"/>
              </a:lnSpc>
              <a:buFont typeface="Wingdings" pitchFamily="2" charset="2"/>
              <a:buNone/>
            </a:pPr>
            <a:r>
              <a:rPr lang="en-US" sz="2800" u="sng"/>
              <a:t>To the Losers:</a:t>
            </a:r>
            <a:endParaRPr lang="en-US" sz="2800"/>
          </a:p>
          <a:p>
            <a:pPr lvl="1">
              <a:lnSpc>
                <a:spcPct val="80000"/>
              </a:lnSpc>
            </a:pPr>
            <a:r>
              <a:rPr lang="en-US" sz="2400"/>
              <a:t>They often distort the reality of losing, find excuses for losing, and blame others.</a:t>
            </a:r>
          </a:p>
          <a:p>
            <a:pPr lvl="1">
              <a:lnSpc>
                <a:spcPct val="80000"/>
              </a:lnSpc>
            </a:pPr>
            <a:r>
              <a:rPr lang="en-US" sz="2400"/>
              <a:t>If the loss is accepted, conflicts within the group may begin to surface.</a:t>
            </a:r>
          </a:p>
          <a:p>
            <a:pPr lvl="1">
              <a:lnSpc>
                <a:spcPct val="80000"/>
              </a:lnSpc>
            </a:pPr>
            <a:r>
              <a:rPr lang="en-US" sz="2400"/>
              <a:t>They may become more tense and willing to work harder to avoid defeat in the future.</a:t>
            </a:r>
          </a:p>
          <a:p>
            <a:pPr lvl="1">
              <a:lnSpc>
                <a:spcPct val="80000"/>
              </a:lnSpc>
            </a:pPr>
            <a:r>
              <a:rPr lang="en-US" sz="2400"/>
              <a:t>They become more task-oriented and less attentive to group members’ needs.</a:t>
            </a:r>
          </a:p>
          <a:p>
            <a:pPr lvl="1">
              <a:lnSpc>
                <a:spcPct val="80000"/>
              </a:lnSpc>
            </a:pPr>
            <a:r>
              <a:rPr lang="en-US" sz="2400"/>
              <a:t>The loser may learn a lot about itself since its stereotypes of itself and others may be disconfirmed by the defeat. Losers may reorganize themselves to become more cohesive and effective.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2418" name="Rectangle 2"/>
          <p:cNvSpPr>
            <a:spLocks noGrp="1" noChangeArrowheads="1"/>
          </p:cNvSpPr>
          <p:nvPr>
            <p:ph type="title"/>
          </p:nvPr>
        </p:nvSpPr>
        <p:spPr/>
        <p:txBody>
          <a:bodyPr/>
          <a:lstStyle/>
          <a:p>
            <a:r>
              <a:rPr lang="en-US"/>
              <a:t>Managing Intergroup Conflict</a:t>
            </a:r>
          </a:p>
        </p:txBody>
      </p:sp>
      <p:sp>
        <p:nvSpPr>
          <p:cNvPr id="572419" name="Rectangle 3"/>
          <p:cNvSpPr>
            <a:spLocks noGrp="1" noChangeArrowheads="1"/>
          </p:cNvSpPr>
          <p:nvPr>
            <p:ph type="body" idx="1"/>
          </p:nvPr>
        </p:nvSpPr>
        <p:spPr>
          <a:xfrm>
            <a:off x="1066800" y="1981200"/>
            <a:ext cx="7543800" cy="4648200"/>
          </a:xfrm>
        </p:spPr>
        <p:txBody>
          <a:bodyPr/>
          <a:lstStyle/>
          <a:p>
            <a:pPr marL="609600" indent="-609600">
              <a:lnSpc>
                <a:spcPct val="80000"/>
              </a:lnSpc>
              <a:buFont typeface="Wingdings" pitchFamily="2" charset="2"/>
              <a:buAutoNum type="arabicPeriod"/>
            </a:pPr>
            <a:r>
              <a:rPr lang="en-US" sz="2400"/>
              <a:t>Have groups locate a common enemy</a:t>
            </a:r>
          </a:p>
          <a:p>
            <a:pPr marL="609600" indent="-609600">
              <a:lnSpc>
                <a:spcPct val="80000"/>
              </a:lnSpc>
              <a:buFont typeface="Wingdings" pitchFamily="2" charset="2"/>
              <a:buAutoNum type="arabicPeriod"/>
            </a:pPr>
            <a:r>
              <a:rPr lang="en-US" sz="2400"/>
              <a:t>Have groups develop superordinate goals</a:t>
            </a:r>
          </a:p>
          <a:p>
            <a:pPr marL="609600" indent="-609600">
              <a:lnSpc>
                <a:spcPct val="80000"/>
              </a:lnSpc>
              <a:buFont typeface="Wingdings" pitchFamily="2" charset="2"/>
              <a:buAutoNum type="arabicPeriod"/>
            </a:pPr>
            <a:r>
              <a:rPr lang="en-US" sz="2400"/>
              <a:t>Train groups on how to manage intergroup conflicts, reduce negative stereotypes, and improve communication</a:t>
            </a:r>
          </a:p>
          <a:p>
            <a:pPr marL="609600" indent="-609600">
              <a:lnSpc>
                <a:spcPct val="80000"/>
              </a:lnSpc>
              <a:buFont typeface="Wingdings" pitchFamily="2" charset="2"/>
              <a:buAutoNum type="arabicPeriod"/>
            </a:pPr>
            <a:r>
              <a:rPr lang="en-US" sz="2400"/>
              <a:t>Emphasize total organizational performance rather than subunit performance. Reward people for helping other groups.</a:t>
            </a:r>
          </a:p>
          <a:p>
            <a:pPr marL="609600" indent="-609600">
              <a:lnSpc>
                <a:spcPct val="80000"/>
              </a:lnSpc>
              <a:buFont typeface="Wingdings" pitchFamily="2" charset="2"/>
              <a:buAutoNum type="arabicPeriod"/>
            </a:pPr>
            <a:r>
              <a:rPr lang="en-US" sz="2400"/>
              <a:t>Encourage interaction and communication between groups</a:t>
            </a:r>
          </a:p>
          <a:p>
            <a:pPr marL="609600" indent="-609600">
              <a:lnSpc>
                <a:spcPct val="80000"/>
              </a:lnSpc>
              <a:buFont typeface="Wingdings" pitchFamily="2" charset="2"/>
              <a:buAutoNum type="arabicPeriod"/>
            </a:pPr>
            <a:r>
              <a:rPr lang="en-US" sz="2400"/>
              <a:t>Rotate group members and create teams including members from both groups</a:t>
            </a:r>
          </a:p>
          <a:p>
            <a:pPr marL="609600" indent="-609600">
              <a:lnSpc>
                <a:spcPct val="80000"/>
              </a:lnSpc>
              <a:buFont typeface="Wingdings" pitchFamily="2" charset="2"/>
              <a:buAutoNum type="arabicPeriod"/>
            </a:pPr>
            <a:r>
              <a:rPr lang="en-US" sz="2400"/>
              <a:t>Avoid win-lose situations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2"/>
          <p:cNvSpPr>
            <a:spLocks noGrp="1" noChangeArrowheads="1"/>
          </p:cNvSpPr>
          <p:nvPr>
            <p:ph type="title"/>
          </p:nvPr>
        </p:nvSpPr>
        <p:spPr/>
        <p:txBody>
          <a:bodyPr/>
          <a:lstStyle/>
          <a:p>
            <a:r>
              <a:rPr lang="en-US"/>
              <a:t>Effective Meeting Management</a:t>
            </a:r>
          </a:p>
        </p:txBody>
      </p:sp>
      <p:sp>
        <p:nvSpPr>
          <p:cNvPr id="573443" name="Rectangle 3"/>
          <p:cNvSpPr>
            <a:spLocks noGrp="1" noChangeArrowheads="1"/>
          </p:cNvSpPr>
          <p:nvPr>
            <p:ph type="body" idx="1"/>
          </p:nvPr>
        </p:nvSpPr>
        <p:spPr>
          <a:xfrm>
            <a:off x="1066800" y="1981200"/>
            <a:ext cx="7543800" cy="4648200"/>
          </a:xfrm>
        </p:spPr>
        <p:txBody>
          <a:bodyPr/>
          <a:lstStyle/>
          <a:p>
            <a:pPr marL="609600" indent="-609600">
              <a:lnSpc>
                <a:spcPct val="80000"/>
              </a:lnSpc>
              <a:buFont typeface="Wingdings" pitchFamily="2" charset="2"/>
              <a:buAutoNum type="arabicPeriod"/>
            </a:pPr>
            <a:r>
              <a:rPr lang="en-US" sz="2000"/>
              <a:t>Have the right people invited to the meeting. Be sure that you need to have the team meet rather than handle the issues with individuals.</a:t>
            </a:r>
          </a:p>
          <a:p>
            <a:pPr marL="609600" indent="-609600">
              <a:lnSpc>
                <a:spcPct val="80000"/>
              </a:lnSpc>
              <a:buFont typeface="Wingdings" pitchFamily="2" charset="2"/>
              <a:buAutoNum type="arabicPeriod"/>
            </a:pPr>
            <a:r>
              <a:rPr lang="en-US" sz="2000"/>
              <a:t>Create an agenda and have team members receive the agenda before the meeting.</a:t>
            </a:r>
          </a:p>
          <a:p>
            <a:pPr marL="609600" indent="-609600">
              <a:lnSpc>
                <a:spcPct val="80000"/>
              </a:lnSpc>
              <a:buFont typeface="Wingdings" pitchFamily="2" charset="2"/>
              <a:buAutoNum type="arabicPeriod"/>
            </a:pPr>
            <a:r>
              <a:rPr lang="en-US" sz="2000"/>
              <a:t>The agenda should identify action items from the previous meeting and identify actions/decisions that need to be discussed at the meeting.</a:t>
            </a:r>
          </a:p>
          <a:p>
            <a:pPr marL="609600" indent="-609600">
              <a:lnSpc>
                <a:spcPct val="80000"/>
              </a:lnSpc>
              <a:buFont typeface="Wingdings" pitchFamily="2" charset="2"/>
              <a:buAutoNum type="arabicPeriod"/>
            </a:pPr>
            <a:r>
              <a:rPr lang="en-US" sz="2000"/>
              <a:t>Order the agenda in a logical sequence.</a:t>
            </a:r>
          </a:p>
          <a:p>
            <a:pPr marL="609600" indent="-609600">
              <a:lnSpc>
                <a:spcPct val="80000"/>
              </a:lnSpc>
              <a:buFont typeface="Wingdings" pitchFamily="2" charset="2"/>
              <a:buAutoNum type="arabicPeriod"/>
            </a:pPr>
            <a:r>
              <a:rPr lang="en-US" sz="2000"/>
              <a:t>Avoid distractions or side conversations that don’t focus on the topic being discussed.</a:t>
            </a:r>
          </a:p>
          <a:p>
            <a:pPr marL="609600" indent="-609600">
              <a:lnSpc>
                <a:spcPct val="80000"/>
              </a:lnSpc>
              <a:buFont typeface="Wingdings" pitchFamily="2" charset="2"/>
              <a:buAutoNum type="arabicPeriod"/>
            </a:pPr>
            <a:r>
              <a:rPr lang="en-US" sz="2000"/>
              <a:t>Keep the meeting moving through the agenda in order to meet time constraints (You might put time limits next to each agenda item).</a:t>
            </a:r>
          </a:p>
          <a:p>
            <a:pPr marL="609600" indent="-609600">
              <a:lnSpc>
                <a:spcPct val="80000"/>
              </a:lnSpc>
              <a:buFont typeface="Wingdings" pitchFamily="2" charset="2"/>
              <a:buAutoNum type="arabicPeriod"/>
            </a:pPr>
            <a:r>
              <a:rPr lang="en-US" sz="2000"/>
              <a:t>Summarize and record the meeting in minutes that are given later to those attending the meeting. Make sure that the action items are clear.</a:t>
            </a:r>
          </a:p>
          <a:p>
            <a:pPr marL="609600" indent="-609600">
              <a:lnSpc>
                <a:spcPct val="80000"/>
              </a:lnSpc>
              <a:buFont typeface="Wingdings" pitchFamily="2" charset="2"/>
              <a:buAutoNum type="arabicPeriod"/>
            </a:pPr>
            <a:r>
              <a:rPr lang="en-US" sz="2000"/>
              <a:t>Follow-up with action items from the meeting.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r>
              <a:rPr lang="en-US" sz="3200"/>
              <a:t>Relationship Between Level of Conflict and Organizational Outcomes</a:t>
            </a:r>
          </a:p>
        </p:txBody>
      </p:sp>
      <p:sp>
        <p:nvSpPr>
          <p:cNvPr id="562180" name="Rectangle 4"/>
          <p:cNvSpPr>
            <a:spLocks noChangeArrowheads="1"/>
          </p:cNvSpPr>
          <p:nvPr/>
        </p:nvSpPr>
        <p:spPr bwMode="auto">
          <a:xfrm>
            <a:off x="2774950" y="2286000"/>
            <a:ext cx="5486400" cy="3048000"/>
          </a:xfrm>
          <a:prstGeom prst="rect">
            <a:avLst/>
          </a:prstGeom>
          <a:solidFill>
            <a:schemeClr val="accent1">
              <a:alpha val="50000"/>
            </a:schemeClr>
          </a:solidFill>
          <a:ln w="25400">
            <a:solidFill>
              <a:schemeClr val="tx1"/>
            </a:solidFill>
            <a:miter lim="800000"/>
            <a:headEnd/>
            <a:tailEnd/>
          </a:ln>
          <a:effectLst/>
        </p:spPr>
        <p:txBody>
          <a:bodyPr wrap="none" anchor="ctr"/>
          <a:lstStyle/>
          <a:p>
            <a:endParaRPr lang="en-US"/>
          </a:p>
        </p:txBody>
      </p:sp>
      <p:sp>
        <p:nvSpPr>
          <p:cNvPr id="562182" name="Freeform 6"/>
          <p:cNvSpPr>
            <a:spLocks/>
          </p:cNvSpPr>
          <p:nvPr/>
        </p:nvSpPr>
        <p:spPr bwMode="auto">
          <a:xfrm>
            <a:off x="2927350" y="2362200"/>
            <a:ext cx="5181600" cy="2971800"/>
          </a:xfrm>
          <a:custGeom>
            <a:avLst/>
            <a:gdLst/>
            <a:ahLst/>
            <a:cxnLst>
              <a:cxn ang="0">
                <a:pos x="0" y="1872"/>
              </a:cxn>
              <a:cxn ang="0">
                <a:pos x="1632" y="0"/>
              </a:cxn>
              <a:cxn ang="0">
                <a:pos x="3264" y="1872"/>
              </a:cxn>
            </a:cxnLst>
            <a:rect l="0" t="0" r="r" b="b"/>
            <a:pathLst>
              <a:path w="3264" h="1872">
                <a:moveTo>
                  <a:pt x="0" y="1872"/>
                </a:moveTo>
                <a:cubicBezTo>
                  <a:pt x="544" y="936"/>
                  <a:pt x="1088" y="0"/>
                  <a:pt x="1632" y="0"/>
                </a:cubicBezTo>
                <a:cubicBezTo>
                  <a:pt x="2176" y="0"/>
                  <a:pt x="2720" y="936"/>
                  <a:pt x="3264" y="1872"/>
                </a:cubicBezTo>
              </a:path>
            </a:pathLst>
          </a:custGeom>
          <a:noFill/>
          <a:ln w="38100">
            <a:solidFill>
              <a:schemeClr val="tx1"/>
            </a:solidFill>
            <a:round/>
            <a:headEnd/>
            <a:tailEnd/>
          </a:ln>
          <a:effectLst/>
        </p:spPr>
        <p:txBody>
          <a:bodyPr/>
          <a:lstStyle/>
          <a:p>
            <a:endParaRPr lang="en-US"/>
          </a:p>
        </p:txBody>
      </p:sp>
      <p:sp>
        <p:nvSpPr>
          <p:cNvPr id="562183" name="Text Box 7"/>
          <p:cNvSpPr txBox="1">
            <a:spLocks noChangeArrowheads="1"/>
          </p:cNvSpPr>
          <p:nvPr/>
        </p:nvSpPr>
        <p:spPr bwMode="auto">
          <a:xfrm>
            <a:off x="2698750" y="5302250"/>
            <a:ext cx="538163" cy="336550"/>
          </a:xfrm>
          <a:prstGeom prst="rect">
            <a:avLst/>
          </a:prstGeom>
          <a:noFill/>
          <a:ln w="9525">
            <a:noFill/>
            <a:miter lim="800000"/>
            <a:headEnd/>
            <a:tailEnd/>
          </a:ln>
          <a:effectLst/>
        </p:spPr>
        <p:txBody>
          <a:bodyPr wrap="none">
            <a:spAutoFit/>
          </a:bodyPr>
          <a:lstStyle/>
          <a:p>
            <a:r>
              <a:rPr lang="en-US" sz="1600">
                <a:effectLst>
                  <a:outerShdw blurRad="38100" dist="38100" dir="2700000" algn="tl">
                    <a:srgbClr val="000000"/>
                  </a:outerShdw>
                </a:effectLst>
                <a:latin typeface="Garamond" pitchFamily="18" charset="0"/>
              </a:rPr>
              <a:t>Low</a:t>
            </a:r>
          </a:p>
        </p:txBody>
      </p:sp>
      <p:sp>
        <p:nvSpPr>
          <p:cNvPr id="562184" name="Text Box 8"/>
          <p:cNvSpPr txBox="1">
            <a:spLocks noChangeArrowheads="1"/>
          </p:cNvSpPr>
          <p:nvPr/>
        </p:nvSpPr>
        <p:spPr bwMode="auto">
          <a:xfrm>
            <a:off x="1892300" y="5073650"/>
            <a:ext cx="882650" cy="336550"/>
          </a:xfrm>
          <a:prstGeom prst="rect">
            <a:avLst/>
          </a:prstGeom>
          <a:noFill/>
          <a:ln w="9525">
            <a:noFill/>
            <a:miter lim="800000"/>
            <a:headEnd/>
            <a:tailEnd/>
          </a:ln>
          <a:effectLst/>
        </p:spPr>
        <p:txBody>
          <a:bodyPr wrap="none">
            <a:spAutoFit/>
          </a:bodyPr>
          <a:lstStyle/>
          <a:p>
            <a:r>
              <a:rPr lang="en-US" sz="1600">
                <a:effectLst>
                  <a:outerShdw blurRad="38100" dist="38100" dir="2700000" algn="tl">
                    <a:srgbClr val="000000"/>
                  </a:outerShdw>
                </a:effectLst>
                <a:latin typeface="Garamond" pitchFamily="18" charset="0"/>
              </a:rPr>
              <a:t>Negative</a:t>
            </a:r>
          </a:p>
        </p:txBody>
      </p:sp>
      <p:sp>
        <p:nvSpPr>
          <p:cNvPr id="562185" name="Text Box 9"/>
          <p:cNvSpPr txBox="1">
            <a:spLocks noChangeArrowheads="1"/>
          </p:cNvSpPr>
          <p:nvPr/>
        </p:nvSpPr>
        <p:spPr bwMode="auto">
          <a:xfrm>
            <a:off x="1968500" y="2209800"/>
            <a:ext cx="806450" cy="336550"/>
          </a:xfrm>
          <a:prstGeom prst="rect">
            <a:avLst/>
          </a:prstGeom>
          <a:noFill/>
          <a:ln w="9525">
            <a:noFill/>
            <a:miter lim="800000"/>
            <a:headEnd/>
            <a:tailEnd/>
          </a:ln>
          <a:effectLst/>
        </p:spPr>
        <p:txBody>
          <a:bodyPr wrap="none">
            <a:spAutoFit/>
          </a:bodyPr>
          <a:lstStyle/>
          <a:p>
            <a:r>
              <a:rPr lang="en-US" sz="1600">
                <a:effectLst>
                  <a:outerShdw blurRad="38100" dist="38100" dir="2700000" algn="tl">
                    <a:srgbClr val="000000"/>
                  </a:outerShdw>
                </a:effectLst>
                <a:latin typeface="Garamond" pitchFamily="18" charset="0"/>
              </a:rPr>
              <a:t>Positive</a:t>
            </a:r>
          </a:p>
        </p:txBody>
      </p:sp>
      <p:sp>
        <p:nvSpPr>
          <p:cNvPr id="562186" name="Text Box 10"/>
          <p:cNvSpPr txBox="1">
            <a:spLocks noChangeArrowheads="1"/>
          </p:cNvSpPr>
          <p:nvPr/>
        </p:nvSpPr>
        <p:spPr bwMode="auto">
          <a:xfrm>
            <a:off x="7759700" y="5302250"/>
            <a:ext cx="577850" cy="336550"/>
          </a:xfrm>
          <a:prstGeom prst="rect">
            <a:avLst/>
          </a:prstGeom>
          <a:noFill/>
          <a:ln w="9525">
            <a:noFill/>
            <a:miter lim="800000"/>
            <a:headEnd/>
            <a:tailEnd/>
          </a:ln>
          <a:effectLst/>
        </p:spPr>
        <p:txBody>
          <a:bodyPr wrap="none">
            <a:spAutoFit/>
          </a:bodyPr>
          <a:lstStyle/>
          <a:p>
            <a:r>
              <a:rPr lang="en-US" sz="1600">
                <a:effectLst>
                  <a:outerShdw blurRad="38100" dist="38100" dir="2700000" algn="tl">
                    <a:srgbClr val="000000"/>
                  </a:outerShdw>
                </a:effectLst>
                <a:latin typeface="Garamond" pitchFamily="18" charset="0"/>
              </a:rPr>
              <a:t>High</a:t>
            </a:r>
          </a:p>
        </p:txBody>
      </p:sp>
      <p:sp>
        <p:nvSpPr>
          <p:cNvPr id="562187" name="Text Box 11"/>
          <p:cNvSpPr txBox="1">
            <a:spLocks noChangeArrowheads="1"/>
          </p:cNvSpPr>
          <p:nvPr/>
        </p:nvSpPr>
        <p:spPr bwMode="auto">
          <a:xfrm>
            <a:off x="4451350" y="5715000"/>
            <a:ext cx="2335213" cy="336550"/>
          </a:xfrm>
          <a:prstGeom prst="rect">
            <a:avLst/>
          </a:prstGeom>
          <a:solidFill>
            <a:schemeClr val="accent2">
              <a:alpha val="50000"/>
            </a:schemeClr>
          </a:solidFill>
          <a:ln w="9525">
            <a:noFill/>
            <a:miter lim="800000"/>
            <a:headEnd/>
            <a:tailEnd/>
          </a:ln>
          <a:effectLst/>
        </p:spPr>
        <p:txBody>
          <a:bodyPr wrap="none">
            <a:spAutoFit/>
          </a:bodyPr>
          <a:lstStyle/>
          <a:p>
            <a:r>
              <a:rPr lang="en-US" sz="1600" b="1">
                <a:effectLst>
                  <a:outerShdw blurRad="38100" dist="38100" dir="2700000" algn="tl">
                    <a:srgbClr val="000000"/>
                  </a:outerShdw>
                </a:effectLst>
                <a:latin typeface="Garamond" pitchFamily="18" charset="0"/>
              </a:rPr>
              <a:t>LEVEL OF CONFLICT</a:t>
            </a:r>
          </a:p>
        </p:txBody>
      </p:sp>
      <p:sp>
        <p:nvSpPr>
          <p:cNvPr id="562188" name="Text Box 12"/>
          <p:cNvSpPr txBox="1">
            <a:spLocks noChangeArrowheads="1"/>
          </p:cNvSpPr>
          <p:nvPr/>
        </p:nvSpPr>
        <p:spPr bwMode="auto">
          <a:xfrm rot="16200000">
            <a:off x="-53182" y="3647282"/>
            <a:ext cx="3338513" cy="336550"/>
          </a:xfrm>
          <a:prstGeom prst="rect">
            <a:avLst/>
          </a:prstGeom>
          <a:solidFill>
            <a:schemeClr val="accent2">
              <a:alpha val="50000"/>
            </a:schemeClr>
          </a:solidFill>
          <a:ln w="9525">
            <a:noFill/>
            <a:miter lim="800000"/>
            <a:headEnd/>
            <a:tailEnd/>
          </a:ln>
          <a:effectLst/>
        </p:spPr>
        <p:txBody>
          <a:bodyPr wrap="none">
            <a:spAutoFit/>
          </a:bodyPr>
          <a:lstStyle/>
          <a:p>
            <a:r>
              <a:rPr lang="en-US" sz="1600" b="1">
                <a:effectLst>
                  <a:outerShdw blurRad="38100" dist="38100" dir="2700000" algn="tl">
                    <a:srgbClr val="000000"/>
                  </a:outerShdw>
                </a:effectLst>
                <a:latin typeface="Garamond" pitchFamily="18" charset="0"/>
              </a:rPr>
              <a:t>ORGANIZATIONAL OUTCOMES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2"/>
          <p:cNvSpPr>
            <a:spLocks noGrp="1" noChangeArrowheads="1"/>
          </p:cNvSpPr>
          <p:nvPr>
            <p:ph type="title"/>
          </p:nvPr>
        </p:nvSpPr>
        <p:spPr/>
        <p:txBody>
          <a:bodyPr/>
          <a:lstStyle/>
          <a:p>
            <a:r>
              <a:rPr lang="en-US"/>
              <a:t>Stages of Conflict</a:t>
            </a:r>
          </a:p>
        </p:txBody>
      </p:sp>
      <p:sp>
        <p:nvSpPr>
          <p:cNvPr id="563204" name="Text Box 4"/>
          <p:cNvSpPr txBox="1">
            <a:spLocks noChangeArrowheads="1"/>
          </p:cNvSpPr>
          <p:nvPr/>
        </p:nvSpPr>
        <p:spPr bwMode="auto">
          <a:xfrm>
            <a:off x="914400" y="3276600"/>
            <a:ext cx="1311275" cy="915988"/>
          </a:xfrm>
          <a:prstGeom prst="rect">
            <a:avLst/>
          </a:prstGeom>
          <a:noFill/>
          <a:ln w="9525">
            <a:noFill/>
            <a:miter lim="800000"/>
            <a:headEnd/>
            <a:tailEnd/>
          </a:ln>
          <a:effectLst/>
        </p:spPr>
        <p:txBody>
          <a:bodyPr>
            <a:spAutoFit/>
          </a:bodyPr>
          <a:lstStyle/>
          <a:p>
            <a:pPr algn="ctr"/>
            <a:r>
              <a:rPr lang="en-US">
                <a:effectLst>
                  <a:outerShdw blurRad="38100" dist="38100" dir="2700000" algn="tl">
                    <a:srgbClr val="000000"/>
                  </a:outerShdw>
                </a:effectLst>
                <a:latin typeface="Garamond" pitchFamily="18" charset="0"/>
              </a:rPr>
              <a:t>Competition for Scarce</a:t>
            </a:r>
          </a:p>
          <a:p>
            <a:pPr algn="ctr"/>
            <a:r>
              <a:rPr lang="en-US">
                <a:effectLst>
                  <a:outerShdw blurRad="38100" dist="38100" dir="2700000" algn="tl">
                    <a:srgbClr val="000000"/>
                  </a:outerShdw>
                </a:effectLst>
                <a:latin typeface="Garamond" pitchFamily="18" charset="0"/>
              </a:rPr>
              <a:t>Resources</a:t>
            </a:r>
          </a:p>
        </p:txBody>
      </p:sp>
      <p:sp>
        <p:nvSpPr>
          <p:cNvPr id="563205" name="Text Box 5"/>
          <p:cNvSpPr txBox="1">
            <a:spLocks noChangeArrowheads="1"/>
          </p:cNvSpPr>
          <p:nvPr/>
        </p:nvSpPr>
        <p:spPr bwMode="auto">
          <a:xfrm>
            <a:off x="6994525" y="4997450"/>
            <a:ext cx="1844675" cy="641350"/>
          </a:xfrm>
          <a:prstGeom prst="rect">
            <a:avLst/>
          </a:prstGeom>
          <a:noFill/>
          <a:ln w="9525">
            <a:noFill/>
            <a:miter lim="800000"/>
            <a:headEnd/>
            <a:tailEnd/>
          </a:ln>
          <a:effectLst/>
        </p:spPr>
        <p:txBody>
          <a:bodyPr>
            <a:spAutoFit/>
          </a:bodyPr>
          <a:lstStyle/>
          <a:p>
            <a:pPr algn="ctr"/>
            <a:r>
              <a:rPr lang="en-US">
                <a:effectLst>
                  <a:outerShdw blurRad="38100" dist="38100" dir="2700000" algn="tl">
                    <a:srgbClr val="000000"/>
                  </a:outerShdw>
                </a:effectLst>
                <a:latin typeface="Garamond" pitchFamily="18" charset="0"/>
              </a:rPr>
              <a:t>Manifest Conflict</a:t>
            </a:r>
          </a:p>
          <a:p>
            <a:pPr algn="ctr"/>
            <a:r>
              <a:rPr lang="en-US">
                <a:effectLst>
                  <a:outerShdw blurRad="38100" dist="38100" dir="2700000" algn="tl">
                    <a:srgbClr val="000000"/>
                  </a:outerShdw>
                </a:effectLst>
                <a:latin typeface="Garamond" pitchFamily="18" charset="0"/>
              </a:rPr>
              <a:t>(behavior)</a:t>
            </a:r>
          </a:p>
        </p:txBody>
      </p:sp>
      <p:sp>
        <p:nvSpPr>
          <p:cNvPr id="563206" name="Text Box 6"/>
          <p:cNvSpPr txBox="1">
            <a:spLocks noChangeArrowheads="1"/>
          </p:cNvSpPr>
          <p:nvPr/>
        </p:nvSpPr>
        <p:spPr bwMode="auto">
          <a:xfrm>
            <a:off x="7010400" y="3429000"/>
            <a:ext cx="1752600" cy="641350"/>
          </a:xfrm>
          <a:prstGeom prst="rect">
            <a:avLst/>
          </a:prstGeom>
          <a:noFill/>
          <a:ln w="9525">
            <a:noFill/>
            <a:miter lim="800000"/>
            <a:headEnd/>
            <a:tailEnd/>
          </a:ln>
          <a:effectLst/>
        </p:spPr>
        <p:txBody>
          <a:bodyPr>
            <a:spAutoFit/>
          </a:bodyPr>
          <a:lstStyle/>
          <a:p>
            <a:pPr algn="ctr"/>
            <a:r>
              <a:rPr lang="en-US">
                <a:effectLst>
                  <a:outerShdw blurRad="38100" dist="38100" dir="2700000" algn="tl">
                    <a:srgbClr val="000000"/>
                  </a:outerShdw>
                </a:effectLst>
                <a:latin typeface="Garamond" pitchFamily="18" charset="0"/>
              </a:rPr>
              <a:t>Felt Stage </a:t>
            </a:r>
          </a:p>
          <a:p>
            <a:pPr algn="ctr"/>
            <a:r>
              <a:rPr lang="en-US">
                <a:effectLst>
                  <a:outerShdw blurRad="38100" dist="38100" dir="2700000" algn="tl">
                    <a:srgbClr val="000000"/>
                  </a:outerShdw>
                </a:effectLst>
                <a:latin typeface="Garamond" pitchFamily="18" charset="0"/>
              </a:rPr>
              <a:t>(hostile feelings)</a:t>
            </a:r>
          </a:p>
        </p:txBody>
      </p:sp>
      <p:sp>
        <p:nvSpPr>
          <p:cNvPr id="563207" name="Text Box 7"/>
          <p:cNvSpPr txBox="1">
            <a:spLocks noChangeArrowheads="1"/>
          </p:cNvSpPr>
          <p:nvPr/>
        </p:nvSpPr>
        <p:spPr bwMode="auto">
          <a:xfrm>
            <a:off x="4937125" y="4997450"/>
            <a:ext cx="1311275" cy="641350"/>
          </a:xfrm>
          <a:prstGeom prst="rect">
            <a:avLst/>
          </a:prstGeom>
          <a:noFill/>
          <a:ln w="9525">
            <a:noFill/>
            <a:miter lim="800000"/>
            <a:headEnd/>
            <a:tailEnd/>
          </a:ln>
          <a:effectLst/>
        </p:spPr>
        <p:txBody>
          <a:bodyPr>
            <a:spAutoFit/>
          </a:bodyPr>
          <a:lstStyle/>
          <a:p>
            <a:pPr algn="ctr"/>
            <a:r>
              <a:rPr lang="en-US">
                <a:effectLst>
                  <a:outerShdw blurRad="38100" dist="38100" dir="2700000" algn="tl">
                    <a:srgbClr val="000000"/>
                  </a:outerShdw>
                </a:effectLst>
                <a:latin typeface="Garamond" pitchFamily="18" charset="0"/>
              </a:rPr>
              <a:t>Conflict Aftermath</a:t>
            </a:r>
          </a:p>
        </p:txBody>
      </p:sp>
      <p:sp>
        <p:nvSpPr>
          <p:cNvPr id="563208" name="Text Box 8"/>
          <p:cNvSpPr txBox="1">
            <a:spLocks noChangeArrowheads="1"/>
          </p:cNvSpPr>
          <p:nvPr/>
        </p:nvSpPr>
        <p:spPr bwMode="auto">
          <a:xfrm>
            <a:off x="4953000" y="3441700"/>
            <a:ext cx="1311275" cy="641350"/>
          </a:xfrm>
          <a:prstGeom prst="rect">
            <a:avLst/>
          </a:prstGeom>
          <a:noFill/>
          <a:ln w="9525">
            <a:noFill/>
            <a:miter lim="800000"/>
            <a:headEnd/>
            <a:tailEnd/>
          </a:ln>
          <a:effectLst/>
        </p:spPr>
        <p:txBody>
          <a:bodyPr>
            <a:spAutoFit/>
          </a:bodyPr>
          <a:lstStyle/>
          <a:p>
            <a:pPr algn="ctr"/>
            <a:r>
              <a:rPr lang="en-US">
                <a:effectLst>
                  <a:outerShdw blurRad="38100" dist="38100" dir="2700000" algn="tl">
                    <a:srgbClr val="000000"/>
                  </a:outerShdw>
                </a:effectLst>
                <a:latin typeface="Garamond" pitchFamily="18" charset="0"/>
              </a:rPr>
              <a:t>Perceived Conflict</a:t>
            </a:r>
          </a:p>
        </p:txBody>
      </p:sp>
      <p:sp>
        <p:nvSpPr>
          <p:cNvPr id="563209" name="Text Box 9"/>
          <p:cNvSpPr txBox="1">
            <a:spLocks noChangeArrowheads="1"/>
          </p:cNvSpPr>
          <p:nvPr/>
        </p:nvSpPr>
        <p:spPr bwMode="auto">
          <a:xfrm>
            <a:off x="2819400" y="5073650"/>
            <a:ext cx="1311275" cy="641350"/>
          </a:xfrm>
          <a:prstGeom prst="rect">
            <a:avLst/>
          </a:prstGeom>
          <a:noFill/>
          <a:ln w="9525">
            <a:noFill/>
            <a:miter lim="800000"/>
            <a:headEnd/>
            <a:tailEnd/>
          </a:ln>
          <a:effectLst/>
        </p:spPr>
        <p:txBody>
          <a:bodyPr>
            <a:spAutoFit/>
          </a:bodyPr>
          <a:lstStyle/>
          <a:p>
            <a:pPr algn="ctr"/>
            <a:r>
              <a:rPr lang="en-US">
                <a:effectLst>
                  <a:outerShdw blurRad="38100" dist="38100" dir="2700000" algn="tl">
                    <a:srgbClr val="000000"/>
                  </a:outerShdw>
                </a:effectLst>
                <a:latin typeface="Garamond" pitchFamily="18" charset="0"/>
              </a:rPr>
              <a:t>Drives for Autonomy</a:t>
            </a:r>
          </a:p>
        </p:txBody>
      </p:sp>
      <p:sp>
        <p:nvSpPr>
          <p:cNvPr id="563210" name="Text Box 10"/>
          <p:cNvSpPr txBox="1">
            <a:spLocks noChangeArrowheads="1"/>
          </p:cNvSpPr>
          <p:nvPr/>
        </p:nvSpPr>
        <p:spPr bwMode="auto">
          <a:xfrm>
            <a:off x="2803525" y="3429000"/>
            <a:ext cx="1311275" cy="641350"/>
          </a:xfrm>
          <a:prstGeom prst="rect">
            <a:avLst/>
          </a:prstGeom>
          <a:noFill/>
          <a:ln w="9525">
            <a:noFill/>
            <a:miter lim="800000"/>
            <a:headEnd/>
            <a:tailEnd/>
          </a:ln>
          <a:effectLst/>
        </p:spPr>
        <p:txBody>
          <a:bodyPr>
            <a:spAutoFit/>
          </a:bodyPr>
          <a:lstStyle/>
          <a:p>
            <a:pPr algn="ctr"/>
            <a:r>
              <a:rPr lang="en-US">
                <a:effectLst>
                  <a:outerShdw blurRad="38100" dist="38100" dir="2700000" algn="tl">
                    <a:srgbClr val="000000"/>
                  </a:outerShdw>
                </a:effectLst>
                <a:latin typeface="Garamond" pitchFamily="18" charset="0"/>
              </a:rPr>
              <a:t>Latent Conflict</a:t>
            </a:r>
          </a:p>
        </p:txBody>
      </p:sp>
      <p:sp>
        <p:nvSpPr>
          <p:cNvPr id="563211" name="Text Box 11"/>
          <p:cNvSpPr txBox="1">
            <a:spLocks noChangeArrowheads="1"/>
          </p:cNvSpPr>
          <p:nvPr/>
        </p:nvSpPr>
        <p:spPr bwMode="auto">
          <a:xfrm>
            <a:off x="2819400" y="1828800"/>
            <a:ext cx="1311275" cy="641350"/>
          </a:xfrm>
          <a:prstGeom prst="rect">
            <a:avLst/>
          </a:prstGeom>
          <a:noFill/>
          <a:ln w="9525">
            <a:noFill/>
            <a:miter lim="800000"/>
            <a:headEnd/>
            <a:tailEnd/>
          </a:ln>
          <a:effectLst/>
        </p:spPr>
        <p:txBody>
          <a:bodyPr>
            <a:spAutoFit/>
          </a:bodyPr>
          <a:lstStyle/>
          <a:p>
            <a:pPr algn="ctr"/>
            <a:r>
              <a:rPr lang="en-US">
                <a:effectLst>
                  <a:outerShdw blurRad="38100" dist="38100" dir="2700000" algn="tl">
                    <a:srgbClr val="000000"/>
                  </a:outerShdw>
                </a:effectLst>
                <a:latin typeface="Garamond" pitchFamily="18" charset="0"/>
              </a:rPr>
              <a:t>Different Goals</a:t>
            </a:r>
          </a:p>
        </p:txBody>
      </p:sp>
      <p:cxnSp>
        <p:nvCxnSpPr>
          <p:cNvPr id="563219" name="AutoShape 19"/>
          <p:cNvCxnSpPr>
            <a:cxnSpLocks noChangeShapeType="1"/>
            <a:stCxn id="563205" idx="1"/>
            <a:endCxn id="563207" idx="3"/>
          </p:cNvCxnSpPr>
          <p:nvPr/>
        </p:nvCxnSpPr>
        <p:spPr bwMode="auto">
          <a:xfrm flipH="1">
            <a:off x="6248400" y="5318125"/>
            <a:ext cx="746125" cy="0"/>
          </a:xfrm>
          <a:prstGeom prst="straightConnector1">
            <a:avLst/>
          </a:prstGeom>
          <a:noFill/>
          <a:ln w="9525">
            <a:solidFill>
              <a:schemeClr val="tx1"/>
            </a:solidFill>
            <a:round/>
            <a:headEnd/>
            <a:tailEnd type="triangle" w="med" len="med"/>
          </a:ln>
          <a:effectLst/>
        </p:spPr>
      </p:cxnSp>
      <p:cxnSp>
        <p:nvCxnSpPr>
          <p:cNvPr id="563220" name="AutoShape 20"/>
          <p:cNvCxnSpPr>
            <a:cxnSpLocks noChangeShapeType="1"/>
            <a:stCxn id="563207" idx="1"/>
          </p:cNvCxnSpPr>
          <p:nvPr/>
        </p:nvCxnSpPr>
        <p:spPr bwMode="auto">
          <a:xfrm flipH="1" flipV="1">
            <a:off x="3962400" y="4114800"/>
            <a:ext cx="974725" cy="1203325"/>
          </a:xfrm>
          <a:prstGeom prst="straightConnector1">
            <a:avLst/>
          </a:prstGeom>
          <a:noFill/>
          <a:ln w="9525">
            <a:solidFill>
              <a:schemeClr val="tx1"/>
            </a:solidFill>
            <a:round/>
            <a:headEnd/>
            <a:tailEnd type="triangle" w="med" len="med"/>
          </a:ln>
          <a:effectLst/>
        </p:spPr>
      </p:cxnSp>
      <p:sp>
        <p:nvSpPr>
          <p:cNvPr id="563221" name="Line 21"/>
          <p:cNvSpPr>
            <a:spLocks noChangeShapeType="1"/>
          </p:cNvSpPr>
          <p:nvPr/>
        </p:nvSpPr>
        <p:spPr bwMode="auto">
          <a:xfrm>
            <a:off x="2209800" y="3733800"/>
            <a:ext cx="838200" cy="0"/>
          </a:xfrm>
          <a:prstGeom prst="line">
            <a:avLst/>
          </a:prstGeom>
          <a:noFill/>
          <a:ln w="9525">
            <a:solidFill>
              <a:schemeClr val="tx1"/>
            </a:solidFill>
            <a:round/>
            <a:headEnd/>
            <a:tailEnd type="triangle" w="med" len="med"/>
          </a:ln>
          <a:effectLst/>
        </p:spPr>
        <p:txBody>
          <a:bodyPr/>
          <a:lstStyle/>
          <a:p>
            <a:endParaRPr lang="en-US"/>
          </a:p>
        </p:txBody>
      </p:sp>
      <p:sp>
        <p:nvSpPr>
          <p:cNvPr id="563222" name="Line 22"/>
          <p:cNvSpPr>
            <a:spLocks noChangeShapeType="1"/>
          </p:cNvSpPr>
          <p:nvPr/>
        </p:nvSpPr>
        <p:spPr bwMode="auto">
          <a:xfrm>
            <a:off x="3886200" y="3733800"/>
            <a:ext cx="1143000" cy="0"/>
          </a:xfrm>
          <a:prstGeom prst="line">
            <a:avLst/>
          </a:prstGeom>
          <a:noFill/>
          <a:ln w="9525">
            <a:solidFill>
              <a:schemeClr val="tx1"/>
            </a:solidFill>
            <a:round/>
            <a:headEnd/>
            <a:tailEnd type="triangle" w="med" len="med"/>
          </a:ln>
          <a:effectLst/>
        </p:spPr>
        <p:txBody>
          <a:bodyPr/>
          <a:lstStyle/>
          <a:p>
            <a:endParaRPr lang="en-US"/>
          </a:p>
        </p:txBody>
      </p:sp>
      <p:sp>
        <p:nvSpPr>
          <p:cNvPr id="563223" name="Line 23"/>
          <p:cNvSpPr>
            <a:spLocks noChangeShapeType="1"/>
          </p:cNvSpPr>
          <p:nvPr/>
        </p:nvSpPr>
        <p:spPr bwMode="auto">
          <a:xfrm>
            <a:off x="3429000" y="2438400"/>
            <a:ext cx="0" cy="990600"/>
          </a:xfrm>
          <a:prstGeom prst="line">
            <a:avLst/>
          </a:prstGeom>
          <a:noFill/>
          <a:ln w="9525">
            <a:solidFill>
              <a:schemeClr val="tx1"/>
            </a:solidFill>
            <a:round/>
            <a:headEnd/>
            <a:tailEnd type="triangle" w="med" len="med"/>
          </a:ln>
          <a:effectLst/>
        </p:spPr>
        <p:txBody>
          <a:bodyPr/>
          <a:lstStyle/>
          <a:p>
            <a:endParaRPr lang="en-US"/>
          </a:p>
        </p:txBody>
      </p:sp>
      <p:sp>
        <p:nvSpPr>
          <p:cNvPr id="563224" name="Line 24"/>
          <p:cNvSpPr>
            <a:spLocks noChangeShapeType="1"/>
          </p:cNvSpPr>
          <p:nvPr/>
        </p:nvSpPr>
        <p:spPr bwMode="auto">
          <a:xfrm flipV="1">
            <a:off x="3505200" y="4038600"/>
            <a:ext cx="0" cy="1066800"/>
          </a:xfrm>
          <a:prstGeom prst="line">
            <a:avLst/>
          </a:prstGeom>
          <a:noFill/>
          <a:ln w="9525">
            <a:solidFill>
              <a:schemeClr val="tx1"/>
            </a:solidFill>
            <a:round/>
            <a:headEnd/>
            <a:tailEnd type="triangle" w="med" len="med"/>
          </a:ln>
          <a:effectLst/>
        </p:spPr>
        <p:txBody>
          <a:bodyPr/>
          <a:lstStyle/>
          <a:p>
            <a:endParaRPr lang="en-US"/>
          </a:p>
        </p:txBody>
      </p:sp>
      <p:sp>
        <p:nvSpPr>
          <p:cNvPr id="563225" name="Line 25"/>
          <p:cNvSpPr>
            <a:spLocks noChangeShapeType="1"/>
          </p:cNvSpPr>
          <p:nvPr/>
        </p:nvSpPr>
        <p:spPr bwMode="auto">
          <a:xfrm>
            <a:off x="6096000" y="3733800"/>
            <a:ext cx="1066800" cy="0"/>
          </a:xfrm>
          <a:prstGeom prst="line">
            <a:avLst/>
          </a:prstGeom>
          <a:noFill/>
          <a:ln w="9525">
            <a:solidFill>
              <a:schemeClr val="tx1"/>
            </a:solidFill>
            <a:round/>
            <a:headEnd/>
            <a:tailEnd type="triangle" w="med" len="med"/>
          </a:ln>
          <a:effectLst/>
        </p:spPr>
        <p:txBody>
          <a:bodyPr/>
          <a:lstStyle/>
          <a:p>
            <a:endParaRPr lang="en-US"/>
          </a:p>
        </p:txBody>
      </p:sp>
      <p:sp>
        <p:nvSpPr>
          <p:cNvPr id="563226" name="Line 26"/>
          <p:cNvSpPr>
            <a:spLocks noChangeShapeType="1"/>
          </p:cNvSpPr>
          <p:nvPr/>
        </p:nvSpPr>
        <p:spPr bwMode="auto">
          <a:xfrm>
            <a:off x="7848600" y="4038600"/>
            <a:ext cx="0" cy="99060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p:txBody>
          <a:bodyPr/>
          <a:lstStyle/>
          <a:p>
            <a:r>
              <a:rPr lang="en-US"/>
              <a:t>Expectations and Conflict</a:t>
            </a:r>
          </a:p>
        </p:txBody>
      </p:sp>
      <p:sp>
        <p:nvSpPr>
          <p:cNvPr id="583683" name="Rectangle 3"/>
          <p:cNvSpPr>
            <a:spLocks noGrp="1" noChangeArrowheads="1"/>
          </p:cNvSpPr>
          <p:nvPr>
            <p:ph type="body" idx="1"/>
          </p:nvPr>
        </p:nvSpPr>
        <p:spPr/>
        <p:txBody>
          <a:bodyPr/>
          <a:lstStyle/>
          <a:p>
            <a:pPr>
              <a:lnSpc>
                <a:spcPct val="90000"/>
              </a:lnSpc>
              <a:buFont typeface="Wingdings" pitchFamily="2" charset="2"/>
              <a:buNone/>
            </a:pPr>
            <a:r>
              <a:rPr lang="en-US"/>
              <a:t>We develop expectations concerning others’ behaviors from:</a:t>
            </a:r>
          </a:p>
          <a:p>
            <a:pPr>
              <a:lnSpc>
                <a:spcPct val="90000"/>
              </a:lnSpc>
            </a:pPr>
            <a:r>
              <a:rPr lang="en-US"/>
              <a:t>Our own experiences</a:t>
            </a:r>
          </a:p>
          <a:p>
            <a:pPr>
              <a:lnSpc>
                <a:spcPct val="90000"/>
              </a:lnSpc>
            </a:pPr>
            <a:r>
              <a:rPr lang="en-US"/>
              <a:t>By watching and listening to others</a:t>
            </a:r>
          </a:p>
          <a:p>
            <a:pPr>
              <a:lnSpc>
                <a:spcPct val="90000"/>
              </a:lnSpc>
            </a:pPr>
            <a:r>
              <a:rPr lang="en-US"/>
              <a:t>Through the media</a:t>
            </a:r>
          </a:p>
          <a:p>
            <a:pPr>
              <a:lnSpc>
                <a:spcPct val="90000"/>
              </a:lnSpc>
              <a:buFont typeface="Wingdings" pitchFamily="2" charset="2"/>
              <a:buNone/>
            </a:pPr>
            <a:r>
              <a:rPr lang="en-US"/>
              <a:t>We often are in conflict when our expectations regarding others’ behaviors are violated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2"/>
          <p:cNvSpPr>
            <a:spLocks noGrp="1" noChangeArrowheads="1"/>
          </p:cNvSpPr>
          <p:nvPr>
            <p:ph type="title"/>
          </p:nvPr>
        </p:nvSpPr>
        <p:spPr>
          <a:xfrm>
            <a:off x="1066800" y="304800"/>
            <a:ext cx="7543800" cy="914400"/>
          </a:xfrm>
        </p:spPr>
        <p:txBody>
          <a:bodyPr/>
          <a:lstStyle/>
          <a:p>
            <a:r>
              <a:rPr lang="en-US" sz="4000"/>
              <a:t>Strategies for Handling Conflict</a:t>
            </a:r>
          </a:p>
        </p:txBody>
      </p:sp>
      <p:sp>
        <p:nvSpPr>
          <p:cNvPr id="564227" name="Rectangle 3"/>
          <p:cNvSpPr>
            <a:spLocks noGrp="1" noChangeArrowheads="1"/>
          </p:cNvSpPr>
          <p:nvPr>
            <p:ph type="body" idx="1"/>
          </p:nvPr>
        </p:nvSpPr>
        <p:spPr>
          <a:xfrm>
            <a:off x="1066800" y="1371600"/>
            <a:ext cx="7543800" cy="5410200"/>
          </a:xfrm>
        </p:spPr>
        <p:txBody>
          <a:bodyPr/>
          <a:lstStyle/>
          <a:p>
            <a:pPr>
              <a:lnSpc>
                <a:spcPct val="80000"/>
              </a:lnSpc>
              <a:buFont typeface="Wingdings" pitchFamily="2" charset="2"/>
              <a:buNone/>
            </a:pPr>
            <a:r>
              <a:rPr lang="en-US" sz="1800" i="1"/>
              <a:t>Rank order the following approaches to handling conflict according to your relative use of each (1=most frequent, 5=least frequent).</a:t>
            </a:r>
          </a:p>
          <a:p>
            <a:pPr>
              <a:lnSpc>
                <a:spcPct val="80000"/>
              </a:lnSpc>
              <a:buFont typeface="Wingdings" pitchFamily="2" charset="2"/>
              <a:buChar char="¨"/>
            </a:pPr>
            <a:r>
              <a:rPr lang="en-US" sz="1700"/>
              <a:t>I generally am firm in pursuing my goals when dealing with others. I try to point out the advantages of my approach to solving the problem and point out why their approach will not work as well. I will listen to the other point of view, but I spend most of my time stressing my point of view,  and am reluctant to give in.</a:t>
            </a:r>
          </a:p>
          <a:p>
            <a:pPr>
              <a:lnSpc>
                <a:spcPct val="80000"/>
              </a:lnSpc>
              <a:buFont typeface="Wingdings" pitchFamily="2" charset="2"/>
              <a:buChar char="¨"/>
            </a:pPr>
            <a:r>
              <a:rPr lang="en-US" sz="1700"/>
              <a:t>I try to avoid most conflict situations since they tend to create anxiety and bad feelings. I will often try to get others to deal with the conflicts. Furthermore, I avoid taking controversial positions that might cause conflict, and enjoy working with others who also avoid creating conflicts.</a:t>
            </a:r>
          </a:p>
          <a:p>
            <a:pPr>
              <a:lnSpc>
                <a:spcPct val="80000"/>
              </a:lnSpc>
              <a:buFont typeface="Wingdings" pitchFamily="2" charset="2"/>
              <a:buChar char="¨"/>
            </a:pPr>
            <a:r>
              <a:rPr lang="en-US" sz="1700"/>
              <a:t>In most conflict situations I try to find a solution where all parties will be somewhat satisfied. I try to avoid a win-lose situation, and believe that everyone’s ideas should be utilized. I will often concede my position in order to seek a satisfactory compromise.</a:t>
            </a:r>
          </a:p>
          <a:p>
            <a:pPr>
              <a:lnSpc>
                <a:spcPct val="80000"/>
              </a:lnSpc>
              <a:buFont typeface="Wingdings" pitchFamily="2" charset="2"/>
              <a:buChar char="¨"/>
            </a:pPr>
            <a:r>
              <a:rPr lang="en-US" sz="1700"/>
              <a:t>I generally try to smooth over differences that people have so that they won’t get upset. I listen to others’ views and try to see what is important to him or her. Maintaining harmony is the major goal that I have when dealing with a conflict situation.</a:t>
            </a:r>
          </a:p>
          <a:p>
            <a:pPr>
              <a:lnSpc>
                <a:spcPct val="80000"/>
              </a:lnSpc>
              <a:buFont typeface="Wingdings" pitchFamily="2" charset="2"/>
              <a:buChar char="¨"/>
            </a:pPr>
            <a:r>
              <a:rPr lang="en-US" sz="1700"/>
              <a:t>I try as best I can to hear all sides of the argument and to debate the issues thoroughly. I frankly state my point of view, and want others to do the same. I try to get others to reach consensus on the right approach to solving the problem. While it’s not always possible, I do try to understand everyone’s point of view.</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p:txBody>
          <a:bodyPr/>
          <a:lstStyle/>
          <a:p>
            <a:r>
              <a:rPr lang="en-US" sz="3600"/>
              <a:t>Matching the Conflict Management Approach with the Situation</a:t>
            </a:r>
          </a:p>
        </p:txBody>
      </p:sp>
      <p:graphicFrame>
        <p:nvGraphicFramePr>
          <p:cNvPr id="566461" name="Group 189"/>
          <p:cNvGraphicFramePr>
            <a:graphicFrameLocks noGrp="1"/>
          </p:cNvGraphicFramePr>
          <p:nvPr>
            <p:ph type="tbl" idx="1"/>
          </p:nvPr>
        </p:nvGraphicFramePr>
        <p:xfrm>
          <a:off x="990600" y="1981200"/>
          <a:ext cx="8001000" cy="4433888"/>
        </p:xfrm>
        <a:graphic>
          <a:graphicData uri="http://schemas.openxmlformats.org/drawingml/2006/table">
            <a:tbl>
              <a:tblPr/>
              <a:tblGrid>
                <a:gridCol w="1752600"/>
                <a:gridCol w="1066800"/>
                <a:gridCol w="1371600"/>
                <a:gridCol w="1371600"/>
                <a:gridCol w="1295400"/>
                <a:gridCol w="1143000"/>
              </a:tblGrid>
              <a:tr h="762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Garamond" pitchFamily="18" charset="0"/>
                        </a:rPr>
                        <a:t>Situational Considerations:</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gridSpan="5">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Garamond" pitchFamily="18" charset="0"/>
                        </a:rPr>
                        <a:t>Conflict Management Approach:</a:t>
                      </a:r>
                    </a:p>
                  </a:txBody>
                  <a:tcPr anchor="b"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anchor="ct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1" u="none" strike="noStrike" cap="none" normalizeH="0" baseline="0" smtClean="0">
                          <a:ln>
                            <a:noFill/>
                          </a:ln>
                          <a:solidFill>
                            <a:schemeClr val="tx1"/>
                          </a:solidFill>
                          <a:effectLst>
                            <a:outerShdw blurRad="38100" dist="38100" dir="2700000" algn="tl">
                              <a:srgbClr val="000000"/>
                            </a:outerShdw>
                          </a:effectLst>
                          <a:latin typeface="Garamond" pitchFamily="18" charset="0"/>
                        </a:rPr>
                        <a:t>Forcing</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1" u="none" strike="noStrike" cap="none" normalizeH="0" baseline="0" smtClean="0">
                          <a:ln>
                            <a:noFill/>
                          </a:ln>
                          <a:solidFill>
                            <a:schemeClr val="tx1"/>
                          </a:solidFill>
                          <a:effectLst>
                            <a:outerShdw blurRad="38100" dist="38100" dir="2700000" algn="tl">
                              <a:srgbClr val="000000"/>
                            </a:outerShdw>
                          </a:effectLst>
                          <a:latin typeface="Garamond" pitchFamily="18" charset="0"/>
                        </a:rPr>
                        <a:t>Accommodating</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1" u="none" strike="noStrike" cap="none" normalizeH="0" baseline="0" smtClean="0">
                          <a:ln>
                            <a:noFill/>
                          </a:ln>
                          <a:solidFill>
                            <a:schemeClr val="tx1"/>
                          </a:solidFill>
                          <a:effectLst>
                            <a:outerShdw blurRad="38100" dist="38100" dir="2700000" algn="tl">
                              <a:srgbClr val="000000"/>
                            </a:outerShdw>
                          </a:effectLst>
                          <a:latin typeface="Garamond" pitchFamily="18" charset="0"/>
                        </a:rPr>
                        <a:t>Compromising</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1" u="none" strike="noStrike" cap="none" normalizeH="0" baseline="0" smtClean="0">
                          <a:ln>
                            <a:noFill/>
                          </a:ln>
                          <a:solidFill>
                            <a:schemeClr val="tx1"/>
                          </a:solidFill>
                          <a:effectLst>
                            <a:outerShdw blurRad="38100" dist="38100" dir="2700000" algn="tl">
                              <a:srgbClr val="000000"/>
                            </a:outerShdw>
                          </a:effectLst>
                          <a:latin typeface="Garamond" pitchFamily="18" charset="0"/>
                        </a:rPr>
                        <a:t>Collaborating</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1" u="none" strike="noStrike" cap="none" normalizeH="0" baseline="0" smtClean="0">
                          <a:ln>
                            <a:noFill/>
                          </a:ln>
                          <a:solidFill>
                            <a:schemeClr val="tx1"/>
                          </a:solidFill>
                          <a:effectLst>
                            <a:outerShdw blurRad="38100" dist="38100" dir="2700000" algn="tl">
                              <a:srgbClr val="000000"/>
                            </a:outerShdw>
                          </a:effectLst>
                          <a:latin typeface="Garamond" pitchFamily="18" charset="0"/>
                        </a:rPr>
                        <a:t>Avoiding</a:t>
                      </a:r>
                    </a:p>
                  </a:txBody>
                  <a:tcPr anchor="ct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746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1" u="none" strike="noStrike" cap="none" normalizeH="0" baseline="0" smtClean="0">
                          <a:ln>
                            <a:noFill/>
                          </a:ln>
                          <a:solidFill>
                            <a:schemeClr val="tx1"/>
                          </a:solidFill>
                          <a:effectLst>
                            <a:outerShdw blurRad="38100" dist="38100" dir="2700000" algn="tl">
                              <a:srgbClr val="000000"/>
                            </a:outerShdw>
                          </a:effectLst>
                          <a:latin typeface="Garamond" pitchFamily="18" charset="0"/>
                        </a:rPr>
                        <a:t>Issue importance</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High</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Low</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Med</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High</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Low</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746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1" u="none" strike="noStrike" cap="none" normalizeH="0" baseline="0" smtClean="0">
                          <a:ln>
                            <a:noFill/>
                          </a:ln>
                          <a:solidFill>
                            <a:schemeClr val="tx1"/>
                          </a:solidFill>
                          <a:effectLst>
                            <a:outerShdw blurRad="38100" dist="38100" dir="2700000" algn="tl">
                              <a:srgbClr val="000000"/>
                            </a:outerShdw>
                          </a:effectLst>
                          <a:latin typeface="Garamond" pitchFamily="18" charset="0"/>
                        </a:rPr>
                        <a:t>Relationship importance</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Low</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High</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Med</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High</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Low</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747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1" u="none" strike="noStrike" cap="none" normalizeH="0" baseline="0" smtClean="0">
                          <a:ln>
                            <a:noFill/>
                          </a:ln>
                          <a:solidFill>
                            <a:schemeClr val="tx1"/>
                          </a:solidFill>
                          <a:effectLst>
                            <a:outerShdw blurRad="38100" dist="38100" dir="2700000" algn="tl">
                              <a:srgbClr val="000000"/>
                            </a:outerShdw>
                          </a:effectLst>
                          <a:latin typeface="Garamond" pitchFamily="18" charset="0"/>
                        </a:rPr>
                        <a:t>Relative power</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High</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Low</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Equal-High</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Low-High</a:t>
                      </a:r>
                    </a:p>
                  </a:txBody>
                  <a:tcPr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Equal-High</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746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1" u="none" strike="noStrike" cap="none" normalizeH="0" baseline="0" smtClean="0">
                          <a:ln>
                            <a:noFill/>
                          </a:ln>
                          <a:solidFill>
                            <a:schemeClr val="tx1"/>
                          </a:solidFill>
                          <a:effectLst>
                            <a:outerShdw blurRad="38100" dist="38100" dir="2700000" algn="tl">
                              <a:srgbClr val="000000"/>
                            </a:outerShdw>
                          </a:effectLst>
                          <a:latin typeface="Garamond" pitchFamily="18" charset="0"/>
                        </a:rPr>
                        <a:t>Time constraints</a:t>
                      </a: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solidFill>
                      <a:schemeClr val="accent2">
                        <a:alpha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Med-High</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Med-High</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Low</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Low</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Garamond" pitchFamily="18" charset="0"/>
                        </a:rPr>
                        <a:t>Med-High</a:t>
                      </a:r>
                    </a:p>
                  </a:txBody>
                  <a:tcPr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p:txBody>
          <a:bodyPr/>
          <a:lstStyle/>
          <a:p>
            <a:r>
              <a:rPr lang="en-US"/>
              <a:t>Managing Conflict Behavioral Guidelines</a:t>
            </a:r>
          </a:p>
        </p:txBody>
      </p:sp>
      <p:sp>
        <p:nvSpPr>
          <p:cNvPr id="568323" name="Rectangle 3"/>
          <p:cNvSpPr>
            <a:spLocks noGrp="1" noChangeArrowheads="1"/>
          </p:cNvSpPr>
          <p:nvPr>
            <p:ph type="body" sz="half" idx="1"/>
          </p:nvPr>
        </p:nvSpPr>
        <p:spPr>
          <a:xfrm>
            <a:off x="914400" y="1981200"/>
            <a:ext cx="3848100" cy="4876800"/>
          </a:xfrm>
        </p:spPr>
        <p:txBody>
          <a:bodyPr/>
          <a:lstStyle/>
          <a:p>
            <a:pPr marL="609600" indent="-609600">
              <a:lnSpc>
                <a:spcPct val="80000"/>
              </a:lnSpc>
              <a:buFont typeface="Wingdings" pitchFamily="2" charset="2"/>
              <a:buAutoNum type="arabicPeriod"/>
            </a:pPr>
            <a:r>
              <a:rPr lang="en-US" sz="1800"/>
              <a:t>Identify the source of conflict.</a:t>
            </a:r>
          </a:p>
          <a:p>
            <a:pPr marL="609600" indent="-609600">
              <a:lnSpc>
                <a:spcPct val="80000"/>
              </a:lnSpc>
              <a:buFont typeface="Wingdings" pitchFamily="2" charset="2"/>
              <a:buAutoNum type="arabicPeriod"/>
            </a:pPr>
            <a:endParaRPr lang="en-US" sz="1800"/>
          </a:p>
          <a:p>
            <a:pPr marL="609600" indent="-609600">
              <a:lnSpc>
                <a:spcPct val="80000"/>
              </a:lnSpc>
              <a:buFont typeface="Wingdings" pitchFamily="2" charset="2"/>
              <a:buAutoNum type="arabicPeriod"/>
            </a:pPr>
            <a:r>
              <a:rPr lang="en-US" sz="1800"/>
              <a:t>Generally utilize a collaborative approach to conflict.</a:t>
            </a:r>
          </a:p>
          <a:p>
            <a:pPr marL="609600" indent="-609600">
              <a:lnSpc>
                <a:spcPct val="80000"/>
              </a:lnSpc>
              <a:buFont typeface="Wingdings" pitchFamily="2" charset="2"/>
              <a:buAutoNum type="arabicPeriod"/>
            </a:pPr>
            <a:endParaRPr lang="en-US" sz="1800"/>
          </a:p>
          <a:p>
            <a:pPr marL="609600" indent="-609600">
              <a:lnSpc>
                <a:spcPct val="80000"/>
              </a:lnSpc>
              <a:buFont typeface="Wingdings" pitchFamily="2" charset="2"/>
              <a:buAutoNum type="arabicPeriod"/>
            </a:pPr>
            <a:r>
              <a:rPr lang="en-US" sz="1800"/>
              <a:t>Be clear about when to use:</a:t>
            </a:r>
          </a:p>
          <a:p>
            <a:pPr marL="1371600" lvl="2" indent="-457200">
              <a:lnSpc>
                <a:spcPct val="80000"/>
              </a:lnSpc>
              <a:buFont typeface="Wingdings" pitchFamily="2" charset="2"/>
              <a:buNone/>
            </a:pPr>
            <a:r>
              <a:rPr lang="en-US" sz="1400"/>
              <a:t>A forcing approach</a:t>
            </a:r>
          </a:p>
          <a:p>
            <a:pPr marL="1371600" lvl="2" indent="-457200">
              <a:lnSpc>
                <a:spcPct val="80000"/>
              </a:lnSpc>
              <a:buFont typeface="Wingdings" pitchFamily="2" charset="2"/>
              <a:buNone/>
            </a:pPr>
            <a:r>
              <a:rPr lang="en-US" sz="1400"/>
              <a:t>An accommodating approach</a:t>
            </a:r>
          </a:p>
          <a:p>
            <a:pPr marL="1371600" lvl="2" indent="-457200">
              <a:lnSpc>
                <a:spcPct val="80000"/>
              </a:lnSpc>
              <a:buFont typeface="Wingdings" pitchFamily="2" charset="2"/>
              <a:buNone/>
            </a:pPr>
            <a:r>
              <a:rPr lang="en-US" sz="1400"/>
              <a:t>A compromising approach</a:t>
            </a:r>
          </a:p>
          <a:p>
            <a:pPr marL="1371600" lvl="2" indent="-457200">
              <a:lnSpc>
                <a:spcPct val="80000"/>
              </a:lnSpc>
              <a:buFont typeface="Wingdings" pitchFamily="2" charset="2"/>
              <a:buNone/>
            </a:pPr>
            <a:r>
              <a:rPr lang="en-US" sz="1400"/>
              <a:t>An avoiding approach</a:t>
            </a:r>
          </a:p>
          <a:p>
            <a:pPr marL="1371600" lvl="2" indent="-457200">
              <a:lnSpc>
                <a:spcPct val="80000"/>
              </a:lnSpc>
              <a:buFont typeface="Wingdings" pitchFamily="2" charset="2"/>
              <a:buNone/>
            </a:pPr>
            <a:endParaRPr lang="en-US" sz="1400"/>
          </a:p>
          <a:p>
            <a:pPr marL="609600" indent="-609600">
              <a:lnSpc>
                <a:spcPct val="80000"/>
              </a:lnSpc>
              <a:buFont typeface="Wingdings" pitchFamily="2" charset="2"/>
              <a:buAutoNum type="arabicPeriod"/>
            </a:pPr>
            <a:r>
              <a:rPr lang="en-US" sz="1800"/>
              <a:t>As an initiator of conflict:</a:t>
            </a:r>
          </a:p>
          <a:p>
            <a:pPr marL="1371600" lvl="2" indent="-457200">
              <a:lnSpc>
                <a:spcPct val="80000"/>
              </a:lnSpc>
              <a:buFont typeface="Wingdings" pitchFamily="2" charset="2"/>
              <a:buNone/>
            </a:pPr>
            <a:r>
              <a:rPr lang="en-US" sz="1400"/>
              <a:t>Use descriptive communication</a:t>
            </a:r>
          </a:p>
          <a:p>
            <a:pPr marL="1371600" lvl="2" indent="-457200">
              <a:lnSpc>
                <a:spcPct val="80000"/>
              </a:lnSpc>
              <a:buFont typeface="Wingdings" pitchFamily="2" charset="2"/>
              <a:buNone/>
            </a:pPr>
            <a:r>
              <a:rPr lang="en-US" sz="1400"/>
              <a:t>Persist until understood</a:t>
            </a:r>
          </a:p>
          <a:p>
            <a:pPr marL="1371600" lvl="2" indent="-457200">
              <a:lnSpc>
                <a:spcPct val="80000"/>
              </a:lnSpc>
              <a:buFont typeface="Wingdings" pitchFamily="2" charset="2"/>
              <a:buNone/>
            </a:pPr>
            <a:r>
              <a:rPr lang="en-US" sz="1400"/>
              <a:t>Encourage two-way interchange</a:t>
            </a:r>
          </a:p>
          <a:p>
            <a:pPr marL="1371600" lvl="2" indent="-457200">
              <a:lnSpc>
                <a:spcPct val="80000"/>
              </a:lnSpc>
              <a:buFont typeface="Wingdings" pitchFamily="2" charset="2"/>
              <a:buNone/>
            </a:pPr>
            <a:r>
              <a:rPr lang="en-US" sz="1400"/>
              <a:t>Identify areas of agreement</a:t>
            </a:r>
          </a:p>
        </p:txBody>
      </p:sp>
      <p:sp>
        <p:nvSpPr>
          <p:cNvPr id="568324" name="Rectangle 4"/>
          <p:cNvSpPr>
            <a:spLocks noGrp="1" noChangeArrowheads="1"/>
          </p:cNvSpPr>
          <p:nvPr>
            <p:ph type="body" sz="half" idx="2"/>
          </p:nvPr>
        </p:nvSpPr>
        <p:spPr>
          <a:xfrm>
            <a:off x="4914900" y="1981200"/>
            <a:ext cx="3924300" cy="4648200"/>
          </a:xfrm>
        </p:spPr>
        <p:txBody>
          <a:bodyPr/>
          <a:lstStyle/>
          <a:p>
            <a:pPr marL="381000" indent="-381000">
              <a:lnSpc>
                <a:spcPct val="80000"/>
              </a:lnSpc>
              <a:buFont typeface="Wingdings" pitchFamily="2" charset="2"/>
              <a:buAutoNum type="arabicPeriod" startAt="5"/>
            </a:pPr>
            <a:r>
              <a:rPr lang="en-US" sz="1800"/>
              <a:t>As a responder to conflict:</a:t>
            </a:r>
          </a:p>
          <a:p>
            <a:pPr marL="1219200" lvl="2" indent="-304800">
              <a:lnSpc>
                <a:spcPct val="80000"/>
              </a:lnSpc>
              <a:buFont typeface="Wingdings" pitchFamily="2" charset="2"/>
              <a:buNone/>
            </a:pPr>
            <a:r>
              <a:rPr lang="en-US" sz="1400"/>
              <a:t>Establish a climate of problem solving</a:t>
            </a:r>
          </a:p>
          <a:p>
            <a:pPr marL="1219200" lvl="2" indent="-304800">
              <a:lnSpc>
                <a:spcPct val="80000"/>
              </a:lnSpc>
              <a:buFont typeface="Wingdings" pitchFamily="2" charset="2"/>
              <a:buNone/>
            </a:pPr>
            <a:r>
              <a:rPr lang="en-US" sz="1400"/>
              <a:t>Seek additional information</a:t>
            </a:r>
          </a:p>
          <a:p>
            <a:pPr marL="1219200" lvl="2" indent="-304800">
              <a:lnSpc>
                <a:spcPct val="80000"/>
              </a:lnSpc>
              <a:buFont typeface="Wingdings" pitchFamily="2" charset="2"/>
              <a:buNone/>
            </a:pPr>
            <a:r>
              <a:rPr lang="en-US" sz="1400"/>
              <a:t>Agree with some aspect</a:t>
            </a:r>
          </a:p>
          <a:p>
            <a:pPr marL="1219200" lvl="2" indent="-304800">
              <a:lnSpc>
                <a:spcPct val="80000"/>
              </a:lnSpc>
              <a:buFont typeface="Wingdings" pitchFamily="2" charset="2"/>
              <a:buNone/>
            </a:pPr>
            <a:r>
              <a:rPr lang="en-US" sz="1400"/>
              <a:t>Ask for recommended solutions </a:t>
            </a:r>
          </a:p>
          <a:p>
            <a:pPr marL="381000" indent="-381000">
              <a:lnSpc>
                <a:spcPct val="80000"/>
              </a:lnSpc>
              <a:buFont typeface="Wingdings" pitchFamily="2" charset="2"/>
              <a:buAutoNum type="arabicPeriod" startAt="6"/>
            </a:pPr>
            <a:endParaRPr lang="en-US" sz="1800"/>
          </a:p>
          <a:p>
            <a:pPr marL="381000" indent="-381000">
              <a:lnSpc>
                <a:spcPct val="80000"/>
              </a:lnSpc>
              <a:buFont typeface="Wingdings" pitchFamily="2" charset="2"/>
              <a:buAutoNum type="arabicPeriod" startAt="6"/>
            </a:pPr>
            <a:r>
              <a:rPr lang="en-US" sz="1800"/>
              <a:t>As a mediator of conflict:</a:t>
            </a:r>
          </a:p>
          <a:p>
            <a:pPr marL="800100" lvl="1" indent="-342900">
              <a:lnSpc>
                <a:spcPct val="80000"/>
              </a:lnSpc>
              <a:buFont typeface="Wingdings" pitchFamily="2" charset="2"/>
              <a:buNone/>
            </a:pPr>
            <a:r>
              <a:rPr lang="en-US" sz="1400"/>
              <a:t>	Acknowledge that conflict exists</a:t>
            </a:r>
          </a:p>
          <a:p>
            <a:pPr marL="800100" lvl="1" indent="-342900">
              <a:lnSpc>
                <a:spcPct val="80000"/>
              </a:lnSpc>
              <a:buFont typeface="Wingdings" pitchFamily="2" charset="2"/>
              <a:buNone/>
            </a:pPr>
            <a:r>
              <a:rPr lang="en-US" sz="1400"/>
              <a:t>	Maintain a neutral posture</a:t>
            </a:r>
          </a:p>
          <a:p>
            <a:pPr marL="800100" lvl="1" indent="-342900">
              <a:lnSpc>
                <a:spcPct val="80000"/>
              </a:lnSpc>
              <a:buFont typeface="Wingdings" pitchFamily="2" charset="2"/>
              <a:buNone/>
            </a:pPr>
            <a:r>
              <a:rPr lang="en-US" sz="1400"/>
              <a:t>	Ensure fairness</a:t>
            </a:r>
          </a:p>
          <a:p>
            <a:pPr marL="800100" lvl="1" indent="-342900">
              <a:lnSpc>
                <a:spcPct val="80000"/>
              </a:lnSpc>
              <a:buFont typeface="Wingdings" pitchFamily="2" charset="2"/>
              <a:buNone/>
            </a:pPr>
            <a:r>
              <a:rPr lang="en-US" sz="1400"/>
              <a:t>	Help disputants generate alternatives</a:t>
            </a:r>
          </a:p>
          <a:p>
            <a:pPr marL="800100" lvl="1" indent="-342900">
              <a:lnSpc>
                <a:spcPct val="80000"/>
              </a:lnSpc>
              <a:buFont typeface="Wingdings" pitchFamily="2" charset="2"/>
              <a:buNone/>
            </a:pPr>
            <a:endParaRPr lang="en-US" sz="1400"/>
          </a:p>
          <a:p>
            <a:pPr marL="381000" indent="-381000">
              <a:lnSpc>
                <a:spcPct val="80000"/>
              </a:lnSpc>
              <a:buFont typeface="Wingdings" pitchFamily="2" charset="2"/>
              <a:buAutoNum type="arabicPeriod" startAt="6"/>
            </a:pPr>
            <a:r>
              <a:rPr lang="en-US" sz="1800"/>
              <a:t>Ensure that everyone agrees on the solution</a:t>
            </a:r>
          </a:p>
          <a:p>
            <a:pPr marL="381000" indent="-381000">
              <a:lnSpc>
                <a:spcPct val="80000"/>
              </a:lnSpc>
              <a:buFont typeface="Wingdings" pitchFamily="2" charset="2"/>
              <a:buAutoNum type="arabicPeriod" startAt="6"/>
            </a:pPr>
            <a:endParaRPr lang="en-US" sz="1800"/>
          </a:p>
          <a:p>
            <a:pPr marL="381000" indent="-381000">
              <a:lnSpc>
                <a:spcPct val="80000"/>
              </a:lnSpc>
              <a:buFont typeface="Wingdings" pitchFamily="2" charset="2"/>
              <a:buAutoNum type="arabicPeriod" startAt="6"/>
            </a:pPr>
            <a:r>
              <a:rPr lang="en-US" sz="1800"/>
              <a:t>Establish a follow-up to conflict solutions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2"/>
          <p:cNvSpPr>
            <a:spLocks noGrp="1" noChangeArrowheads="1"/>
          </p:cNvSpPr>
          <p:nvPr>
            <p:ph type="title"/>
          </p:nvPr>
        </p:nvSpPr>
        <p:spPr/>
        <p:txBody>
          <a:bodyPr/>
          <a:lstStyle/>
          <a:p>
            <a:r>
              <a:rPr lang="en-US"/>
              <a:t>Intergroup Problems</a:t>
            </a:r>
          </a:p>
        </p:txBody>
      </p:sp>
      <p:sp>
        <p:nvSpPr>
          <p:cNvPr id="567299" name="Rectangle 3"/>
          <p:cNvSpPr>
            <a:spLocks noGrp="1" noChangeArrowheads="1"/>
          </p:cNvSpPr>
          <p:nvPr>
            <p:ph type="body" idx="1"/>
          </p:nvPr>
        </p:nvSpPr>
        <p:spPr/>
        <p:txBody>
          <a:bodyPr/>
          <a:lstStyle/>
          <a:p>
            <a:pPr>
              <a:buFont typeface="Wingdings" pitchFamily="2" charset="2"/>
              <a:buNone/>
            </a:pPr>
            <a:r>
              <a:rPr lang="en-US"/>
              <a:t>What happens within competing groups?</a:t>
            </a:r>
          </a:p>
          <a:p>
            <a:pPr lvl="1"/>
            <a:r>
              <a:rPr lang="en-US"/>
              <a:t>Each group becomes more cohesive.</a:t>
            </a:r>
          </a:p>
          <a:p>
            <a:pPr lvl="1"/>
            <a:r>
              <a:rPr lang="en-US"/>
              <a:t>Each group becomes more task oriented.</a:t>
            </a:r>
          </a:p>
          <a:p>
            <a:pPr lvl="1"/>
            <a:r>
              <a:rPr lang="en-US"/>
              <a:t>The leadership in each group becomes more autocratic.</a:t>
            </a:r>
          </a:p>
          <a:p>
            <a:pPr lvl="1"/>
            <a:r>
              <a:rPr lang="en-US"/>
              <a:t>Each group becomes more highly structured.</a:t>
            </a:r>
          </a:p>
          <a:p>
            <a:pPr lvl="1"/>
            <a:r>
              <a:rPr lang="en-US"/>
              <a:t>Each group demands more loyalty.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ChangeArrowheads="1"/>
          </p:cNvSpPr>
          <p:nvPr>
            <p:ph type="title"/>
          </p:nvPr>
        </p:nvSpPr>
        <p:spPr>
          <a:xfrm>
            <a:off x="1066800" y="304800"/>
            <a:ext cx="7543800" cy="1371600"/>
          </a:xfrm>
        </p:spPr>
        <p:txBody>
          <a:bodyPr/>
          <a:lstStyle/>
          <a:p>
            <a:r>
              <a:rPr lang="en-US"/>
              <a:t>Intergroup Problems</a:t>
            </a:r>
          </a:p>
        </p:txBody>
      </p:sp>
      <p:sp>
        <p:nvSpPr>
          <p:cNvPr id="569347" name="Rectangle 3"/>
          <p:cNvSpPr>
            <a:spLocks noGrp="1" noChangeArrowheads="1"/>
          </p:cNvSpPr>
          <p:nvPr>
            <p:ph type="body" idx="1"/>
          </p:nvPr>
        </p:nvSpPr>
        <p:spPr>
          <a:xfrm>
            <a:off x="1066800" y="1828800"/>
            <a:ext cx="7543800" cy="4267200"/>
          </a:xfrm>
        </p:spPr>
        <p:txBody>
          <a:bodyPr/>
          <a:lstStyle/>
          <a:p>
            <a:pPr>
              <a:buFont typeface="Wingdings" pitchFamily="2" charset="2"/>
              <a:buNone/>
            </a:pPr>
            <a:r>
              <a:rPr lang="en-US" sz="2800"/>
              <a:t>What happens between competing groups?</a:t>
            </a:r>
          </a:p>
          <a:p>
            <a:pPr lvl="1"/>
            <a:r>
              <a:rPr lang="en-US" sz="2400"/>
              <a:t>Each group sees the other as the “enemy.”</a:t>
            </a:r>
          </a:p>
          <a:p>
            <a:pPr lvl="1"/>
            <a:r>
              <a:rPr lang="en-US" sz="2400"/>
              <a:t>Each group distorts perceptions—seeing themselves as “good” and seeing only the worst aspects of the other group.</a:t>
            </a:r>
          </a:p>
          <a:p>
            <a:pPr lvl="1"/>
            <a:r>
              <a:rPr lang="en-US" sz="2400"/>
              <a:t>Hostility toward the other group increases while communication and interaction decrease.</a:t>
            </a:r>
          </a:p>
          <a:p>
            <a:pPr lvl="1"/>
            <a:r>
              <a:rPr lang="en-US" sz="2400"/>
              <a:t>Communication from the other group is viewed with suspicion. Group members only listen to those things that support their own positions and stereotypes.</a:t>
            </a:r>
          </a:p>
        </p:txBody>
      </p:sp>
    </p:spTree>
  </p:cSld>
  <p:clrMapOvr>
    <a:masterClrMapping/>
  </p:clrMapOvr>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4655</TotalTime>
  <Words>1358</Words>
  <Application>Microsoft PowerPoint</Application>
  <PresentationFormat>On-screen Show (4:3)</PresentationFormat>
  <Paragraphs>158</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Shimmer</vt:lpstr>
      <vt:lpstr> Intergroup Behavior and Conflict</vt:lpstr>
      <vt:lpstr>Relationship Between Level of Conflict and Organizational Outcomes</vt:lpstr>
      <vt:lpstr>Stages of Conflict</vt:lpstr>
      <vt:lpstr>Expectations and Conflict</vt:lpstr>
      <vt:lpstr>Strategies for Handling Conflict</vt:lpstr>
      <vt:lpstr>Matching the Conflict Management Approach with the Situation</vt:lpstr>
      <vt:lpstr>Managing Conflict Behavioral Guidelines</vt:lpstr>
      <vt:lpstr>Intergroup Problems</vt:lpstr>
      <vt:lpstr>Intergroup Problems</vt:lpstr>
      <vt:lpstr>What Happens to Winners and Losers?</vt:lpstr>
      <vt:lpstr>What Happens to Winners and Losers?</vt:lpstr>
      <vt:lpstr>Managing Intergroup Conflict</vt:lpstr>
      <vt:lpstr>Effective Meeting Management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12: Intergroup Behavior and Conflict</dc:title>
  <dc:subject>Organizational Effectiveness</dc:subject>
  <dc:creator>Mark Chang</dc:creator>
  <cp:lastModifiedBy>hemankshu.sawant</cp:lastModifiedBy>
  <cp:revision>88</cp:revision>
  <dcterms:created xsi:type="dcterms:W3CDTF">2002-12-14T07:03:41Z</dcterms:created>
  <dcterms:modified xsi:type="dcterms:W3CDTF">2014-02-26T07:41:29Z</dcterms:modified>
</cp:coreProperties>
</file>