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5" r:id="rId19"/>
    <p:sldId id="273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ADBB-60CB-431A-A284-49106E40CCCE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BE506A2-A924-4C02-B615-2654B479714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ADBB-60CB-431A-A284-49106E40CCCE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506A2-A924-4C02-B615-2654B479714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BE506A2-A924-4C02-B615-2654B479714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ADBB-60CB-431A-A284-49106E40CCCE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ADBB-60CB-431A-A284-49106E40CCCE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BE506A2-A924-4C02-B615-2654B479714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ADBB-60CB-431A-A284-49106E40CCCE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BE506A2-A924-4C02-B615-2654B479714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19BADBB-60CB-431A-A284-49106E40CCCE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506A2-A924-4C02-B615-2654B479714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ADBB-60CB-431A-A284-49106E40CCCE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BE506A2-A924-4C02-B615-2654B479714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ADBB-60CB-431A-A284-49106E40CCCE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BE506A2-A924-4C02-B615-2654B4797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ADBB-60CB-431A-A284-49106E40CCCE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E506A2-A924-4C02-B615-2654B4797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BE506A2-A924-4C02-B615-2654B479714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ADBB-60CB-431A-A284-49106E40CCCE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BE506A2-A924-4C02-B615-2654B479714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19BADBB-60CB-431A-A284-49106E40CCCE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19BADBB-60CB-431A-A284-49106E40CCCE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BE506A2-A924-4C02-B615-2654B479714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diamond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bopedia.com/TERM/E/enterprise_application.html" TargetMode="External"/><Relationship Id="rId2" Type="http://schemas.openxmlformats.org/officeDocument/2006/relationships/hyperlink" Target="http://www.webopedia.com/TERM/I/integrated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Business_intelligence" TargetMode="External"/><Relationship Id="rId7" Type="http://schemas.openxmlformats.org/officeDocument/2006/relationships/hyperlink" Target="http://en.wikipedia.org/wiki/Wiki" TargetMode="External"/><Relationship Id="rId2" Type="http://schemas.openxmlformats.org/officeDocument/2006/relationships/hyperlink" Target="http://en.wikipedia.org/wiki/Dashboar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Document_management" TargetMode="External"/><Relationship Id="rId5" Type="http://schemas.openxmlformats.org/officeDocument/2006/relationships/hyperlink" Target="http://en.wikipedia.org/wiki/Enterprise_search" TargetMode="External"/><Relationship Id="rId4" Type="http://schemas.openxmlformats.org/officeDocument/2006/relationships/hyperlink" Target="http://en.wikipedia.org/wiki/Web_service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urchase_order" TargetMode="External"/><Relationship Id="rId2" Type="http://schemas.openxmlformats.org/officeDocument/2006/relationships/hyperlink" Target="http://en.wikipedia.org/wiki/Invoic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Cost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Product_naming_convention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Presented By </a:t>
            </a:r>
            <a:r>
              <a:rPr lang="en-US" dirty="0" err="1" smtClean="0"/>
              <a:t>Hemankshu</a:t>
            </a:r>
            <a:r>
              <a:rPr lang="en-US" dirty="0" smtClean="0"/>
              <a:t> </a:t>
            </a:r>
            <a:r>
              <a:rPr lang="en-US" dirty="0" err="1" smtClean="0"/>
              <a:t>Sawant</a:t>
            </a:r>
            <a:endParaRPr lang="en-US" dirty="0" smtClean="0"/>
          </a:p>
          <a:p>
            <a:r>
              <a:rPr lang="en-US" dirty="0" smtClean="0"/>
              <a:t>Reviews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Information technology</a:t>
            </a:r>
            <a:br>
              <a:rPr lang="en-US" dirty="0" smtClean="0"/>
            </a:br>
            <a:r>
              <a:rPr lang="en-US" dirty="0" smtClean="0"/>
              <a:t>A need for SME’s</a:t>
            </a:r>
            <a:endParaRPr lang="en-US" dirty="0"/>
          </a:p>
        </p:txBody>
      </p:sp>
      <p:pic>
        <p:nvPicPr>
          <p:cNvPr id="36866" name="Picture 2" descr="http://t0.gstatic.com/images?q=tbn:ANd9GcQfrMLQ26ADFRrdQKGlFnKH35EFhS3yOpqTSxXUY73tdu-r_UscC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4572000"/>
            <a:ext cx="1981200" cy="1600200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is classified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Management :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Planning</a:t>
            </a:r>
            <a:r>
              <a:rPr lang="en-US" dirty="0" smtClean="0"/>
              <a:t>, control, and administration of the operations of a concern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Information : </a:t>
            </a:r>
          </a:p>
          <a:p>
            <a:pPr>
              <a:buNone/>
            </a:pPr>
            <a:r>
              <a:rPr lang="en-US" dirty="0" smtClean="0"/>
              <a:t>    Information</a:t>
            </a:r>
            <a:r>
              <a:rPr lang="en-US" dirty="0" smtClean="0"/>
              <a:t>, in MIS, means the processed data that helps the management in planning, controlling and </a:t>
            </a:r>
            <a:r>
              <a:rPr lang="en-US" dirty="0" smtClean="0"/>
              <a:t>operations [Reports]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System : </a:t>
            </a:r>
          </a:p>
          <a:p>
            <a:pPr lvl="0">
              <a:buNone/>
            </a:pPr>
            <a:r>
              <a:rPr lang="en-US" dirty="0" smtClean="0"/>
              <a:t>    A System </a:t>
            </a:r>
            <a:r>
              <a:rPr lang="en-US" dirty="0" smtClean="0"/>
              <a:t>is made up of inputs, processing, output and feedback or control.</a:t>
            </a:r>
            <a:endParaRPr lang="en-US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Components Of MIS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Data Entry</a:t>
            </a:r>
          </a:p>
          <a:p>
            <a:r>
              <a:rPr lang="en-US" dirty="0" smtClean="0"/>
              <a:t>Data transformation</a:t>
            </a:r>
          </a:p>
          <a:p>
            <a:r>
              <a:rPr lang="en-US" dirty="0" smtClean="0"/>
              <a:t>Data Utilization</a:t>
            </a:r>
          </a:p>
          <a:p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Usage of MIS</a:t>
            </a:r>
            <a:endParaRPr lang="en-US" dirty="0"/>
          </a:p>
        </p:txBody>
      </p:sp>
      <p:pic>
        <p:nvPicPr>
          <p:cNvPr id="4" name="Content Placeholder 3" descr="http://3.bp.blogspot.com/_lFKKLvohPuw/S7dL3ytyNkI/AAAAAAAAAc8/08dB45_9bjg/s1600/Picture1.png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66868" y="1527175"/>
            <a:ext cx="7973751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 record ,process, route &amp; tabulate all important business transactions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Decision making</a:t>
            </a:r>
          </a:p>
          <a:p>
            <a:r>
              <a:rPr lang="en-US" dirty="0" smtClean="0"/>
              <a:t>Analyses</a:t>
            </a:r>
          </a:p>
          <a:p>
            <a:r>
              <a:rPr lang="en-US" dirty="0" smtClean="0"/>
              <a:t>A </a:t>
            </a:r>
            <a:r>
              <a:rPr lang="en-US" dirty="0" smtClean="0"/>
              <a:t>Two way communication flow</a:t>
            </a:r>
          </a:p>
          <a:p>
            <a:r>
              <a:rPr lang="en-US" dirty="0" smtClean="0"/>
              <a:t>planning &amp; </a:t>
            </a:r>
            <a:r>
              <a:rPr lang="en-US" dirty="0" smtClean="0"/>
              <a:t>controlling</a:t>
            </a:r>
          </a:p>
          <a:p>
            <a:r>
              <a:rPr lang="en-US" dirty="0" err="1" smtClean="0"/>
              <a:t>Decentralisation</a:t>
            </a:r>
            <a:endParaRPr lang="en-US" dirty="0" smtClean="0"/>
          </a:p>
          <a:p>
            <a:r>
              <a:rPr lang="en-US" dirty="0" smtClean="0"/>
              <a:t>Co-ordination</a:t>
            </a:r>
          </a:p>
          <a:p>
            <a:r>
              <a:rPr lang="en-US" dirty="0" smtClean="0"/>
              <a:t>SWOT analysis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For 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Summary </a:t>
            </a:r>
            <a:r>
              <a:rPr lang="en-US" dirty="0" smtClean="0"/>
              <a:t>reports</a:t>
            </a:r>
          </a:p>
          <a:p>
            <a:r>
              <a:rPr lang="en-US" dirty="0" smtClean="0"/>
              <a:t>Trends</a:t>
            </a:r>
          </a:p>
          <a:p>
            <a:r>
              <a:rPr lang="en-US" dirty="0" smtClean="0"/>
              <a:t>Exception [Inventory planning]</a:t>
            </a:r>
          </a:p>
          <a:p>
            <a:r>
              <a:rPr lang="en-US" dirty="0" smtClean="0"/>
              <a:t>On-Demand</a:t>
            </a: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From 25000 onwards to depending upon configuration</a:t>
            </a:r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 stands for Enterprise Resource Planning</a:t>
            </a:r>
          </a:p>
          <a:p>
            <a:r>
              <a:rPr lang="en-US" dirty="0" smtClean="0"/>
              <a:t>MIS is part of ERP</a:t>
            </a:r>
          </a:p>
          <a:p>
            <a:r>
              <a:rPr lang="en-US" dirty="0" smtClean="0"/>
              <a:t>a system of </a:t>
            </a:r>
            <a:r>
              <a:rPr lang="en-US" u="sng" dirty="0" smtClean="0">
                <a:hlinkClick r:id="rId2"/>
              </a:rPr>
              <a:t>integrated</a:t>
            </a:r>
            <a:r>
              <a:rPr lang="en-US" dirty="0" smtClean="0"/>
              <a:t> applications to manage the business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all facets of an operation, including product planning, development, manufacturing processes, sales and marketing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multiple </a:t>
            </a:r>
            <a:r>
              <a:rPr lang="en-US" dirty="0" smtClean="0">
                <a:hlinkClick r:id="rId3"/>
              </a:rPr>
              <a:t>enterprise software</a:t>
            </a:r>
            <a:r>
              <a:rPr lang="en-US" dirty="0" smtClean="0"/>
              <a:t> modules that are individually purchased, based on what best meets the specific needs and technical capabilities of the organization.</a:t>
            </a:r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ERP Vendors for SME’s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 smtClean="0"/>
              <a:t>Small Business ERP (ERP Tier III)</a:t>
            </a:r>
          </a:p>
          <a:p>
            <a:r>
              <a:rPr lang="en-US" dirty="0" smtClean="0"/>
              <a:t>Exact Globe, </a:t>
            </a:r>
            <a:r>
              <a:rPr lang="en-US" dirty="0" err="1" smtClean="0"/>
              <a:t>Syspro</a:t>
            </a:r>
            <a:r>
              <a:rPr lang="en-US" dirty="0" smtClean="0"/>
              <a:t>, </a:t>
            </a:r>
            <a:r>
              <a:rPr lang="en-US" dirty="0" err="1" smtClean="0"/>
              <a:t>NetSuite</a:t>
            </a:r>
            <a:r>
              <a:rPr lang="en-US" dirty="0" smtClean="0"/>
              <a:t>, Visibility, </a:t>
            </a:r>
            <a:r>
              <a:rPr lang="en-US" dirty="0" err="1" smtClean="0"/>
              <a:t>Consona</a:t>
            </a:r>
            <a:r>
              <a:rPr lang="en-US" dirty="0" smtClean="0"/>
              <a:t>, CDC Software and </a:t>
            </a:r>
            <a:r>
              <a:rPr lang="en-US" dirty="0" err="1" smtClean="0"/>
              <a:t>Activant</a:t>
            </a:r>
            <a:r>
              <a:rPr lang="en-US" dirty="0" smtClean="0"/>
              <a:t> Solutions round out the ERP vendors for small businesses.</a:t>
            </a:r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ERP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Transactional database</a:t>
            </a:r>
          </a:p>
          <a:p>
            <a:r>
              <a:rPr lang="en-US" dirty="0" smtClean="0"/>
              <a:t>Management portal/</a:t>
            </a:r>
            <a:r>
              <a:rPr lang="en-US" dirty="0" smtClean="0">
                <a:hlinkClick r:id="rId2" tooltip="Dashboard"/>
              </a:rPr>
              <a:t>dashboard</a:t>
            </a:r>
            <a:endParaRPr lang="en-US" dirty="0" smtClean="0"/>
          </a:p>
          <a:p>
            <a:r>
              <a:rPr lang="en-US" dirty="0" smtClean="0">
                <a:hlinkClick r:id="rId3" tooltip="Business intelligence"/>
              </a:rPr>
              <a:t>Business intelligence</a:t>
            </a:r>
            <a:r>
              <a:rPr lang="en-US" dirty="0" smtClean="0"/>
              <a:t> system</a:t>
            </a:r>
          </a:p>
          <a:p>
            <a:r>
              <a:rPr lang="en-US" dirty="0" smtClean="0"/>
              <a:t>Customizable reporting</a:t>
            </a:r>
          </a:p>
          <a:p>
            <a:r>
              <a:rPr lang="en-US" dirty="0" smtClean="0"/>
              <a:t>Simple resource planning - Who Is Doing What and When?</a:t>
            </a:r>
          </a:p>
          <a:p>
            <a:r>
              <a:rPr lang="en-US" dirty="0" err="1" smtClean="0"/>
              <a:t>Analysing</a:t>
            </a:r>
            <a:r>
              <a:rPr lang="en-US" dirty="0" smtClean="0"/>
              <a:t> the product</a:t>
            </a:r>
          </a:p>
          <a:p>
            <a:r>
              <a:rPr lang="en-US" dirty="0" smtClean="0"/>
              <a:t>External access via technology such as </a:t>
            </a:r>
            <a:r>
              <a:rPr lang="en-US" dirty="0" smtClean="0">
                <a:hlinkClick r:id="rId4" tooltip="Web service"/>
              </a:rPr>
              <a:t>web services</a:t>
            </a:r>
            <a:endParaRPr lang="en-US" dirty="0" smtClean="0"/>
          </a:p>
          <a:p>
            <a:r>
              <a:rPr lang="en-US" dirty="0" smtClean="0">
                <a:hlinkClick r:id="rId5" tooltip="Enterprise search"/>
              </a:rPr>
              <a:t>Search</a:t>
            </a:r>
            <a:endParaRPr lang="en-US" dirty="0" smtClean="0"/>
          </a:p>
          <a:p>
            <a:r>
              <a:rPr lang="en-US" dirty="0" smtClean="0">
                <a:hlinkClick r:id="rId6" tooltip="Document management"/>
              </a:rPr>
              <a:t>Document management</a:t>
            </a:r>
            <a:endParaRPr lang="en-US" dirty="0" smtClean="0"/>
          </a:p>
          <a:p>
            <a:r>
              <a:rPr lang="en-US" dirty="0" smtClean="0"/>
              <a:t>Messaging/chat/</a:t>
            </a:r>
            <a:r>
              <a:rPr lang="en-US" dirty="0" smtClean="0">
                <a:hlinkClick r:id="rId7" tooltip="Wiki"/>
              </a:rPr>
              <a:t>wiki</a:t>
            </a:r>
            <a:endParaRPr lang="en-US" dirty="0" smtClean="0"/>
          </a:p>
          <a:p>
            <a:r>
              <a:rPr lang="en-US" dirty="0" smtClean="0"/>
              <a:t>Workflow management</a:t>
            </a:r>
          </a:p>
          <a:p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work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1447800"/>
            <a:ext cx="8763000" cy="4876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IT is need for Hour for SME’s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Lots of Disorganized Work</a:t>
            </a:r>
          </a:p>
          <a:p>
            <a:r>
              <a:rPr lang="en-US" dirty="0" smtClean="0"/>
              <a:t>Lots of paperwork and utilization of Space</a:t>
            </a:r>
            <a:endParaRPr lang="en-US" dirty="0"/>
          </a:p>
          <a:p>
            <a:r>
              <a:rPr lang="en-US" dirty="0" smtClean="0"/>
              <a:t>Lack of time and lack of funds.</a:t>
            </a:r>
          </a:p>
          <a:p>
            <a:r>
              <a:rPr lang="en-US" dirty="0" smtClean="0"/>
              <a:t>Resource planning</a:t>
            </a:r>
          </a:p>
          <a:p>
            <a:r>
              <a:rPr lang="en-US" dirty="0" smtClean="0"/>
              <a:t>Productivity Problems</a:t>
            </a:r>
          </a:p>
          <a:p>
            <a:r>
              <a:rPr lang="en-US" dirty="0" smtClean="0"/>
              <a:t> No Analysis of Risk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Financial Accounting</a:t>
            </a:r>
          </a:p>
          <a:p>
            <a:r>
              <a:rPr lang="en-US" dirty="0" smtClean="0"/>
              <a:t>Management accounting</a:t>
            </a:r>
          </a:p>
          <a:p>
            <a:r>
              <a:rPr lang="en-US" dirty="0" smtClean="0"/>
              <a:t>Human resources</a:t>
            </a:r>
          </a:p>
          <a:p>
            <a:r>
              <a:rPr lang="en-US" dirty="0" smtClean="0"/>
              <a:t>Manufacturing</a:t>
            </a:r>
          </a:p>
          <a:p>
            <a:r>
              <a:rPr lang="en-US" dirty="0" smtClean="0"/>
              <a:t>Supply chain management</a:t>
            </a:r>
          </a:p>
          <a:p>
            <a:r>
              <a:rPr lang="en-US" dirty="0" smtClean="0"/>
              <a:t>Project planning</a:t>
            </a:r>
          </a:p>
          <a:p>
            <a:r>
              <a:rPr lang="en-US" dirty="0" smtClean="0"/>
              <a:t>Customer relationship management</a:t>
            </a:r>
          </a:p>
          <a:p>
            <a:r>
              <a:rPr lang="en-US" dirty="0" smtClean="0"/>
              <a:t>Data services</a:t>
            </a:r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using ERP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Sales </a:t>
            </a:r>
            <a:r>
              <a:rPr lang="en-US" dirty="0" smtClean="0"/>
              <a:t>forecasting, which allows inventory optimization</a:t>
            </a:r>
          </a:p>
          <a:p>
            <a:r>
              <a:rPr lang="en-US" dirty="0" smtClean="0"/>
              <a:t>Chronological history of every transaction through relevant data compilation in every area of operation.</a:t>
            </a:r>
          </a:p>
          <a:p>
            <a:r>
              <a:rPr lang="en-US" dirty="0" smtClean="0"/>
              <a:t>Order tracking, from acceptance through fulfillment</a:t>
            </a:r>
          </a:p>
          <a:p>
            <a:r>
              <a:rPr lang="en-US" dirty="0" smtClean="0"/>
              <a:t>Revenue tracking, from </a:t>
            </a:r>
            <a:r>
              <a:rPr lang="en-US" dirty="0" smtClean="0">
                <a:hlinkClick r:id="rId2" tooltip="Invoice"/>
              </a:rPr>
              <a:t>invoice</a:t>
            </a:r>
            <a:r>
              <a:rPr lang="en-US" dirty="0" smtClean="0"/>
              <a:t> through cash receipt</a:t>
            </a:r>
          </a:p>
          <a:p>
            <a:r>
              <a:rPr lang="en-US" dirty="0" smtClean="0"/>
              <a:t>Matching </a:t>
            </a:r>
            <a:r>
              <a:rPr lang="en-US" dirty="0" smtClean="0">
                <a:hlinkClick r:id="rId3" tooltip="Purchase order"/>
              </a:rPr>
              <a:t>purchase orders</a:t>
            </a:r>
            <a:r>
              <a:rPr lang="en-US" dirty="0" smtClean="0"/>
              <a:t> (what was ordered), inventory receipts (what arrived), and </a:t>
            </a:r>
            <a:r>
              <a:rPr lang="en-US" dirty="0" smtClean="0">
                <a:hlinkClick r:id="rId4" tooltip="Cost"/>
              </a:rPr>
              <a:t>costing</a:t>
            </a:r>
            <a:r>
              <a:rPr lang="en-US" dirty="0" smtClean="0"/>
              <a:t> (what the vendor </a:t>
            </a:r>
            <a:r>
              <a:rPr lang="en-US" dirty="0" smtClean="0"/>
              <a:t>invoiced)</a:t>
            </a:r>
          </a:p>
          <a:p>
            <a:endParaRPr lang="en-US" dirty="0" smtClean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ERP systems centralize business data, which: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Eliminates </a:t>
            </a:r>
            <a:r>
              <a:rPr lang="en-US" dirty="0" smtClean="0"/>
              <a:t>the need to synchronize changes between </a:t>
            </a:r>
            <a:r>
              <a:rPr lang="en-US" dirty="0" smtClean="0"/>
              <a:t>multiple systems</a:t>
            </a:r>
            <a:endParaRPr lang="en-US" dirty="0" smtClean="0"/>
          </a:p>
          <a:p>
            <a:r>
              <a:rPr lang="en-US" dirty="0" smtClean="0"/>
              <a:t>legitimacy </a:t>
            </a:r>
            <a:r>
              <a:rPr lang="en-US" dirty="0" smtClean="0"/>
              <a:t>and transparency to </a:t>
            </a:r>
            <a:r>
              <a:rPr lang="en-US" dirty="0" smtClean="0"/>
              <a:t>statistical </a:t>
            </a:r>
            <a:r>
              <a:rPr lang="en-US" dirty="0" smtClean="0"/>
              <a:t>data</a:t>
            </a:r>
          </a:p>
          <a:p>
            <a:r>
              <a:rPr lang="en-US" dirty="0" smtClean="0"/>
              <a:t>Facilitates standard </a:t>
            </a:r>
            <a:r>
              <a:rPr lang="en-US" dirty="0" smtClean="0">
                <a:hlinkClick r:id="rId2" tooltip="Product naming convention"/>
              </a:rPr>
              <a:t>product naming/coding</a:t>
            </a:r>
            <a:endParaRPr lang="en-US" dirty="0" smtClean="0"/>
          </a:p>
          <a:p>
            <a:r>
              <a:rPr lang="en-US" dirty="0" smtClean="0"/>
              <a:t>Provides a comprehensive enterprise view </a:t>
            </a:r>
            <a:endParaRPr lang="en-US" dirty="0" smtClean="0"/>
          </a:p>
          <a:p>
            <a:r>
              <a:rPr lang="en-US" dirty="0" smtClean="0"/>
              <a:t>making </a:t>
            </a:r>
            <a:r>
              <a:rPr lang="en-US" dirty="0" smtClean="0"/>
              <a:t>real–time information available to management anywhere, any time to make proper decisions</a:t>
            </a:r>
          </a:p>
          <a:p>
            <a:r>
              <a:rPr lang="en-US" dirty="0" smtClean="0"/>
              <a:t>Protects sensitive data by consolidating multiple security systems into a single </a:t>
            </a:r>
            <a:r>
              <a:rPr lang="en-US" dirty="0" err="1" smtClean="0"/>
              <a:t>structuctures</a:t>
            </a:r>
            <a:endParaRPr lang="en-US" dirty="0" smtClean="0"/>
          </a:p>
          <a:p>
            <a:r>
              <a:rPr lang="en-US" dirty="0" smtClean="0"/>
              <a:t>Quality and </a:t>
            </a:r>
            <a:r>
              <a:rPr lang="en-US" dirty="0" err="1" smtClean="0"/>
              <a:t>efficeny</a:t>
            </a:r>
            <a:r>
              <a:rPr lang="en-US" dirty="0" smtClean="0"/>
              <a:t> of business is Improve</a:t>
            </a:r>
          </a:p>
          <a:p>
            <a:r>
              <a:rPr lang="en-US" dirty="0" smtClean="0"/>
              <a:t>Helps in critical decision making</a:t>
            </a:r>
          </a:p>
          <a:p>
            <a:r>
              <a:rPr lang="en-US" dirty="0" smtClean="0"/>
              <a:t>More flexibility in operations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Starts from 3 </a:t>
            </a:r>
            <a:r>
              <a:rPr lang="en-US" dirty="0" err="1" smtClean="0"/>
              <a:t>lakhs</a:t>
            </a:r>
            <a:r>
              <a:rPr lang="en-US" dirty="0" smtClean="0"/>
              <a:t> onwards to billion of Rupees based on requirement</a:t>
            </a:r>
          </a:p>
          <a:p>
            <a:r>
              <a:rPr lang="en-US" dirty="0" smtClean="0"/>
              <a:t>HUL implemented SAP for 2800 </a:t>
            </a:r>
            <a:r>
              <a:rPr lang="en-US" dirty="0" err="1" smtClean="0"/>
              <a:t>crores</a:t>
            </a:r>
            <a:r>
              <a:rPr lang="en-US" dirty="0" smtClean="0"/>
              <a:t> which is a type of ERP for supply distribution channels across India required 7 years to build it.</a:t>
            </a:r>
            <a:endParaRPr lang="en-US" dirty="0" smtClean="0"/>
          </a:p>
          <a:p>
            <a:r>
              <a:rPr lang="en-US" dirty="0" smtClean="0"/>
              <a:t>AMC criteria and cloud computing charges will be added separately.</a:t>
            </a:r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points to be considered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Study top line and bottom line of company while stating MIS or ERP</a:t>
            </a:r>
          </a:p>
          <a:p>
            <a:r>
              <a:rPr lang="en-US" dirty="0" smtClean="0"/>
              <a:t>Tally ERP is not </a:t>
            </a:r>
            <a:r>
              <a:rPr lang="en-US" dirty="0" err="1" smtClean="0"/>
              <a:t>Erp</a:t>
            </a:r>
            <a:r>
              <a:rPr lang="en-US" dirty="0" smtClean="0"/>
              <a:t> it is just a financial customized module for accounting and small time finance operations.</a:t>
            </a:r>
          </a:p>
          <a:p>
            <a:r>
              <a:rPr lang="en-US" dirty="0" smtClean="0"/>
              <a:t>Understand their requirements and then state MIS or ERP </a:t>
            </a:r>
          </a:p>
          <a:p>
            <a:r>
              <a:rPr lang="en-US" dirty="0" smtClean="0"/>
              <a:t>It Adds to cost of company, and even AMC criteria is different for different vendors.</a:t>
            </a:r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98755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Completion of IT module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9600" dirty="0" smtClean="0"/>
              <a:t>Thank You</a:t>
            </a:r>
            <a:endParaRPr lang="en-US" sz="96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/>
              <a:t>sharing computing resources</a:t>
            </a:r>
            <a:r>
              <a:rPr lang="en-US" dirty="0"/>
              <a:t> rather than having local </a:t>
            </a:r>
            <a:r>
              <a:rPr lang="en-US" dirty="0" smtClean="0"/>
              <a:t>servers</a:t>
            </a:r>
          </a:p>
          <a:p>
            <a:r>
              <a:rPr lang="en-US" dirty="0"/>
              <a:t>metaphor for "</a:t>
            </a:r>
            <a:r>
              <a:rPr lang="en-US" i="1" dirty="0"/>
              <a:t>the </a:t>
            </a:r>
            <a:r>
              <a:rPr lang="en-US" i="1" dirty="0" smtClean="0"/>
              <a:t>Internet</a:t>
            </a:r>
          </a:p>
          <a:p>
            <a:pPr fontAlgn="base"/>
            <a:r>
              <a:rPr lang="en-US" dirty="0"/>
              <a:t>different services -- such as servers, storage and applications -- are </a:t>
            </a:r>
            <a:r>
              <a:rPr lang="en-US" dirty="0" smtClean="0"/>
              <a:t>delivered.</a:t>
            </a:r>
            <a:endParaRPr lang="en-US" dirty="0"/>
          </a:p>
          <a:p>
            <a:pPr fontAlgn="base"/>
            <a:r>
              <a:rPr lang="en-US" dirty="0"/>
              <a:t> unused processing cycles of all computers in a network are harnesses to solve problems too intensive for any stand-alone machine.</a:t>
            </a:r>
          </a:p>
          <a:p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IT is Important For SME’s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Lack of time and lack of funds</a:t>
            </a:r>
          </a:p>
          <a:p>
            <a:r>
              <a:rPr lang="en-US" dirty="0" smtClean="0"/>
              <a:t>Required less Manpower</a:t>
            </a:r>
          </a:p>
          <a:p>
            <a:r>
              <a:rPr lang="en-US" dirty="0" smtClean="0"/>
              <a:t>Pay as you go subscription</a:t>
            </a:r>
          </a:p>
          <a:p>
            <a:r>
              <a:rPr lang="en-US" dirty="0" smtClean="0"/>
              <a:t>Effective disaster recovery</a:t>
            </a:r>
          </a:p>
          <a:p>
            <a:r>
              <a:rPr lang="en-US" dirty="0" smtClean="0"/>
              <a:t>Easy scalability [extra resources that are necessary]</a:t>
            </a:r>
          </a:p>
          <a:p>
            <a:r>
              <a:rPr lang="en-US" dirty="0" smtClean="0"/>
              <a:t>Free trials before purchase [identification]</a:t>
            </a:r>
          </a:p>
          <a:p>
            <a:r>
              <a:rPr lang="en-US" dirty="0" smtClean="0"/>
              <a:t>Increased scope for mobility</a:t>
            </a:r>
          </a:p>
          <a:p>
            <a:r>
              <a:rPr lang="en-US" dirty="0" smtClean="0"/>
              <a:t>Increased storage</a:t>
            </a:r>
          </a:p>
          <a:p>
            <a:r>
              <a:rPr lang="en-US" dirty="0" smtClean="0"/>
              <a:t>Highly automated updating for software</a:t>
            </a:r>
          </a:p>
          <a:p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pic>
        <p:nvPicPr>
          <p:cNvPr id="4" name="Content Placeholder 3" descr="http://static.ddmcdn.com/gif/cloud-computing-1.gif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381000" y="1524000"/>
            <a:ext cx="84582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Price of 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 smtClean="0"/>
              <a:t>Outgoing: $0.12/GB</a:t>
            </a:r>
            <a:endParaRPr lang="en-US" sz="2000" dirty="0" smtClean="0"/>
          </a:p>
          <a:p>
            <a:pPr lvl="0"/>
            <a:r>
              <a:rPr lang="en-US" sz="2800" dirty="0" smtClean="0"/>
              <a:t>Incoming: No charge</a:t>
            </a:r>
            <a:endParaRPr lang="en-US" sz="2000" dirty="0" smtClean="0"/>
          </a:p>
          <a:p>
            <a:pPr lvl="0"/>
            <a:r>
              <a:rPr lang="en-US" sz="2800" dirty="0" smtClean="0"/>
              <a:t>Bandwidth in Private Network: No charge</a:t>
            </a:r>
            <a:endParaRPr lang="en-US" sz="2000" dirty="0" smtClean="0"/>
          </a:p>
          <a:p>
            <a:pPr lvl="1"/>
            <a:r>
              <a:rPr lang="en-US" sz="2400" dirty="0" smtClean="0"/>
              <a:t>Internal network (</a:t>
            </a:r>
            <a:r>
              <a:rPr lang="en-US" sz="2400" dirty="0" err="1" smtClean="0"/>
              <a:t>ServiceNet</a:t>
            </a:r>
            <a:r>
              <a:rPr lang="en-US" sz="2400" dirty="0" smtClean="0"/>
              <a:t>)</a:t>
            </a:r>
            <a:endParaRPr lang="en-US" sz="1800" dirty="0" smtClean="0"/>
          </a:p>
          <a:p>
            <a:pPr lvl="1"/>
            <a:r>
              <a:rPr lang="en-US" sz="2400" dirty="0" smtClean="0"/>
              <a:t>Isolated networks (Cloud Networks)</a:t>
            </a:r>
            <a:endParaRPr lang="en-US" sz="1800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Price as you Subscribe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4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848"/>
                <a:gridCol w="1700848"/>
                <a:gridCol w="1700848"/>
                <a:gridCol w="1700848"/>
                <a:gridCol w="170084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Size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Disk space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VCPU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Price/ hour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Price/ month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 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0.08$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$58.40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 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 </a:t>
                      </a:r>
                      <a:r>
                        <a:rPr lang="en-US" dirty="0" err="1" smtClean="0"/>
                        <a:t>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0.16$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$116.80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160 </a:t>
                      </a:r>
                      <a:r>
                        <a:rPr lang="en-US" dirty="0" err="1" smtClean="0"/>
                        <a:t>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0.32$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$233.60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 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320 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0.58$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$423.00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15 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620Gb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1.08$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$788.40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Companies Providing Cloud Computing In India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TCS</a:t>
            </a:r>
          </a:p>
          <a:p>
            <a:r>
              <a:rPr lang="en-US" dirty="0" smtClean="0"/>
              <a:t>Ingram Micro</a:t>
            </a:r>
          </a:p>
          <a:p>
            <a:r>
              <a:rPr lang="en-US" dirty="0" smtClean="0"/>
              <a:t>Reliance EIDC</a:t>
            </a:r>
          </a:p>
          <a:p>
            <a:r>
              <a:rPr lang="en-US" dirty="0" smtClean="0"/>
              <a:t>IBM</a:t>
            </a:r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MIS stands for Management Information System</a:t>
            </a:r>
          </a:p>
          <a:p>
            <a:r>
              <a:rPr lang="en-US" dirty="0" smtClean="0"/>
              <a:t>Managing five </a:t>
            </a:r>
            <a:r>
              <a:rPr lang="en-US" dirty="0" smtClean="0"/>
              <a:t>primary components: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1] Hardware</a:t>
            </a:r>
            <a:r>
              <a:rPr lang="en-US" dirty="0" smtClean="0"/>
              <a:t>,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2] </a:t>
            </a:r>
            <a:r>
              <a:rPr lang="en-US" dirty="0" smtClean="0"/>
              <a:t>S</a:t>
            </a:r>
            <a:r>
              <a:rPr lang="en-US" dirty="0" smtClean="0"/>
              <a:t>oftware,</a:t>
            </a:r>
          </a:p>
          <a:p>
            <a:pPr>
              <a:buNone/>
            </a:pPr>
            <a:r>
              <a:rPr lang="en-US" dirty="0" smtClean="0"/>
              <a:t>3] data </a:t>
            </a:r>
            <a:r>
              <a:rPr lang="en-US" dirty="0" smtClean="0"/>
              <a:t>(information for decision making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4</a:t>
            </a:r>
            <a:r>
              <a:rPr lang="en-US" dirty="0" smtClean="0"/>
              <a:t>] procedures </a:t>
            </a:r>
            <a:r>
              <a:rPr lang="en-US" dirty="0" smtClean="0"/>
              <a:t>(</a:t>
            </a:r>
            <a:r>
              <a:rPr lang="en-US" dirty="0" err="1" smtClean="0"/>
              <a:t>design,development</a:t>
            </a:r>
            <a:r>
              <a:rPr lang="en-US" dirty="0" smtClean="0"/>
              <a:t> and documentation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5]  people </a:t>
            </a:r>
            <a:r>
              <a:rPr lang="en-US" dirty="0" smtClean="0"/>
              <a:t>(individuals, groups, or organizations</a:t>
            </a:r>
            <a:r>
              <a:rPr lang="en-US" dirty="0" smtClean="0"/>
              <a:t>).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99</TotalTime>
  <Words>626</Words>
  <Application>Microsoft Office PowerPoint</Application>
  <PresentationFormat>On-screen Show (4:3)</PresentationFormat>
  <Paragraphs>164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Civic</vt:lpstr>
      <vt:lpstr>Information technology A need for SME’s</vt:lpstr>
      <vt:lpstr>Why IT is need for Hour for SME’s</vt:lpstr>
      <vt:lpstr>Cloud Computing</vt:lpstr>
      <vt:lpstr>Why IT is Important For SME’s</vt:lpstr>
      <vt:lpstr>How it Works</vt:lpstr>
      <vt:lpstr>Price of Cloud Computing</vt:lpstr>
      <vt:lpstr>Price as you Subscribe</vt:lpstr>
      <vt:lpstr>Companies Providing Cloud Computing In India</vt:lpstr>
      <vt:lpstr>MIS</vt:lpstr>
      <vt:lpstr>How it is classified</vt:lpstr>
      <vt:lpstr>Important Components Of MIS</vt:lpstr>
      <vt:lpstr>Usage of MIS</vt:lpstr>
      <vt:lpstr>Importance</vt:lpstr>
      <vt:lpstr>Uses For SME</vt:lpstr>
      <vt:lpstr>Price</vt:lpstr>
      <vt:lpstr>ERP</vt:lpstr>
      <vt:lpstr>ERP Vendors for SME’s</vt:lpstr>
      <vt:lpstr>Components of ERP</vt:lpstr>
      <vt:lpstr>How does it work</vt:lpstr>
      <vt:lpstr>Functional Areas</vt:lpstr>
      <vt:lpstr>Advantages using ERP</vt:lpstr>
      <vt:lpstr>  ERP systems centralize business data, which: </vt:lpstr>
      <vt:lpstr>Pricing</vt:lpstr>
      <vt:lpstr>Important points to be considered</vt:lpstr>
      <vt:lpstr>      Completion of IT module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technology A need for SME’s</dc:title>
  <dc:creator>Admin</dc:creator>
  <cp:lastModifiedBy>Admin</cp:lastModifiedBy>
  <cp:revision>12</cp:revision>
  <dcterms:created xsi:type="dcterms:W3CDTF">2013-07-07T23:41:55Z</dcterms:created>
  <dcterms:modified xsi:type="dcterms:W3CDTF">2013-07-08T01:21:03Z</dcterms:modified>
</cp:coreProperties>
</file>