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28"/>
  </p:notesMasterIdLst>
  <p:handoutMasterIdLst>
    <p:handoutMasterId r:id="rId29"/>
  </p:handoutMasterIdLst>
  <p:sldIdLst>
    <p:sldId id="261" r:id="rId2"/>
    <p:sldId id="326" r:id="rId3"/>
    <p:sldId id="258" r:id="rId4"/>
    <p:sldId id="333" r:id="rId5"/>
    <p:sldId id="334" r:id="rId6"/>
    <p:sldId id="335" r:id="rId7"/>
    <p:sldId id="336" r:id="rId8"/>
    <p:sldId id="337" r:id="rId9"/>
    <p:sldId id="338" r:id="rId10"/>
    <p:sldId id="339" r:id="rId11"/>
    <p:sldId id="262" r:id="rId12"/>
    <p:sldId id="274" r:id="rId13"/>
    <p:sldId id="278" r:id="rId14"/>
    <p:sldId id="279" r:id="rId15"/>
    <p:sldId id="280" r:id="rId16"/>
    <p:sldId id="281" r:id="rId17"/>
    <p:sldId id="289" r:id="rId18"/>
    <p:sldId id="290" r:id="rId19"/>
    <p:sldId id="328" r:id="rId20"/>
    <p:sldId id="329" r:id="rId21"/>
    <p:sldId id="330" r:id="rId22"/>
    <p:sldId id="332" r:id="rId23"/>
    <p:sldId id="315" r:id="rId24"/>
    <p:sldId id="316" r:id="rId25"/>
    <p:sldId id="327" r:id="rId26"/>
    <p:sldId id="321" r:id="rId27"/>
  </p:sldIdLst>
  <p:sldSz cx="9144000" cy="6858000" type="screen4x3"/>
  <p:notesSz cx="6858000" cy="9021763"/>
  <p:defaultTextStyle>
    <a:defPPr>
      <a:defRPr lang="en-US"/>
    </a:defPPr>
    <a:lvl1pPr algn="ctr" rtl="0" eaLnBrk="0" fontAlgn="base" hangingPunct="0">
      <a:spcBef>
        <a:spcPct val="0"/>
      </a:spcBef>
      <a:spcAft>
        <a:spcPct val="0"/>
      </a:spcAft>
      <a:defRPr b="1" i="1"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b="1" i="1"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b="1" i="1"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b="1" i="1"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b="1" i="1" kern="1200">
        <a:solidFill>
          <a:schemeClr val="tx1"/>
        </a:solidFill>
        <a:latin typeface="Times New Roman" pitchFamily="18" charset="0"/>
        <a:ea typeface="+mn-ea"/>
        <a:cs typeface="+mn-cs"/>
      </a:defRPr>
    </a:lvl5pPr>
    <a:lvl6pPr marL="2286000" algn="l" defTabSz="914400" rtl="0" eaLnBrk="1" latinLnBrk="0" hangingPunct="1">
      <a:defRPr b="1" i="1" kern="1200">
        <a:solidFill>
          <a:schemeClr val="tx1"/>
        </a:solidFill>
        <a:latin typeface="Times New Roman" pitchFamily="18" charset="0"/>
        <a:ea typeface="+mn-ea"/>
        <a:cs typeface="+mn-cs"/>
      </a:defRPr>
    </a:lvl6pPr>
    <a:lvl7pPr marL="2743200" algn="l" defTabSz="914400" rtl="0" eaLnBrk="1" latinLnBrk="0" hangingPunct="1">
      <a:defRPr b="1" i="1" kern="1200">
        <a:solidFill>
          <a:schemeClr val="tx1"/>
        </a:solidFill>
        <a:latin typeface="Times New Roman" pitchFamily="18" charset="0"/>
        <a:ea typeface="+mn-ea"/>
        <a:cs typeface="+mn-cs"/>
      </a:defRPr>
    </a:lvl7pPr>
    <a:lvl8pPr marL="3200400" algn="l" defTabSz="914400" rtl="0" eaLnBrk="1" latinLnBrk="0" hangingPunct="1">
      <a:defRPr b="1" i="1" kern="1200">
        <a:solidFill>
          <a:schemeClr val="tx1"/>
        </a:solidFill>
        <a:latin typeface="Times New Roman" pitchFamily="18" charset="0"/>
        <a:ea typeface="+mn-ea"/>
        <a:cs typeface="+mn-cs"/>
      </a:defRPr>
    </a:lvl8pPr>
    <a:lvl9pPr marL="3657600" algn="l" defTabSz="914400" rtl="0" eaLnBrk="1" latinLnBrk="0" hangingPunct="1">
      <a:defRPr b="1" i="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FF"/>
    <a:srgbClr val="008000"/>
    <a:srgbClr val="9BFF9B"/>
    <a:srgbClr val="CCFFCC"/>
    <a:srgbClr val="C9E4FF"/>
    <a:srgbClr val="99CCFF"/>
    <a:srgbClr val="00BA00"/>
    <a:srgbClr val="99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3072"/>
        <p:guide pos="2880"/>
      </p:guideLst>
    </p:cSldViewPr>
  </p:slideViewPr>
  <p:notesTextViewPr>
    <p:cViewPr>
      <p:scale>
        <a:sx n="100" d="100"/>
        <a:sy n="100" d="100"/>
      </p:scale>
      <p:origin x="0" y="0"/>
    </p:cViewPr>
  </p:notesTextViewPr>
  <p:sorterViewPr>
    <p:cViewPr>
      <p:scale>
        <a:sx n="100" d="100"/>
        <a:sy n="100" d="100"/>
      </p:scale>
      <p:origin x="0" y="516"/>
    </p:cViewPr>
  </p:sorterViewPr>
  <p:notesViewPr>
    <p:cSldViewPr>
      <p:cViewPr>
        <p:scale>
          <a:sx n="75" d="100"/>
          <a:sy n="75" d="100"/>
        </p:scale>
        <p:origin x="-1152" y="684"/>
      </p:cViewPr>
      <p:guideLst>
        <p:guide orient="horz" pos="2842"/>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016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l">
              <a:defRPr sz="1000" b="0"/>
            </a:lvl1pPr>
          </a:lstStyle>
          <a:p>
            <a:endParaRPr lang="en-US"/>
          </a:p>
        </p:txBody>
      </p:sp>
      <p:sp>
        <p:nvSpPr>
          <p:cNvPr id="4099" name="Rectangle 3"/>
          <p:cNvSpPr>
            <a:spLocks noGrp="1" noChangeArrowheads="1"/>
          </p:cNvSpPr>
          <p:nvPr>
            <p:ph type="dt" sz="quarter" idx="1"/>
          </p:nvPr>
        </p:nvSpPr>
        <p:spPr bwMode="auto">
          <a:xfrm>
            <a:off x="3886200" y="0"/>
            <a:ext cx="2971800" cy="4016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b="0"/>
            </a:lvl1pPr>
          </a:lstStyle>
          <a:p>
            <a:endParaRPr lang="en-US"/>
          </a:p>
        </p:txBody>
      </p:sp>
      <p:sp>
        <p:nvSpPr>
          <p:cNvPr id="4100" name="Rectangle 4"/>
          <p:cNvSpPr>
            <a:spLocks noGrp="1" noChangeArrowheads="1"/>
          </p:cNvSpPr>
          <p:nvPr>
            <p:ph type="ftr" sz="quarter" idx="2"/>
          </p:nvPr>
        </p:nvSpPr>
        <p:spPr bwMode="auto">
          <a:xfrm>
            <a:off x="0" y="8520113"/>
            <a:ext cx="2971800" cy="50165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l">
              <a:defRPr sz="1000" b="0"/>
            </a:lvl1pPr>
          </a:lstStyle>
          <a:p>
            <a:endParaRPr lang="en-US"/>
          </a:p>
        </p:txBody>
      </p:sp>
      <p:sp>
        <p:nvSpPr>
          <p:cNvPr id="4101" name="Rectangle 5"/>
          <p:cNvSpPr>
            <a:spLocks noGrp="1" noChangeArrowheads="1"/>
          </p:cNvSpPr>
          <p:nvPr>
            <p:ph type="sldNum" sz="quarter" idx="3"/>
          </p:nvPr>
        </p:nvSpPr>
        <p:spPr bwMode="auto">
          <a:xfrm>
            <a:off x="3886200" y="8520113"/>
            <a:ext cx="2971800" cy="50165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b="0"/>
            </a:lvl1pPr>
          </a:lstStyle>
          <a:p>
            <a:fld id="{D5D84505-AA7F-456F-9006-86A7E1DC04D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016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l">
              <a:defRPr sz="1000" b="0"/>
            </a:lvl1pPr>
          </a:lstStyle>
          <a:p>
            <a:endParaRPr lang="en-US"/>
          </a:p>
        </p:txBody>
      </p:sp>
      <p:sp>
        <p:nvSpPr>
          <p:cNvPr id="2051" name="Rectangle 3"/>
          <p:cNvSpPr>
            <a:spLocks noGrp="1" noChangeArrowheads="1"/>
          </p:cNvSpPr>
          <p:nvPr>
            <p:ph type="dt" idx="1"/>
          </p:nvPr>
        </p:nvSpPr>
        <p:spPr bwMode="auto">
          <a:xfrm>
            <a:off x="3886200" y="0"/>
            <a:ext cx="2971800" cy="4016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b="0"/>
            </a:lvl1pPr>
          </a:lstStyle>
          <a:p>
            <a:endParaRPr lang="en-US"/>
          </a:p>
        </p:txBody>
      </p:sp>
      <p:sp>
        <p:nvSpPr>
          <p:cNvPr id="2052" name="Rectangle 4"/>
          <p:cNvSpPr>
            <a:spLocks noGrp="1" noChangeArrowheads="1"/>
          </p:cNvSpPr>
          <p:nvPr>
            <p:ph type="ftr" sz="quarter" idx="4"/>
          </p:nvPr>
        </p:nvSpPr>
        <p:spPr bwMode="auto">
          <a:xfrm>
            <a:off x="0" y="8520113"/>
            <a:ext cx="2971800" cy="50165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l">
              <a:defRPr sz="1000" b="0"/>
            </a:lvl1pPr>
          </a:lstStyle>
          <a:p>
            <a:endParaRPr lang="en-US"/>
          </a:p>
        </p:txBody>
      </p:sp>
      <p:sp>
        <p:nvSpPr>
          <p:cNvPr id="2053" name="Rectangle 5"/>
          <p:cNvSpPr>
            <a:spLocks noGrp="1" noChangeArrowheads="1"/>
          </p:cNvSpPr>
          <p:nvPr>
            <p:ph type="sldNum" sz="quarter" idx="5"/>
          </p:nvPr>
        </p:nvSpPr>
        <p:spPr bwMode="auto">
          <a:xfrm>
            <a:off x="3733800" y="8345488"/>
            <a:ext cx="2971800" cy="500062"/>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200" b="0"/>
            </a:lvl1pPr>
          </a:lstStyle>
          <a:p>
            <a:fld id="{F1D1C02D-2D1C-4405-B8EC-442831A25BC1}" type="slidenum">
              <a:rPr lang="en-US"/>
              <a:pPr/>
              <a:t>‹#›</a:t>
            </a:fld>
            <a:endParaRPr lang="en-US"/>
          </a:p>
        </p:txBody>
      </p:sp>
      <p:sp>
        <p:nvSpPr>
          <p:cNvPr id="2054" name="Rectangle 6"/>
          <p:cNvSpPr>
            <a:spLocks noGrp="1" noChangeArrowheads="1"/>
          </p:cNvSpPr>
          <p:nvPr>
            <p:ph type="body" sz="quarter" idx="3"/>
          </p:nvPr>
        </p:nvSpPr>
        <p:spPr bwMode="auto">
          <a:xfrm>
            <a:off x="914400" y="4310063"/>
            <a:ext cx="5029200" cy="40100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5" name="Rectangle 7"/>
          <p:cNvSpPr>
            <a:spLocks noGrp="1" noRot="1" noChangeAspect="1" noChangeArrowheads="1" noTextEdit="1"/>
          </p:cNvSpPr>
          <p:nvPr>
            <p:ph type="sldImg" idx="2"/>
          </p:nvPr>
        </p:nvSpPr>
        <p:spPr bwMode="auto">
          <a:xfrm>
            <a:off x="1185863" y="711200"/>
            <a:ext cx="4487862" cy="336550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marL="342900" indent="-342900" algn="l" rtl="0" eaLnBrk="0" fontAlgn="base" hangingPunct="0">
      <a:spcBef>
        <a:spcPct val="30000"/>
      </a:spcBef>
      <a:spcAft>
        <a:spcPct val="0"/>
      </a:spcAft>
      <a:buSzPct val="75000"/>
      <a:buFont typeface="Wingdings" pitchFamily="2" charset="2"/>
      <a:buChar char="n"/>
      <a:defRPr sz="1600" kern="1200">
        <a:solidFill>
          <a:schemeClr val="tx1"/>
        </a:solidFill>
        <a:latin typeface="Times New Roman" pitchFamily="18" charset="0"/>
        <a:ea typeface="+mn-ea"/>
        <a:cs typeface="+mn-cs"/>
      </a:defRPr>
    </a:lvl1pPr>
    <a:lvl2pPr marL="800100" indent="-342900" algn="l" rtl="0" eaLnBrk="0" fontAlgn="base" hangingPunct="0">
      <a:spcBef>
        <a:spcPct val="30000"/>
      </a:spcBef>
      <a:spcAft>
        <a:spcPct val="0"/>
      </a:spcAft>
      <a:buSzPct val="85000"/>
      <a:buFont typeface="Monotype Sorts" pitchFamily="2" charset="2"/>
      <a:buChar char="ä"/>
      <a:defRPr sz="1400" kern="1200">
        <a:solidFill>
          <a:schemeClr val="tx1"/>
        </a:solidFill>
        <a:latin typeface="Times New Roman" pitchFamily="18" charset="0"/>
        <a:ea typeface="+mn-ea"/>
        <a:cs typeface="+mn-cs"/>
      </a:defRPr>
    </a:lvl2pPr>
    <a:lvl3pPr marL="1257300" indent="-342900" algn="l" rtl="0" eaLnBrk="0" fontAlgn="base" hangingPunct="0">
      <a:spcBef>
        <a:spcPct val="30000"/>
      </a:spcBef>
      <a:spcAft>
        <a:spcPct val="0"/>
      </a:spcAft>
      <a:buChar char="–"/>
      <a:defRPr sz="1400" kern="1200">
        <a:solidFill>
          <a:schemeClr val="tx1"/>
        </a:solidFill>
        <a:latin typeface="Times New Roman" pitchFamily="18" charset="0"/>
        <a:ea typeface="+mn-ea"/>
        <a:cs typeface="+mn-cs"/>
      </a:defRPr>
    </a:lvl3pPr>
    <a:lvl4pPr marL="1714500" indent="-342900" algn="l" rtl="0" eaLnBrk="0" fontAlgn="base" hangingPunct="0">
      <a:spcBef>
        <a:spcPct val="30000"/>
      </a:spcBef>
      <a:spcAft>
        <a:spcPct val="0"/>
      </a:spcAft>
      <a:buChar char="•"/>
      <a:defRPr sz="1400" kern="1200">
        <a:solidFill>
          <a:schemeClr val="tx1"/>
        </a:solidFill>
        <a:latin typeface="Times New Roman" pitchFamily="18" charset="0"/>
        <a:ea typeface="+mn-ea"/>
        <a:cs typeface="+mn-cs"/>
      </a:defRPr>
    </a:lvl4pPr>
    <a:lvl5pPr marL="2171700" indent="-342900" algn="l" rtl="0" eaLnBrk="0" fontAlgn="base" hangingPunct="0">
      <a:spcBef>
        <a:spcPct val="30000"/>
      </a:spcBef>
      <a:spcAft>
        <a:spcPct val="0"/>
      </a:spcAft>
      <a:buChar char="*"/>
      <a:defRPr sz="14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488AEEEA-5D9F-4CD6-A120-4451104A081D}" type="slidenum">
              <a:rPr lang="en-US"/>
              <a:pPr/>
              <a:t>0</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r>
              <a:rPr lang="en-US"/>
              <a:t>Welcome.</a:t>
            </a:r>
          </a:p>
          <a:p>
            <a:r>
              <a:rPr lang="en-US"/>
              <a:t>Introductions.</a:t>
            </a:r>
          </a:p>
          <a:p>
            <a:r>
              <a:rPr lang="en-US"/>
              <a:t>Expectations.</a:t>
            </a:r>
          </a:p>
          <a:p>
            <a:pPr lvl="1">
              <a:buSzPct val="75000"/>
            </a:pPr>
            <a:r>
              <a:rPr lang="en-US"/>
              <a:t>Hopes.</a:t>
            </a:r>
          </a:p>
          <a:p>
            <a:pPr lvl="1">
              <a:buSzPct val="75000"/>
            </a:pPr>
            <a:r>
              <a:rPr lang="en-US"/>
              <a:t>Concerns.</a:t>
            </a:r>
          </a:p>
          <a:p>
            <a:endParaRPr lang="en-US" sz="14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98D0CAD-9C23-4494-8BF9-C03337C7F2DE}" type="slidenum">
              <a:rPr lang="en-US"/>
              <a:pPr/>
              <a:t>16</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xfrm>
            <a:off x="914400" y="4184650"/>
            <a:ext cx="5638800" cy="4010025"/>
          </a:xfrm>
        </p:spPr>
        <p:txBody>
          <a:bodyPr/>
          <a:lstStyle/>
          <a:p>
            <a:pPr>
              <a:buFont typeface="Wingdings" pitchFamily="2" charset="2"/>
              <a:buNone/>
            </a:pPr>
            <a:r>
              <a:rPr lang="en-US"/>
              <a:t>1.	Define what would be realistic, incremental movement forward, based on where they are currently (Jennifer’s stepwise ladder approach).</a:t>
            </a:r>
          </a:p>
          <a:p>
            <a:pPr>
              <a:buFont typeface="Wingdings" pitchFamily="2" charset="2"/>
              <a:buNone/>
            </a:pPr>
            <a:r>
              <a:rPr lang="en-US"/>
              <a:t>2.	We’ll talk about techniques for recognizing the nature of roadblocks.  It doesn’t have to be an exact science, but useful, for examples…</a:t>
            </a:r>
          </a:p>
          <a:p>
            <a:pPr>
              <a:buFont typeface="Wingdings" pitchFamily="2" charset="2"/>
              <a:buNone/>
            </a:pPr>
            <a:r>
              <a:rPr lang="en-US"/>
              <a:t>3.	(Example continued….)  When you’ve presented all relevant evidence/facts and the person shows a depth of understanding, yet he or she still strangely resists--then you may be dealing with an emotional (Heart) roadblock.  All the logical, rational discussions &amp; good teaching you can apply, won’t help.  Have to deal with it using tools appropriate for the emotional arena.</a:t>
            </a:r>
          </a:p>
          <a:p>
            <a:pPr>
              <a:buFont typeface="Wingdings" pitchFamily="2" charset="2"/>
              <a:buNone/>
            </a:pPr>
            <a:r>
              <a:rPr lang="en-US"/>
              <a:t>4.	Recognize progress.  Important especially for you — to sustain yourself.  Important to point it out to others who may be frustrated with a person or group’s (lack of) progress.  (They may be expecting too much too fast.)  </a:t>
            </a:r>
            <a:r>
              <a:rPr lang="en-US" i="1"/>
              <a:t>Warning</a:t>
            </a:r>
            <a:r>
              <a:rPr lang="en-US"/>
              <a:t>:  never gloat or say “see, I told you so!”</a:t>
            </a:r>
          </a:p>
          <a:p>
            <a:pPr>
              <a:buFont typeface="Wingdings" pitchFamily="2" charset="2"/>
              <a:buNone/>
            </a:pPr>
            <a:endParaRPr lang="en-US"/>
          </a:p>
          <a:p>
            <a:pPr>
              <a:buFont typeface="Wingdings" pitchFamily="2" charset="2"/>
              <a:buNone/>
            </a:pP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F1C7C52-BC6E-4CFD-A6C9-922485CBDB5B}" type="slidenum">
              <a:rPr lang="en-US"/>
              <a:pPr/>
              <a:t>17</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r>
              <a:rPr lang="en-US"/>
              <a:t>Again, no need to be scientific about it.  It’s useful, however, to identify -- roughly -- where the person or group is, so your approach is appropriate.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68FF450-6D53-4CF8-BE56-E84814B2CBA8}" type="slidenum">
              <a:rPr lang="en-US"/>
              <a:pPr/>
              <a:t>18</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r>
              <a:rPr lang="en-US"/>
              <a:t>Now, put them together:  The three arenas across the top and the stages along the sides.</a:t>
            </a:r>
          </a:p>
          <a:p>
            <a:r>
              <a:rPr lang="en-US"/>
              <a:t>You need to deal with people where they </a:t>
            </a:r>
            <a:r>
              <a:rPr lang="en-US" u="sng"/>
              <a:t>are</a:t>
            </a:r>
            <a:r>
              <a:rPr lang="en-US"/>
              <a:t>, in leading change.</a:t>
            </a:r>
          </a:p>
          <a:p>
            <a:r>
              <a:rPr lang="en-US"/>
              <a:t>So, assessment/diagnosing the issues becomes key!</a:t>
            </a:r>
          </a:p>
          <a:p>
            <a:r>
              <a:rPr lang="en-US"/>
              <a:t>People, at any one time, will fall into categories:</a:t>
            </a:r>
          </a:p>
          <a:p>
            <a:pPr lvl="1"/>
            <a:r>
              <a:rPr lang="en-US"/>
              <a:t>Resist it.</a:t>
            </a:r>
          </a:p>
          <a:p>
            <a:pPr lvl="1"/>
            <a:r>
              <a:rPr lang="en-US"/>
              <a:t>Watch it.</a:t>
            </a:r>
          </a:p>
          <a:p>
            <a:pPr lvl="1"/>
            <a:r>
              <a:rPr lang="en-US"/>
              <a:t>Make it happen.</a:t>
            </a:r>
          </a:p>
          <a:p>
            <a:r>
              <a:rPr lang="en-US"/>
              <a:t>Need to find out where someone is in order to effect change.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FA39637-0DEF-46DD-8A4C-D08A6215D62C}" type="slidenum">
              <a:rPr lang="en-US"/>
              <a:pPr/>
              <a:t>19</a:t>
            </a:fld>
            <a:endParaRPr lang="en-U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r>
              <a:rPr lang="en-US"/>
              <a:t>Now, put them together:  The three arenas across the top and the stages along the sides.</a:t>
            </a:r>
          </a:p>
          <a:p>
            <a:r>
              <a:rPr lang="en-US"/>
              <a:t>You need to deal with people where they </a:t>
            </a:r>
            <a:r>
              <a:rPr lang="en-US" u="sng"/>
              <a:t>are</a:t>
            </a:r>
            <a:r>
              <a:rPr lang="en-US"/>
              <a:t>, in leading change.</a:t>
            </a:r>
          </a:p>
          <a:p>
            <a:r>
              <a:rPr lang="en-US"/>
              <a:t>So, assessment/diagnosing the issues becomes key!</a:t>
            </a:r>
          </a:p>
          <a:p>
            <a:r>
              <a:rPr lang="en-US"/>
              <a:t>People, at any one time, will fall into categories:</a:t>
            </a:r>
          </a:p>
          <a:p>
            <a:pPr lvl="1"/>
            <a:r>
              <a:rPr lang="en-US"/>
              <a:t>Resist it.</a:t>
            </a:r>
          </a:p>
          <a:p>
            <a:pPr lvl="1"/>
            <a:r>
              <a:rPr lang="en-US"/>
              <a:t>Watch it.</a:t>
            </a:r>
          </a:p>
          <a:p>
            <a:pPr lvl="1"/>
            <a:r>
              <a:rPr lang="en-US"/>
              <a:t>Make it happen.</a:t>
            </a:r>
          </a:p>
          <a:p>
            <a:r>
              <a:rPr lang="en-US"/>
              <a:t>Need to find out where someone is in order to effect change.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B828A6E-4C94-4394-9B90-13FFD6A6ED51}" type="slidenum">
              <a:rPr lang="en-US"/>
              <a:pPr/>
              <a:t>20</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r>
              <a:rPr lang="en-US"/>
              <a:t>Now, put them together:  The three arenas across the top and the stages along the sides.</a:t>
            </a:r>
          </a:p>
          <a:p>
            <a:r>
              <a:rPr lang="en-US"/>
              <a:t>You need to deal with people where they </a:t>
            </a:r>
            <a:r>
              <a:rPr lang="en-US" u="sng"/>
              <a:t>are</a:t>
            </a:r>
            <a:r>
              <a:rPr lang="en-US"/>
              <a:t>, in leading change.</a:t>
            </a:r>
          </a:p>
          <a:p>
            <a:r>
              <a:rPr lang="en-US"/>
              <a:t>So, assessment/diagnosing the issues becomes key!</a:t>
            </a:r>
          </a:p>
          <a:p>
            <a:r>
              <a:rPr lang="en-US"/>
              <a:t>People, at any one time, will fall into categories:</a:t>
            </a:r>
          </a:p>
          <a:p>
            <a:pPr lvl="1"/>
            <a:r>
              <a:rPr lang="en-US"/>
              <a:t>Resist it.</a:t>
            </a:r>
          </a:p>
          <a:p>
            <a:pPr lvl="1"/>
            <a:r>
              <a:rPr lang="en-US"/>
              <a:t>Watch it.</a:t>
            </a:r>
          </a:p>
          <a:p>
            <a:pPr lvl="1"/>
            <a:r>
              <a:rPr lang="en-US"/>
              <a:t>Make it happen.</a:t>
            </a:r>
          </a:p>
          <a:p>
            <a:r>
              <a:rPr lang="en-US"/>
              <a:t>Need to find out where someone is in order to effect change.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5"/>
          </p:nvPr>
        </p:nvSpPr>
        <p:spPr>
          <a:ln/>
        </p:spPr>
        <p:txBody>
          <a:bodyPr/>
          <a:lstStyle/>
          <a:p>
            <a:fld id="{6E2BBE70-0278-4DE3-96BD-81DAC545E9CF}" type="slidenum">
              <a:rPr lang="en-US"/>
              <a:pPr/>
              <a:t>21</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pPr>
              <a:buFont typeface="Wingdings" pitchFamily="2" charset="2"/>
              <a:buNone/>
            </a:pPr>
            <a:r>
              <a:rPr lang="en-US"/>
              <a:t>1.	Big picture </a:t>
            </a:r>
            <a:r>
              <a:rPr lang="en-US" u="sng"/>
              <a:t>and</a:t>
            </a:r>
            <a:r>
              <a:rPr lang="en-US"/>
              <a:t> details.</a:t>
            </a:r>
            <a:br>
              <a:rPr lang="en-US"/>
            </a:br>
            <a:endParaRPr lang="en-US"/>
          </a:p>
          <a:p>
            <a:pPr>
              <a:buFont typeface="Wingdings" pitchFamily="2" charset="2"/>
              <a:buNone/>
            </a:pPr>
            <a:r>
              <a:rPr lang="en-US"/>
              <a:t>2.	If people don’t know/trust you, they will resist your advice.</a:t>
            </a:r>
            <a:br>
              <a:rPr lang="en-US"/>
            </a:br>
            <a:endParaRPr lang="en-US"/>
          </a:p>
          <a:p>
            <a:pPr>
              <a:buFont typeface="Wingdings" pitchFamily="2" charset="2"/>
              <a:buNone/>
            </a:pPr>
            <a:r>
              <a:rPr lang="en-US"/>
              <a:t>3.	People need to know </a:t>
            </a:r>
            <a:r>
              <a:rPr lang="en-US" u="sng"/>
              <a:t>why</a:t>
            </a:r>
            <a:r>
              <a:rPr lang="en-US"/>
              <a:t> change is needed. The more compelling the reason the better (WIIFM).</a:t>
            </a:r>
            <a:br>
              <a:rPr lang="en-US"/>
            </a:br>
            <a:endParaRPr lang="en-US"/>
          </a:p>
          <a:p>
            <a:pPr>
              <a:buFont typeface="Wingdings" pitchFamily="2" charset="2"/>
              <a:buNone/>
            </a:pPr>
            <a:r>
              <a:rPr lang="en-US"/>
              <a:t>4.	Articulate the benefits for the individual (WIIFM) and for the company.</a:t>
            </a:r>
            <a:br>
              <a:rPr lang="en-US"/>
            </a:br>
            <a:endParaRPr lang="en-US"/>
          </a:p>
          <a:p>
            <a:pPr>
              <a:buFont typeface="Wingdings" pitchFamily="2" charset="2"/>
              <a:buNone/>
            </a:pPr>
            <a:r>
              <a:rPr lang="en-US"/>
              <a:t>5.	E.g., when you make “saves” in Operations, you’re helping customers get product back sooner &amp; help company save money.</a:t>
            </a:r>
          </a:p>
        </p:txBody>
      </p:sp>
      <p:sp>
        <p:nvSpPr>
          <p:cNvPr id="215044" name="Text Box 4"/>
          <p:cNvSpPr txBox="1">
            <a:spLocks noChangeArrowheads="1"/>
          </p:cNvSpPr>
          <p:nvPr/>
        </p:nvSpPr>
        <p:spPr bwMode="auto">
          <a:xfrm>
            <a:off x="320675" y="852488"/>
            <a:ext cx="908050" cy="1928812"/>
          </a:xfrm>
          <a:prstGeom prst="rect">
            <a:avLst/>
          </a:prstGeom>
          <a:noFill/>
          <a:ln w="12700">
            <a:noFill/>
            <a:miter lim="800000"/>
            <a:headEnd type="none" w="sm" len="sm"/>
            <a:tailEnd type="none" w="sm" len="sm"/>
          </a:ln>
          <a:effectLst/>
        </p:spPr>
        <p:txBody>
          <a:bodyPr wrap="none">
            <a:spAutoFit/>
          </a:bodyPr>
          <a:lstStyle/>
          <a:p>
            <a:pPr>
              <a:lnSpc>
                <a:spcPct val="260000"/>
              </a:lnSpc>
            </a:pPr>
            <a:r>
              <a:rPr lang="en-US" sz="1200" b="0" i="0"/>
              <a:t>Spkr Notes:</a:t>
            </a:r>
          </a:p>
          <a:p>
            <a:r>
              <a:rPr lang="en-US" sz="1200" b="0" i="0"/>
              <a:t>1.</a:t>
            </a:r>
          </a:p>
          <a:p>
            <a:pPr>
              <a:lnSpc>
                <a:spcPct val="170000"/>
              </a:lnSpc>
            </a:pPr>
            <a:r>
              <a:rPr lang="en-US" sz="1200" b="0" i="0"/>
              <a:t>2.</a:t>
            </a:r>
          </a:p>
          <a:p>
            <a:pPr>
              <a:lnSpc>
                <a:spcPct val="160000"/>
              </a:lnSpc>
            </a:pPr>
            <a:r>
              <a:rPr lang="en-US" sz="1200" b="0" i="0"/>
              <a:t>3.</a:t>
            </a:r>
          </a:p>
          <a:p>
            <a:pPr>
              <a:lnSpc>
                <a:spcPct val="190000"/>
              </a:lnSpc>
            </a:pPr>
            <a:r>
              <a:rPr lang="en-US" sz="1200" b="0" i="0"/>
              <a:t>4.</a:t>
            </a:r>
          </a:p>
          <a:p>
            <a:pPr>
              <a:lnSpc>
                <a:spcPct val="140000"/>
              </a:lnSpc>
            </a:pPr>
            <a:r>
              <a:rPr lang="en-US" sz="1200" b="0" i="0"/>
              <a:t>5.</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5"/>
          </p:nvPr>
        </p:nvSpPr>
        <p:spPr>
          <a:ln/>
        </p:spPr>
        <p:txBody>
          <a:bodyPr/>
          <a:lstStyle/>
          <a:p>
            <a:fld id="{B7452BC1-446A-4004-BB98-2003C51B7CD6}" type="slidenum">
              <a:rPr lang="en-US"/>
              <a:pPr/>
              <a:t>22</a:t>
            </a:fld>
            <a:endParaRPr lang="en-US"/>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xfrm>
            <a:off x="914400" y="4335463"/>
            <a:ext cx="5410200" cy="4010025"/>
          </a:xfrm>
        </p:spPr>
        <p:txBody>
          <a:bodyPr/>
          <a:lstStyle/>
          <a:p>
            <a:pPr>
              <a:buFont typeface="Wingdings" pitchFamily="2" charset="2"/>
              <a:buNone/>
            </a:pPr>
            <a:r>
              <a:rPr lang="en-US"/>
              <a:t>1.	People need to understand conceptually what kind of leadership will be required of them.  Helpful to do this as an exercise with them, as we did in Part II.</a:t>
            </a:r>
          </a:p>
          <a:p>
            <a:pPr>
              <a:lnSpc>
                <a:spcPct val="50000"/>
              </a:lnSpc>
              <a:buFont typeface="Wingdings" pitchFamily="2" charset="2"/>
              <a:buNone/>
            </a:pPr>
            <a:endParaRPr lang="en-US"/>
          </a:p>
          <a:p>
            <a:pPr>
              <a:buFont typeface="Wingdings" pitchFamily="2" charset="2"/>
              <a:buNone/>
            </a:pPr>
            <a:r>
              <a:rPr lang="en-US"/>
              <a:t>2.	Leader behaviors that don’t match the message really undermine change.</a:t>
            </a:r>
          </a:p>
          <a:p>
            <a:pPr>
              <a:lnSpc>
                <a:spcPct val="50000"/>
              </a:lnSpc>
              <a:buFont typeface="Wingdings" pitchFamily="2" charset="2"/>
              <a:buNone/>
            </a:pPr>
            <a:endParaRPr lang="en-US"/>
          </a:p>
          <a:p>
            <a:pPr>
              <a:buFont typeface="Wingdings" pitchFamily="2" charset="2"/>
              <a:buNone/>
            </a:pPr>
            <a:r>
              <a:rPr lang="en-US"/>
              <a:t>3.	We need to be specific about what behaviors need to change.</a:t>
            </a:r>
          </a:p>
          <a:p>
            <a:pPr>
              <a:lnSpc>
                <a:spcPct val="30000"/>
              </a:lnSpc>
              <a:buFont typeface="Wingdings" pitchFamily="2" charset="2"/>
              <a:buNone/>
            </a:pPr>
            <a:endParaRPr lang="en-US"/>
          </a:p>
          <a:p>
            <a:pPr>
              <a:buFont typeface="Wingdings" pitchFamily="2" charset="2"/>
              <a:buNone/>
            </a:pPr>
            <a:r>
              <a:rPr lang="en-US"/>
              <a:t>4.	This is good coaching.  Make sure to use as much or more positive reinforcement as correctional feedback.  Ask them first what they’re supposed to be doing.</a:t>
            </a:r>
          </a:p>
          <a:p>
            <a:pPr>
              <a:lnSpc>
                <a:spcPct val="50000"/>
              </a:lnSpc>
              <a:buFont typeface="Wingdings" pitchFamily="2" charset="2"/>
              <a:buNone/>
            </a:pPr>
            <a:endParaRPr lang="en-US"/>
          </a:p>
          <a:p>
            <a:pPr>
              <a:lnSpc>
                <a:spcPct val="80000"/>
              </a:lnSpc>
              <a:buFont typeface="Wingdings" pitchFamily="2" charset="2"/>
              <a:buNone/>
            </a:pPr>
            <a:r>
              <a:rPr lang="en-US"/>
              <a:t>5.	Coach &amp; teach to help people </a:t>
            </a:r>
            <a:r>
              <a:rPr lang="en-US" u="sng"/>
              <a:t>learn</a:t>
            </a:r>
            <a:r>
              <a:rPr lang="en-US"/>
              <a:t>.  Understand where they are coming from.  Don’t just tell them what to do; it won’t stick! Be a detective/don’t give directives! (Help them learn to use </a:t>
            </a:r>
            <a:r>
              <a:rPr lang="en-US" u="sng"/>
              <a:t>questions</a:t>
            </a:r>
            <a:r>
              <a:rPr lang="en-US"/>
              <a:t> to guide the “student.”</a:t>
            </a:r>
          </a:p>
          <a:p>
            <a:pPr>
              <a:buFont typeface="Wingdings" pitchFamily="2" charset="2"/>
              <a:buNone/>
            </a:pPr>
            <a:endParaRPr lang="en-US"/>
          </a:p>
        </p:txBody>
      </p:sp>
      <p:sp>
        <p:nvSpPr>
          <p:cNvPr id="183300" name="Text Box 4"/>
          <p:cNvSpPr txBox="1">
            <a:spLocks noChangeArrowheads="1"/>
          </p:cNvSpPr>
          <p:nvPr/>
        </p:nvSpPr>
        <p:spPr bwMode="auto">
          <a:xfrm>
            <a:off x="76200" y="1052513"/>
            <a:ext cx="1089025" cy="2165350"/>
          </a:xfrm>
          <a:prstGeom prst="rect">
            <a:avLst/>
          </a:prstGeom>
          <a:noFill/>
          <a:ln w="12700">
            <a:noFill/>
            <a:miter lim="800000"/>
            <a:headEnd type="none" w="sm" len="sm"/>
            <a:tailEnd type="none" w="sm" len="sm"/>
          </a:ln>
          <a:effectLst/>
        </p:spPr>
        <p:txBody>
          <a:bodyPr wrap="none">
            <a:spAutoFit/>
          </a:bodyPr>
          <a:lstStyle/>
          <a:p>
            <a:r>
              <a:rPr lang="en-US" sz="1500" b="0" i="0" u="sng"/>
              <a:t>Spkr Notes:</a:t>
            </a:r>
            <a:endParaRPr lang="en-US" sz="1500" b="0" i="0"/>
          </a:p>
          <a:p>
            <a:r>
              <a:rPr lang="en-US" sz="1500" b="0" i="0"/>
              <a:t>1.</a:t>
            </a:r>
          </a:p>
          <a:p>
            <a:pPr>
              <a:lnSpc>
                <a:spcPct val="140000"/>
              </a:lnSpc>
            </a:pPr>
            <a:r>
              <a:rPr lang="en-US" sz="1500" b="0" i="0"/>
              <a:t>2.</a:t>
            </a:r>
          </a:p>
          <a:p>
            <a:pPr>
              <a:lnSpc>
                <a:spcPct val="160000"/>
              </a:lnSpc>
            </a:pPr>
            <a:r>
              <a:rPr lang="en-US" sz="1500" b="0" i="0"/>
              <a:t>3.</a:t>
            </a:r>
          </a:p>
          <a:p>
            <a:pPr>
              <a:lnSpc>
                <a:spcPct val="210000"/>
              </a:lnSpc>
            </a:pPr>
            <a:r>
              <a:rPr lang="en-US" sz="1500" b="0" i="0"/>
              <a:t>4.</a:t>
            </a:r>
          </a:p>
          <a:p>
            <a:pPr>
              <a:lnSpc>
                <a:spcPct val="210000"/>
              </a:lnSpc>
            </a:pPr>
            <a:r>
              <a:rPr lang="en-US" sz="1500" b="0" i="0"/>
              <a:t>5.</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sldNum" sz="quarter" idx="5"/>
          </p:nvPr>
        </p:nvSpPr>
        <p:spPr>
          <a:ln/>
        </p:spPr>
        <p:txBody>
          <a:bodyPr/>
          <a:lstStyle/>
          <a:p>
            <a:fld id="{2ED8FB02-99C4-4F87-8F85-A778C5C56189}" type="slidenum">
              <a:rPr lang="en-US"/>
              <a:pPr/>
              <a:t>23</a:t>
            </a:fld>
            <a:endParaRPr lang="en-US"/>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pPr>
              <a:buFont typeface="Wingdings" pitchFamily="2" charset="2"/>
              <a:buNone/>
            </a:pPr>
            <a:r>
              <a:rPr lang="en-US"/>
              <a:t>1.	If you see a global need that is beyond your ability to coach, communicate to Training.</a:t>
            </a:r>
          </a:p>
          <a:p>
            <a:pPr>
              <a:buFont typeface="Wingdings" pitchFamily="2" charset="2"/>
              <a:buNone/>
            </a:pPr>
            <a:r>
              <a:rPr lang="en-US"/>
              <a:t>2.	Paint a tangible picture of individual, team, store, company success.  People need a star to shoot for.</a:t>
            </a:r>
          </a:p>
          <a:p>
            <a:pPr>
              <a:buFont typeface="Wingdings" pitchFamily="2" charset="2"/>
              <a:buNone/>
            </a:pPr>
            <a:r>
              <a:rPr lang="en-US"/>
              <a:t>3.	Use the technology learned in Section II.  Make sure you break desired goals into concrete, achievable steps.</a:t>
            </a:r>
          </a:p>
          <a:p>
            <a:pPr>
              <a:buFont typeface="Wingdings" pitchFamily="2" charset="2"/>
              <a:buNone/>
            </a:pPr>
            <a:r>
              <a:rPr lang="en-US"/>
              <a:t>4.	Use formal meetings, informal groups, individual conversations.  The change needs to occupy a central place in leaders’ daily activities.</a:t>
            </a:r>
          </a:p>
          <a:p>
            <a:pPr>
              <a:buFont typeface="Wingdings" pitchFamily="2" charset="2"/>
              <a:buNone/>
            </a:pPr>
            <a:endParaRPr lang="en-US"/>
          </a:p>
        </p:txBody>
      </p:sp>
      <p:sp>
        <p:nvSpPr>
          <p:cNvPr id="184324" name="Text Box 4"/>
          <p:cNvSpPr txBox="1">
            <a:spLocks noChangeArrowheads="1"/>
          </p:cNvSpPr>
          <p:nvPr/>
        </p:nvSpPr>
        <p:spPr bwMode="auto">
          <a:xfrm>
            <a:off x="419100" y="963613"/>
            <a:ext cx="715963" cy="1657350"/>
          </a:xfrm>
          <a:prstGeom prst="rect">
            <a:avLst/>
          </a:prstGeom>
          <a:noFill/>
          <a:ln w="12700">
            <a:noFill/>
            <a:miter lim="800000"/>
            <a:headEnd type="none" w="sm" len="sm"/>
            <a:tailEnd type="none" w="sm" len="sm"/>
          </a:ln>
          <a:effectLst/>
        </p:spPr>
        <p:txBody>
          <a:bodyPr wrap="none">
            <a:spAutoFit/>
          </a:bodyPr>
          <a:lstStyle/>
          <a:p>
            <a:r>
              <a:rPr lang="en-US" sz="1300" b="0" i="0"/>
              <a:t>Speaker</a:t>
            </a:r>
            <a:br>
              <a:rPr lang="en-US" sz="1300" b="0" i="0"/>
            </a:br>
            <a:r>
              <a:rPr lang="en-US" sz="1300" b="0" i="0"/>
              <a:t>Notes:</a:t>
            </a:r>
          </a:p>
          <a:p>
            <a:r>
              <a:rPr lang="en-US" sz="1300" b="0" i="0"/>
              <a:t>1.</a:t>
            </a:r>
          </a:p>
          <a:p>
            <a:r>
              <a:rPr lang="en-US" sz="1300" b="0" i="0"/>
              <a:t>2.</a:t>
            </a:r>
            <a:br>
              <a:rPr lang="en-US" sz="1300" b="0" i="0"/>
            </a:br>
            <a:endParaRPr lang="en-US" sz="1300" b="0" i="0"/>
          </a:p>
          <a:p>
            <a:r>
              <a:rPr lang="en-US" sz="1300" b="0" i="0"/>
              <a:t>3.</a:t>
            </a:r>
            <a:br>
              <a:rPr lang="en-US" sz="1300" b="0" i="0"/>
            </a:br>
            <a:endParaRPr lang="en-US" sz="1300" b="0" i="0"/>
          </a:p>
          <a:p>
            <a:r>
              <a:rPr lang="en-US" sz="1300" b="0" i="0"/>
              <a:t>4.</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sldNum" sz="quarter" idx="5"/>
          </p:nvPr>
        </p:nvSpPr>
        <p:spPr>
          <a:ln/>
        </p:spPr>
        <p:txBody>
          <a:bodyPr/>
          <a:lstStyle/>
          <a:p>
            <a:fld id="{B4D49EAF-FAB5-4FE8-9CC8-94C58AD6668B}" type="slidenum">
              <a:rPr lang="en-US"/>
              <a:pPr/>
              <a:t>24</a:t>
            </a:fld>
            <a:endParaRPr lang="en-US"/>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
        <p:nvSpPr>
          <p:cNvPr id="186372" name="Rectangle 4"/>
          <p:cNvSpPr>
            <a:spLocks noChangeArrowheads="1"/>
          </p:cNvSpPr>
          <p:nvPr/>
        </p:nvSpPr>
        <p:spPr bwMode="auto">
          <a:xfrm>
            <a:off x="4724400" y="2405063"/>
            <a:ext cx="1676400" cy="827087"/>
          </a:xfrm>
          <a:prstGeom prst="rect">
            <a:avLst/>
          </a:prstGeom>
          <a:solidFill>
            <a:schemeClr val="bg1"/>
          </a:solidFill>
          <a:ln w="9525">
            <a:solidFill>
              <a:schemeClr val="tx1"/>
            </a:solidFill>
            <a:miter lim="800000"/>
            <a:headEnd/>
            <a:tailEnd/>
          </a:ln>
          <a:effectLst/>
        </p:spPr>
        <p:txBody>
          <a:bodyPr lIns="92075" tIns="46038" rIns="92075" bIns="46038"/>
          <a:lstStyle/>
          <a:p>
            <a:pPr indent="1588" algn="l">
              <a:spcBef>
                <a:spcPct val="30000"/>
              </a:spcBef>
              <a:buSzPct val="75000"/>
              <a:buFont typeface="Wingdings" pitchFamily="2" charset="2"/>
              <a:buNone/>
            </a:pPr>
            <a:r>
              <a:rPr lang="en-US" sz="1200" b="0"/>
              <a:t>“A good physician doesn’t just give you a drug before finding out what’s wrong, right?”</a:t>
            </a:r>
            <a:endParaRPr lang="en-US" sz="1200" b="0" i="0"/>
          </a:p>
        </p:txBody>
      </p:sp>
      <p:sp>
        <p:nvSpPr>
          <p:cNvPr id="186373" name="Line 5"/>
          <p:cNvSpPr>
            <a:spLocks noChangeShapeType="1"/>
          </p:cNvSpPr>
          <p:nvPr/>
        </p:nvSpPr>
        <p:spPr bwMode="auto">
          <a:xfrm flipH="1">
            <a:off x="4191000" y="2481263"/>
            <a:ext cx="533400" cy="0"/>
          </a:xfrm>
          <a:prstGeom prst="line">
            <a:avLst/>
          </a:prstGeom>
          <a:noFill/>
          <a:ln w="12700">
            <a:solidFill>
              <a:schemeClr val="tx1"/>
            </a:solidFill>
            <a:round/>
            <a:headEnd type="none" w="sm" len="sm"/>
            <a:tailEnd type="triangle" w="sm" len="sm"/>
          </a:ln>
          <a:effectLst/>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770347F1-28AA-4531-B76E-02A2349011FF}" type="slidenum">
              <a:rPr lang="en-US"/>
              <a:pPr/>
              <a:t>25</a:t>
            </a:fld>
            <a:endParaRPr lang="en-U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r>
              <a:rPr lang="en-US"/>
              <a:t>Explain the diagram.</a:t>
            </a:r>
          </a:p>
          <a:p>
            <a:r>
              <a:rPr lang="en-US"/>
              <a:t>Example:  learning to run 5 miles in 40 minutes.</a:t>
            </a:r>
          </a:p>
          <a:p>
            <a:r>
              <a:rPr lang="en-US"/>
              <a:t>You start with </a:t>
            </a:r>
            <a:r>
              <a:rPr lang="en-US">
                <a:sym typeface="WP TypographicSymbols" pitchFamily="2" charset="2"/>
              </a:rPr>
              <a:t> mile jogging @ 10 minute pace, then maybe increase every few days.</a:t>
            </a:r>
          </a:p>
          <a:p>
            <a:r>
              <a:rPr lang="en-US">
                <a:sym typeface="WP TypographicSymbols" pitchFamily="2" charset="2"/>
              </a:rPr>
              <a:t>If you went out and ran 5 miles now, you’d probably quit the next day for soreness, and hate running.</a:t>
            </a:r>
          </a:p>
          <a:p>
            <a:r>
              <a:rPr lang="en-US">
                <a:sym typeface="WP TypographicSymbols" pitchFamily="2" charset="2"/>
              </a:rPr>
              <a:t>If you build up (or cut down) slowly, the behavior is more likely to stick.</a:t>
            </a:r>
            <a:endParaRPr 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61612DB-B6F6-4AD1-BD31-E69BE09AF6B0}" type="slidenum">
              <a:rPr lang="en-US"/>
              <a:pPr/>
              <a:t>1</a:t>
            </a:fld>
            <a:endParaRPr lang="en-US"/>
          </a:p>
        </p:txBody>
      </p:sp>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54526A6-585B-4D36-96A5-A02FFFF131F9}" type="slidenum">
              <a:rPr lang="en-US"/>
              <a:pPr/>
              <a:t>2</a:t>
            </a:fld>
            <a:endParaRPr lang="en-US"/>
          </a:p>
        </p:txBody>
      </p:sp>
      <p:sp>
        <p:nvSpPr>
          <p:cNvPr id="32770" name="Rectangle 1026"/>
          <p:cNvSpPr>
            <a:spLocks noGrp="1" noRot="1" noChangeAspect="1" noChangeArrowheads="1" noTextEdit="1"/>
          </p:cNvSpPr>
          <p:nvPr>
            <p:ph type="sldImg"/>
          </p:nvPr>
        </p:nvSpPr>
        <p:spPr>
          <a:ln/>
        </p:spPr>
      </p:sp>
      <p:sp>
        <p:nvSpPr>
          <p:cNvPr id="32771" name="Rectangle 1027"/>
          <p:cNvSpPr>
            <a:spLocks noGrp="1" noChangeArrowheads="1"/>
          </p:cNvSpPr>
          <p:nvPr>
            <p:ph type="body" idx="1"/>
          </p:nvPr>
        </p:nvSpPr>
        <p:spPr/>
        <p:txBody>
          <a:bodyPr/>
          <a:lstStyle/>
          <a:p>
            <a:r>
              <a:rPr lang="en-US"/>
              <a:t>Objectives:</a:t>
            </a:r>
          </a:p>
          <a:p>
            <a:pPr lvl="1">
              <a:lnSpc>
                <a:spcPct val="130000"/>
              </a:lnSpc>
              <a:buSzPct val="70000"/>
            </a:pPr>
            <a:r>
              <a:rPr lang="en-US"/>
              <a:t>Understanding change as a process.</a:t>
            </a:r>
          </a:p>
          <a:p>
            <a:pPr lvl="1">
              <a:buSzPct val="70000"/>
            </a:pPr>
            <a:r>
              <a:rPr lang="en-US"/>
              <a:t>Learn about &amp; practice using some tools for managing change.</a:t>
            </a:r>
          </a:p>
          <a:p>
            <a:pPr lvl="1">
              <a:buSzPct val="70000"/>
            </a:pPr>
            <a:r>
              <a:rPr lang="en-US"/>
              <a:t>Be better equipped to manage change, both for/in yourself &amp; for/in others whom you manage/lead, directly or indirectly.</a:t>
            </a:r>
          </a:p>
          <a:p>
            <a:pPr lvl="1">
              <a:lnSpc>
                <a:spcPct val="40000"/>
              </a:lnSpc>
              <a:buSzPct val="70000"/>
            </a:pPr>
            <a:endParaRPr lang="en-US" sz="1600"/>
          </a:p>
          <a:p>
            <a:r>
              <a:rPr lang="en-US"/>
              <a:t>Gain an understanding of the dynamics of change.</a:t>
            </a:r>
          </a:p>
          <a:p>
            <a:pPr>
              <a:lnSpc>
                <a:spcPct val="30000"/>
              </a:lnSpc>
            </a:pPr>
            <a:endParaRPr lang="en-US"/>
          </a:p>
          <a:p>
            <a:r>
              <a:rPr lang="en-US"/>
              <a:t>Develop yourself as a leader of change.</a:t>
            </a:r>
          </a:p>
          <a:p>
            <a:pPr>
              <a:lnSpc>
                <a:spcPct val="0"/>
              </a:lnSpc>
            </a:pPr>
            <a:endParaRPr lang="en-US"/>
          </a:p>
          <a:p>
            <a:r>
              <a:rPr lang="en-US"/>
              <a:t>Build skills needed to effectively manage change.</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5EEACC1-80F3-4CBC-BABD-041C32237C8C}" type="slidenum">
              <a:rPr lang="en-US"/>
              <a:pPr/>
              <a:t>10</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pPr>
              <a:buFont typeface="Wingdings" pitchFamily="2" charset="2"/>
              <a:buNone/>
            </a:pPr>
            <a:r>
              <a:rPr lang="en-US"/>
              <a:t>After making the slide point, you may add this:</a:t>
            </a:r>
          </a:p>
          <a:p>
            <a:r>
              <a:rPr lang="en-US"/>
              <a:t>Change was not “invented” in the 20th century but it’s received immense attention because it is the most visible feature of business today.</a:t>
            </a:r>
          </a:p>
          <a:p>
            <a:r>
              <a:rPr lang="en-US"/>
              <a:t>Change has impacted virtually every business, industry, &amp; profession including non-profits &amp; governmental entities.</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B220D03-803E-4290-A24A-7D016DBA66E5}" type="slidenum">
              <a:rPr lang="en-US"/>
              <a:pPr/>
              <a:t>11</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I know that, for most of  you, this is a review of things you already know.</a:t>
            </a:r>
          </a:p>
          <a:p>
            <a:r>
              <a:rPr lang="en-US"/>
              <a:t>No matter how positive, promising or proactive the change is, expect a </a:t>
            </a:r>
            <a:r>
              <a:rPr lang="en-US" b="1"/>
              <a:t>sense of loss</a:t>
            </a:r>
            <a:r>
              <a:rPr lang="en-US"/>
              <a:t>.</a:t>
            </a:r>
          </a:p>
          <a:p>
            <a:r>
              <a:rPr lang="en-US"/>
              <a:t>No matter how competent &amp; committed you or your team members are, expect a </a:t>
            </a:r>
            <a:r>
              <a:rPr lang="en-US" b="1"/>
              <a:t>sense of confusion</a:t>
            </a:r>
            <a:r>
              <a:rPr lang="en-US"/>
              <a:t>.</a:t>
            </a:r>
          </a:p>
          <a:p>
            <a:r>
              <a:rPr lang="en-US"/>
              <a:t>No matter how loyal team members are, expect loss &amp; confusion to cause some degree of mistrust and a “me” focus.</a:t>
            </a:r>
          </a:p>
          <a:p>
            <a:r>
              <a:rPr lang="en-US"/>
              <a:t>No matter how much you believe new behavior is required, expect fear of trying new ways.</a:t>
            </a:r>
          </a:p>
          <a:p>
            <a:r>
              <a:rPr lang="en-US"/>
              <a:t>To what extent have you seen this going on around us?</a:t>
            </a:r>
          </a:p>
          <a:p>
            <a:r>
              <a:rPr lang="en-US"/>
              <a:t>Ask for 1-2 examples (don’t need to use names).</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C42945B-013E-4A9C-8A8F-FB079AF20239}" type="slidenum">
              <a:rPr lang="en-US"/>
              <a:pPr/>
              <a:t>12</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a:t>What are the psychological aspects of change?</a:t>
            </a:r>
          </a:p>
          <a:p>
            <a:r>
              <a:rPr lang="en-US"/>
              <a:t>Areas for focus in helping </a:t>
            </a:r>
            <a:r>
              <a:rPr lang="en-US" u="sng"/>
              <a:t>people</a:t>
            </a:r>
            <a:r>
              <a:rPr lang="en-US"/>
              <a:t> change.</a:t>
            </a:r>
          </a:p>
          <a:p>
            <a:r>
              <a:rPr lang="en-US"/>
              <a:t>There are other questions that characterize these arenas. </a:t>
            </a:r>
          </a:p>
          <a:p>
            <a:r>
              <a:rPr lang="en-US"/>
              <a:t>These are for example.</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5BD4E3D-2350-49B3-9A5F-B691F2CA914B}" type="slidenum">
              <a:rPr lang="en-US"/>
              <a:pPr/>
              <a:t>13</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r>
              <a:rPr lang="en-US"/>
              <a:t>The effective management of change involves an integrated approach in each of these 3 areas:</a:t>
            </a:r>
          </a:p>
          <a:p>
            <a:pPr lvl="1"/>
            <a:r>
              <a:rPr lang="en-US"/>
              <a:t>Head.</a:t>
            </a:r>
          </a:p>
          <a:p>
            <a:pPr lvl="1"/>
            <a:r>
              <a:rPr lang="en-US"/>
              <a:t>Heart.</a:t>
            </a:r>
          </a:p>
          <a:p>
            <a:pPr lvl="1"/>
            <a:r>
              <a:rPr lang="en-US"/>
              <a:t>Hands.</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5AB041C-77B7-4AD0-88A4-7006429323B5}" type="slidenum">
              <a:rPr lang="en-US"/>
              <a:pPr/>
              <a:t>14</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r>
              <a:rPr lang="en-US"/>
              <a:t>Maybe the first stage = denial.</a:t>
            </a:r>
          </a:p>
          <a:p>
            <a:r>
              <a:rPr lang="en-US"/>
              <a:t>Emphasize that change is a process with different stages.  Give an example from Retail Simplification (SOP) showing the different stages the different groups may be at — at any one time.</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69F0BEC-425A-4EF7-ADED-48243660E711}" type="slidenum">
              <a:rPr lang="en-US"/>
              <a:pPr/>
              <a:t>15</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t>Now, put them together:  The three arenas across the top and the stages along the sides.</a:t>
            </a:r>
          </a:p>
          <a:p>
            <a:r>
              <a:rPr lang="en-US"/>
              <a:t>You need to deal with people where they </a:t>
            </a:r>
            <a:r>
              <a:rPr lang="en-US" u="sng"/>
              <a:t>are</a:t>
            </a:r>
            <a:r>
              <a:rPr lang="en-US"/>
              <a:t>, in leading change.</a:t>
            </a:r>
          </a:p>
          <a:p>
            <a:r>
              <a:rPr lang="en-US"/>
              <a:t>So, assessment/diagnosing the issues becomes key!</a:t>
            </a:r>
          </a:p>
          <a:p>
            <a:r>
              <a:rPr lang="en-US"/>
              <a:t>People, at any one time, will fall into categories:</a:t>
            </a:r>
          </a:p>
          <a:p>
            <a:pPr lvl="1"/>
            <a:r>
              <a:rPr lang="en-US"/>
              <a:t>Resist it.</a:t>
            </a:r>
          </a:p>
          <a:p>
            <a:pPr lvl="1"/>
            <a:r>
              <a:rPr lang="en-US"/>
              <a:t>Watch it.</a:t>
            </a:r>
          </a:p>
          <a:p>
            <a:pPr lvl="1"/>
            <a:r>
              <a:rPr lang="en-US"/>
              <a:t>Make it happen.</a:t>
            </a:r>
          </a:p>
          <a:p>
            <a:r>
              <a:rPr lang="en-US"/>
              <a:t>Need to find out where someone is in order to effect change.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123" name="Picture 51" descr="C:\clorlogo.bmp"/>
          <p:cNvPicPr>
            <a:picLocks noChangeAspect="1" noChangeArrowheads="1"/>
          </p:cNvPicPr>
          <p:nvPr/>
        </p:nvPicPr>
        <p:blipFill>
          <a:blip r:embed="rId2"/>
          <a:srcRect/>
          <a:stretch>
            <a:fillRect/>
          </a:stretch>
        </p:blipFill>
        <p:spPr bwMode="auto">
          <a:xfrm>
            <a:off x="6742113" y="212725"/>
            <a:ext cx="1425575" cy="809625"/>
          </a:xfrm>
          <a:prstGeom prst="rect">
            <a:avLst/>
          </a:prstGeom>
          <a:noFill/>
          <a:ln w="9525">
            <a:noFill/>
            <a:miter lim="800000"/>
            <a:headEnd/>
            <a:tailEnd/>
          </a:ln>
        </p:spPr>
      </p:pic>
      <p:grpSp>
        <p:nvGrpSpPr>
          <p:cNvPr id="3111" name="Group 39"/>
          <p:cNvGrpSpPr>
            <a:grpSpLocks/>
          </p:cNvGrpSpPr>
          <p:nvPr/>
        </p:nvGrpSpPr>
        <p:grpSpPr bwMode="auto">
          <a:xfrm>
            <a:off x="146050" y="1296988"/>
            <a:ext cx="8836025" cy="5256212"/>
            <a:chOff x="92" y="615"/>
            <a:chExt cx="5566" cy="3311"/>
          </a:xfrm>
        </p:grpSpPr>
        <p:grpSp>
          <p:nvGrpSpPr>
            <p:cNvPr id="3103" name="Group 31"/>
            <p:cNvGrpSpPr>
              <a:grpSpLocks/>
            </p:cNvGrpSpPr>
            <p:nvPr/>
          </p:nvGrpSpPr>
          <p:grpSpPr bwMode="auto">
            <a:xfrm>
              <a:off x="2314" y="617"/>
              <a:ext cx="3344" cy="3080"/>
              <a:chOff x="2314" y="617"/>
              <a:chExt cx="3344" cy="3080"/>
            </a:xfrm>
          </p:grpSpPr>
          <p:grpSp>
            <p:nvGrpSpPr>
              <p:cNvPr id="3079" name="Group 7"/>
              <p:cNvGrpSpPr>
                <a:grpSpLocks/>
              </p:cNvGrpSpPr>
              <p:nvPr/>
            </p:nvGrpSpPr>
            <p:grpSpPr bwMode="auto">
              <a:xfrm>
                <a:off x="5166" y="2575"/>
                <a:ext cx="492" cy="1122"/>
                <a:chOff x="5166" y="2575"/>
                <a:chExt cx="492" cy="1122"/>
              </a:xfrm>
            </p:grpSpPr>
            <p:grpSp>
              <p:nvGrpSpPr>
                <p:cNvPr id="3077" name="Group 5"/>
                <p:cNvGrpSpPr>
                  <a:grpSpLocks/>
                </p:cNvGrpSpPr>
                <p:nvPr/>
              </p:nvGrpSpPr>
              <p:grpSpPr bwMode="auto">
                <a:xfrm>
                  <a:off x="5166" y="3367"/>
                  <a:ext cx="492" cy="330"/>
                  <a:chOff x="5166" y="3367"/>
                  <a:chExt cx="492" cy="330"/>
                </a:xfrm>
              </p:grpSpPr>
              <p:sp>
                <p:nvSpPr>
                  <p:cNvPr id="3074" name="Freeform 2"/>
                  <p:cNvSpPr>
                    <a:spLocks/>
                  </p:cNvSpPr>
                  <p:nvPr/>
                </p:nvSpPr>
                <p:spPr bwMode="auto">
                  <a:xfrm>
                    <a:off x="5579" y="3367"/>
                    <a:ext cx="79" cy="200"/>
                  </a:xfrm>
                  <a:custGeom>
                    <a:avLst/>
                    <a:gdLst/>
                    <a:ahLst/>
                    <a:cxnLst>
                      <a:cxn ang="0">
                        <a:pos x="25" y="3"/>
                      </a:cxn>
                      <a:cxn ang="0">
                        <a:pos x="33" y="0"/>
                      </a:cxn>
                      <a:cxn ang="0">
                        <a:pos x="47" y="22"/>
                      </a:cxn>
                      <a:cxn ang="0">
                        <a:pos x="45" y="86"/>
                      </a:cxn>
                      <a:cxn ang="0">
                        <a:pos x="55" y="86"/>
                      </a:cxn>
                      <a:cxn ang="0">
                        <a:pos x="57" y="94"/>
                      </a:cxn>
                      <a:cxn ang="0">
                        <a:pos x="60" y="108"/>
                      </a:cxn>
                      <a:cxn ang="0">
                        <a:pos x="62" y="116"/>
                      </a:cxn>
                      <a:cxn ang="0">
                        <a:pos x="70" y="113"/>
                      </a:cxn>
                      <a:cxn ang="0">
                        <a:pos x="76" y="100"/>
                      </a:cxn>
                      <a:cxn ang="0">
                        <a:pos x="78" y="108"/>
                      </a:cxn>
                      <a:cxn ang="0">
                        <a:pos x="74" y="119"/>
                      </a:cxn>
                      <a:cxn ang="0">
                        <a:pos x="70" y="127"/>
                      </a:cxn>
                      <a:cxn ang="0">
                        <a:pos x="68" y="144"/>
                      </a:cxn>
                      <a:cxn ang="0">
                        <a:pos x="59" y="152"/>
                      </a:cxn>
                      <a:cxn ang="0">
                        <a:pos x="53" y="155"/>
                      </a:cxn>
                      <a:cxn ang="0">
                        <a:pos x="45" y="163"/>
                      </a:cxn>
                      <a:cxn ang="0">
                        <a:pos x="43" y="171"/>
                      </a:cxn>
                      <a:cxn ang="0">
                        <a:pos x="45" y="180"/>
                      </a:cxn>
                      <a:cxn ang="0">
                        <a:pos x="47" y="188"/>
                      </a:cxn>
                      <a:cxn ang="0">
                        <a:pos x="37" y="193"/>
                      </a:cxn>
                      <a:cxn ang="0">
                        <a:pos x="31" y="196"/>
                      </a:cxn>
                      <a:cxn ang="0">
                        <a:pos x="25" y="199"/>
                      </a:cxn>
                      <a:cxn ang="0">
                        <a:pos x="21" y="196"/>
                      </a:cxn>
                      <a:cxn ang="0">
                        <a:pos x="12" y="193"/>
                      </a:cxn>
                      <a:cxn ang="0">
                        <a:pos x="8" y="188"/>
                      </a:cxn>
                      <a:cxn ang="0">
                        <a:pos x="12" y="182"/>
                      </a:cxn>
                      <a:cxn ang="0">
                        <a:pos x="20" y="180"/>
                      </a:cxn>
                      <a:cxn ang="0">
                        <a:pos x="25" y="166"/>
                      </a:cxn>
                      <a:cxn ang="0">
                        <a:pos x="25" y="160"/>
                      </a:cxn>
                      <a:cxn ang="0">
                        <a:pos x="20" y="155"/>
                      </a:cxn>
                      <a:cxn ang="0">
                        <a:pos x="12" y="146"/>
                      </a:cxn>
                      <a:cxn ang="0">
                        <a:pos x="6" y="146"/>
                      </a:cxn>
                      <a:cxn ang="0">
                        <a:pos x="2" y="144"/>
                      </a:cxn>
                      <a:cxn ang="0">
                        <a:pos x="0" y="135"/>
                      </a:cxn>
                      <a:cxn ang="0">
                        <a:pos x="2" y="130"/>
                      </a:cxn>
                      <a:cxn ang="0">
                        <a:pos x="6" y="130"/>
                      </a:cxn>
                      <a:cxn ang="0">
                        <a:pos x="12" y="127"/>
                      </a:cxn>
                      <a:cxn ang="0">
                        <a:pos x="20" y="119"/>
                      </a:cxn>
                      <a:cxn ang="0">
                        <a:pos x="23" y="116"/>
                      </a:cxn>
                      <a:cxn ang="0">
                        <a:pos x="27" y="86"/>
                      </a:cxn>
                      <a:cxn ang="0">
                        <a:pos x="23" y="77"/>
                      </a:cxn>
                      <a:cxn ang="0">
                        <a:pos x="18" y="72"/>
                      </a:cxn>
                      <a:cxn ang="0">
                        <a:pos x="16" y="55"/>
                      </a:cxn>
                      <a:cxn ang="0">
                        <a:pos x="18" y="39"/>
                      </a:cxn>
                      <a:cxn ang="0">
                        <a:pos x="20" y="28"/>
                      </a:cxn>
                      <a:cxn ang="0">
                        <a:pos x="25" y="3"/>
                      </a:cxn>
                    </a:cxnLst>
                    <a:rect l="0" t="0" r="r" b="b"/>
                    <a:pathLst>
                      <a:path w="79" h="200">
                        <a:moveTo>
                          <a:pt x="25" y="3"/>
                        </a:moveTo>
                        <a:lnTo>
                          <a:pt x="33" y="0"/>
                        </a:lnTo>
                        <a:lnTo>
                          <a:pt x="47" y="22"/>
                        </a:lnTo>
                        <a:lnTo>
                          <a:pt x="45" y="86"/>
                        </a:lnTo>
                        <a:lnTo>
                          <a:pt x="55" y="86"/>
                        </a:lnTo>
                        <a:lnTo>
                          <a:pt x="57" y="94"/>
                        </a:lnTo>
                        <a:lnTo>
                          <a:pt x="60" y="108"/>
                        </a:lnTo>
                        <a:lnTo>
                          <a:pt x="62" y="116"/>
                        </a:lnTo>
                        <a:lnTo>
                          <a:pt x="70" y="113"/>
                        </a:lnTo>
                        <a:lnTo>
                          <a:pt x="76" y="100"/>
                        </a:lnTo>
                        <a:lnTo>
                          <a:pt x="78" y="108"/>
                        </a:lnTo>
                        <a:lnTo>
                          <a:pt x="74" y="119"/>
                        </a:lnTo>
                        <a:lnTo>
                          <a:pt x="70" y="127"/>
                        </a:lnTo>
                        <a:lnTo>
                          <a:pt x="68" y="144"/>
                        </a:lnTo>
                        <a:lnTo>
                          <a:pt x="59" y="152"/>
                        </a:lnTo>
                        <a:lnTo>
                          <a:pt x="53" y="155"/>
                        </a:lnTo>
                        <a:lnTo>
                          <a:pt x="45" y="163"/>
                        </a:lnTo>
                        <a:lnTo>
                          <a:pt x="43" y="171"/>
                        </a:lnTo>
                        <a:lnTo>
                          <a:pt x="45" y="180"/>
                        </a:lnTo>
                        <a:lnTo>
                          <a:pt x="47" y="188"/>
                        </a:lnTo>
                        <a:lnTo>
                          <a:pt x="37" y="193"/>
                        </a:lnTo>
                        <a:lnTo>
                          <a:pt x="31" y="196"/>
                        </a:lnTo>
                        <a:lnTo>
                          <a:pt x="25" y="199"/>
                        </a:lnTo>
                        <a:lnTo>
                          <a:pt x="21" y="196"/>
                        </a:lnTo>
                        <a:lnTo>
                          <a:pt x="12" y="193"/>
                        </a:lnTo>
                        <a:lnTo>
                          <a:pt x="8" y="188"/>
                        </a:lnTo>
                        <a:lnTo>
                          <a:pt x="12" y="182"/>
                        </a:lnTo>
                        <a:lnTo>
                          <a:pt x="20" y="180"/>
                        </a:lnTo>
                        <a:lnTo>
                          <a:pt x="25" y="166"/>
                        </a:lnTo>
                        <a:lnTo>
                          <a:pt x="25" y="160"/>
                        </a:lnTo>
                        <a:lnTo>
                          <a:pt x="20" y="155"/>
                        </a:lnTo>
                        <a:lnTo>
                          <a:pt x="12" y="146"/>
                        </a:lnTo>
                        <a:lnTo>
                          <a:pt x="6" y="146"/>
                        </a:lnTo>
                        <a:lnTo>
                          <a:pt x="2" y="144"/>
                        </a:lnTo>
                        <a:lnTo>
                          <a:pt x="0" y="135"/>
                        </a:lnTo>
                        <a:lnTo>
                          <a:pt x="2" y="130"/>
                        </a:lnTo>
                        <a:lnTo>
                          <a:pt x="6" y="130"/>
                        </a:lnTo>
                        <a:lnTo>
                          <a:pt x="12" y="127"/>
                        </a:lnTo>
                        <a:lnTo>
                          <a:pt x="20" y="119"/>
                        </a:lnTo>
                        <a:lnTo>
                          <a:pt x="23" y="116"/>
                        </a:lnTo>
                        <a:lnTo>
                          <a:pt x="27" y="86"/>
                        </a:lnTo>
                        <a:lnTo>
                          <a:pt x="23" y="77"/>
                        </a:lnTo>
                        <a:lnTo>
                          <a:pt x="18" y="72"/>
                        </a:lnTo>
                        <a:lnTo>
                          <a:pt x="16" y="55"/>
                        </a:lnTo>
                        <a:lnTo>
                          <a:pt x="18" y="39"/>
                        </a:lnTo>
                        <a:lnTo>
                          <a:pt x="20" y="28"/>
                        </a:lnTo>
                        <a:lnTo>
                          <a:pt x="25" y="3"/>
                        </a:lnTo>
                      </a:path>
                    </a:pathLst>
                  </a:custGeom>
                  <a:solidFill>
                    <a:srgbClr val="008000">
                      <a:alpha val="50000"/>
                    </a:srgbClr>
                  </a:solidFill>
                  <a:ln w="9525" cap="rnd">
                    <a:noFill/>
                    <a:round/>
                    <a:headEnd/>
                    <a:tailEnd/>
                  </a:ln>
                  <a:effectLst/>
                </p:spPr>
                <p:txBody>
                  <a:bodyPr/>
                  <a:lstStyle/>
                  <a:p>
                    <a:endParaRPr lang="en-US"/>
                  </a:p>
                </p:txBody>
              </p:sp>
              <p:sp>
                <p:nvSpPr>
                  <p:cNvPr id="3075" name="Freeform 3"/>
                  <p:cNvSpPr>
                    <a:spLocks/>
                  </p:cNvSpPr>
                  <p:nvPr/>
                </p:nvSpPr>
                <p:spPr bwMode="auto">
                  <a:xfrm>
                    <a:off x="5428" y="3527"/>
                    <a:ext cx="146" cy="170"/>
                  </a:xfrm>
                  <a:custGeom>
                    <a:avLst/>
                    <a:gdLst/>
                    <a:ahLst/>
                    <a:cxnLst>
                      <a:cxn ang="0">
                        <a:pos x="102" y="0"/>
                      </a:cxn>
                      <a:cxn ang="0">
                        <a:pos x="120" y="0"/>
                      </a:cxn>
                      <a:cxn ang="0">
                        <a:pos x="145" y="44"/>
                      </a:cxn>
                      <a:cxn ang="0">
                        <a:pos x="118" y="83"/>
                      </a:cxn>
                      <a:cxn ang="0">
                        <a:pos x="118" y="100"/>
                      </a:cxn>
                      <a:cxn ang="0">
                        <a:pos x="112" y="105"/>
                      </a:cxn>
                      <a:cxn ang="0">
                        <a:pos x="96" y="105"/>
                      </a:cxn>
                      <a:cxn ang="0">
                        <a:pos x="76" y="127"/>
                      </a:cxn>
                      <a:cxn ang="0">
                        <a:pos x="59" y="150"/>
                      </a:cxn>
                      <a:cxn ang="0">
                        <a:pos x="47" y="169"/>
                      </a:cxn>
                      <a:cxn ang="0">
                        <a:pos x="47" y="152"/>
                      </a:cxn>
                      <a:cxn ang="0">
                        <a:pos x="25" y="155"/>
                      </a:cxn>
                      <a:cxn ang="0">
                        <a:pos x="16" y="155"/>
                      </a:cxn>
                      <a:cxn ang="0">
                        <a:pos x="0" y="155"/>
                      </a:cxn>
                      <a:cxn ang="0">
                        <a:pos x="22" y="127"/>
                      </a:cxn>
                      <a:cxn ang="0">
                        <a:pos x="29" y="114"/>
                      </a:cxn>
                      <a:cxn ang="0">
                        <a:pos x="37" y="114"/>
                      </a:cxn>
                      <a:cxn ang="0">
                        <a:pos x="53" y="91"/>
                      </a:cxn>
                      <a:cxn ang="0">
                        <a:pos x="59" y="91"/>
                      </a:cxn>
                      <a:cxn ang="0">
                        <a:pos x="59" y="89"/>
                      </a:cxn>
                      <a:cxn ang="0">
                        <a:pos x="67" y="80"/>
                      </a:cxn>
                      <a:cxn ang="0">
                        <a:pos x="76" y="80"/>
                      </a:cxn>
                      <a:cxn ang="0">
                        <a:pos x="73" y="55"/>
                      </a:cxn>
                      <a:cxn ang="0">
                        <a:pos x="74" y="55"/>
                      </a:cxn>
                      <a:cxn ang="0">
                        <a:pos x="84" y="42"/>
                      </a:cxn>
                      <a:cxn ang="0">
                        <a:pos x="88" y="53"/>
                      </a:cxn>
                      <a:cxn ang="0">
                        <a:pos x="104" y="33"/>
                      </a:cxn>
                      <a:cxn ang="0">
                        <a:pos x="102" y="0"/>
                      </a:cxn>
                    </a:cxnLst>
                    <a:rect l="0" t="0" r="r" b="b"/>
                    <a:pathLst>
                      <a:path w="146" h="170">
                        <a:moveTo>
                          <a:pt x="102" y="0"/>
                        </a:moveTo>
                        <a:lnTo>
                          <a:pt x="120" y="0"/>
                        </a:lnTo>
                        <a:lnTo>
                          <a:pt x="145" y="44"/>
                        </a:lnTo>
                        <a:lnTo>
                          <a:pt x="118" y="83"/>
                        </a:lnTo>
                        <a:lnTo>
                          <a:pt x="118" y="100"/>
                        </a:lnTo>
                        <a:lnTo>
                          <a:pt x="112" y="105"/>
                        </a:lnTo>
                        <a:lnTo>
                          <a:pt x="96" y="105"/>
                        </a:lnTo>
                        <a:lnTo>
                          <a:pt x="76" y="127"/>
                        </a:lnTo>
                        <a:lnTo>
                          <a:pt x="59" y="150"/>
                        </a:lnTo>
                        <a:lnTo>
                          <a:pt x="47" y="169"/>
                        </a:lnTo>
                        <a:lnTo>
                          <a:pt x="47" y="152"/>
                        </a:lnTo>
                        <a:lnTo>
                          <a:pt x="25" y="155"/>
                        </a:lnTo>
                        <a:lnTo>
                          <a:pt x="16" y="155"/>
                        </a:lnTo>
                        <a:lnTo>
                          <a:pt x="0" y="155"/>
                        </a:lnTo>
                        <a:lnTo>
                          <a:pt x="22" y="127"/>
                        </a:lnTo>
                        <a:lnTo>
                          <a:pt x="29" y="114"/>
                        </a:lnTo>
                        <a:lnTo>
                          <a:pt x="37" y="114"/>
                        </a:lnTo>
                        <a:lnTo>
                          <a:pt x="53" y="91"/>
                        </a:lnTo>
                        <a:lnTo>
                          <a:pt x="59" y="91"/>
                        </a:lnTo>
                        <a:lnTo>
                          <a:pt x="59" y="89"/>
                        </a:lnTo>
                        <a:lnTo>
                          <a:pt x="67" y="80"/>
                        </a:lnTo>
                        <a:lnTo>
                          <a:pt x="76" y="80"/>
                        </a:lnTo>
                        <a:lnTo>
                          <a:pt x="73" y="55"/>
                        </a:lnTo>
                        <a:lnTo>
                          <a:pt x="74" y="55"/>
                        </a:lnTo>
                        <a:lnTo>
                          <a:pt x="84" y="42"/>
                        </a:lnTo>
                        <a:lnTo>
                          <a:pt x="88" y="53"/>
                        </a:lnTo>
                        <a:lnTo>
                          <a:pt x="104" y="33"/>
                        </a:lnTo>
                        <a:lnTo>
                          <a:pt x="102" y="0"/>
                        </a:lnTo>
                      </a:path>
                    </a:pathLst>
                  </a:custGeom>
                  <a:solidFill>
                    <a:srgbClr val="008000">
                      <a:alpha val="50000"/>
                    </a:srgbClr>
                  </a:solidFill>
                  <a:ln w="9525" cap="rnd">
                    <a:noFill/>
                    <a:round/>
                    <a:headEnd/>
                    <a:tailEnd/>
                  </a:ln>
                  <a:effectLst/>
                </p:spPr>
                <p:txBody>
                  <a:bodyPr/>
                  <a:lstStyle/>
                  <a:p>
                    <a:endParaRPr lang="en-US"/>
                  </a:p>
                </p:txBody>
              </p:sp>
              <p:sp>
                <p:nvSpPr>
                  <p:cNvPr id="3076" name="Freeform 4"/>
                  <p:cNvSpPr>
                    <a:spLocks/>
                  </p:cNvSpPr>
                  <p:nvPr/>
                </p:nvSpPr>
                <p:spPr bwMode="auto">
                  <a:xfrm>
                    <a:off x="5166" y="3537"/>
                    <a:ext cx="56" cy="90"/>
                  </a:xfrm>
                  <a:custGeom>
                    <a:avLst/>
                    <a:gdLst/>
                    <a:ahLst/>
                    <a:cxnLst>
                      <a:cxn ang="0">
                        <a:pos x="0" y="0"/>
                      </a:cxn>
                      <a:cxn ang="0">
                        <a:pos x="12" y="0"/>
                      </a:cxn>
                      <a:cxn ang="0">
                        <a:pos x="26" y="11"/>
                      </a:cxn>
                      <a:cxn ang="0">
                        <a:pos x="55" y="11"/>
                      </a:cxn>
                      <a:cxn ang="0">
                        <a:pos x="51" y="25"/>
                      </a:cxn>
                      <a:cxn ang="0">
                        <a:pos x="55" y="42"/>
                      </a:cxn>
                      <a:cxn ang="0">
                        <a:pos x="45" y="42"/>
                      </a:cxn>
                      <a:cxn ang="0">
                        <a:pos x="43" y="45"/>
                      </a:cxn>
                      <a:cxn ang="0">
                        <a:pos x="37" y="47"/>
                      </a:cxn>
                      <a:cxn ang="0">
                        <a:pos x="43" y="89"/>
                      </a:cxn>
                      <a:cxn ang="0">
                        <a:pos x="26" y="86"/>
                      </a:cxn>
                      <a:cxn ang="0">
                        <a:pos x="10" y="72"/>
                      </a:cxn>
                      <a:cxn ang="0">
                        <a:pos x="10" y="45"/>
                      </a:cxn>
                      <a:cxn ang="0">
                        <a:pos x="10" y="33"/>
                      </a:cxn>
                      <a:cxn ang="0">
                        <a:pos x="0" y="25"/>
                      </a:cxn>
                      <a:cxn ang="0">
                        <a:pos x="0" y="0"/>
                      </a:cxn>
                    </a:cxnLst>
                    <a:rect l="0" t="0" r="r" b="b"/>
                    <a:pathLst>
                      <a:path w="56" h="90">
                        <a:moveTo>
                          <a:pt x="0" y="0"/>
                        </a:moveTo>
                        <a:lnTo>
                          <a:pt x="12" y="0"/>
                        </a:lnTo>
                        <a:lnTo>
                          <a:pt x="26" y="11"/>
                        </a:lnTo>
                        <a:lnTo>
                          <a:pt x="55" y="11"/>
                        </a:lnTo>
                        <a:lnTo>
                          <a:pt x="51" y="25"/>
                        </a:lnTo>
                        <a:lnTo>
                          <a:pt x="55" y="42"/>
                        </a:lnTo>
                        <a:lnTo>
                          <a:pt x="45" y="42"/>
                        </a:lnTo>
                        <a:lnTo>
                          <a:pt x="43" y="45"/>
                        </a:lnTo>
                        <a:lnTo>
                          <a:pt x="37" y="47"/>
                        </a:lnTo>
                        <a:lnTo>
                          <a:pt x="43" y="89"/>
                        </a:lnTo>
                        <a:lnTo>
                          <a:pt x="26" y="86"/>
                        </a:lnTo>
                        <a:lnTo>
                          <a:pt x="10" y="72"/>
                        </a:lnTo>
                        <a:lnTo>
                          <a:pt x="10" y="45"/>
                        </a:lnTo>
                        <a:lnTo>
                          <a:pt x="10" y="33"/>
                        </a:lnTo>
                        <a:lnTo>
                          <a:pt x="0" y="25"/>
                        </a:lnTo>
                        <a:lnTo>
                          <a:pt x="0" y="0"/>
                        </a:lnTo>
                      </a:path>
                    </a:pathLst>
                  </a:custGeom>
                  <a:solidFill>
                    <a:srgbClr val="008000">
                      <a:alpha val="50000"/>
                    </a:srgbClr>
                  </a:solidFill>
                  <a:ln w="9525" cap="rnd">
                    <a:noFill/>
                    <a:round/>
                    <a:headEnd/>
                    <a:tailEnd/>
                  </a:ln>
                  <a:effectLst/>
                </p:spPr>
                <p:txBody>
                  <a:bodyPr/>
                  <a:lstStyle/>
                  <a:p>
                    <a:endParaRPr lang="en-US"/>
                  </a:p>
                </p:txBody>
              </p:sp>
            </p:grpSp>
            <p:sp>
              <p:nvSpPr>
                <p:cNvPr id="3078" name="Freeform 6"/>
                <p:cNvSpPr>
                  <a:spLocks/>
                </p:cNvSpPr>
                <p:nvPr/>
              </p:nvSpPr>
              <p:spPr bwMode="auto">
                <a:xfrm>
                  <a:off x="5266" y="2575"/>
                  <a:ext cx="89" cy="101"/>
                </a:xfrm>
                <a:custGeom>
                  <a:avLst/>
                  <a:gdLst/>
                  <a:ahLst/>
                  <a:cxnLst>
                    <a:cxn ang="0">
                      <a:pos x="16" y="37"/>
                    </a:cxn>
                    <a:cxn ang="0">
                      <a:pos x="0" y="80"/>
                    </a:cxn>
                    <a:cxn ang="0">
                      <a:pos x="6" y="97"/>
                    </a:cxn>
                    <a:cxn ang="0">
                      <a:pos x="31" y="100"/>
                    </a:cxn>
                    <a:cxn ang="0">
                      <a:pos x="53" y="100"/>
                    </a:cxn>
                    <a:cxn ang="0">
                      <a:pos x="61" y="83"/>
                    </a:cxn>
                    <a:cxn ang="0">
                      <a:pos x="65" y="66"/>
                    </a:cxn>
                    <a:cxn ang="0">
                      <a:pos x="88" y="66"/>
                    </a:cxn>
                    <a:cxn ang="0">
                      <a:pos x="84" y="40"/>
                    </a:cxn>
                    <a:cxn ang="0">
                      <a:pos x="84" y="14"/>
                    </a:cxn>
                    <a:cxn ang="0">
                      <a:pos x="61" y="0"/>
                    </a:cxn>
                    <a:cxn ang="0">
                      <a:pos x="59" y="29"/>
                    </a:cxn>
                    <a:cxn ang="0">
                      <a:pos x="72" y="46"/>
                    </a:cxn>
                    <a:cxn ang="0">
                      <a:pos x="51" y="46"/>
                    </a:cxn>
                    <a:cxn ang="0">
                      <a:pos x="43" y="57"/>
                    </a:cxn>
                    <a:cxn ang="0">
                      <a:pos x="16" y="37"/>
                    </a:cxn>
                  </a:cxnLst>
                  <a:rect l="0" t="0" r="r" b="b"/>
                  <a:pathLst>
                    <a:path w="89" h="101">
                      <a:moveTo>
                        <a:pt x="16" y="37"/>
                      </a:moveTo>
                      <a:lnTo>
                        <a:pt x="0" y="80"/>
                      </a:lnTo>
                      <a:lnTo>
                        <a:pt x="6" y="97"/>
                      </a:lnTo>
                      <a:lnTo>
                        <a:pt x="31" y="100"/>
                      </a:lnTo>
                      <a:lnTo>
                        <a:pt x="53" y="100"/>
                      </a:lnTo>
                      <a:lnTo>
                        <a:pt x="61" y="83"/>
                      </a:lnTo>
                      <a:lnTo>
                        <a:pt x="65" y="66"/>
                      </a:lnTo>
                      <a:lnTo>
                        <a:pt x="88" y="66"/>
                      </a:lnTo>
                      <a:lnTo>
                        <a:pt x="84" y="40"/>
                      </a:lnTo>
                      <a:lnTo>
                        <a:pt x="84" y="14"/>
                      </a:lnTo>
                      <a:lnTo>
                        <a:pt x="61" y="0"/>
                      </a:lnTo>
                      <a:lnTo>
                        <a:pt x="59" y="29"/>
                      </a:lnTo>
                      <a:lnTo>
                        <a:pt x="72" y="46"/>
                      </a:lnTo>
                      <a:lnTo>
                        <a:pt x="51" y="46"/>
                      </a:lnTo>
                      <a:lnTo>
                        <a:pt x="43" y="57"/>
                      </a:lnTo>
                      <a:lnTo>
                        <a:pt x="16" y="37"/>
                      </a:lnTo>
                    </a:path>
                  </a:pathLst>
                </a:custGeom>
                <a:solidFill>
                  <a:srgbClr val="008000">
                    <a:alpha val="50000"/>
                  </a:srgbClr>
                </a:solidFill>
                <a:ln w="9525" cap="rnd">
                  <a:noFill/>
                  <a:round/>
                  <a:headEnd/>
                  <a:tailEnd/>
                </a:ln>
                <a:effectLst/>
              </p:spPr>
              <p:txBody>
                <a:bodyPr/>
                <a:lstStyle/>
                <a:p>
                  <a:endParaRPr lang="en-US"/>
                </a:p>
              </p:txBody>
            </p:sp>
          </p:grpSp>
          <p:grpSp>
            <p:nvGrpSpPr>
              <p:cNvPr id="3093" name="Group 21"/>
              <p:cNvGrpSpPr>
                <a:grpSpLocks/>
              </p:cNvGrpSpPr>
              <p:nvPr/>
            </p:nvGrpSpPr>
            <p:grpSpPr bwMode="auto">
              <a:xfrm>
                <a:off x="4293" y="1104"/>
                <a:ext cx="1037" cy="2393"/>
                <a:chOff x="4293" y="1104"/>
                <a:chExt cx="1037" cy="2393"/>
              </a:xfrm>
            </p:grpSpPr>
            <p:grpSp>
              <p:nvGrpSpPr>
                <p:cNvPr id="3083" name="Group 11"/>
                <p:cNvGrpSpPr>
                  <a:grpSpLocks/>
                </p:cNvGrpSpPr>
                <p:nvPr/>
              </p:nvGrpSpPr>
              <p:grpSpPr bwMode="auto">
                <a:xfrm>
                  <a:off x="4460" y="1348"/>
                  <a:ext cx="232" cy="719"/>
                  <a:chOff x="4460" y="1348"/>
                  <a:chExt cx="232" cy="719"/>
                </a:xfrm>
              </p:grpSpPr>
              <p:sp>
                <p:nvSpPr>
                  <p:cNvPr id="3080" name="Freeform 8"/>
                  <p:cNvSpPr>
                    <a:spLocks/>
                  </p:cNvSpPr>
                  <p:nvPr/>
                </p:nvSpPr>
                <p:spPr bwMode="auto">
                  <a:xfrm>
                    <a:off x="4460" y="1993"/>
                    <a:ext cx="56" cy="74"/>
                  </a:xfrm>
                  <a:custGeom>
                    <a:avLst/>
                    <a:gdLst/>
                    <a:ahLst/>
                    <a:cxnLst>
                      <a:cxn ang="0">
                        <a:pos x="0" y="56"/>
                      </a:cxn>
                      <a:cxn ang="0">
                        <a:pos x="10" y="70"/>
                      </a:cxn>
                      <a:cxn ang="0">
                        <a:pos x="22" y="67"/>
                      </a:cxn>
                      <a:cxn ang="0">
                        <a:pos x="39" y="73"/>
                      </a:cxn>
                      <a:cxn ang="0">
                        <a:pos x="53" y="73"/>
                      </a:cxn>
                      <a:cxn ang="0">
                        <a:pos x="55" y="48"/>
                      </a:cxn>
                      <a:cxn ang="0">
                        <a:pos x="51" y="31"/>
                      </a:cxn>
                      <a:cxn ang="0">
                        <a:pos x="41" y="11"/>
                      </a:cxn>
                      <a:cxn ang="0">
                        <a:pos x="31" y="11"/>
                      </a:cxn>
                      <a:cxn ang="0">
                        <a:pos x="28" y="0"/>
                      </a:cxn>
                      <a:cxn ang="0">
                        <a:pos x="14" y="0"/>
                      </a:cxn>
                      <a:cxn ang="0">
                        <a:pos x="14" y="22"/>
                      </a:cxn>
                      <a:cxn ang="0">
                        <a:pos x="0" y="56"/>
                      </a:cxn>
                    </a:cxnLst>
                    <a:rect l="0" t="0" r="r" b="b"/>
                    <a:pathLst>
                      <a:path w="56" h="74">
                        <a:moveTo>
                          <a:pt x="0" y="56"/>
                        </a:moveTo>
                        <a:lnTo>
                          <a:pt x="10" y="70"/>
                        </a:lnTo>
                        <a:lnTo>
                          <a:pt x="22" y="67"/>
                        </a:lnTo>
                        <a:lnTo>
                          <a:pt x="39" y="73"/>
                        </a:lnTo>
                        <a:lnTo>
                          <a:pt x="53" y="73"/>
                        </a:lnTo>
                        <a:lnTo>
                          <a:pt x="55" y="48"/>
                        </a:lnTo>
                        <a:lnTo>
                          <a:pt x="51" y="31"/>
                        </a:lnTo>
                        <a:lnTo>
                          <a:pt x="41" y="11"/>
                        </a:lnTo>
                        <a:lnTo>
                          <a:pt x="31" y="11"/>
                        </a:lnTo>
                        <a:lnTo>
                          <a:pt x="28" y="0"/>
                        </a:lnTo>
                        <a:lnTo>
                          <a:pt x="14" y="0"/>
                        </a:lnTo>
                        <a:lnTo>
                          <a:pt x="14" y="22"/>
                        </a:lnTo>
                        <a:lnTo>
                          <a:pt x="0" y="56"/>
                        </a:lnTo>
                      </a:path>
                    </a:pathLst>
                  </a:custGeom>
                  <a:solidFill>
                    <a:srgbClr val="008000">
                      <a:alpha val="50000"/>
                    </a:srgbClr>
                  </a:solidFill>
                  <a:ln w="9525" cap="rnd">
                    <a:noFill/>
                    <a:round/>
                    <a:headEnd/>
                    <a:tailEnd/>
                  </a:ln>
                  <a:effectLst/>
                </p:spPr>
                <p:txBody>
                  <a:bodyPr/>
                  <a:lstStyle/>
                  <a:p>
                    <a:endParaRPr lang="en-US"/>
                  </a:p>
                </p:txBody>
              </p:sp>
              <p:sp>
                <p:nvSpPr>
                  <p:cNvPr id="3081" name="Freeform 9"/>
                  <p:cNvSpPr>
                    <a:spLocks/>
                  </p:cNvSpPr>
                  <p:nvPr/>
                </p:nvSpPr>
                <p:spPr bwMode="auto">
                  <a:xfrm>
                    <a:off x="4607" y="1865"/>
                    <a:ext cx="54" cy="94"/>
                  </a:xfrm>
                  <a:custGeom>
                    <a:avLst/>
                    <a:gdLst/>
                    <a:ahLst/>
                    <a:cxnLst>
                      <a:cxn ang="0">
                        <a:pos x="12" y="0"/>
                      </a:cxn>
                      <a:cxn ang="0">
                        <a:pos x="35" y="3"/>
                      </a:cxn>
                      <a:cxn ang="0">
                        <a:pos x="43" y="28"/>
                      </a:cxn>
                      <a:cxn ang="0">
                        <a:pos x="53" y="42"/>
                      </a:cxn>
                      <a:cxn ang="0">
                        <a:pos x="45" y="54"/>
                      </a:cxn>
                      <a:cxn ang="0">
                        <a:pos x="53" y="68"/>
                      </a:cxn>
                      <a:cxn ang="0">
                        <a:pos x="49" y="85"/>
                      </a:cxn>
                      <a:cxn ang="0">
                        <a:pos x="41" y="93"/>
                      </a:cxn>
                      <a:cxn ang="0">
                        <a:pos x="26" y="90"/>
                      </a:cxn>
                      <a:cxn ang="0">
                        <a:pos x="16" y="90"/>
                      </a:cxn>
                      <a:cxn ang="0">
                        <a:pos x="10" y="79"/>
                      </a:cxn>
                      <a:cxn ang="0">
                        <a:pos x="4" y="65"/>
                      </a:cxn>
                      <a:cxn ang="0">
                        <a:pos x="4" y="51"/>
                      </a:cxn>
                      <a:cxn ang="0">
                        <a:pos x="0" y="31"/>
                      </a:cxn>
                      <a:cxn ang="0">
                        <a:pos x="12" y="0"/>
                      </a:cxn>
                    </a:cxnLst>
                    <a:rect l="0" t="0" r="r" b="b"/>
                    <a:pathLst>
                      <a:path w="54" h="94">
                        <a:moveTo>
                          <a:pt x="12" y="0"/>
                        </a:moveTo>
                        <a:lnTo>
                          <a:pt x="35" y="3"/>
                        </a:lnTo>
                        <a:lnTo>
                          <a:pt x="43" y="28"/>
                        </a:lnTo>
                        <a:lnTo>
                          <a:pt x="53" y="42"/>
                        </a:lnTo>
                        <a:lnTo>
                          <a:pt x="45" y="54"/>
                        </a:lnTo>
                        <a:lnTo>
                          <a:pt x="53" y="68"/>
                        </a:lnTo>
                        <a:lnTo>
                          <a:pt x="49" y="85"/>
                        </a:lnTo>
                        <a:lnTo>
                          <a:pt x="41" y="93"/>
                        </a:lnTo>
                        <a:lnTo>
                          <a:pt x="26" y="90"/>
                        </a:lnTo>
                        <a:lnTo>
                          <a:pt x="16" y="90"/>
                        </a:lnTo>
                        <a:lnTo>
                          <a:pt x="10" y="79"/>
                        </a:lnTo>
                        <a:lnTo>
                          <a:pt x="4" y="65"/>
                        </a:lnTo>
                        <a:lnTo>
                          <a:pt x="4" y="51"/>
                        </a:lnTo>
                        <a:lnTo>
                          <a:pt x="0" y="31"/>
                        </a:lnTo>
                        <a:lnTo>
                          <a:pt x="12" y="0"/>
                        </a:lnTo>
                      </a:path>
                    </a:pathLst>
                  </a:custGeom>
                  <a:solidFill>
                    <a:srgbClr val="008000">
                      <a:alpha val="50000"/>
                    </a:srgbClr>
                  </a:solidFill>
                  <a:ln w="9525" cap="rnd">
                    <a:noFill/>
                    <a:round/>
                    <a:headEnd/>
                    <a:tailEnd/>
                  </a:ln>
                  <a:effectLst/>
                </p:spPr>
                <p:txBody>
                  <a:bodyPr/>
                  <a:lstStyle/>
                  <a:p>
                    <a:endParaRPr lang="en-US"/>
                  </a:p>
                </p:txBody>
              </p:sp>
              <p:sp>
                <p:nvSpPr>
                  <p:cNvPr id="3082" name="Freeform 10"/>
                  <p:cNvSpPr>
                    <a:spLocks/>
                  </p:cNvSpPr>
                  <p:nvPr/>
                </p:nvSpPr>
                <p:spPr bwMode="auto">
                  <a:xfrm>
                    <a:off x="4597" y="1348"/>
                    <a:ext cx="95" cy="87"/>
                  </a:xfrm>
                  <a:custGeom>
                    <a:avLst/>
                    <a:gdLst/>
                    <a:ahLst/>
                    <a:cxnLst>
                      <a:cxn ang="0">
                        <a:pos x="14" y="0"/>
                      </a:cxn>
                      <a:cxn ang="0">
                        <a:pos x="25" y="14"/>
                      </a:cxn>
                      <a:cxn ang="0">
                        <a:pos x="37" y="11"/>
                      </a:cxn>
                      <a:cxn ang="0">
                        <a:pos x="55" y="14"/>
                      </a:cxn>
                      <a:cxn ang="0">
                        <a:pos x="71" y="14"/>
                      </a:cxn>
                      <a:cxn ang="0">
                        <a:pos x="78" y="22"/>
                      </a:cxn>
                      <a:cxn ang="0">
                        <a:pos x="88" y="42"/>
                      </a:cxn>
                      <a:cxn ang="0">
                        <a:pos x="94" y="50"/>
                      </a:cxn>
                      <a:cxn ang="0">
                        <a:pos x="72" y="55"/>
                      </a:cxn>
                      <a:cxn ang="0">
                        <a:pos x="67" y="61"/>
                      </a:cxn>
                      <a:cxn ang="0">
                        <a:pos x="72" y="72"/>
                      </a:cxn>
                      <a:cxn ang="0">
                        <a:pos x="72" y="83"/>
                      </a:cxn>
                      <a:cxn ang="0">
                        <a:pos x="51" y="72"/>
                      </a:cxn>
                      <a:cxn ang="0">
                        <a:pos x="33" y="64"/>
                      </a:cxn>
                      <a:cxn ang="0">
                        <a:pos x="25" y="67"/>
                      </a:cxn>
                      <a:cxn ang="0">
                        <a:pos x="25" y="83"/>
                      </a:cxn>
                      <a:cxn ang="0">
                        <a:pos x="14" y="86"/>
                      </a:cxn>
                      <a:cxn ang="0">
                        <a:pos x="8" y="72"/>
                      </a:cxn>
                      <a:cxn ang="0">
                        <a:pos x="6" y="55"/>
                      </a:cxn>
                      <a:cxn ang="0">
                        <a:pos x="0" y="53"/>
                      </a:cxn>
                      <a:cxn ang="0">
                        <a:pos x="6" y="36"/>
                      </a:cxn>
                      <a:cxn ang="0">
                        <a:pos x="16" y="31"/>
                      </a:cxn>
                      <a:cxn ang="0">
                        <a:pos x="14" y="0"/>
                      </a:cxn>
                    </a:cxnLst>
                    <a:rect l="0" t="0" r="r" b="b"/>
                    <a:pathLst>
                      <a:path w="95" h="87">
                        <a:moveTo>
                          <a:pt x="14" y="0"/>
                        </a:moveTo>
                        <a:lnTo>
                          <a:pt x="25" y="14"/>
                        </a:lnTo>
                        <a:lnTo>
                          <a:pt x="37" y="11"/>
                        </a:lnTo>
                        <a:lnTo>
                          <a:pt x="55" y="14"/>
                        </a:lnTo>
                        <a:lnTo>
                          <a:pt x="71" y="14"/>
                        </a:lnTo>
                        <a:lnTo>
                          <a:pt x="78" y="22"/>
                        </a:lnTo>
                        <a:lnTo>
                          <a:pt x="88" y="42"/>
                        </a:lnTo>
                        <a:lnTo>
                          <a:pt x="94" y="50"/>
                        </a:lnTo>
                        <a:lnTo>
                          <a:pt x="72" y="55"/>
                        </a:lnTo>
                        <a:lnTo>
                          <a:pt x="67" y="61"/>
                        </a:lnTo>
                        <a:lnTo>
                          <a:pt x="72" y="72"/>
                        </a:lnTo>
                        <a:lnTo>
                          <a:pt x="72" y="83"/>
                        </a:lnTo>
                        <a:lnTo>
                          <a:pt x="51" y="72"/>
                        </a:lnTo>
                        <a:lnTo>
                          <a:pt x="33" y="64"/>
                        </a:lnTo>
                        <a:lnTo>
                          <a:pt x="25" y="67"/>
                        </a:lnTo>
                        <a:lnTo>
                          <a:pt x="25" y="83"/>
                        </a:lnTo>
                        <a:lnTo>
                          <a:pt x="14" y="86"/>
                        </a:lnTo>
                        <a:lnTo>
                          <a:pt x="8" y="72"/>
                        </a:lnTo>
                        <a:lnTo>
                          <a:pt x="6" y="55"/>
                        </a:lnTo>
                        <a:lnTo>
                          <a:pt x="0" y="53"/>
                        </a:lnTo>
                        <a:lnTo>
                          <a:pt x="6" y="36"/>
                        </a:lnTo>
                        <a:lnTo>
                          <a:pt x="16" y="31"/>
                        </a:lnTo>
                        <a:lnTo>
                          <a:pt x="14" y="0"/>
                        </a:lnTo>
                      </a:path>
                    </a:pathLst>
                  </a:custGeom>
                  <a:solidFill>
                    <a:srgbClr val="008000">
                      <a:alpha val="50000"/>
                    </a:srgbClr>
                  </a:solidFill>
                  <a:ln w="9525" cap="rnd">
                    <a:noFill/>
                    <a:round/>
                    <a:headEnd/>
                    <a:tailEnd/>
                  </a:ln>
                  <a:effectLst/>
                </p:spPr>
                <p:txBody>
                  <a:bodyPr/>
                  <a:lstStyle/>
                  <a:p>
                    <a:endParaRPr lang="en-US"/>
                  </a:p>
                </p:txBody>
              </p:sp>
            </p:grpSp>
            <p:sp>
              <p:nvSpPr>
                <p:cNvPr id="3084" name="Freeform 12"/>
                <p:cNvSpPr>
                  <a:spLocks/>
                </p:cNvSpPr>
                <p:nvPr/>
              </p:nvSpPr>
              <p:spPr bwMode="auto">
                <a:xfrm>
                  <a:off x="4676" y="2803"/>
                  <a:ext cx="654" cy="694"/>
                </a:xfrm>
                <a:custGeom>
                  <a:avLst/>
                  <a:gdLst/>
                  <a:ahLst/>
                  <a:cxnLst>
                    <a:cxn ang="0">
                      <a:pos x="505" y="56"/>
                    </a:cxn>
                    <a:cxn ang="0">
                      <a:pos x="531" y="78"/>
                    </a:cxn>
                    <a:cxn ang="0">
                      <a:pos x="558" y="181"/>
                    </a:cxn>
                    <a:cxn ang="0">
                      <a:pos x="618" y="287"/>
                    </a:cxn>
                    <a:cxn ang="0">
                      <a:pos x="653" y="395"/>
                    </a:cxn>
                    <a:cxn ang="0">
                      <a:pos x="628" y="495"/>
                    </a:cxn>
                    <a:cxn ang="0">
                      <a:pos x="602" y="559"/>
                    </a:cxn>
                    <a:cxn ang="0">
                      <a:pos x="587" y="621"/>
                    </a:cxn>
                    <a:cxn ang="0">
                      <a:pos x="571" y="657"/>
                    </a:cxn>
                    <a:cxn ang="0">
                      <a:pos x="540" y="682"/>
                    </a:cxn>
                    <a:cxn ang="0">
                      <a:pos x="490" y="674"/>
                    </a:cxn>
                    <a:cxn ang="0">
                      <a:pos x="439" y="657"/>
                    </a:cxn>
                    <a:cxn ang="0">
                      <a:pos x="412" y="618"/>
                    </a:cxn>
                    <a:cxn ang="0">
                      <a:pos x="404" y="568"/>
                    </a:cxn>
                    <a:cxn ang="0">
                      <a:pos x="387" y="545"/>
                    </a:cxn>
                    <a:cxn ang="0">
                      <a:pos x="360" y="548"/>
                    </a:cxn>
                    <a:cxn ang="0">
                      <a:pos x="334" y="509"/>
                    </a:cxn>
                    <a:cxn ang="0">
                      <a:pos x="313" y="504"/>
                    </a:cxn>
                    <a:cxn ang="0">
                      <a:pos x="278" y="509"/>
                    </a:cxn>
                    <a:cxn ang="0">
                      <a:pos x="249" y="515"/>
                    </a:cxn>
                    <a:cxn ang="0">
                      <a:pos x="223" y="537"/>
                    </a:cxn>
                    <a:cxn ang="0">
                      <a:pos x="187" y="554"/>
                    </a:cxn>
                    <a:cxn ang="0">
                      <a:pos x="150" y="579"/>
                    </a:cxn>
                    <a:cxn ang="0">
                      <a:pos x="130" y="590"/>
                    </a:cxn>
                    <a:cxn ang="0">
                      <a:pos x="76" y="584"/>
                    </a:cxn>
                    <a:cxn ang="0">
                      <a:pos x="64" y="571"/>
                    </a:cxn>
                    <a:cxn ang="0">
                      <a:pos x="64" y="495"/>
                    </a:cxn>
                    <a:cxn ang="0">
                      <a:pos x="47" y="451"/>
                    </a:cxn>
                    <a:cxn ang="0">
                      <a:pos x="29" y="415"/>
                    </a:cxn>
                    <a:cxn ang="0">
                      <a:pos x="6" y="287"/>
                    </a:cxn>
                    <a:cxn ang="0">
                      <a:pos x="8" y="245"/>
                    </a:cxn>
                    <a:cxn ang="0">
                      <a:pos x="54" y="223"/>
                    </a:cxn>
                    <a:cxn ang="0">
                      <a:pos x="89" y="217"/>
                    </a:cxn>
                    <a:cxn ang="0">
                      <a:pos x="109" y="206"/>
                    </a:cxn>
                    <a:cxn ang="0">
                      <a:pos x="120" y="170"/>
                    </a:cxn>
                    <a:cxn ang="0">
                      <a:pos x="117" y="150"/>
                    </a:cxn>
                    <a:cxn ang="0">
                      <a:pos x="163" y="100"/>
                    </a:cxn>
                    <a:cxn ang="0">
                      <a:pos x="200" y="64"/>
                    </a:cxn>
                    <a:cxn ang="0">
                      <a:pos x="233" y="89"/>
                    </a:cxn>
                    <a:cxn ang="0">
                      <a:pos x="258" y="61"/>
                    </a:cxn>
                    <a:cxn ang="0">
                      <a:pos x="284" y="28"/>
                    </a:cxn>
                    <a:cxn ang="0">
                      <a:pos x="311" y="8"/>
                    </a:cxn>
                    <a:cxn ang="0">
                      <a:pos x="354" y="14"/>
                    </a:cxn>
                    <a:cxn ang="0">
                      <a:pos x="369" y="39"/>
                    </a:cxn>
                    <a:cxn ang="0">
                      <a:pos x="369" y="70"/>
                    </a:cxn>
                    <a:cxn ang="0">
                      <a:pos x="406" y="125"/>
                    </a:cxn>
                    <a:cxn ang="0">
                      <a:pos x="437" y="142"/>
                    </a:cxn>
                    <a:cxn ang="0">
                      <a:pos x="463" y="89"/>
                    </a:cxn>
                    <a:cxn ang="0">
                      <a:pos x="470" y="0"/>
                    </a:cxn>
                  </a:cxnLst>
                  <a:rect l="0" t="0" r="r" b="b"/>
                  <a:pathLst>
                    <a:path w="654" h="694">
                      <a:moveTo>
                        <a:pt x="470" y="0"/>
                      </a:moveTo>
                      <a:lnTo>
                        <a:pt x="505" y="0"/>
                      </a:lnTo>
                      <a:lnTo>
                        <a:pt x="505" y="56"/>
                      </a:lnTo>
                      <a:lnTo>
                        <a:pt x="519" y="70"/>
                      </a:lnTo>
                      <a:lnTo>
                        <a:pt x="523" y="78"/>
                      </a:lnTo>
                      <a:lnTo>
                        <a:pt x="531" y="78"/>
                      </a:lnTo>
                      <a:lnTo>
                        <a:pt x="534" y="89"/>
                      </a:lnTo>
                      <a:lnTo>
                        <a:pt x="538" y="145"/>
                      </a:lnTo>
                      <a:lnTo>
                        <a:pt x="558" y="181"/>
                      </a:lnTo>
                      <a:lnTo>
                        <a:pt x="587" y="234"/>
                      </a:lnTo>
                      <a:lnTo>
                        <a:pt x="587" y="242"/>
                      </a:lnTo>
                      <a:lnTo>
                        <a:pt x="618" y="287"/>
                      </a:lnTo>
                      <a:lnTo>
                        <a:pt x="618" y="295"/>
                      </a:lnTo>
                      <a:lnTo>
                        <a:pt x="649" y="331"/>
                      </a:lnTo>
                      <a:lnTo>
                        <a:pt x="653" y="395"/>
                      </a:lnTo>
                      <a:lnTo>
                        <a:pt x="649" y="454"/>
                      </a:lnTo>
                      <a:lnTo>
                        <a:pt x="639" y="481"/>
                      </a:lnTo>
                      <a:lnTo>
                        <a:pt x="628" y="495"/>
                      </a:lnTo>
                      <a:lnTo>
                        <a:pt x="624" y="523"/>
                      </a:lnTo>
                      <a:lnTo>
                        <a:pt x="612" y="548"/>
                      </a:lnTo>
                      <a:lnTo>
                        <a:pt x="602" y="559"/>
                      </a:lnTo>
                      <a:lnTo>
                        <a:pt x="604" y="568"/>
                      </a:lnTo>
                      <a:lnTo>
                        <a:pt x="593" y="584"/>
                      </a:lnTo>
                      <a:lnTo>
                        <a:pt x="587" y="621"/>
                      </a:lnTo>
                      <a:lnTo>
                        <a:pt x="585" y="640"/>
                      </a:lnTo>
                      <a:lnTo>
                        <a:pt x="573" y="648"/>
                      </a:lnTo>
                      <a:lnTo>
                        <a:pt x="571" y="657"/>
                      </a:lnTo>
                      <a:lnTo>
                        <a:pt x="564" y="674"/>
                      </a:lnTo>
                      <a:lnTo>
                        <a:pt x="550" y="676"/>
                      </a:lnTo>
                      <a:lnTo>
                        <a:pt x="540" y="682"/>
                      </a:lnTo>
                      <a:lnTo>
                        <a:pt x="527" y="693"/>
                      </a:lnTo>
                      <a:lnTo>
                        <a:pt x="509" y="671"/>
                      </a:lnTo>
                      <a:lnTo>
                        <a:pt x="490" y="674"/>
                      </a:lnTo>
                      <a:lnTo>
                        <a:pt x="484" y="674"/>
                      </a:lnTo>
                      <a:lnTo>
                        <a:pt x="457" y="679"/>
                      </a:lnTo>
                      <a:lnTo>
                        <a:pt x="439" y="657"/>
                      </a:lnTo>
                      <a:lnTo>
                        <a:pt x="428" y="635"/>
                      </a:lnTo>
                      <a:lnTo>
                        <a:pt x="420" y="637"/>
                      </a:lnTo>
                      <a:lnTo>
                        <a:pt x="412" y="618"/>
                      </a:lnTo>
                      <a:lnTo>
                        <a:pt x="408" y="601"/>
                      </a:lnTo>
                      <a:lnTo>
                        <a:pt x="404" y="596"/>
                      </a:lnTo>
                      <a:lnTo>
                        <a:pt x="404" y="568"/>
                      </a:lnTo>
                      <a:lnTo>
                        <a:pt x="406" y="551"/>
                      </a:lnTo>
                      <a:lnTo>
                        <a:pt x="402" y="540"/>
                      </a:lnTo>
                      <a:lnTo>
                        <a:pt x="387" y="545"/>
                      </a:lnTo>
                      <a:lnTo>
                        <a:pt x="379" y="548"/>
                      </a:lnTo>
                      <a:lnTo>
                        <a:pt x="365" y="548"/>
                      </a:lnTo>
                      <a:lnTo>
                        <a:pt x="360" y="548"/>
                      </a:lnTo>
                      <a:lnTo>
                        <a:pt x="354" y="548"/>
                      </a:lnTo>
                      <a:lnTo>
                        <a:pt x="344" y="532"/>
                      </a:lnTo>
                      <a:lnTo>
                        <a:pt x="334" y="509"/>
                      </a:lnTo>
                      <a:lnTo>
                        <a:pt x="332" y="512"/>
                      </a:lnTo>
                      <a:lnTo>
                        <a:pt x="315" y="512"/>
                      </a:lnTo>
                      <a:lnTo>
                        <a:pt x="313" y="504"/>
                      </a:lnTo>
                      <a:lnTo>
                        <a:pt x="303" y="512"/>
                      </a:lnTo>
                      <a:lnTo>
                        <a:pt x="293" y="509"/>
                      </a:lnTo>
                      <a:lnTo>
                        <a:pt x="278" y="509"/>
                      </a:lnTo>
                      <a:lnTo>
                        <a:pt x="268" y="504"/>
                      </a:lnTo>
                      <a:lnTo>
                        <a:pt x="264" y="512"/>
                      </a:lnTo>
                      <a:lnTo>
                        <a:pt x="249" y="515"/>
                      </a:lnTo>
                      <a:lnTo>
                        <a:pt x="245" y="509"/>
                      </a:lnTo>
                      <a:lnTo>
                        <a:pt x="235" y="523"/>
                      </a:lnTo>
                      <a:lnTo>
                        <a:pt x="223" y="537"/>
                      </a:lnTo>
                      <a:lnTo>
                        <a:pt x="216" y="537"/>
                      </a:lnTo>
                      <a:lnTo>
                        <a:pt x="204" y="554"/>
                      </a:lnTo>
                      <a:lnTo>
                        <a:pt x="187" y="554"/>
                      </a:lnTo>
                      <a:lnTo>
                        <a:pt x="173" y="559"/>
                      </a:lnTo>
                      <a:lnTo>
                        <a:pt x="157" y="568"/>
                      </a:lnTo>
                      <a:lnTo>
                        <a:pt x="150" y="579"/>
                      </a:lnTo>
                      <a:lnTo>
                        <a:pt x="144" y="576"/>
                      </a:lnTo>
                      <a:lnTo>
                        <a:pt x="138" y="587"/>
                      </a:lnTo>
                      <a:lnTo>
                        <a:pt x="130" y="590"/>
                      </a:lnTo>
                      <a:lnTo>
                        <a:pt x="120" y="604"/>
                      </a:lnTo>
                      <a:lnTo>
                        <a:pt x="89" y="604"/>
                      </a:lnTo>
                      <a:lnTo>
                        <a:pt x="76" y="584"/>
                      </a:lnTo>
                      <a:lnTo>
                        <a:pt x="74" y="576"/>
                      </a:lnTo>
                      <a:lnTo>
                        <a:pt x="70" y="584"/>
                      </a:lnTo>
                      <a:lnTo>
                        <a:pt x="64" y="571"/>
                      </a:lnTo>
                      <a:lnTo>
                        <a:pt x="66" y="534"/>
                      </a:lnTo>
                      <a:lnTo>
                        <a:pt x="70" y="512"/>
                      </a:lnTo>
                      <a:lnTo>
                        <a:pt x="64" y="495"/>
                      </a:lnTo>
                      <a:lnTo>
                        <a:pt x="58" y="479"/>
                      </a:lnTo>
                      <a:lnTo>
                        <a:pt x="56" y="459"/>
                      </a:lnTo>
                      <a:lnTo>
                        <a:pt x="47" y="451"/>
                      </a:lnTo>
                      <a:lnTo>
                        <a:pt x="45" y="448"/>
                      </a:lnTo>
                      <a:lnTo>
                        <a:pt x="43" y="440"/>
                      </a:lnTo>
                      <a:lnTo>
                        <a:pt x="29" y="415"/>
                      </a:lnTo>
                      <a:lnTo>
                        <a:pt x="12" y="353"/>
                      </a:lnTo>
                      <a:lnTo>
                        <a:pt x="6" y="312"/>
                      </a:lnTo>
                      <a:lnTo>
                        <a:pt x="6" y="287"/>
                      </a:lnTo>
                      <a:lnTo>
                        <a:pt x="0" y="278"/>
                      </a:lnTo>
                      <a:lnTo>
                        <a:pt x="2" y="256"/>
                      </a:lnTo>
                      <a:lnTo>
                        <a:pt x="8" y="245"/>
                      </a:lnTo>
                      <a:lnTo>
                        <a:pt x="29" y="214"/>
                      </a:lnTo>
                      <a:lnTo>
                        <a:pt x="51" y="217"/>
                      </a:lnTo>
                      <a:lnTo>
                        <a:pt x="54" y="223"/>
                      </a:lnTo>
                      <a:lnTo>
                        <a:pt x="82" y="223"/>
                      </a:lnTo>
                      <a:lnTo>
                        <a:pt x="84" y="214"/>
                      </a:lnTo>
                      <a:lnTo>
                        <a:pt x="89" y="217"/>
                      </a:lnTo>
                      <a:lnTo>
                        <a:pt x="97" y="209"/>
                      </a:lnTo>
                      <a:lnTo>
                        <a:pt x="103" y="212"/>
                      </a:lnTo>
                      <a:lnTo>
                        <a:pt x="109" y="206"/>
                      </a:lnTo>
                      <a:lnTo>
                        <a:pt x="107" y="198"/>
                      </a:lnTo>
                      <a:lnTo>
                        <a:pt x="113" y="178"/>
                      </a:lnTo>
                      <a:lnTo>
                        <a:pt x="120" y="170"/>
                      </a:lnTo>
                      <a:lnTo>
                        <a:pt x="117" y="164"/>
                      </a:lnTo>
                      <a:lnTo>
                        <a:pt x="120" y="159"/>
                      </a:lnTo>
                      <a:lnTo>
                        <a:pt x="117" y="150"/>
                      </a:lnTo>
                      <a:lnTo>
                        <a:pt x="128" y="136"/>
                      </a:lnTo>
                      <a:lnTo>
                        <a:pt x="146" y="134"/>
                      </a:lnTo>
                      <a:lnTo>
                        <a:pt x="163" y="100"/>
                      </a:lnTo>
                      <a:lnTo>
                        <a:pt x="185" y="72"/>
                      </a:lnTo>
                      <a:lnTo>
                        <a:pt x="194" y="70"/>
                      </a:lnTo>
                      <a:lnTo>
                        <a:pt x="200" y="64"/>
                      </a:lnTo>
                      <a:lnTo>
                        <a:pt x="210" y="64"/>
                      </a:lnTo>
                      <a:lnTo>
                        <a:pt x="227" y="86"/>
                      </a:lnTo>
                      <a:lnTo>
                        <a:pt x="233" y="89"/>
                      </a:lnTo>
                      <a:lnTo>
                        <a:pt x="239" y="78"/>
                      </a:lnTo>
                      <a:lnTo>
                        <a:pt x="251" y="64"/>
                      </a:lnTo>
                      <a:lnTo>
                        <a:pt x="258" y="61"/>
                      </a:lnTo>
                      <a:lnTo>
                        <a:pt x="266" y="39"/>
                      </a:lnTo>
                      <a:lnTo>
                        <a:pt x="274" y="36"/>
                      </a:lnTo>
                      <a:lnTo>
                        <a:pt x="284" y="28"/>
                      </a:lnTo>
                      <a:lnTo>
                        <a:pt x="293" y="19"/>
                      </a:lnTo>
                      <a:lnTo>
                        <a:pt x="303" y="19"/>
                      </a:lnTo>
                      <a:lnTo>
                        <a:pt x="311" y="8"/>
                      </a:lnTo>
                      <a:lnTo>
                        <a:pt x="323" y="8"/>
                      </a:lnTo>
                      <a:lnTo>
                        <a:pt x="336" y="8"/>
                      </a:lnTo>
                      <a:lnTo>
                        <a:pt x="354" y="14"/>
                      </a:lnTo>
                      <a:lnTo>
                        <a:pt x="365" y="25"/>
                      </a:lnTo>
                      <a:lnTo>
                        <a:pt x="367" y="33"/>
                      </a:lnTo>
                      <a:lnTo>
                        <a:pt x="369" y="39"/>
                      </a:lnTo>
                      <a:lnTo>
                        <a:pt x="371" y="53"/>
                      </a:lnTo>
                      <a:lnTo>
                        <a:pt x="369" y="58"/>
                      </a:lnTo>
                      <a:lnTo>
                        <a:pt x="369" y="70"/>
                      </a:lnTo>
                      <a:lnTo>
                        <a:pt x="367" y="78"/>
                      </a:lnTo>
                      <a:lnTo>
                        <a:pt x="396" y="109"/>
                      </a:lnTo>
                      <a:lnTo>
                        <a:pt x="406" y="125"/>
                      </a:lnTo>
                      <a:lnTo>
                        <a:pt x="418" y="131"/>
                      </a:lnTo>
                      <a:lnTo>
                        <a:pt x="430" y="139"/>
                      </a:lnTo>
                      <a:lnTo>
                        <a:pt x="437" y="142"/>
                      </a:lnTo>
                      <a:lnTo>
                        <a:pt x="449" y="134"/>
                      </a:lnTo>
                      <a:lnTo>
                        <a:pt x="459" y="109"/>
                      </a:lnTo>
                      <a:lnTo>
                        <a:pt x="463" y="89"/>
                      </a:lnTo>
                      <a:lnTo>
                        <a:pt x="466" y="53"/>
                      </a:lnTo>
                      <a:lnTo>
                        <a:pt x="470" y="36"/>
                      </a:lnTo>
                      <a:lnTo>
                        <a:pt x="470" y="0"/>
                      </a:lnTo>
                    </a:path>
                  </a:pathLst>
                </a:custGeom>
                <a:solidFill>
                  <a:srgbClr val="008000">
                    <a:alpha val="50000"/>
                  </a:srgbClr>
                </a:solidFill>
                <a:ln w="9525" cap="rnd">
                  <a:noFill/>
                  <a:round/>
                  <a:headEnd/>
                  <a:tailEnd/>
                </a:ln>
                <a:effectLst/>
              </p:spPr>
              <p:txBody>
                <a:bodyPr/>
                <a:lstStyle/>
                <a:p>
                  <a:endParaRPr lang="en-US"/>
                </a:p>
              </p:txBody>
            </p:sp>
            <p:sp>
              <p:nvSpPr>
                <p:cNvPr id="3085" name="Freeform 13"/>
                <p:cNvSpPr>
                  <a:spLocks/>
                </p:cNvSpPr>
                <p:nvPr/>
              </p:nvSpPr>
              <p:spPr bwMode="auto">
                <a:xfrm>
                  <a:off x="4523" y="2653"/>
                  <a:ext cx="363" cy="95"/>
                </a:xfrm>
                <a:custGeom>
                  <a:avLst/>
                  <a:gdLst/>
                  <a:ahLst/>
                  <a:cxnLst>
                    <a:cxn ang="0">
                      <a:pos x="27" y="14"/>
                    </a:cxn>
                    <a:cxn ang="0">
                      <a:pos x="72" y="14"/>
                    </a:cxn>
                    <a:cxn ang="0">
                      <a:pos x="99" y="17"/>
                    </a:cxn>
                    <a:cxn ang="0">
                      <a:pos x="123" y="44"/>
                    </a:cxn>
                    <a:cxn ang="0">
                      <a:pos x="144" y="50"/>
                    </a:cxn>
                    <a:cxn ang="0">
                      <a:pos x="177" y="61"/>
                    </a:cxn>
                    <a:cxn ang="0">
                      <a:pos x="197" y="66"/>
                    </a:cxn>
                    <a:cxn ang="0">
                      <a:pos x="204" y="44"/>
                    </a:cxn>
                    <a:cxn ang="0">
                      <a:pos x="247" y="50"/>
                    </a:cxn>
                    <a:cxn ang="0">
                      <a:pos x="278" y="58"/>
                    </a:cxn>
                    <a:cxn ang="0">
                      <a:pos x="300" y="61"/>
                    </a:cxn>
                    <a:cxn ang="0">
                      <a:pos x="315" y="50"/>
                    </a:cxn>
                    <a:cxn ang="0">
                      <a:pos x="341" y="44"/>
                    </a:cxn>
                    <a:cxn ang="0">
                      <a:pos x="362" y="39"/>
                    </a:cxn>
                    <a:cxn ang="0">
                      <a:pos x="356" y="66"/>
                    </a:cxn>
                    <a:cxn ang="0">
                      <a:pos x="341" y="75"/>
                    </a:cxn>
                    <a:cxn ang="0">
                      <a:pos x="329" y="77"/>
                    </a:cxn>
                    <a:cxn ang="0">
                      <a:pos x="313" y="86"/>
                    </a:cxn>
                    <a:cxn ang="0">
                      <a:pos x="298" y="86"/>
                    </a:cxn>
                    <a:cxn ang="0">
                      <a:pos x="284" y="88"/>
                    </a:cxn>
                    <a:cxn ang="0">
                      <a:pos x="263" y="94"/>
                    </a:cxn>
                    <a:cxn ang="0">
                      <a:pos x="249" y="75"/>
                    </a:cxn>
                    <a:cxn ang="0">
                      <a:pos x="234" y="94"/>
                    </a:cxn>
                    <a:cxn ang="0">
                      <a:pos x="212" y="75"/>
                    </a:cxn>
                    <a:cxn ang="0">
                      <a:pos x="200" y="77"/>
                    </a:cxn>
                    <a:cxn ang="0">
                      <a:pos x="183" y="86"/>
                    </a:cxn>
                    <a:cxn ang="0">
                      <a:pos x="165" y="80"/>
                    </a:cxn>
                    <a:cxn ang="0">
                      <a:pos x="146" y="77"/>
                    </a:cxn>
                    <a:cxn ang="0">
                      <a:pos x="127" y="86"/>
                    </a:cxn>
                    <a:cxn ang="0">
                      <a:pos x="101" y="72"/>
                    </a:cxn>
                    <a:cxn ang="0">
                      <a:pos x="66" y="64"/>
                    </a:cxn>
                    <a:cxn ang="0">
                      <a:pos x="41" y="55"/>
                    </a:cxn>
                    <a:cxn ang="0">
                      <a:pos x="16" y="41"/>
                    </a:cxn>
                    <a:cxn ang="0">
                      <a:pos x="2" y="36"/>
                    </a:cxn>
                    <a:cxn ang="0">
                      <a:pos x="0" y="0"/>
                    </a:cxn>
                  </a:cxnLst>
                  <a:rect l="0" t="0" r="r" b="b"/>
                  <a:pathLst>
                    <a:path w="363" h="95">
                      <a:moveTo>
                        <a:pt x="0" y="0"/>
                      </a:moveTo>
                      <a:lnTo>
                        <a:pt x="27" y="14"/>
                      </a:lnTo>
                      <a:lnTo>
                        <a:pt x="51" y="14"/>
                      </a:lnTo>
                      <a:lnTo>
                        <a:pt x="72" y="14"/>
                      </a:lnTo>
                      <a:lnTo>
                        <a:pt x="88" y="14"/>
                      </a:lnTo>
                      <a:lnTo>
                        <a:pt x="99" y="17"/>
                      </a:lnTo>
                      <a:lnTo>
                        <a:pt x="115" y="25"/>
                      </a:lnTo>
                      <a:lnTo>
                        <a:pt x="123" y="44"/>
                      </a:lnTo>
                      <a:lnTo>
                        <a:pt x="130" y="53"/>
                      </a:lnTo>
                      <a:lnTo>
                        <a:pt x="144" y="50"/>
                      </a:lnTo>
                      <a:lnTo>
                        <a:pt x="160" y="50"/>
                      </a:lnTo>
                      <a:lnTo>
                        <a:pt x="177" y="61"/>
                      </a:lnTo>
                      <a:lnTo>
                        <a:pt x="189" y="66"/>
                      </a:lnTo>
                      <a:lnTo>
                        <a:pt x="197" y="66"/>
                      </a:lnTo>
                      <a:lnTo>
                        <a:pt x="199" y="53"/>
                      </a:lnTo>
                      <a:lnTo>
                        <a:pt x="204" y="44"/>
                      </a:lnTo>
                      <a:lnTo>
                        <a:pt x="228" y="50"/>
                      </a:lnTo>
                      <a:lnTo>
                        <a:pt x="247" y="50"/>
                      </a:lnTo>
                      <a:lnTo>
                        <a:pt x="265" y="50"/>
                      </a:lnTo>
                      <a:lnTo>
                        <a:pt x="278" y="58"/>
                      </a:lnTo>
                      <a:lnTo>
                        <a:pt x="286" y="64"/>
                      </a:lnTo>
                      <a:lnTo>
                        <a:pt x="300" y="61"/>
                      </a:lnTo>
                      <a:lnTo>
                        <a:pt x="309" y="55"/>
                      </a:lnTo>
                      <a:lnTo>
                        <a:pt x="315" y="50"/>
                      </a:lnTo>
                      <a:lnTo>
                        <a:pt x="331" y="50"/>
                      </a:lnTo>
                      <a:lnTo>
                        <a:pt x="341" y="44"/>
                      </a:lnTo>
                      <a:lnTo>
                        <a:pt x="354" y="39"/>
                      </a:lnTo>
                      <a:lnTo>
                        <a:pt x="362" y="39"/>
                      </a:lnTo>
                      <a:lnTo>
                        <a:pt x="360" y="58"/>
                      </a:lnTo>
                      <a:lnTo>
                        <a:pt x="356" y="66"/>
                      </a:lnTo>
                      <a:lnTo>
                        <a:pt x="348" y="75"/>
                      </a:lnTo>
                      <a:lnTo>
                        <a:pt x="341" y="75"/>
                      </a:lnTo>
                      <a:lnTo>
                        <a:pt x="339" y="75"/>
                      </a:lnTo>
                      <a:lnTo>
                        <a:pt x="329" y="77"/>
                      </a:lnTo>
                      <a:lnTo>
                        <a:pt x="321" y="88"/>
                      </a:lnTo>
                      <a:lnTo>
                        <a:pt x="313" y="86"/>
                      </a:lnTo>
                      <a:lnTo>
                        <a:pt x="306" y="80"/>
                      </a:lnTo>
                      <a:lnTo>
                        <a:pt x="298" y="86"/>
                      </a:lnTo>
                      <a:lnTo>
                        <a:pt x="290" y="88"/>
                      </a:lnTo>
                      <a:lnTo>
                        <a:pt x="284" y="88"/>
                      </a:lnTo>
                      <a:lnTo>
                        <a:pt x="278" y="94"/>
                      </a:lnTo>
                      <a:lnTo>
                        <a:pt x="263" y="94"/>
                      </a:lnTo>
                      <a:lnTo>
                        <a:pt x="257" y="86"/>
                      </a:lnTo>
                      <a:lnTo>
                        <a:pt x="249" y="75"/>
                      </a:lnTo>
                      <a:lnTo>
                        <a:pt x="239" y="86"/>
                      </a:lnTo>
                      <a:lnTo>
                        <a:pt x="234" y="94"/>
                      </a:lnTo>
                      <a:lnTo>
                        <a:pt x="226" y="94"/>
                      </a:lnTo>
                      <a:lnTo>
                        <a:pt x="212" y="75"/>
                      </a:lnTo>
                      <a:lnTo>
                        <a:pt x="208" y="77"/>
                      </a:lnTo>
                      <a:lnTo>
                        <a:pt x="200" y="77"/>
                      </a:lnTo>
                      <a:lnTo>
                        <a:pt x="195" y="88"/>
                      </a:lnTo>
                      <a:lnTo>
                        <a:pt x="183" y="86"/>
                      </a:lnTo>
                      <a:lnTo>
                        <a:pt x="171" y="86"/>
                      </a:lnTo>
                      <a:lnTo>
                        <a:pt x="165" y="80"/>
                      </a:lnTo>
                      <a:lnTo>
                        <a:pt x="158" y="75"/>
                      </a:lnTo>
                      <a:lnTo>
                        <a:pt x="146" y="77"/>
                      </a:lnTo>
                      <a:lnTo>
                        <a:pt x="134" y="88"/>
                      </a:lnTo>
                      <a:lnTo>
                        <a:pt x="127" y="86"/>
                      </a:lnTo>
                      <a:lnTo>
                        <a:pt x="115" y="80"/>
                      </a:lnTo>
                      <a:lnTo>
                        <a:pt x="101" y="72"/>
                      </a:lnTo>
                      <a:lnTo>
                        <a:pt x="90" y="72"/>
                      </a:lnTo>
                      <a:lnTo>
                        <a:pt x="66" y="64"/>
                      </a:lnTo>
                      <a:lnTo>
                        <a:pt x="51" y="58"/>
                      </a:lnTo>
                      <a:lnTo>
                        <a:pt x="41" y="55"/>
                      </a:lnTo>
                      <a:lnTo>
                        <a:pt x="25" y="53"/>
                      </a:lnTo>
                      <a:lnTo>
                        <a:pt x="16" y="41"/>
                      </a:lnTo>
                      <a:lnTo>
                        <a:pt x="6" y="39"/>
                      </a:lnTo>
                      <a:lnTo>
                        <a:pt x="2" y="36"/>
                      </a:lnTo>
                      <a:lnTo>
                        <a:pt x="0" y="30"/>
                      </a:lnTo>
                      <a:lnTo>
                        <a:pt x="0" y="0"/>
                      </a:lnTo>
                    </a:path>
                  </a:pathLst>
                </a:custGeom>
                <a:solidFill>
                  <a:srgbClr val="008000">
                    <a:alpha val="50000"/>
                  </a:srgbClr>
                </a:solidFill>
                <a:ln w="9525" cap="rnd">
                  <a:noFill/>
                  <a:round/>
                  <a:headEnd/>
                  <a:tailEnd/>
                </a:ln>
                <a:effectLst/>
              </p:spPr>
              <p:txBody>
                <a:bodyPr/>
                <a:lstStyle/>
                <a:p>
                  <a:endParaRPr lang="en-US"/>
                </a:p>
              </p:txBody>
            </p:sp>
            <p:sp>
              <p:nvSpPr>
                <p:cNvPr id="3086" name="Freeform 14"/>
                <p:cNvSpPr>
                  <a:spLocks/>
                </p:cNvSpPr>
                <p:nvPr/>
              </p:nvSpPr>
              <p:spPr bwMode="auto">
                <a:xfrm>
                  <a:off x="4721" y="2468"/>
                  <a:ext cx="165" cy="182"/>
                </a:xfrm>
                <a:custGeom>
                  <a:avLst/>
                  <a:gdLst/>
                  <a:ahLst/>
                  <a:cxnLst>
                    <a:cxn ang="0">
                      <a:pos x="80" y="3"/>
                    </a:cxn>
                    <a:cxn ang="0">
                      <a:pos x="137" y="0"/>
                    </a:cxn>
                    <a:cxn ang="0">
                      <a:pos x="146" y="22"/>
                    </a:cxn>
                    <a:cxn ang="0">
                      <a:pos x="131" y="36"/>
                    </a:cxn>
                    <a:cxn ang="0">
                      <a:pos x="127" y="47"/>
                    </a:cxn>
                    <a:cxn ang="0">
                      <a:pos x="115" y="61"/>
                    </a:cxn>
                    <a:cxn ang="0">
                      <a:pos x="102" y="64"/>
                    </a:cxn>
                    <a:cxn ang="0">
                      <a:pos x="88" y="56"/>
                    </a:cxn>
                    <a:cxn ang="0">
                      <a:pos x="72" y="36"/>
                    </a:cxn>
                    <a:cxn ang="0">
                      <a:pos x="53" y="36"/>
                    </a:cxn>
                    <a:cxn ang="0">
                      <a:pos x="51" y="64"/>
                    </a:cxn>
                    <a:cxn ang="0">
                      <a:pos x="53" y="81"/>
                    </a:cxn>
                    <a:cxn ang="0">
                      <a:pos x="72" y="70"/>
                    </a:cxn>
                    <a:cxn ang="0">
                      <a:pos x="86" y="75"/>
                    </a:cxn>
                    <a:cxn ang="0">
                      <a:pos x="82" y="92"/>
                    </a:cxn>
                    <a:cxn ang="0">
                      <a:pos x="80" y="103"/>
                    </a:cxn>
                    <a:cxn ang="0">
                      <a:pos x="82" y="120"/>
                    </a:cxn>
                    <a:cxn ang="0">
                      <a:pos x="92" y="128"/>
                    </a:cxn>
                    <a:cxn ang="0">
                      <a:pos x="88" y="148"/>
                    </a:cxn>
                    <a:cxn ang="0">
                      <a:pos x="82" y="170"/>
                    </a:cxn>
                    <a:cxn ang="0">
                      <a:pos x="68" y="175"/>
                    </a:cxn>
                    <a:cxn ang="0">
                      <a:pos x="62" y="164"/>
                    </a:cxn>
                    <a:cxn ang="0">
                      <a:pos x="55" y="139"/>
                    </a:cxn>
                    <a:cxn ang="0">
                      <a:pos x="55" y="114"/>
                    </a:cxn>
                    <a:cxn ang="0">
                      <a:pos x="35" y="114"/>
                    </a:cxn>
                    <a:cxn ang="0">
                      <a:pos x="23" y="117"/>
                    </a:cxn>
                    <a:cxn ang="0">
                      <a:pos x="39" y="128"/>
                    </a:cxn>
                    <a:cxn ang="0">
                      <a:pos x="47" y="145"/>
                    </a:cxn>
                    <a:cxn ang="0">
                      <a:pos x="41" y="167"/>
                    </a:cxn>
                    <a:cxn ang="0">
                      <a:pos x="29" y="181"/>
                    </a:cxn>
                    <a:cxn ang="0">
                      <a:pos x="29" y="164"/>
                    </a:cxn>
                    <a:cxn ang="0">
                      <a:pos x="21" y="145"/>
                    </a:cxn>
                    <a:cxn ang="0">
                      <a:pos x="10" y="128"/>
                    </a:cxn>
                    <a:cxn ang="0">
                      <a:pos x="2" y="109"/>
                    </a:cxn>
                    <a:cxn ang="0">
                      <a:pos x="16" y="86"/>
                    </a:cxn>
                    <a:cxn ang="0">
                      <a:pos x="23" y="58"/>
                    </a:cxn>
                    <a:cxn ang="0">
                      <a:pos x="25" y="39"/>
                    </a:cxn>
                    <a:cxn ang="0">
                      <a:pos x="23" y="22"/>
                    </a:cxn>
                  </a:cxnLst>
                  <a:rect l="0" t="0" r="r" b="b"/>
                  <a:pathLst>
                    <a:path w="165" h="182">
                      <a:moveTo>
                        <a:pt x="41" y="0"/>
                      </a:moveTo>
                      <a:lnTo>
                        <a:pt x="80" y="3"/>
                      </a:lnTo>
                      <a:lnTo>
                        <a:pt x="117" y="3"/>
                      </a:lnTo>
                      <a:lnTo>
                        <a:pt x="137" y="0"/>
                      </a:lnTo>
                      <a:lnTo>
                        <a:pt x="164" y="17"/>
                      </a:lnTo>
                      <a:lnTo>
                        <a:pt x="146" y="22"/>
                      </a:lnTo>
                      <a:lnTo>
                        <a:pt x="137" y="31"/>
                      </a:lnTo>
                      <a:lnTo>
                        <a:pt x="131" y="36"/>
                      </a:lnTo>
                      <a:lnTo>
                        <a:pt x="127" y="42"/>
                      </a:lnTo>
                      <a:lnTo>
                        <a:pt x="127" y="47"/>
                      </a:lnTo>
                      <a:lnTo>
                        <a:pt x="127" y="56"/>
                      </a:lnTo>
                      <a:lnTo>
                        <a:pt x="115" y="61"/>
                      </a:lnTo>
                      <a:lnTo>
                        <a:pt x="105" y="61"/>
                      </a:lnTo>
                      <a:lnTo>
                        <a:pt x="102" y="64"/>
                      </a:lnTo>
                      <a:lnTo>
                        <a:pt x="92" y="64"/>
                      </a:lnTo>
                      <a:lnTo>
                        <a:pt x="88" y="56"/>
                      </a:lnTo>
                      <a:lnTo>
                        <a:pt x="80" y="45"/>
                      </a:lnTo>
                      <a:lnTo>
                        <a:pt x="72" y="36"/>
                      </a:lnTo>
                      <a:lnTo>
                        <a:pt x="57" y="36"/>
                      </a:lnTo>
                      <a:lnTo>
                        <a:pt x="53" y="36"/>
                      </a:lnTo>
                      <a:lnTo>
                        <a:pt x="49" y="50"/>
                      </a:lnTo>
                      <a:lnTo>
                        <a:pt x="51" y="64"/>
                      </a:lnTo>
                      <a:lnTo>
                        <a:pt x="51" y="72"/>
                      </a:lnTo>
                      <a:lnTo>
                        <a:pt x="53" y="81"/>
                      </a:lnTo>
                      <a:lnTo>
                        <a:pt x="61" y="78"/>
                      </a:lnTo>
                      <a:lnTo>
                        <a:pt x="72" y="70"/>
                      </a:lnTo>
                      <a:lnTo>
                        <a:pt x="80" y="70"/>
                      </a:lnTo>
                      <a:lnTo>
                        <a:pt x="86" y="75"/>
                      </a:lnTo>
                      <a:lnTo>
                        <a:pt x="86" y="81"/>
                      </a:lnTo>
                      <a:lnTo>
                        <a:pt x="82" y="92"/>
                      </a:lnTo>
                      <a:lnTo>
                        <a:pt x="80" y="97"/>
                      </a:lnTo>
                      <a:lnTo>
                        <a:pt x="80" y="103"/>
                      </a:lnTo>
                      <a:lnTo>
                        <a:pt x="78" y="111"/>
                      </a:lnTo>
                      <a:lnTo>
                        <a:pt x="82" y="120"/>
                      </a:lnTo>
                      <a:lnTo>
                        <a:pt x="90" y="131"/>
                      </a:lnTo>
                      <a:lnTo>
                        <a:pt x="92" y="128"/>
                      </a:lnTo>
                      <a:lnTo>
                        <a:pt x="92" y="139"/>
                      </a:lnTo>
                      <a:lnTo>
                        <a:pt x="88" y="148"/>
                      </a:lnTo>
                      <a:lnTo>
                        <a:pt x="84" y="156"/>
                      </a:lnTo>
                      <a:lnTo>
                        <a:pt x="82" y="170"/>
                      </a:lnTo>
                      <a:lnTo>
                        <a:pt x="74" y="175"/>
                      </a:lnTo>
                      <a:lnTo>
                        <a:pt x="68" y="175"/>
                      </a:lnTo>
                      <a:lnTo>
                        <a:pt x="62" y="175"/>
                      </a:lnTo>
                      <a:lnTo>
                        <a:pt x="62" y="164"/>
                      </a:lnTo>
                      <a:lnTo>
                        <a:pt x="61" y="145"/>
                      </a:lnTo>
                      <a:lnTo>
                        <a:pt x="55" y="139"/>
                      </a:lnTo>
                      <a:lnTo>
                        <a:pt x="53" y="131"/>
                      </a:lnTo>
                      <a:lnTo>
                        <a:pt x="55" y="114"/>
                      </a:lnTo>
                      <a:lnTo>
                        <a:pt x="49" y="109"/>
                      </a:lnTo>
                      <a:lnTo>
                        <a:pt x="35" y="114"/>
                      </a:lnTo>
                      <a:lnTo>
                        <a:pt x="29" y="109"/>
                      </a:lnTo>
                      <a:lnTo>
                        <a:pt x="23" y="117"/>
                      </a:lnTo>
                      <a:lnTo>
                        <a:pt x="29" y="123"/>
                      </a:lnTo>
                      <a:lnTo>
                        <a:pt x="39" y="128"/>
                      </a:lnTo>
                      <a:lnTo>
                        <a:pt x="41" y="134"/>
                      </a:lnTo>
                      <a:lnTo>
                        <a:pt x="47" y="145"/>
                      </a:lnTo>
                      <a:lnTo>
                        <a:pt x="47" y="153"/>
                      </a:lnTo>
                      <a:lnTo>
                        <a:pt x="41" y="167"/>
                      </a:lnTo>
                      <a:lnTo>
                        <a:pt x="33" y="178"/>
                      </a:lnTo>
                      <a:lnTo>
                        <a:pt x="29" y="181"/>
                      </a:lnTo>
                      <a:lnTo>
                        <a:pt x="29" y="173"/>
                      </a:lnTo>
                      <a:lnTo>
                        <a:pt x="29" y="164"/>
                      </a:lnTo>
                      <a:lnTo>
                        <a:pt x="31" y="153"/>
                      </a:lnTo>
                      <a:lnTo>
                        <a:pt x="21" y="145"/>
                      </a:lnTo>
                      <a:lnTo>
                        <a:pt x="12" y="136"/>
                      </a:lnTo>
                      <a:lnTo>
                        <a:pt x="10" y="128"/>
                      </a:lnTo>
                      <a:lnTo>
                        <a:pt x="0" y="123"/>
                      </a:lnTo>
                      <a:lnTo>
                        <a:pt x="2" y="109"/>
                      </a:lnTo>
                      <a:lnTo>
                        <a:pt x="10" y="100"/>
                      </a:lnTo>
                      <a:lnTo>
                        <a:pt x="16" y="86"/>
                      </a:lnTo>
                      <a:lnTo>
                        <a:pt x="21" y="72"/>
                      </a:lnTo>
                      <a:lnTo>
                        <a:pt x="23" y="58"/>
                      </a:lnTo>
                      <a:lnTo>
                        <a:pt x="21" y="45"/>
                      </a:lnTo>
                      <a:lnTo>
                        <a:pt x="25" y="39"/>
                      </a:lnTo>
                      <a:lnTo>
                        <a:pt x="29" y="33"/>
                      </a:lnTo>
                      <a:lnTo>
                        <a:pt x="23" y="22"/>
                      </a:lnTo>
                      <a:lnTo>
                        <a:pt x="41" y="0"/>
                      </a:lnTo>
                    </a:path>
                  </a:pathLst>
                </a:custGeom>
                <a:solidFill>
                  <a:srgbClr val="008000">
                    <a:alpha val="50000"/>
                  </a:srgbClr>
                </a:solidFill>
                <a:ln w="9525" cap="rnd">
                  <a:noFill/>
                  <a:round/>
                  <a:headEnd/>
                  <a:tailEnd/>
                </a:ln>
                <a:effectLst/>
              </p:spPr>
              <p:txBody>
                <a:bodyPr/>
                <a:lstStyle/>
                <a:p>
                  <a:endParaRPr lang="en-US"/>
                </a:p>
              </p:txBody>
            </p:sp>
            <p:sp>
              <p:nvSpPr>
                <p:cNvPr id="3087" name="Freeform 15"/>
                <p:cNvSpPr>
                  <a:spLocks/>
                </p:cNvSpPr>
                <p:nvPr/>
              </p:nvSpPr>
              <p:spPr bwMode="auto">
                <a:xfrm>
                  <a:off x="4549" y="2387"/>
                  <a:ext cx="182" cy="249"/>
                </a:xfrm>
                <a:custGeom>
                  <a:avLst/>
                  <a:gdLst/>
                  <a:ahLst/>
                  <a:cxnLst>
                    <a:cxn ang="0">
                      <a:pos x="0" y="83"/>
                    </a:cxn>
                    <a:cxn ang="0">
                      <a:pos x="37" y="44"/>
                    </a:cxn>
                    <a:cxn ang="0">
                      <a:pos x="56" y="28"/>
                    </a:cxn>
                    <a:cxn ang="0">
                      <a:pos x="66" y="14"/>
                    </a:cxn>
                    <a:cxn ang="0">
                      <a:pos x="95" y="0"/>
                    </a:cxn>
                    <a:cxn ang="0">
                      <a:pos x="111" y="30"/>
                    </a:cxn>
                    <a:cxn ang="0">
                      <a:pos x="127" y="17"/>
                    </a:cxn>
                    <a:cxn ang="0">
                      <a:pos x="132" y="8"/>
                    </a:cxn>
                    <a:cxn ang="0">
                      <a:pos x="146" y="0"/>
                    </a:cxn>
                    <a:cxn ang="0">
                      <a:pos x="154" y="0"/>
                    </a:cxn>
                    <a:cxn ang="0">
                      <a:pos x="156" y="11"/>
                    </a:cxn>
                    <a:cxn ang="0">
                      <a:pos x="156" y="19"/>
                    </a:cxn>
                    <a:cxn ang="0">
                      <a:pos x="148" y="33"/>
                    </a:cxn>
                    <a:cxn ang="0">
                      <a:pos x="148" y="41"/>
                    </a:cxn>
                    <a:cxn ang="0">
                      <a:pos x="169" y="77"/>
                    </a:cxn>
                    <a:cxn ang="0">
                      <a:pos x="173" y="99"/>
                    </a:cxn>
                    <a:cxn ang="0">
                      <a:pos x="179" y="99"/>
                    </a:cxn>
                    <a:cxn ang="0">
                      <a:pos x="181" y="110"/>
                    </a:cxn>
                    <a:cxn ang="0">
                      <a:pos x="173" y="121"/>
                    </a:cxn>
                    <a:cxn ang="0">
                      <a:pos x="167" y="116"/>
                    </a:cxn>
                    <a:cxn ang="0">
                      <a:pos x="154" y="124"/>
                    </a:cxn>
                    <a:cxn ang="0">
                      <a:pos x="156" y="146"/>
                    </a:cxn>
                    <a:cxn ang="0">
                      <a:pos x="140" y="160"/>
                    </a:cxn>
                    <a:cxn ang="0">
                      <a:pos x="140" y="196"/>
                    </a:cxn>
                    <a:cxn ang="0">
                      <a:pos x="140" y="220"/>
                    </a:cxn>
                    <a:cxn ang="0">
                      <a:pos x="132" y="231"/>
                    </a:cxn>
                    <a:cxn ang="0">
                      <a:pos x="127" y="248"/>
                    </a:cxn>
                    <a:cxn ang="0">
                      <a:pos x="119" y="245"/>
                    </a:cxn>
                    <a:cxn ang="0">
                      <a:pos x="107" y="237"/>
                    </a:cxn>
                    <a:cxn ang="0">
                      <a:pos x="97" y="229"/>
                    </a:cxn>
                    <a:cxn ang="0">
                      <a:pos x="90" y="215"/>
                    </a:cxn>
                    <a:cxn ang="0">
                      <a:pos x="62" y="218"/>
                    </a:cxn>
                    <a:cxn ang="0">
                      <a:pos x="39" y="209"/>
                    </a:cxn>
                    <a:cxn ang="0">
                      <a:pos x="23" y="187"/>
                    </a:cxn>
                    <a:cxn ang="0">
                      <a:pos x="14" y="171"/>
                    </a:cxn>
                    <a:cxn ang="0">
                      <a:pos x="6" y="157"/>
                    </a:cxn>
                    <a:cxn ang="0">
                      <a:pos x="6" y="130"/>
                    </a:cxn>
                    <a:cxn ang="0">
                      <a:pos x="0" y="83"/>
                    </a:cxn>
                  </a:cxnLst>
                  <a:rect l="0" t="0" r="r" b="b"/>
                  <a:pathLst>
                    <a:path w="182" h="249">
                      <a:moveTo>
                        <a:pt x="0" y="83"/>
                      </a:moveTo>
                      <a:lnTo>
                        <a:pt x="37" y="44"/>
                      </a:lnTo>
                      <a:lnTo>
                        <a:pt x="56" y="28"/>
                      </a:lnTo>
                      <a:lnTo>
                        <a:pt x="66" y="14"/>
                      </a:lnTo>
                      <a:lnTo>
                        <a:pt x="95" y="0"/>
                      </a:lnTo>
                      <a:lnTo>
                        <a:pt x="111" y="30"/>
                      </a:lnTo>
                      <a:lnTo>
                        <a:pt x="127" y="17"/>
                      </a:lnTo>
                      <a:lnTo>
                        <a:pt x="132" y="8"/>
                      </a:lnTo>
                      <a:lnTo>
                        <a:pt x="146" y="0"/>
                      </a:lnTo>
                      <a:lnTo>
                        <a:pt x="154" y="0"/>
                      </a:lnTo>
                      <a:lnTo>
                        <a:pt x="156" y="11"/>
                      </a:lnTo>
                      <a:lnTo>
                        <a:pt x="156" y="19"/>
                      </a:lnTo>
                      <a:lnTo>
                        <a:pt x="148" y="33"/>
                      </a:lnTo>
                      <a:lnTo>
                        <a:pt x="148" y="41"/>
                      </a:lnTo>
                      <a:lnTo>
                        <a:pt x="169" y="77"/>
                      </a:lnTo>
                      <a:lnTo>
                        <a:pt x="173" y="99"/>
                      </a:lnTo>
                      <a:lnTo>
                        <a:pt x="179" y="99"/>
                      </a:lnTo>
                      <a:lnTo>
                        <a:pt x="181" y="110"/>
                      </a:lnTo>
                      <a:lnTo>
                        <a:pt x="173" y="121"/>
                      </a:lnTo>
                      <a:lnTo>
                        <a:pt x="167" y="116"/>
                      </a:lnTo>
                      <a:lnTo>
                        <a:pt x="154" y="124"/>
                      </a:lnTo>
                      <a:lnTo>
                        <a:pt x="156" y="146"/>
                      </a:lnTo>
                      <a:lnTo>
                        <a:pt x="140" y="160"/>
                      </a:lnTo>
                      <a:lnTo>
                        <a:pt x="140" y="196"/>
                      </a:lnTo>
                      <a:lnTo>
                        <a:pt x="140" y="220"/>
                      </a:lnTo>
                      <a:lnTo>
                        <a:pt x="132" y="231"/>
                      </a:lnTo>
                      <a:lnTo>
                        <a:pt x="127" y="248"/>
                      </a:lnTo>
                      <a:lnTo>
                        <a:pt x="119" y="245"/>
                      </a:lnTo>
                      <a:lnTo>
                        <a:pt x="107" y="237"/>
                      </a:lnTo>
                      <a:lnTo>
                        <a:pt x="97" y="229"/>
                      </a:lnTo>
                      <a:lnTo>
                        <a:pt x="90" y="215"/>
                      </a:lnTo>
                      <a:lnTo>
                        <a:pt x="62" y="218"/>
                      </a:lnTo>
                      <a:lnTo>
                        <a:pt x="39" y="209"/>
                      </a:lnTo>
                      <a:lnTo>
                        <a:pt x="23" y="187"/>
                      </a:lnTo>
                      <a:lnTo>
                        <a:pt x="14" y="171"/>
                      </a:lnTo>
                      <a:lnTo>
                        <a:pt x="6" y="157"/>
                      </a:lnTo>
                      <a:lnTo>
                        <a:pt x="6" y="130"/>
                      </a:lnTo>
                      <a:lnTo>
                        <a:pt x="0" y="83"/>
                      </a:lnTo>
                    </a:path>
                  </a:pathLst>
                </a:custGeom>
                <a:solidFill>
                  <a:srgbClr val="008000">
                    <a:alpha val="50000"/>
                  </a:srgbClr>
                </a:solidFill>
                <a:ln w="9525" cap="rnd">
                  <a:noFill/>
                  <a:round/>
                  <a:headEnd/>
                  <a:tailEnd/>
                </a:ln>
                <a:effectLst/>
              </p:spPr>
              <p:txBody>
                <a:bodyPr/>
                <a:lstStyle/>
                <a:p>
                  <a:endParaRPr lang="en-US"/>
                </a:p>
              </p:txBody>
            </p:sp>
            <p:sp>
              <p:nvSpPr>
                <p:cNvPr id="3088" name="Freeform 16"/>
                <p:cNvSpPr>
                  <a:spLocks/>
                </p:cNvSpPr>
                <p:nvPr/>
              </p:nvSpPr>
              <p:spPr bwMode="auto">
                <a:xfrm>
                  <a:off x="4934" y="2529"/>
                  <a:ext cx="348" cy="235"/>
                </a:xfrm>
                <a:custGeom>
                  <a:avLst/>
                  <a:gdLst/>
                  <a:ahLst/>
                  <a:cxnLst>
                    <a:cxn ang="0">
                      <a:pos x="31" y="3"/>
                    </a:cxn>
                    <a:cxn ang="0">
                      <a:pos x="68" y="39"/>
                    </a:cxn>
                    <a:cxn ang="0">
                      <a:pos x="74" y="56"/>
                    </a:cxn>
                    <a:cxn ang="0">
                      <a:pos x="96" y="47"/>
                    </a:cxn>
                    <a:cxn ang="0">
                      <a:pos x="107" y="53"/>
                    </a:cxn>
                    <a:cxn ang="0">
                      <a:pos x="121" y="39"/>
                    </a:cxn>
                    <a:cxn ang="0">
                      <a:pos x="140" y="31"/>
                    </a:cxn>
                    <a:cxn ang="0">
                      <a:pos x="185" y="47"/>
                    </a:cxn>
                    <a:cxn ang="0">
                      <a:pos x="212" y="67"/>
                    </a:cxn>
                    <a:cxn ang="0">
                      <a:pos x="234" y="81"/>
                    </a:cxn>
                    <a:cxn ang="0">
                      <a:pos x="271" y="111"/>
                    </a:cxn>
                    <a:cxn ang="0">
                      <a:pos x="275" y="128"/>
                    </a:cxn>
                    <a:cxn ang="0">
                      <a:pos x="292" y="142"/>
                    </a:cxn>
                    <a:cxn ang="0">
                      <a:pos x="306" y="148"/>
                    </a:cxn>
                    <a:cxn ang="0">
                      <a:pos x="322" y="176"/>
                    </a:cxn>
                    <a:cxn ang="0">
                      <a:pos x="333" y="192"/>
                    </a:cxn>
                    <a:cxn ang="0">
                      <a:pos x="335" y="234"/>
                    </a:cxn>
                    <a:cxn ang="0">
                      <a:pos x="320" y="234"/>
                    </a:cxn>
                    <a:cxn ang="0">
                      <a:pos x="310" y="226"/>
                    </a:cxn>
                    <a:cxn ang="0">
                      <a:pos x="275" y="184"/>
                    </a:cxn>
                    <a:cxn ang="0">
                      <a:pos x="240" y="184"/>
                    </a:cxn>
                    <a:cxn ang="0">
                      <a:pos x="228" y="198"/>
                    </a:cxn>
                    <a:cxn ang="0">
                      <a:pos x="218" y="206"/>
                    </a:cxn>
                    <a:cxn ang="0">
                      <a:pos x="197" y="217"/>
                    </a:cxn>
                    <a:cxn ang="0">
                      <a:pos x="177" y="212"/>
                    </a:cxn>
                    <a:cxn ang="0">
                      <a:pos x="160" y="212"/>
                    </a:cxn>
                    <a:cxn ang="0">
                      <a:pos x="138" y="159"/>
                    </a:cxn>
                    <a:cxn ang="0">
                      <a:pos x="113" y="111"/>
                    </a:cxn>
                    <a:cxn ang="0">
                      <a:pos x="82" y="95"/>
                    </a:cxn>
                    <a:cxn ang="0">
                      <a:pos x="53" y="92"/>
                    </a:cxn>
                    <a:cxn ang="0">
                      <a:pos x="23" y="75"/>
                    </a:cxn>
                    <a:cxn ang="0">
                      <a:pos x="25" y="25"/>
                    </a:cxn>
                  </a:cxnLst>
                  <a:rect l="0" t="0" r="r" b="b"/>
                  <a:pathLst>
                    <a:path w="348" h="235">
                      <a:moveTo>
                        <a:pt x="0" y="0"/>
                      </a:moveTo>
                      <a:lnTo>
                        <a:pt x="31" y="3"/>
                      </a:lnTo>
                      <a:lnTo>
                        <a:pt x="57" y="6"/>
                      </a:lnTo>
                      <a:lnTo>
                        <a:pt x="68" y="39"/>
                      </a:lnTo>
                      <a:lnTo>
                        <a:pt x="70" y="50"/>
                      </a:lnTo>
                      <a:lnTo>
                        <a:pt x="74" y="56"/>
                      </a:lnTo>
                      <a:lnTo>
                        <a:pt x="82" y="47"/>
                      </a:lnTo>
                      <a:lnTo>
                        <a:pt x="96" y="47"/>
                      </a:lnTo>
                      <a:lnTo>
                        <a:pt x="103" y="56"/>
                      </a:lnTo>
                      <a:lnTo>
                        <a:pt x="107" y="53"/>
                      </a:lnTo>
                      <a:lnTo>
                        <a:pt x="119" y="39"/>
                      </a:lnTo>
                      <a:lnTo>
                        <a:pt x="121" y="39"/>
                      </a:lnTo>
                      <a:lnTo>
                        <a:pt x="131" y="31"/>
                      </a:lnTo>
                      <a:lnTo>
                        <a:pt x="140" y="31"/>
                      </a:lnTo>
                      <a:lnTo>
                        <a:pt x="172" y="47"/>
                      </a:lnTo>
                      <a:lnTo>
                        <a:pt x="185" y="47"/>
                      </a:lnTo>
                      <a:lnTo>
                        <a:pt x="199" y="61"/>
                      </a:lnTo>
                      <a:lnTo>
                        <a:pt x="212" y="67"/>
                      </a:lnTo>
                      <a:lnTo>
                        <a:pt x="224" y="78"/>
                      </a:lnTo>
                      <a:lnTo>
                        <a:pt x="234" y="81"/>
                      </a:lnTo>
                      <a:lnTo>
                        <a:pt x="259" y="92"/>
                      </a:lnTo>
                      <a:lnTo>
                        <a:pt x="271" y="111"/>
                      </a:lnTo>
                      <a:lnTo>
                        <a:pt x="277" y="123"/>
                      </a:lnTo>
                      <a:lnTo>
                        <a:pt x="275" y="128"/>
                      </a:lnTo>
                      <a:lnTo>
                        <a:pt x="285" y="139"/>
                      </a:lnTo>
                      <a:lnTo>
                        <a:pt x="292" y="142"/>
                      </a:lnTo>
                      <a:lnTo>
                        <a:pt x="296" y="145"/>
                      </a:lnTo>
                      <a:lnTo>
                        <a:pt x="306" y="148"/>
                      </a:lnTo>
                      <a:lnTo>
                        <a:pt x="322" y="164"/>
                      </a:lnTo>
                      <a:lnTo>
                        <a:pt x="322" y="176"/>
                      </a:lnTo>
                      <a:lnTo>
                        <a:pt x="331" y="187"/>
                      </a:lnTo>
                      <a:lnTo>
                        <a:pt x="333" y="192"/>
                      </a:lnTo>
                      <a:lnTo>
                        <a:pt x="347" y="215"/>
                      </a:lnTo>
                      <a:lnTo>
                        <a:pt x="335" y="234"/>
                      </a:lnTo>
                      <a:lnTo>
                        <a:pt x="331" y="234"/>
                      </a:lnTo>
                      <a:lnTo>
                        <a:pt x="320" y="234"/>
                      </a:lnTo>
                      <a:lnTo>
                        <a:pt x="316" y="226"/>
                      </a:lnTo>
                      <a:lnTo>
                        <a:pt x="310" y="226"/>
                      </a:lnTo>
                      <a:lnTo>
                        <a:pt x="304" y="228"/>
                      </a:lnTo>
                      <a:lnTo>
                        <a:pt x="275" y="184"/>
                      </a:lnTo>
                      <a:lnTo>
                        <a:pt x="257" y="187"/>
                      </a:lnTo>
                      <a:lnTo>
                        <a:pt x="240" y="184"/>
                      </a:lnTo>
                      <a:lnTo>
                        <a:pt x="234" y="189"/>
                      </a:lnTo>
                      <a:lnTo>
                        <a:pt x="228" y="198"/>
                      </a:lnTo>
                      <a:lnTo>
                        <a:pt x="226" y="192"/>
                      </a:lnTo>
                      <a:lnTo>
                        <a:pt x="218" y="206"/>
                      </a:lnTo>
                      <a:lnTo>
                        <a:pt x="207" y="226"/>
                      </a:lnTo>
                      <a:lnTo>
                        <a:pt x="197" y="217"/>
                      </a:lnTo>
                      <a:lnTo>
                        <a:pt x="185" y="212"/>
                      </a:lnTo>
                      <a:lnTo>
                        <a:pt x="177" y="212"/>
                      </a:lnTo>
                      <a:lnTo>
                        <a:pt x="166" y="206"/>
                      </a:lnTo>
                      <a:lnTo>
                        <a:pt x="160" y="212"/>
                      </a:lnTo>
                      <a:lnTo>
                        <a:pt x="152" y="184"/>
                      </a:lnTo>
                      <a:lnTo>
                        <a:pt x="138" y="159"/>
                      </a:lnTo>
                      <a:lnTo>
                        <a:pt x="125" y="128"/>
                      </a:lnTo>
                      <a:lnTo>
                        <a:pt x="113" y="111"/>
                      </a:lnTo>
                      <a:lnTo>
                        <a:pt x="103" y="95"/>
                      </a:lnTo>
                      <a:lnTo>
                        <a:pt x="82" y="95"/>
                      </a:lnTo>
                      <a:lnTo>
                        <a:pt x="62" y="103"/>
                      </a:lnTo>
                      <a:lnTo>
                        <a:pt x="53" y="92"/>
                      </a:lnTo>
                      <a:lnTo>
                        <a:pt x="33" y="84"/>
                      </a:lnTo>
                      <a:lnTo>
                        <a:pt x="23" y="75"/>
                      </a:lnTo>
                      <a:lnTo>
                        <a:pt x="23" y="42"/>
                      </a:lnTo>
                      <a:lnTo>
                        <a:pt x="25" y="25"/>
                      </a:lnTo>
                      <a:lnTo>
                        <a:pt x="0" y="0"/>
                      </a:lnTo>
                    </a:path>
                  </a:pathLst>
                </a:custGeom>
                <a:solidFill>
                  <a:srgbClr val="008000">
                    <a:alpha val="50000"/>
                  </a:srgbClr>
                </a:solidFill>
                <a:ln w="9525" cap="rnd">
                  <a:noFill/>
                  <a:round/>
                  <a:headEnd/>
                  <a:tailEnd/>
                </a:ln>
                <a:effectLst/>
              </p:spPr>
              <p:txBody>
                <a:bodyPr/>
                <a:lstStyle/>
                <a:p>
                  <a:endParaRPr lang="en-US"/>
                </a:p>
              </p:txBody>
            </p:sp>
            <p:sp>
              <p:nvSpPr>
                <p:cNvPr id="3089" name="Freeform 17"/>
                <p:cNvSpPr>
                  <a:spLocks/>
                </p:cNvSpPr>
                <p:nvPr/>
              </p:nvSpPr>
              <p:spPr bwMode="auto">
                <a:xfrm>
                  <a:off x="4293" y="2362"/>
                  <a:ext cx="209" cy="310"/>
                </a:xfrm>
                <a:custGeom>
                  <a:avLst/>
                  <a:gdLst/>
                  <a:ahLst/>
                  <a:cxnLst>
                    <a:cxn ang="0">
                      <a:pos x="0" y="8"/>
                    </a:cxn>
                    <a:cxn ang="0">
                      <a:pos x="21" y="0"/>
                    </a:cxn>
                    <a:cxn ang="0">
                      <a:pos x="46" y="14"/>
                    </a:cxn>
                    <a:cxn ang="0">
                      <a:pos x="50" y="28"/>
                    </a:cxn>
                    <a:cxn ang="0">
                      <a:pos x="50" y="33"/>
                    </a:cxn>
                    <a:cxn ang="0">
                      <a:pos x="56" y="36"/>
                    </a:cxn>
                    <a:cxn ang="0">
                      <a:pos x="56" y="42"/>
                    </a:cxn>
                    <a:cxn ang="0">
                      <a:pos x="64" y="45"/>
                    </a:cxn>
                    <a:cxn ang="0">
                      <a:pos x="64" y="56"/>
                    </a:cxn>
                    <a:cxn ang="0">
                      <a:pos x="89" y="89"/>
                    </a:cxn>
                    <a:cxn ang="0">
                      <a:pos x="92" y="89"/>
                    </a:cxn>
                    <a:cxn ang="0">
                      <a:pos x="96" y="97"/>
                    </a:cxn>
                    <a:cxn ang="0">
                      <a:pos x="100" y="106"/>
                    </a:cxn>
                    <a:cxn ang="0">
                      <a:pos x="104" y="106"/>
                    </a:cxn>
                    <a:cxn ang="0">
                      <a:pos x="121" y="117"/>
                    </a:cxn>
                    <a:cxn ang="0">
                      <a:pos x="154" y="122"/>
                    </a:cxn>
                    <a:cxn ang="0">
                      <a:pos x="156" y="161"/>
                    </a:cxn>
                    <a:cxn ang="0">
                      <a:pos x="164" y="167"/>
                    </a:cxn>
                    <a:cxn ang="0">
                      <a:pos x="162" y="181"/>
                    </a:cxn>
                    <a:cxn ang="0">
                      <a:pos x="181" y="200"/>
                    </a:cxn>
                    <a:cxn ang="0">
                      <a:pos x="198" y="209"/>
                    </a:cxn>
                    <a:cxn ang="0">
                      <a:pos x="198" y="273"/>
                    </a:cxn>
                    <a:cxn ang="0">
                      <a:pos x="208" y="298"/>
                    </a:cxn>
                    <a:cxn ang="0">
                      <a:pos x="202" y="306"/>
                    </a:cxn>
                    <a:cxn ang="0">
                      <a:pos x="191" y="309"/>
                    </a:cxn>
                    <a:cxn ang="0">
                      <a:pos x="189" y="287"/>
                    </a:cxn>
                    <a:cxn ang="0">
                      <a:pos x="169" y="309"/>
                    </a:cxn>
                    <a:cxn ang="0">
                      <a:pos x="156" y="276"/>
                    </a:cxn>
                    <a:cxn ang="0">
                      <a:pos x="148" y="253"/>
                    </a:cxn>
                    <a:cxn ang="0">
                      <a:pos x="125" y="223"/>
                    </a:cxn>
                    <a:cxn ang="0">
                      <a:pos x="119" y="223"/>
                    </a:cxn>
                    <a:cxn ang="0">
                      <a:pos x="98" y="206"/>
                    </a:cxn>
                    <a:cxn ang="0">
                      <a:pos x="94" y="189"/>
                    </a:cxn>
                    <a:cxn ang="0">
                      <a:pos x="94" y="178"/>
                    </a:cxn>
                    <a:cxn ang="0">
                      <a:pos x="77" y="134"/>
                    </a:cxn>
                    <a:cxn ang="0">
                      <a:pos x="69" y="106"/>
                    </a:cxn>
                    <a:cxn ang="0">
                      <a:pos x="48" y="81"/>
                    </a:cxn>
                    <a:cxn ang="0">
                      <a:pos x="19" y="42"/>
                    </a:cxn>
                    <a:cxn ang="0">
                      <a:pos x="0" y="8"/>
                    </a:cxn>
                  </a:cxnLst>
                  <a:rect l="0" t="0" r="r" b="b"/>
                  <a:pathLst>
                    <a:path w="209" h="310">
                      <a:moveTo>
                        <a:pt x="0" y="8"/>
                      </a:moveTo>
                      <a:lnTo>
                        <a:pt x="21" y="0"/>
                      </a:lnTo>
                      <a:lnTo>
                        <a:pt x="46" y="14"/>
                      </a:lnTo>
                      <a:lnTo>
                        <a:pt x="50" y="28"/>
                      </a:lnTo>
                      <a:lnTo>
                        <a:pt x="50" y="33"/>
                      </a:lnTo>
                      <a:lnTo>
                        <a:pt x="56" y="36"/>
                      </a:lnTo>
                      <a:lnTo>
                        <a:pt x="56" y="42"/>
                      </a:lnTo>
                      <a:lnTo>
                        <a:pt x="64" y="45"/>
                      </a:lnTo>
                      <a:lnTo>
                        <a:pt x="64" y="56"/>
                      </a:lnTo>
                      <a:lnTo>
                        <a:pt x="89" y="89"/>
                      </a:lnTo>
                      <a:lnTo>
                        <a:pt x="92" y="89"/>
                      </a:lnTo>
                      <a:lnTo>
                        <a:pt x="96" y="97"/>
                      </a:lnTo>
                      <a:lnTo>
                        <a:pt x="100" y="106"/>
                      </a:lnTo>
                      <a:lnTo>
                        <a:pt x="104" y="106"/>
                      </a:lnTo>
                      <a:lnTo>
                        <a:pt x="121" y="117"/>
                      </a:lnTo>
                      <a:lnTo>
                        <a:pt x="154" y="122"/>
                      </a:lnTo>
                      <a:lnTo>
                        <a:pt x="156" y="161"/>
                      </a:lnTo>
                      <a:lnTo>
                        <a:pt x="164" y="167"/>
                      </a:lnTo>
                      <a:lnTo>
                        <a:pt x="162" y="181"/>
                      </a:lnTo>
                      <a:lnTo>
                        <a:pt x="181" y="200"/>
                      </a:lnTo>
                      <a:lnTo>
                        <a:pt x="198" y="209"/>
                      </a:lnTo>
                      <a:lnTo>
                        <a:pt x="198" y="273"/>
                      </a:lnTo>
                      <a:lnTo>
                        <a:pt x="208" y="298"/>
                      </a:lnTo>
                      <a:lnTo>
                        <a:pt x="202" y="306"/>
                      </a:lnTo>
                      <a:lnTo>
                        <a:pt x="191" y="309"/>
                      </a:lnTo>
                      <a:lnTo>
                        <a:pt x="189" y="287"/>
                      </a:lnTo>
                      <a:lnTo>
                        <a:pt x="169" y="309"/>
                      </a:lnTo>
                      <a:lnTo>
                        <a:pt x="156" y="276"/>
                      </a:lnTo>
                      <a:lnTo>
                        <a:pt x="148" y="253"/>
                      </a:lnTo>
                      <a:lnTo>
                        <a:pt x="125" y="223"/>
                      </a:lnTo>
                      <a:lnTo>
                        <a:pt x="119" y="223"/>
                      </a:lnTo>
                      <a:lnTo>
                        <a:pt x="98" y="206"/>
                      </a:lnTo>
                      <a:lnTo>
                        <a:pt x="94" y="189"/>
                      </a:lnTo>
                      <a:lnTo>
                        <a:pt x="94" y="178"/>
                      </a:lnTo>
                      <a:lnTo>
                        <a:pt x="77" y="134"/>
                      </a:lnTo>
                      <a:lnTo>
                        <a:pt x="69" y="106"/>
                      </a:lnTo>
                      <a:lnTo>
                        <a:pt x="48" y="81"/>
                      </a:lnTo>
                      <a:lnTo>
                        <a:pt x="19" y="42"/>
                      </a:lnTo>
                      <a:lnTo>
                        <a:pt x="0" y="8"/>
                      </a:lnTo>
                    </a:path>
                  </a:pathLst>
                </a:custGeom>
                <a:solidFill>
                  <a:srgbClr val="008000">
                    <a:alpha val="50000"/>
                  </a:srgbClr>
                </a:solidFill>
                <a:ln w="9525" cap="rnd">
                  <a:noFill/>
                  <a:round/>
                  <a:headEnd/>
                  <a:tailEnd/>
                </a:ln>
                <a:effectLst/>
              </p:spPr>
              <p:txBody>
                <a:bodyPr/>
                <a:lstStyle/>
                <a:p>
                  <a:endParaRPr lang="en-US"/>
                </a:p>
              </p:txBody>
            </p:sp>
            <p:sp>
              <p:nvSpPr>
                <p:cNvPr id="3090" name="Freeform 18"/>
                <p:cNvSpPr>
                  <a:spLocks/>
                </p:cNvSpPr>
                <p:nvPr/>
              </p:nvSpPr>
              <p:spPr bwMode="auto">
                <a:xfrm>
                  <a:off x="4664" y="2029"/>
                  <a:ext cx="205" cy="341"/>
                </a:xfrm>
                <a:custGeom>
                  <a:avLst/>
                  <a:gdLst/>
                  <a:ahLst/>
                  <a:cxnLst>
                    <a:cxn ang="0">
                      <a:pos x="14" y="0"/>
                    </a:cxn>
                    <a:cxn ang="0">
                      <a:pos x="31" y="0"/>
                    </a:cxn>
                    <a:cxn ang="0">
                      <a:pos x="51" y="36"/>
                    </a:cxn>
                    <a:cxn ang="0">
                      <a:pos x="47" y="70"/>
                    </a:cxn>
                    <a:cxn ang="0">
                      <a:pos x="59" y="81"/>
                    </a:cxn>
                    <a:cxn ang="0">
                      <a:pos x="65" y="103"/>
                    </a:cxn>
                    <a:cxn ang="0">
                      <a:pos x="78" y="114"/>
                    </a:cxn>
                    <a:cxn ang="0">
                      <a:pos x="94" y="117"/>
                    </a:cxn>
                    <a:cxn ang="0">
                      <a:pos x="118" y="134"/>
                    </a:cxn>
                    <a:cxn ang="0">
                      <a:pos x="133" y="153"/>
                    </a:cxn>
                    <a:cxn ang="0">
                      <a:pos x="137" y="153"/>
                    </a:cxn>
                    <a:cxn ang="0">
                      <a:pos x="157" y="170"/>
                    </a:cxn>
                    <a:cxn ang="0">
                      <a:pos x="157" y="212"/>
                    </a:cxn>
                    <a:cxn ang="0">
                      <a:pos x="163" y="231"/>
                    </a:cxn>
                    <a:cxn ang="0">
                      <a:pos x="169" y="242"/>
                    </a:cxn>
                    <a:cxn ang="0">
                      <a:pos x="177" y="254"/>
                    </a:cxn>
                    <a:cxn ang="0">
                      <a:pos x="184" y="268"/>
                    </a:cxn>
                    <a:cxn ang="0">
                      <a:pos x="188" y="284"/>
                    </a:cxn>
                    <a:cxn ang="0">
                      <a:pos x="204" y="298"/>
                    </a:cxn>
                    <a:cxn ang="0">
                      <a:pos x="202" y="315"/>
                    </a:cxn>
                    <a:cxn ang="0">
                      <a:pos x="186" y="318"/>
                    </a:cxn>
                    <a:cxn ang="0">
                      <a:pos x="180" y="304"/>
                    </a:cxn>
                    <a:cxn ang="0">
                      <a:pos x="169" y="304"/>
                    </a:cxn>
                    <a:cxn ang="0">
                      <a:pos x="169" y="340"/>
                    </a:cxn>
                    <a:cxn ang="0">
                      <a:pos x="159" y="340"/>
                    </a:cxn>
                    <a:cxn ang="0">
                      <a:pos x="147" y="323"/>
                    </a:cxn>
                    <a:cxn ang="0">
                      <a:pos x="139" y="315"/>
                    </a:cxn>
                    <a:cxn ang="0">
                      <a:pos x="139" y="295"/>
                    </a:cxn>
                    <a:cxn ang="0">
                      <a:pos x="122" y="295"/>
                    </a:cxn>
                    <a:cxn ang="0">
                      <a:pos x="116" y="315"/>
                    </a:cxn>
                    <a:cxn ang="0">
                      <a:pos x="110" y="295"/>
                    </a:cxn>
                    <a:cxn ang="0">
                      <a:pos x="108" y="276"/>
                    </a:cxn>
                    <a:cxn ang="0">
                      <a:pos x="129" y="268"/>
                    </a:cxn>
                    <a:cxn ang="0">
                      <a:pos x="141" y="273"/>
                    </a:cxn>
                    <a:cxn ang="0">
                      <a:pos x="143" y="240"/>
                    </a:cxn>
                    <a:cxn ang="0">
                      <a:pos x="131" y="229"/>
                    </a:cxn>
                    <a:cxn ang="0">
                      <a:pos x="124" y="201"/>
                    </a:cxn>
                    <a:cxn ang="0">
                      <a:pos x="118" y="167"/>
                    </a:cxn>
                    <a:cxn ang="0">
                      <a:pos x="96" y="156"/>
                    </a:cxn>
                    <a:cxn ang="0">
                      <a:pos x="86" y="142"/>
                    </a:cxn>
                    <a:cxn ang="0">
                      <a:pos x="69" y="134"/>
                    </a:cxn>
                    <a:cxn ang="0">
                      <a:pos x="78" y="164"/>
                    </a:cxn>
                    <a:cxn ang="0">
                      <a:pos x="59" y="178"/>
                    </a:cxn>
                    <a:cxn ang="0">
                      <a:pos x="47" y="145"/>
                    </a:cxn>
                    <a:cxn ang="0">
                      <a:pos x="37" y="137"/>
                    </a:cxn>
                    <a:cxn ang="0">
                      <a:pos x="37" y="117"/>
                    </a:cxn>
                    <a:cxn ang="0">
                      <a:pos x="24" y="95"/>
                    </a:cxn>
                    <a:cxn ang="0">
                      <a:pos x="8" y="81"/>
                    </a:cxn>
                    <a:cxn ang="0">
                      <a:pos x="0" y="67"/>
                    </a:cxn>
                    <a:cxn ang="0">
                      <a:pos x="4" y="56"/>
                    </a:cxn>
                    <a:cxn ang="0">
                      <a:pos x="16" y="61"/>
                    </a:cxn>
                    <a:cxn ang="0">
                      <a:pos x="20" y="47"/>
                    </a:cxn>
                    <a:cxn ang="0">
                      <a:pos x="16" y="28"/>
                    </a:cxn>
                    <a:cxn ang="0">
                      <a:pos x="14" y="0"/>
                    </a:cxn>
                  </a:cxnLst>
                  <a:rect l="0" t="0" r="r" b="b"/>
                  <a:pathLst>
                    <a:path w="205" h="341">
                      <a:moveTo>
                        <a:pt x="14" y="0"/>
                      </a:moveTo>
                      <a:lnTo>
                        <a:pt x="31" y="0"/>
                      </a:lnTo>
                      <a:lnTo>
                        <a:pt x="51" y="36"/>
                      </a:lnTo>
                      <a:lnTo>
                        <a:pt x="47" y="70"/>
                      </a:lnTo>
                      <a:lnTo>
                        <a:pt x="59" y="81"/>
                      </a:lnTo>
                      <a:lnTo>
                        <a:pt x="65" y="103"/>
                      </a:lnTo>
                      <a:lnTo>
                        <a:pt x="78" y="114"/>
                      </a:lnTo>
                      <a:lnTo>
                        <a:pt x="94" y="117"/>
                      </a:lnTo>
                      <a:lnTo>
                        <a:pt x="118" y="134"/>
                      </a:lnTo>
                      <a:lnTo>
                        <a:pt x="133" y="153"/>
                      </a:lnTo>
                      <a:lnTo>
                        <a:pt x="137" y="153"/>
                      </a:lnTo>
                      <a:lnTo>
                        <a:pt x="157" y="170"/>
                      </a:lnTo>
                      <a:lnTo>
                        <a:pt x="157" y="212"/>
                      </a:lnTo>
                      <a:lnTo>
                        <a:pt x="163" y="231"/>
                      </a:lnTo>
                      <a:lnTo>
                        <a:pt x="169" y="242"/>
                      </a:lnTo>
                      <a:lnTo>
                        <a:pt x="177" y="254"/>
                      </a:lnTo>
                      <a:lnTo>
                        <a:pt x="184" y="268"/>
                      </a:lnTo>
                      <a:lnTo>
                        <a:pt x="188" y="284"/>
                      </a:lnTo>
                      <a:lnTo>
                        <a:pt x="204" y="298"/>
                      </a:lnTo>
                      <a:lnTo>
                        <a:pt x="202" y="315"/>
                      </a:lnTo>
                      <a:lnTo>
                        <a:pt x="186" y="318"/>
                      </a:lnTo>
                      <a:lnTo>
                        <a:pt x="180" y="304"/>
                      </a:lnTo>
                      <a:lnTo>
                        <a:pt x="169" y="304"/>
                      </a:lnTo>
                      <a:lnTo>
                        <a:pt x="169" y="340"/>
                      </a:lnTo>
                      <a:lnTo>
                        <a:pt x="159" y="340"/>
                      </a:lnTo>
                      <a:lnTo>
                        <a:pt x="147" y="323"/>
                      </a:lnTo>
                      <a:lnTo>
                        <a:pt x="139" y="315"/>
                      </a:lnTo>
                      <a:lnTo>
                        <a:pt x="139" y="295"/>
                      </a:lnTo>
                      <a:lnTo>
                        <a:pt x="122" y="295"/>
                      </a:lnTo>
                      <a:lnTo>
                        <a:pt x="116" y="315"/>
                      </a:lnTo>
                      <a:lnTo>
                        <a:pt x="110" y="295"/>
                      </a:lnTo>
                      <a:lnTo>
                        <a:pt x="108" y="276"/>
                      </a:lnTo>
                      <a:lnTo>
                        <a:pt x="129" y="268"/>
                      </a:lnTo>
                      <a:lnTo>
                        <a:pt x="141" y="273"/>
                      </a:lnTo>
                      <a:lnTo>
                        <a:pt x="143" y="240"/>
                      </a:lnTo>
                      <a:lnTo>
                        <a:pt x="131" y="229"/>
                      </a:lnTo>
                      <a:lnTo>
                        <a:pt x="124" y="201"/>
                      </a:lnTo>
                      <a:lnTo>
                        <a:pt x="118" y="167"/>
                      </a:lnTo>
                      <a:lnTo>
                        <a:pt x="96" y="156"/>
                      </a:lnTo>
                      <a:lnTo>
                        <a:pt x="86" y="142"/>
                      </a:lnTo>
                      <a:lnTo>
                        <a:pt x="69" y="134"/>
                      </a:lnTo>
                      <a:lnTo>
                        <a:pt x="78" y="164"/>
                      </a:lnTo>
                      <a:lnTo>
                        <a:pt x="59" y="178"/>
                      </a:lnTo>
                      <a:lnTo>
                        <a:pt x="47" y="145"/>
                      </a:lnTo>
                      <a:lnTo>
                        <a:pt x="37" y="137"/>
                      </a:lnTo>
                      <a:lnTo>
                        <a:pt x="37" y="117"/>
                      </a:lnTo>
                      <a:lnTo>
                        <a:pt x="24" y="95"/>
                      </a:lnTo>
                      <a:lnTo>
                        <a:pt x="8" y="81"/>
                      </a:lnTo>
                      <a:lnTo>
                        <a:pt x="0" y="67"/>
                      </a:lnTo>
                      <a:lnTo>
                        <a:pt x="4" y="56"/>
                      </a:lnTo>
                      <a:lnTo>
                        <a:pt x="16" y="61"/>
                      </a:lnTo>
                      <a:lnTo>
                        <a:pt x="20" y="47"/>
                      </a:lnTo>
                      <a:lnTo>
                        <a:pt x="16" y="28"/>
                      </a:lnTo>
                      <a:lnTo>
                        <a:pt x="14" y="0"/>
                      </a:lnTo>
                    </a:path>
                  </a:pathLst>
                </a:custGeom>
                <a:solidFill>
                  <a:srgbClr val="008000">
                    <a:alpha val="50000"/>
                  </a:srgbClr>
                </a:solidFill>
                <a:ln w="9525" cap="rnd">
                  <a:noFill/>
                  <a:round/>
                  <a:headEnd/>
                  <a:tailEnd/>
                </a:ln>
                <a:effectLst/>
              </p:spPr>
              <p:txBody>
                <a:bodyPr/>
                <a:lstStyle/>
                <a:p>
                  <a:endParaRPr lang="en-US"/>
                </a:p>
              </p:txBody>
            </p:sp>
            <p:sp>
              <p:nvSpPr>
                <p:cNvPr id="3091" name="Freeform 19"/>
                <p:cNvSpPr>
                  <a:spLocks/>
                </p:cNvSpPr>
                <p:nvPr/>
              </p:nvSpPr>
              <p:spPr bwMode="auto">
                <a:xfrm>
                  <a:off x="4619" y="1452"/>
                  <a:ext cx="150" cy="289"/>
                </a:xfrm>
                <a:custGeom>
                  <a:avLst/>
                  <a:gdLst/>
                  <a:ahLst/>
                  <a:cxnLst>
                    <a:cxn ang="0">
                      <a:pos x="31" y="0"/>
                    </a:cxn>
                    <a:cxn ang="0">
                      <a:pos x="60" y="20"/>
                    </a:cxn>
                    <a:cxn ang="0">
                      <a:pos x="77" y="36"/>
                    </a:cxn>
                    <a:cxn ang="0">
                      <a:pos x="89" y="62"/>
                    </a:cxn>
                    <a:cxn ang="0">
                      <a:pos x="99" y="62"/>
                    </a:cxn>
                    <a:cxn ang="0">
                      <a:pos x="97" y="78"/>
                    </a:cxn>
                    <a:cxn ang="0">
                      <a:pos x="108" y="89"/>
                    </a:cxn>
                    <a:cxn ang="0">
                      <a:pos x="116" y="106"/>
                    </a:cxn>
                    <a:cxn ang="0">
                      <a:pos x="135" y="140"/>
                    </a:cxn>
                    <a:cxn ang="0">
                      <a:pos x="149" y="179"/>
                    </a:cxn>
                    <a:cxn ang="0">
                      <a:pos x="124" y="176"/>
                    </a:cxn>
                    <a:cxn ang="0">
                      <a:pos x="104" y="171"/>
                    </a:cxn>
                    <a:cxn ang="0">
                      <a:pos x="118" y="199"/>
                    </a:cxn>
                    <a:cxn ang="0">
                      <a:pos x="118" y="215"/>
                    </a:cxn>
                    <a:cxn ang="0">
                      <a:pos x="118" y="232"/>
                    </a:cxn>
                    <a:cxn ang="0">
                      <a:pos x="110" y="224"/>
                    </a:cxn>
                    <a:cxn ang="0">
                      <a:pos x="101" y="210"/>
                    </a:cxn>
                    <a:cxn ang="0">
                      <a:pos x="83" y="193"/>
                    </a:cxn>
                    <a:cxn ang="0">
                      <a:pos x="74" y="185"/>
                    </a:cxn>
                    <a:cxn ang="0">
                      <a:pos x="58" y="193"/>
                    </a:cxn>
                    <a:cxn ang="0">
                      <a:pos x="48" y="199"/>
                    </a:cxn>
                    <a:cxn ang="0">
                      <a:pos x="54" y="213"/>
                    </a:cxn>
                    <a:cxn ang="0">
                      <a:pos x="70" y="224"/>
                    </a:cxn>
                    <a:cxn ang="0">
                      <a:pos x="85" y="235"/>
                    </a:cxn>
                    <a:cxn ang="0">
                      <a:pos x="91" y="254"/>
                    </a:cxn>
                    <a:cxn ang="0">
                      <a:pos x="89" y="280"/>
                    </a:cxn>
                    <a:cxn ang="0">
                      <a:pos x="89" y="288"/>
                    </a:cxn>
                    <a:cxn ang="0">
                      <a:pos x="83" y="288"/>
                    </a:cxn>
                    <a:cxn ang="0">
                      <a:pos x="74" y="280"/>
                    </a:cxn>
                    <a:cxn ang="0">
                      <a:pos x="70" y="277"/>
                    </a:cxn>
                    <a:cxn ang="0">
                      <a:pos x="64" y="271"/>
                    </a:cxn>
                    <a:cxn ang="0">
                      <a:pos x="58" y="285"/>
                    </a:cxn>
                    <a:cxn ang="0">
                      <a:pos x="48" y="288"/>
                    </a:cxn>
                    <a:cxn ang="0">
                      <a:pos x="41" y="277"/>
                    </a:cxn>
                    <a:cxn ang="0">
                      <a:pos x="41" y="252"/>
                    </a:cxn>
                    <a:cxn ang="0">
                      <a:pos x="39" y="238"/>
                    </a:cxn>
                    <a:cxn ang="0">
                      <a:pos x="29" y="229"/>
                    </a:cxn>
                    <a:cxn ang="0">
                      <a:pos x="19" y="243"/>
                    </a:cxn>
                    <a:cxn ang="0">
                      <a:pos x="4" y="243"/>
                    </a:cxn>
                    <a:cxn ang="0">
                      <a:pos x="0" y="232"/>
                    </a:cxn>
                    <a:cxn ang="0">
                      <a:pos x="4" y="204"/>
                    </a:cxn>
                    <a:cxn ang="0">
                      <a:pos x="15" y="187"/>
                    </a:cxn>
                    <a:cxn ang="0">
                      <a:pos x="14" y="143"/>
                    </a:cxn>
                    <a:cxn ang="0">
                      <a:pos x="14" y="131"/>
                    </a:cxn>
                    <a:cxn ang="0">
                      <a:pos x="25" y="129"/>
                    </a:cxn>
                    <a:cxn ang="0">
                      <a:pos x="35" y="140"/>
                    </a:cxn>
                    <a:cxn ang="0">
                      <a:pos x="52" y="145"/>
                    </a:cxn>
                    <a:cxn ang="0">
                      <a:pos x="52" y="126"/>
                    </a:cxn>
                    <a:cxn ang="0">
                      <a:pos x="45" y="115"/>
                    </a:cxn>
                    <a:cxn ang="0">
                      <a:pos x="41" y="106"/>
                    </a:cxn>
                    <a:cxn ang="0">
                      <a:pos x="46" y="106"/>
                    </a:cxn>
                    <a:cxn ang="0">
                      <a:pos x="50" y="106"/>
                    </a:cxn>
                    <a:cxn ang="0">
                      <a:pos x="54" y="106"/>
                    </a:cxn>
                    <a:cxn ang="0">
                      <a:pos x="58" y="106"/>
                    </a:cxn>
                    <a:cxn ang="0">
                      <a:pos x="64" y="98"/>
                    </a:cxn>
                    <a:cxn ang="0">
                      <a:pos x="62" y="89"/>
                    </a:cxn>
                    <a:cxn ang="0">
                      <a:pos x="56" y="70"/>
                    </a:cxn>
                    <a:cxn ang="0">
                      <a:pos x="45" y="50"/>
                    </a:cxn>
                    <a:cxn ang="0">
                      <a:pos x="29" y="39"/>
                    </a:cxn>
                    <a:cxn ang="0">
                      <a:pos x="23" y="28"/>
                    </a:cxn>
                    <a:cxn ang="0">
                      <a:pos x="31" y="0"/>
                    </a:cxn>
                  </a:cxnLst>
                  <a:rect l="0" t="0" r="r" b="b"/>
                  <a:pathLst>
                    <a:path w="150" h="289">
                      <a:moveTo>
                        <a:pt x="31" y="0"/>
                      </a:moveTo>
                      <a:lnTo>
                        <a:pt x="60" y="20"/>
                      </a:lnTo>
                      <a:lnTo>
                        <a:pt x="77" y="36"/>
                      </a:lnTo>
                      <a:lnTo>
                        <a:pt x="89" y="62"/>
                      </a:lnTo>
                      <a:lnTo>
                        <a:pt x="99" y="62"/>
                      </a:lnTo>
                      <a:lnTo>
                        <a:pt x="97" y="78"/>
                      </a:lnTo>
                      <a:lnTo>
                        <a:pt x="108" y="89"/>
                      </a:lnTo>
                      <a:lnTo>
                        <a:pt x="116" y="106"/>
                      </a:lnTo>
                      <a:lnTo>
                        <a:pt x="135" y="140"/>
                      </a:lnTo>
                      <a:lnTo>
                        <a:pt x="149" y="179"/>
                      </a:lnTo>
                      <a:lnTo>
                        <a:pt x="124" y="176"/>
                      </a:lnTo>
                      <a:lnTo>
                        <a:pt x="104" y="171"/>
                      </a:lnTo>
                      <a:lnTo>
                        <a:pt x="118" y="199"/>
                      </a:lnTo>
                      <a:lnTo>
                        <a:pt x="118" y="215"/>
                      </a:lnTo>
                      <a:lnTo>
                        <a:pt x="118" y="232"/>
                      </a:lnTo>
                      <a:lnTo>
                        <a:pt x="110" y="224"/>
                      </a:lnTo>
                      <a:lnTo>
                        <a:pt x="101" y="210"/>
                      </a:lnTo>
                      <a:lnTo>
                        <a:pt x="83" y="193"/>
                      </a:lnTo>
                      <a:lnTo>
                        <a:pt x="74" y="185"/>
                      </a:lnTo>
                      <a:lnTo>
                        <a:pt x="58" y="193"/>
                      </a:lnTo>
                      <a:lnTo>
                        <a:pt x="48" y="199"/>
                      </a:lnTo>
                      <a:lnTo>
                        <a:pt x="54" y="213"/>
                      </a:lnTo>
                      <a:lnTo>
                        <a:pt x="70" y="224"/>
                      </a:lnTo>
                      <a:lnTo>
                        <a:pt x="85" y="235"/>
                      </a:lnTo>
                      <a:lnTo>
                        <a:pt x="91" y="254"/>
                      </a:lnTo>
                      <a:lnTo>
                        <a:pt x="89" y="280"/>
                      </a:lnTo>
                      <a:lnTo>
                        <a:pt x="89" y="288"/>
                      </a:lnTo>
                      <a:lnTo>
                        <a:pt x="83" y="288"/>
                      </a:lnTo>
                      <a:lnTo>
                        <a:pt x="74" y="280"/>
                      </a:lnTo>
                      <a:lnTo>
                        <a:pt x="70" y="277"/>
                      </a:lnTo>
                      <a:lnTo>
                        <a:pt x="64" y="271"/>
                      </a:lnTo>
                      <a:lnTo>
                        <a:pt x="58" y="285"/>
                      </a:lnTo>
                      <a:lnTo>
                        <a:pt x="48" y="288"/>
                      </a:lnTo>
                      <a:lnTo>
                        <a:pt x="41" y="277"/>
                      </a:lnTo>
                      <a:lnTo>
                        <a:pt x="41" y="252"/>
                      </a:lnTo>
                      <a:lnTo>
                        <a:pt x="39" y="238"/>
                      </a:lnTo>
                      <a:lnTo>
                        <a:pt x="29" y="229"/>
                      </a:lnTo>
                      <a:lnTo>
                        <a:pt x="19" y="243"/>
                      </a:lnTo>
                      <a:lnTo>
                        <a:pt x="4" y="243"/>
                      </a:lnTo>
                      <a:lnTo>
                        <a:pt x="0" y="232"/>
                      </a:lnTo>
                      <a:lnTo>
                        <a:pt x="4" y="204"/>
                      </a:lnTo>
                      <a:lnTo>
                        <a:pt x="15" y="187"/>
                      </a:lnTo>
                      <a:lnTo>
                        <a:pt x="14" y="143"/>
                      </a:lnTo>
                      <a:lnTo>
                        <a:pt x="14" y="131"/>
                      </a:lnTo>
                      <a:lnTo>
                        <a:pt x="25" y="129"/>
                      </a:lnTo>
                      <a:lnTo>
                        <a:pt x="35" y="140"/>
                      </a:lnTo>
                      <a:lnTo>
                        <a:pt x="52" y="145"/>
                      </a:lnTo>
                      <a:lnTo>
                        <a:pt x="52" y="126"/>
                      </a:lnTo>
                      <a:lnTo>
                        <a:pt x="45" y="115"/>
                      </a:lnTo>
                      <a:lnTo>
                        <a:pt x="41" y="106"/>
                      </a:lnTo>
                      <a:lnTo>
                        <a:pt x="46" y="106"/>
                      </a:lnTo>
                      <a:lnTo>
                        <a:pt x="50" y="106"/>
                      </a:lnTo>
                      <a:lnTo>
                        <a:pt x="54" y="106"/>
                      </a:lnTo>
                      <a:lnTo>
                        <a:pt x="58" y="106"/>
                      </a:lnTo>
                      <a:lnTo>
                        <a:pt x="64" y="98"/>
                      </a:lnTo>
                      <a:lnTo>
                        <a:pt x="62" y="89"/>
                      </a:lnTo>
                      <a:lnTo>
                        <a:pt x="56" y="70"/>
                      </a:lnTo>
                      <a:lnTo>
                        <a:pt x="45" y="50"/>
                      </a:lnTo>
                      <a:lnTo>
                        <a:pt x="29" y="39"/>
                      </a:lnTo>
                      <a:lnTo>
                        <a:pt x="23" y="28"/>
                      </a:lnTo>
                      <a:lnTo>
                        <a:pt x="31" y="0"/>
                      </a:lnTo>
                    </a:path>
                  </a:pathLst>
                </a:custGeom>
                <a:solidFill>
                  <a:srgbClr val="008000">
                    <a:alpha val="50000"/>
                  </a:srgbClr>
                </a:solidFill>
                <a:ln w="9525" cap="rnd">
                  <a:noFill/>
                  <a:round/>
                  <a:headEnd/>
                  <a:tailEnd/>
                </a:ln>
                <a:effectLst/>
              </p:spPr>
              <p:txBody>
                <a:bodyPr/>
                <a:lstStyle/>
                <a:p>
                  <a:endParaRPr lang="en-US"/>
                </a:p>
              </p:txBody>
            </p:sp>
            <p:sp>
              <p:nvSpPr>
                <p:cNvPr id="3092" name="Freeform 20"/>
                <p:cNvSpPr>
                  <a:spLocks/>
                </p:cNvSpPr>
                <p:nvPr/>
              </p:nvSpPr>
              <p:spPr bwMode="auto">
                <a:xfrm>
                  <a:off x="4448" y="1104"/>
                  <a:ext cx="165" cy="237"/>
                </a:xfrm>
                <a:custGeom>
                  <a:avLst/>
                  <a:gdLst/>
                  <a:ahLst/>
                  <a:cxnLst>
                    <a:cxn ang="0">
                      <a:pos x="0" y="0"/>
                    </a:cxn>
                    <a:cxn ang="0">
                      <a:pos x="16" y="0"/>
                    </a:cxn>
                    <a:cxn ang="0">
                      <a:pos x="21" y="17"/>
                    </a:cxn>
                    <a:cxn ang="0">
                      <a:pos x="43" y="42"/>
                    </a:cxn>
                    <a:cxn ang="0">
                      <a:pos x="53" y="69"/>
                    </a:cxn>
                    <a:cxn ang="0">
                      <a:pos x="68" y="72"/>
                    </a:cxn>
                    <a:cxn ang="0">
                      <a:pos x="80" y="78"/>
                    </a:cxn>
                    <a:cxn ang="0">
                      <a:pos x="90" y="89"/>
                    </a:cxn>
                    <a:cxn ang="0">
                      <a:pos x="102" y="89"/>
                    </a:cxn>
                    <a:cxn ang="0">
                      <a:pos x="115" y="106"/>
                    </a:cxn>
                    <a:cxn ang="0">
                      <a:pos x="127" y="119"/>
                    </a:cxn>
                    <a:cxn ang="0">
                      <a:pos x="141" y="128"/>
                    </a:cxn>
                    <a:cxn ang="0">
                      <a:pos x="139" y="136"/>
                    </a:cxn>
                    <a:cxn ang="0">
                      <a:pos x="131" y="142"/>
                    </a:cxn>
                    <a:cxn ang="0">
                      <a:pos x="123" y="142"/>
                    </a:cxn>
                    <a:cxn ang="0">
                      <a:pos x="119" y="150"/>
                    </a:cxn>
                    <a:cxn ang="0">
                      <a:pos x="135" y="167"/>
                    </a:cxn>
                    <a:cxn ang="0">
                      <a:pos x="146" y="183"/>
                    </a:cxn>
                    <a:cxn ang="0">
                      <a:pos x="164" y="200"/>
                    </a:cxn>
                    <a:cxn ang="0">
                      <a:pos x="152" y="219"/>
                    </a:cxn>
                    <a:cxn ang="0">
                      <a:pos x="143" y="225"/>
                    </a:cxn>
                    <a:cxn ang="0">
                      <a:pos x="144" y="236"/>
                    </a:cxn>
                    <a:cxn ang="0">
                      <a:pos x="127" y="236"/>
                    </a:cxn>
                    <a:cxn ang="0">
                      <a:pos x="121" y="228"/>
                    </a:cxn>
                    <a:cxn ang="0">
                      <a:pos x="107" y="205"/>
                    </a:cxn>
                    <a:cxn ang="0">
                      <a:pos x="98" y="186"/>
                    </a:cxn>
                    <a:cxn ang="0">
                      <a:pos x="82" y="153"/>
                    </a:cxn>
                    <a:cxn ang="0">
                      <a:pos x="64" y="128"/>
                    </a:cxn>
                    <a:cxn ang="0">
                      <a:pos x="45" y="92"/>
                    </a:cxn>
                    <a:cxn ang="0">
                      <a:pos x="33" y="81"/>
                    </a:cxn>
                    <a:cxn ang="0">
                      <a:pos x="23" y="72"/>
                    </a:cxn>
                    <a:cxn ang="0">
                      <a:pos x="20" y="53"/>
                    </a:cxn>
                    <a:cxn ang="0">
                      <a:pos x="2" y="36"/>
                    </a:cxn>
                    <a:cxn ang="0">
                      <a:pos x="2" y="25"/>
                    </a:cxn>
                    <a:cxn ang="0">
                      <a:pos x="0" y="0"/>
                    </a:cxn>
                  </a:cxnLst>
                  <a:rect l="0" t="0" r="r" b="b"/>
                  <a:pathLst>
                    <a:path w="165" h="237">
                      <a:moveTo>
                        <a:pt x="0" y="0"/>
                      </a:moveTo>
                      <a:lnTo>
                        <a:pt x="16" y="0"/>
                      </a:lnTo>
                      <a:lnTo>
                        <a:pt x="21" y="17"/>
                      </a:lnTo>
                      <a:lnTo>
                        <a:pt x="43" y="42"/>
                      </a:lnTo>
                      <a:lnTo>
                        <a:pt x="53" y="69"/>
                      </a:lnTo>
                      <a:lnTo>
                        <a:pt x="68" y="72"/>
                      </a:lnTo>
                      <a:lnTo>
                        <a:pt x="80" y="78"/>
                      </a:lnTo>
                      <a:lnTo>
                        <a:pt x="90" y="89"/>
                      </a:lnTo>
                      <a:lnTo>
                        <a:pt x="102" y="89"/>
                      </a:lnTo>
                      <a:lnTo>
                        <a:pt x="115" y="106"/>
                      </a:lnTo>
                      <a:lnTo>
                        <a:pt x="127" y="119"/>
                      </a:lnTo>
                      <a:lnTo>
                        <a:pt x="141" y="128"/>
                      </a:lnTo>
                      <a:lnTo>
                        <a:pt x="139" y="136"/>
                      </a:lnTo>
                      <a:lnTo>
                        <a:pt x="131" y="142"/>
                      </a:lnTo>
                      <a:lnTo>
                        <a:pt x="123" y="142"/>
                      </a:lnTo>
                      <a:lnTo>
                        <a:pt x="119" y="150"/>
                      </a:lnTo>
                      <a:lnTo>
                        <a:pt x="135" y="167"/>
                      </a:lnTo>
                      <a:lnTo>
                        <a:pt x="146" y="183"/>
                      </a:lnTo>
                      <a:lnTo>
                        <a:pt x="164" y="200"/>
                      </a:lnTo>
                      <a:lnTo>
                        <a:pt x="152" y="219"/>
                      </a:lnTo>
                      <a:lnTo>
                        <a:pt x="143" y="225"/>
                      </a:lnTo>
                      <a:lnTo>
                        <a:pt x="144" y="236"/>
                      </a:lnTo>
                      <a:lnTo>
                        <a:pt x="127" y="236"/>
                      </a:lnTo>
                      <a:lnTo>
                        <a:pt x="121" y="228"/>
                      </a:lnTo>
                      <a:lnTo>
                        <a:pt x="107" y="205"/>
                      </a:lnTo>
                      <a:lnTo>
                        <a:pt x="98" y="186"/>
                      </a:lnTo>
                      <a:lnTo>
                        <a:pt x="82" y="153"/>
                      </a:lnTo>
                      <a:lnTo>
                        <a:pt x="64" y="128"/>
                      </a:lnTo>
                      <a:lnTo>
                        <a:pt x="45" y="92"/>
                      </a:lnTo>
                      <a:lnTo>
                        <a:pt x="33" y="81"/>
                      </a:lnTo>
                      <a:lnTo>
                        <a:pt x="23" y="72"/>
                      </a:lnTo>
                      <a:lnTo>
                        <a:pt x="20" y="53"/>
                      </a:lnTo>
                      <a:lnTo>
                        <a:pt x="2" y="36"/>
                      </a:lnTo>
                      <a:lnTo>
                        <a:pt x="2" y="25"/>
                      </a:lnTo>
                      <a:lnTo>
                        <a:pt x="0" y="0"/>
                      </a:lnTo>
                    </a:path>
                  </a:pathLst>
                </a:custGeom>
                <a:solidFill>
                  <a:srgbClr val="008000">
                    <a:alpha val="50000"/>
                  </a:srgbClr>
                </a:solidFill>
                <a:ln w="9525" cap="rnd">
                  <a:noFill/>
                  <a:round/>
                  <a:headEnd/>
                  <a:tailEnd/>
                </a:ln>
                <a:effectLst/>
              </p:spPr>
              <p:txBody>
                <a:bodyPr/>
                <a:lstStyle/>
                <a:p>
                  <a:endParaRPr lang="en-US"/>
                </a:p>
              </p:txBody>
            </p:sp>
          </p:grpSp>
          <p:grpSp>
            <p:nvGrpSpPr>
              <p:cNvPr id="3102" name="Group 30"/>
              <p:cNvGrpSpPr>
                <a:grpSpLocks/>
              </p:cNvGrpSpPr>
              <p:nvPr/>
            </p:nvGrpSpPr>
            <p:grpSpPr bwMode="auto">
              <a:xfrm>
                <a:off x="2314" y="617"/>
                <a:ext cx="2387" cy="2766"/>
                <a:chOff x="2314" y="617"/>
                <a:chExt cx="2387" cy="2766"/>
              </a:xfrm>
            </p:grpSpPr>
            <p:sp>
              <p:nvSpPr>
                <p:cNvPr id="3094" name="Freeform 22"/>
                <p:cNvSpPr>
                  <a:spLocks/>
                </p:cNvSpPr>
                <p:nvPr/>
              </p:nvSpPr>
              <p:spPr bwMode="auto">
                <a:xfrm>
                  <a:off x="2314" y="1584"/>
                  <a:ext cx="1187" cy="1799"/>
                </a:xfrm>
                <a:custGeom>
                  <a:avLst/>
                  <a:gdLst/>
                  <a:ahLst/>
                  <a:cxnLst>
                    <a:cxn ang="0">
                      <a:pos x="906" y="290"/>
                    </a:cxn>
                    <a:cxn ang="0">
                      <a:pos x="1017" y="589"/>
                    </a:cxn>
                    <a:cxn ang="0">
                      <a:pos x="1062" y="664"/>
                    </a:cxn>
                    <a:cxn ang="0">
                      <a:pos x="1159" y="645"/>
                    </a:cxn>
                    <a:cxn ang="0">
                      <a:pos x="1184" y="718"/>
                    </a:cxn>
                    <a:cxn ang="0">
                      <a:pos x="1067" y="919"/>
                    </a:cxn>
                    <a:cxn ang="0">
                      <a:pos x="972" y="1150"/>
                    </a:cxn>
                    <a:cxn ang="0">
                      <a:pos x="986" y="1234"/>
                    </a:cxn>
                    <a:cxn ang="0">
                      <a:pos x="986" y="1318"/>
                    </a:cxn>
                    <a:cxn ang="0">
                      <a:pos x="943" y="1349"/>
                    </a:cxn>
                    <a:cxn ang="0">
                      <a:pos x="881" y="1463"/>
                    </a:cxn>
                    <a:cxn ang="0">
                      <a:pos x="857" y="1561"/>
                    </a:cxn>
                    <a:cxn ang="0">
                      <a:pos x="799" y="1695"/>
                    </a:cxn>
                    <a:cxn ang="0">
                      <a:pos x="766" y="1725"/>
                    </a:cxn>
                    <a:cxn ang="0">
                      <a:pos x="694" y="1792"/>
                    </a:cxn>
                    <a:cxn ang="0">
                      <a:pos x="607" y="1770"/>
                    </a:cxn>
                    <a:cxn ang="0">
                      <a:pos x="597" y="1706"/>
                    </a:cxn>
                    <a:cxn ang="0">
                      <a:pos x="558" y="1617"/>
                    </a:cxn>
                    <a:cxn ang="0">
                      <a:pos x="550" y="1541"/>
                    </a:cxn>
                    <a:cxn ang="0">
                      <a:pos x="539" y="1491"/>
                    </a:cxn>
                    <a:cxn ang="0">
                      <a:pos x="502" y="1435"/>
                    </a:cxn>
                    <a:cxn ang="0">
                      <a:pos x="478" y="1362"/>
                    </a:cxn>
                    <a:cxn ang="0">
                      <a:pos x="511" y="1240"/>
                    </a:cxn>
                    <a:cxn ang="0">
                      <a:pos x="496" y="1067"/>
                    </a:cxn>
                    <a:cxn ang="0">
                      <a:pos x="443" y="980"/>
                    </a:cxn>
                    <a:cxn ang="0">
                      <a:pos x="436" y="843"/>
                    </a:cxn>
                    <a:cxn ang="0">
                      <a:pos x="360" y="793"/>
                    </a:cxn>
                    <a:cxn ang="0">
                      <a:pos x="261" y="807"/>
                    </a:cxn>
                    <a:cxn ang="0">
                      <a:pos x="56" y="698"/>
                    </a:cxn>
                    <a:cxn ang="0">
                      <a:pos x="10" y="522"/>
                    </a:cxn>
                    <a:cxn ang="0">
                      <a:pos x="47" y="396"/>
                    </a:cxn>
                    <a:cxn ang="0">
                      <a:pos x="115" y="260"/>
                    </a:cxn>
                    <a:cxn ang="0">
                      <a:pos x="216" y="156"/>
                    </a:cxn>
                    <a:cxn ang="0">
                      <a:pos x="292" y="47"/>
                    </a:cxn>
                    <a:cxn ang="0">
                      <a:pos x="362" y="75"/>
                    </a:cxn>
                    <a:cxn ang="0">
                      <a:pos x="437" y="28"/>
                    </a:cxn>
                    <a:cxn ang="0">
                      <a:pos x="490" y="6"/>
                    </a:cxn>
                    <a:cxn ang="0">
                      <a:pos x="531" y="61"/>
                    </a:cxn>
                    <a:cxn ang="0">
                      <a:pos x="612" y="151"/>
                    </a:cxn>
                    <a:cxn ang="0">
                      <a:pos x="669" y="109"/>
                    </a:cxn>
                    <a:cxn ang="0">
                      <a:pos x="754" y="140"/>
                    </a:cxn>
                    <a:cxn ang="0">
                      <a:pos x="848" y="137"/>
                    </a:cxn>
                  </a:cxnLst>
                  <a:rect l="0" t="0" r="r" b="b"/>
                  <a:pathLst>
                    <a:path w="1187" h="1799">
                      <a:moveTo>
                        <a:pt x="887" y="215"/>
                      </a:moveTo>
                      <a:lnTo>
                        <a:pt x="906" y="290"/>
                      </a:lnTo>
                      <a:lnTo>
                        <a:pt x="943" y="405"/>
                      </a:lnTo>
                      <a:lnTo>
                        <a:pt x="1017" y="589"/>
                      </a:lnTo>
                      <a:lnTo>
                        <a:pt x="1044" y="611"/>
                      </a:lnTo>
                      <a:lnTo>
                        <a:pt x="1062" y="664"/>
                      </a:lnTo>
                      <a:lnTo>
                        <a:pt x="1120" y="662"/>
                      </a:lnTo>
                      <a:lnTo>
                        <a:pt x="1159" y="645"/>
                      </a:lnTo>
                      <a:lnTo>
                        <a:pt x="1186" y="645"/>
                      </a:lnTo>
                      <a:lnTo>
                        <a:pt x="1184" y="718"/>
                      </a:lnTo>
                      <a:lnTo>
                        <a:pt x="1174" y="757"/>
                      </a:lnTo>
                      <a:lnTo>
                        <a:pt x="1067" y="919"/>
                      </a:lnTo>
                      <a:lnTo>
                        <a:pt x="970" y="1086"/>
                      </a:lnTo>
                      <a:lnTo>
                        <a:pt x="972" y="1150"/>
                      </a:lnTo>
                      <a:lnTo>
                        <a:pt x="999" y="1198"/>
                      </a:lnTo>
                      <a:lnTo>
                        <a:pt x="986" y="1234"/>
                      </a:lnTo>
                      <a:lnTo>
                        <a:pt x="994" y="1281"/>
                      </a:lnTo>
                      <a:lnTo>
                        <a:pt x="986" y="1318"/>
                      </a:lnTo>
                      <a:lnTo>
                        <a:pt x="962" y="1349"/>
                      </a:lnTo>
                      <a:lnTo>
                        <a:pt x="943" y="1349"/>
                      </a:lnTo>
                      <a:lnTo>
                        <a:pt x="910" y="1402"/>
                      </a:lnTo>
                      <a:lnTo>
                        <a:pt x="881" y="1463"/>
                      </a:lnTo>
                      <a:lnTo>
                        <a:pt x="887" y="1530"/>
                      </a:lnTo>
                      <a:lnTo>
                        <a:pt x="857" y="1561"/>
                      </a:lnTo>
                      <a:lnTo>
                        <a:pt x="830" y="1630"/>
                      </a:lnTo>
                      <a:lnTo>
                        <a:pt x="799" y="1695"/>
                      </a:lnTo>
                      <a:lnTo>
                        <a:pt x="782" y="1720"/>
                      </a:lnTo>
                      <a:lnTo>
                        <a:pt x="766" y="1725"/>
                      </a:lnTo>
                      <a:lnTo>
                        <a:pt x="739" y="1767"/>
                      </a:lnTo>
                      <a:lnTo>
                        <a:pt x="694" y="1792"/>
                      </a:lnTo>
                      <a:lnTo>
                        <a:pt x="638" y="1798"/>
                      </a:lnTo>
                      <a:lnTo>
                        <a:pt x="607" y="1770"/>
                      </a:lnTo>
                      <a:lnTo>
                        <a:pt x="603" y="1742"/>
                      </a:lnTo>
                      <a:lnTo>
                        <a:pt x="597" y="1706"/>
                      </a:lnTo>
                      <a:lnTo>
                        <a:pt x="576" y="1686"/>
                      </a:lnTo>
                      <a:lnTo>
                        <a:pt x="558" y="1617"/>
                      </a:lnTo>
                      <a:lnTo>
                        <a:pt x="552" y="1583"/>
                      </a:lnTo>
                      <a:lnTo>
                        <a:pt x="550" y="1541"/>
                      </a:lnTo>
                      <a:lnTo>
                        <a:pt x="541" y="1510"/>
                      </a:lnTo>
                      <a:lnTo>
                        <a:pt x="539" y="1491"/>
                      </a:lnTo>
                      <a:lnTo>
                        <a:pt x="521" y="1460"/>
                      </a:lnTo>
                      <a:lnTo>
                        <a:pt x="502" y="1435"/>
                      </a:lnTo>
                      <a:lnTo>
                        <a:pt x="488" y="1393"/>
                      </a:lnTo>
                      <a:lnTo>
                        <a:pt x="478" y="1362"/>
                      </a:lnTo>
                      <a:lnTo>
                        <a:pt x="482" y="1312"/>
                      </a:lnTo>
                      <a:lnTo>
                        <a:pt x="511" y="1240"/>
                      </a:lnTo>
                      <a:lnTo>
                        <a:pt x="517" y="1159"/>
                      </a:lnTo>
                      <a:lnTo>
                        <a:pt x="496" y="1067"/>
                      </a:lnTo>
                      <a:lnTo>
                        <a:pt x="465" y="1030"/>
                      </a:lnTo>
                      <a:lnTo>
                        <a:pt x="443" y="980"/>
                      </a:lnTo>
                      <a:lnTo>
                        <a:pt x="451" y="902"/>
                      </a:lnTo>
                      <a:lnTo>
                        <a:pt x="436" y="843"/>
                      </a:lnTo>
                      <a:lnTo>
                        <a:pt x="399" y="838"/>
                      </a:lnTo>
                      <a:lnTo>
                        <a:pt x="360" y="793"/>
                      </a:lnTo>
                      <a:lnTo>
                        <a:pt x="311" y="768"/>
                      </a:lnTo>
                      <a:lnTo>
                        <a:pt x="261" y="807"/>
                      </a:lnTo>
                      <a:lnTo>
                        <a:pt x="128" y="796"/>
                      </a:lnTo>
                      <a:lnTo>
                        <a:pt x="56" y="698"/>
                      </a:lnTo>
                      <a:lnTo>
                        <a:pt x="0" y="567"/>
                      </a:lnTo>
                      <a:lnTo>
                        <a:pt x="10" y="522"/>
                      </a:lnTo>
                      <a:lnTo>
                        <a:pt x="35" y="489"/>
                      </a:lnTo>
                      <a:lnTo>
                        <a:pt x="47" y="396"/>
                      </a:lnTo>
                      <a:lnTo>
                        <a:pt x="64" y="329"/>
                      </a:lnTo>
                      <a:lnTo>
                        <a:pt x="115" y="260"/>
                      </a:lnTo>
                      <a:lnTo>
                        <a:pt x="167" y="229"/>
                      </a:lnTo>
                      <a:lnTo>
                        <a:pt x="216" y="156"/>
                      </a:lnTo>
                      <a:lnTo>
                        <a:pt x="227" y="126"/>
                      </a:lnTo>
                      <a:lnTo>
                        <a:pt x="292" y="47"/>
                      </a:lnTo>
                      <a:lnTo>
                        <a:pt x="332" y="78"/>
                      </a:lnTo>
                      <a:lnTo>
                        <a:pt x="362" y="75"/>
                      </a:lnTo>
                      <a:lnTo>
                        <a:pt x="397" y="34"/>
                      </a:lnTo>
                      <a:lnTo>
                        <a:pt x="437" y="28"/>
                      </a:lnTo>
                      <a:lnTo>
                        <a:pt x="465" y="39"/>
                      </a:lnTo>
                      <a:lnTo>
                        <a:pt x="490" y="6"/>
                      </a:lnTo>
                      <a:lnTo>
                        <a:pt x="523" y="0"/>
                      </a:lnTo>
                      <a:lnTo>
                        <a:pt x="531" y="61"/>
                      </a:lnTo>
                      <a:lnTo>
                        <a:pt x="552" y="106"/>
                      </a:lnTo>
                      <a:lnTo>
                        <a:pt x="612" y="151"/>
                      </a:lnTo>
                      <a:lnTo>
                        <a:pt x="663" y="159"/>
                      </a:lnTo>
                      <a:lnTo>
                        <a:pt x="669" y="109"/>
                      </a:lnTo>
                      <a:lnTo>
                        <a:pt x="708" y="109"/>
                      </a:lnTo>
                      <a:lnTo>
                        <a:pt x="754" y="140"/>
                      </a:lnTo>
                      <a:lnTo>
                        <a:pt x="805" y="156"/>
                      </a:lnTo>
                      <a:lnTo>
                        <a:pt x="848" y="137"/>
                      </a:lnTo>
                      <a:lnTo>
                        <a:pt x="887" y="215"/>
                      </a:lnTo>
                    </a:path>
                  </a:pathLst>
                </a:custGeom>
                <a:solidFill>
                  <a:srgbClr val="008000">
                    <a:alpha val="50000"/>
                  </a:srgbClr>
                </a:solidFill>
                <a:ln w="9525" cap="rnd">
                  <a:noFill/>
                  <a:round/>
                  <a:headEnd/>
                  <a:tailEnd/>
                </a:ln>
                <a:effectLst/>
              </p:spPr>
              <p:txBody>
                <a:bodyPr/>
                <a:lstStyle/>
                <a:p>
                  <a:endParaRPr lang="en-US"/>
                </a:p>
              </p:txBody>
            </p:sp>
            <p:grpSp>
              <p:nvGrpSpPr>
                <p:cNvPr id="3099" name="Group 27"/>
                <p:cNvGrpSpPr>
                  <a:grpSpLocks/>
                </p:cNvGrpSpPr>
                <p:nvPr/>
              </p:nvGrpSpPr>
              <p:grpSpPr bwMode="auto">
                <a:xfrm>
                  <a:off x="2395" y="617"/>
                  <a:ext cx="526" cy="620"/>
                  <a:chOff x="2395" y="617"/>
                  <a:chExt cx="526" cy="620"/>
                </a:xfrm>
              </p:grpSpPr>
              <p:grpSp>
                <p:nvGrpSpPr>
                  <p:cNvPr id="3097" name="Group 25"/>
                  <p:cNvGrpSpPr>
                    <a:grpSpLocks/>
                  </p:cNvGrpSpPr>
                  <p:nvPr/>
                </p:nvGrpSpPr>
                <p:grpSpPr bwMode="auto">
                  <a:xfrm>
                    <a:off x="2603" y="1004"/>
                    <a:ext cx="165" cy="233"/>
                    <a:chOff x="2603" y="1004"/>
                    <a:chExt cx="165" cy="233"/>
                  </a:xfrm>
                </p:grpSpPr>
                <p:sp>
                  <p:nvSpPr>
                    <p:cNvPr id="3095" name="Freeform 23"/>
                    <p:cNvSpPr>
                      <a:spLocks/>
                    </p:cNvSpPr>
                    <p:nvPr/>
                  </p:nvSpPr>
                  <p:spPr bwMode="auto">
                    <a:xfrm>
                      <a:off x="2603" y="1089"/>
                      <a:ext cx="78" cy="132"/>
                    </a:xfrm>
                    <a:custGeom>
                      <a:avLst/>
                      <a:gdLst/>
                      <a:ahLst/>
                      <a:cxnLst>
                        <a:cxn ang="0">
                          <a:pos x="18" y="40"/>
                        </a:cxn>
                        <a:cxn ang="0">
                          <a:pos x="24" y="26"/>
                        </a:cxn>
                        <a:cxn ang="0">
                          <a:pos x="38" y="26"/>
                        </a:cxn>
                        <a:cxn ang="0">
                          <a:pos x="57" y="0"/>
                        </a:cxn>
                        <a:cxn ang="0">
                          <a:pos x="63" y="17"/>
                        </a:cxn>
                        <a:cxn ang="0">
                          <a:pos x="73" y="17"/>
                        </a:cxn>
                        <a:cxn ang="0">
                          <a:pos x="77" y="26"/>
                        </a:cxn>
                        <a:cxn ang="0">
                          <a:pos x="71" y="40"/>
                        </a:cxn>
                        <a:cxn ang="0">
                          <a:pos x="63" y="46"/>
                        </a:cxn>
                        <a:cxn ang="0">
                          <a:pos x="63" y="57"/>
                        </a:cxn>
                        <a:cxn ang="0">
                          <a:pos x="61" y="63"/>
                        </a:cxn>
                        <a:cxn ang="0">
                          <a:pos x="59" y="71"/>
                        </a:cxn>
                        <a:cxn ang="0">
                          <a:pos x="63" y="83"/>
                        </a:cxn>
                        <a:cxn ang="0">
                          <a:pos x="57" y="94"/>
                        </a:cxn>
                        <a:cxn ang="0">
                          <a:pos x="51" y="100"/>
                        </a:cxn>
                        <a:cxn ang="0">
                          <a:pos x="45" y="100"/>
                        </a:cxn>
                        <a:cxn ang="0">
                          <a:pos x="43" y="103"/>
                        </a:cxn>
                        <a:cxn ang="0">
                          <a:pos x="41" y="111"/>
                        </a:cxn>
                        <a:cxn ang="0">
                          <a:pos x="32" y="114"/>
                        </a:cxn>
                        <a:cxn ang="0">
                          <a:pos x="30" y="111"/>
                        </a:cxn>
                        <a:cxn ang="0">
                          <a:pos x="22" y="120"/>
                        </a:cxn>
                        <a:cxn ang="0">
                          <a:pos x="20" y="122"/>
                        </a:cxn>
                        <a:cxn ang="0">
                          <a:pos x="10" y="131"/>
                        </a:cxn>
                        <a:cxn ang="0">
                          <a:pos x="6" y="131"/>
                        </a:cxn>
                        <a:cxn ang="0">
                          <a:pos x="4" y="125"/>
                        </a:cxn>
                        <a:cxn ang="0">
                          <a:pos x="2" y="111"/>
                        </a:cxn>
                        <a:cxn ang="0">
                          <a:pos x="0" y="108"/>
                        </a:cxn>
                        <a:cxn ang="0">
                          <a:pos x="0" y="97"/>
                        </a:cxn>
                        <a:cxn ang="0">
                          <a:pos x="6" y="91"/>
                        </a:cxn>
                        <a:cxn ang="0">
                          <a:pos x="12" y="85"/>
                        </a:cxn>
                        <a:cxn ang="0">
                          <a:pos x="16" y="74"/>
                        </a:cxn>
                        <a:cxn ang="0">
                          <a:pos x="22" y="74"/>
                        </a:cxn>
                        <a:cxn ang="0">
                          <a:pos x="26" y="77"/>
                        </a:cxn>
                        <a:cxn ang="0">
                          <a:pos x="32" y="74"/>
                        </a:cxn>
                        <a:cxn ang="0">
                          <a:pos x="26" y="71"/>
                        </a:cxn>
                        <a:cxn ang="0">
                          <a:pos x="18" y="40"/>
                        </a:cxn>
                      </a:cxnLst>
                      <a:rect l="0" t="0" r="r" b="b"/>
                      <a:pathLst>
                        <a:path w="78" h="132">
                          <a:moveTo>
                            <a:pt x="18" y="40"/>
                          </a:moveTo>
                          <a:lnTo>
                            <a:pt x="24" y="26"/>
                          </a:lnTo>
                          <a:lnTo>
                            <a:pt x="38" y="26"/>
                          </a:lnTo>
                          <a:lnTo>
                            <a:pt x="57" y="0"/>
                          </a:lnTo>
                          <a:lnTo>
                            <a:pt x="63" y="17"/>
                          </a:lnTo>
                          <a:lnTo>
                            <a:pt x="73" y="17"/>
                          </a:lnTo>
                          <a:lnTo>
                            <a:pt x="77" y="26"/>
                          </a:lnTo>
                          <a:lnTo>
                            <a:pt x="71" y="40"/>
                          </a:lnTo>
                          <a:lnTo>
                            <a:pt x="63" y="46"/>
                          </a:lnTo>
                          <a:lnTo>
                            <a:pt x="63" y="57"/>
                          </a:lnTo>
                          <a:lnTo>
                            <a:pt x="61" y="63"/>
                          </a:lnTo>
                          <a:lnTo>
                            <a:pt x="59" y="71"/>
                          </a:lnTo>
                          <a:lnTo>
                            <a:pt x="63" y="83"/>
                          </a:lnTo>
                          <a:lnTo>
                            <a:pt x="57" y="94"/>
                          </a:lnTo>
                          <a:lnTo>
                            <a:pt x="51" y="100"/>
                          </a:lnTo>
                          <a:lnTo>
                            <a:pt x="45" y="100"/>
                          </a:lnTo>
                          <a:lnTo>
                            <a:pt x="43" y="103"/>
                          </a:lnTo>
                          <a:lnTo>
                            <a:pt x="41" y="111"/>
                          </a:lnTo>
                          <a:lnTo>
                            <a:pt x="32" y="114"/>
                          </a:lnTo>
                          <a:lnTo>
                            <a:pt x="30" y="111"/>
                          </a:lnTo>
                          <a:lnTo>
                            <a:pt x="22" y="120"/>
                          </a:lnTo>
                          <a:lnTo>
                            <a:pt x="20" y="122"/>
                          </a:lnTo>
                          <a:lnTo>
                            <a:pt x="10" y="131"/>
                          </a:lnTo>
                          <a:lnTo>
                            <a:pt x="6" y="131"/>
                          </a:lnTo>
                          <a:lnTo>
                            <a:pt x="4" y="125"/>
                          </a:lnTo>
                          <a:lnTo>
                            <a:pt x="2" y="111"/>
                          </a:lnTo>
                          <a:lnTo>
                            <a:pt x="0" y="108"/>
                          </a:lnTo>
                          <a:lnTo>
                            <a:pt x="0" y="97"/>
                          </a:lnTo>
                          <a:lnTo>
                            <a:pt x="6" y="91"/>
                          </a:lnTo>
                          <a:lnTo>
                            <a:pt x="12" y="85"/>
                          </a:lnTo>
                          <a:lnTo>
                            <a:pt x="16" y="74"/>
                          </a:lnTo>
                          <a:lnTo>
                            <a:pt x="22" y="74"/>
                          </a:lnTo>
                          <a:lnTo>
                            <a:pt x="26" y="77"/>
                          </a:lnTo>
                          <a:lnTo>
                            <a:pt x="32" y="74"/>
                          </a:lnTo>
                          <a:lnTo>
                            <a:pt x="26" y="71"/>
                          </a:lnTo>
                          <a:lnTo>
                            <a:pt x="18" y="40"/>
                          </a:lnTo>
                        </a:path>
                      </a:pathLst>
                    </a:custGeom>
                    <a:solidFill>
                      <a:srgbClr val="008000">
                        <a:alpha val="50000"/>
                      </a:srgbClr>
                    </a:solidFill>
                    <a:ln w="9525" cap="rnd">
                      <a:noFill/>
                      <a:round/>
                      <a:headEnd/>
                      <a:tailEnd/>
                    </a:ln>
                    <a:effectLst/>
                  </p:spPr>
                  <p:txBody>
                    <a:bodyPr/>
                    <a:lstStyle/>
                    <a:p>
                      <a:endParaRPr lang="en-US"/>
                    </a:p>
                  </p:txBody>
                </p:sp>
                <p:sp>
                  <p:nvSpPr>
                    <p:cNvPr id="3096" name="Freeform 24"/>
                    <p:cNvSpPr>
                      <a:spLocks/>
                    </p:cNvSpPr>
                    <p:nvPr/>
                  </p:nvSpPr>
                  <p:spPr bwMode="auto">
                    <a:xfrm>
                      <a:off x="2674" y="1004"/>
                      <a:ext cx="94" cy="233"/>
                    </a:xfrm>
                    <a:custGeom>
                      <a:avLst/>
                      <a:gdLst/>
                      <a:ahLst/>
                      <a:cxnLst>
                        <a:cxn ang="0">
                          <a:pos x="36" y="25"/>
                        </a:cxn>
                        <a:cxn ang="0">
                          <a:pos x="57" y="22"/>
                        </a:cxn>
                        <a:cxn ang="0">
                          <a:pos x="65" y="14"/>
                        </a:cxn>
                        <a:cxn ang="0">
                          <a:pos x="75" y="6"/>
                        </a:cxn>
                        <a:cxn ang="0">
                          <a:pos x="93" y="3"/>
                        </a:cxn>
                        <a:cxn ang="0">
                          <a:pos x="87" y="22"/>
                        </a:cxn>
                        <a:cxn ang="0">
                          <a:pos x="79" y="28"/>
                        </a:cxn>
                        <a:cxn ang="0">
                          <a:pos x="67" y="45"/>
                        </a:cxn>
                        <a:cxn ang="0">
                          <a:pos x="81" y="45"/>
                        </a:cxn>
                        <a:cxn ang="0">
                          <a:pos x="93" y="45"/>
                        </a:cxn>
                        <a:cxn ang="0">
                          <a:pos x="85" y="64"/>
                        </a:cxn>
                        <a:cxn ang="0">
                          <a:pos x="71" y="73"/>
                        </a:cxn>
                        <a:cxn ang="0">
                          <a:pos x="69" y="87"/>
                        </a:cxn>
                        <a:cxn ang="0">
                          <a:pos x="81" y="106"/>
                        </a:cxn>
                        <a:cxn ang="0">
                          <a:pos x="87" y="126"/>
                        </a:cxn>
                        <a:cxn ang="0">
                          <a:pos x="93" y="151"/>
                        </a:cxn>
                        <a:cxn ang="0">
                          <a:pos x="89" y="182"/>
                        </a:cxn>
                        <a:cxn ang="0">
                          <a:pos x="79" y="196"/>
                        </a:cxn>
                        <a:cxn ang="0">
                          <a:pos x="87" y="218"/>
                        </a:cxn>
                        <a:cxn ang="0">
                          <a:pos x="65" y="218"/>
                        </a:cxn>
                        <a:cxn ang="0">
                          <a:pos x="53" y="215"/>
                        </a:cxn>
                        <a:cxn ang="0">
                          <a:pos x="36" y="224"/>
                        </a:cxn>
                        <a:cxn ang="0">
                          <a:pos x="26" y="226"/>
                        </a:cxn>
                        <a:cxn ang="0">
                          <a:pos x="14" y="229"/>
                        </a:cxn>
                        <a:cxn ang="0">
                          <a:pos x="4" y="221"/>
                        </a:cxn>
                        <a:cxn ang="0">
                          <a:pos x="0" y="207"/>
                        </a:cxn>
                        <a:cxn ang="0">
                          <a:pos x="10" y="193"/>
                        </a:cxn>
                        <a:cxn ang="0">
                          <a:pos x="24" y="190"/>
                        </a:cxn>
                        <a:cxn ang="0">
                          <a:pos x="16" y="182"/>
                        </a:cxn>
                        <a:cxn ang="0">
                          <a:pos x="16" y="168"/>
                        </a:cxn>
                        <a:cxn ang="0">
                          <a:pos x="28" y="159"/>
                        </a:cxn>
                        <a:cxn ang="0">
                          <a:pos x="38" y="157"/>
                        </a:cxn>
                        <a:cxn ang="0">
                          <a:pos x="44" y="131"/>
                        </a:cxn>
                        <a:cxn ang="0">
                          <a:pos x="49" y="106"/>
                        </a:cxn>
                        <a:cxn ang="0">
                          <a:pos x="40" y="89"/>
                        </a:cxn>
                        <a:cxn ang="0">
                          <a:pos x="20" y="84"/>
                        </a:cxn>
                        <a:cxn ang="0">
                          <a:pos x="30" y="34"/>
                        </a:cxn>
                      </a:cxnLst>
                      <a:rect l="0" t="0" r="r" b="b"/>
                      <a:pathLst>
                        <a:path w="94" h="233">
                          <a:moveTo>
                            <a:pt x="30" y="34"/>
                          </a:moveTo>
                          <a:lnTo>
                            <a:pt x="36" y="25"/>
                          </a:lnTo>
                          <a:lnTo>
                            <a:pt x="53" y="28"/>
                          </a:lnTo>
                          <a:lnTo>
                            <a:pt x="57" y="22"/>
                          </a:lnTo>
                          <a:lnTo>
                            <a:pt x="61" y="14"/>
                          </a:lnTo>
                          <a:lnTo>
                            <a:pt x="65" y="14"/>
                          </a:lnTo>
                          <a:lnTo>
                            <a:pt x="69" y="11"/>
                          </a:lnTo>
                          <a:lnTo>
                            <a:pt x="75" y="6"/>
                          </a:lnTo>
                          <a:lnTo>
                            <a:pt x="83" y="0"/>
                          </a:lnTo>
                          <a:lnTo>
                            <a:pt x="93" y="3"/>
                          </a:lnTo>
                          <a:lnTo>
                            <a:pt x="91" y="14"/>
                          </a:lnTo>
                          <a:lnTo>
                            <a:pt x="87" y="22"/>
                          </a:lnTo>
                          <a:lnTo>
                            <a:pt x="83" y="25"/>
                          </a:lnTo>
                          <a:lnTo>
                            <a:pt x="79" y="28"/>
                          </a:lnTo>
                          <a:lnTo>
                            <a:pt x="67" y="34"/>
                          </a:lnTo>
                          <a:lnTo>
                            <a:pt x="67" y="45"/>
                          </a:lnTo>
                          <a:lnTo>
                            <a:pt x="69" y="50"/>
                          </a:lnTo>
                          <a:lnTo>
                            <a:pt x="81" y="45"/>
                          </a:lnTo>
                          <a:lnTo>
                            <a:pt x="91" y="39"/>
                          </a:lnTo>
                          <a:lnTo>
                            <a:pt x="93" y="45"/>
                          </a:lnTo>
                          <a:lnTo>
                            <a:pt x="93" y="61"/>
                          </a:lnTo>
                          <a:lnTo>
                            <a:pt x="85" y="64"/>
                          </a:lnTo>
                          <a:lnTo>
                            <a:pt x="77" y="64"/>
                          </a:lnTo>
                          <a:lnTo>
                            <a:pt x="71" y="73"/>
                          </a:lnTo>
                          <a:lnTo>
                            <a:pt x="69" y="78"/>
                          </a:lnTo>
                          <a:lnTo>
                            <a:pt x="69" y="87"/>
                          </a:lnTo>
                          <a:lnTo>
                            <a:pt x="75" y="98"/>
                          </a:lnTo>
                          <a:lnTo>
                            <a:pt x="81" y="106"/>
                          </a:lnTo>
                          <a:lnTo>
                            <a:pt x="85" y="115"/>
                          </a:lnTo>
                          <a:lnTo>
                            <a:pt x="87" y="126"/>
                          </a:lnTo>
                          <a:lnTo>
                            <a:pt x="89" y="137"/>
                          </a:lnTo>
                          <a:lnTo>
                            <a:pt x="93" y="151"/>
                          </a:lnTo>
                          <a:lnTo>
                            <a:pt x="93" y="171"/>
                          </a:lnTo>
                          <a:lnTo>
                            <a:pt x="89" y="182"/>
                          </a:lnTo>
                          <a:lnTo>
                            <a:pt x="81" y="190"/>
                          </a:lnTo>
                          <a:lnTo>
                            <a:pt x="79" y="196"/>
                          </a:lnTo>
                          <a:lnTo>
                            <a:pt x="83" y="207"/>
                          </a:lnTo>
                          <a:lnTo>
                            <a:pt x="87" y="218"/>
                          </a:lnTo>
                          <a:lnTo>
                            <a:pt x="75" y="218"/>
                          </a:lnTo>
                          <a:lnTo>
                            <a:pt x="65" y="218"/>
                          </a:lnTo>
                          <a:lnTo>
                            <a:pt x="61" y="215"/>
                          </a:lnTo>
                          <a:lnTo>
                            <a:pt x="53" y="215"/>
                          </a:lnTo>
                          <a:lnTo>
                            <a:pt x="44" y="218"/>
                          </a:lnTo>
                          <a:lnTo>
                            <a:pt x="36" y="224"/>
                          </a:lnTo>
                          <a:lnTo>
                            <a:pt x="30" y="224"/>
                          </a:lnTo>
                          <a:lnTo>
                            <a:pt x="26" y="226"/>
                          </a:lnTo>
                          <a:lnTo>
                            <a:pt x="16" y="232"/>
                          </a:lnTo>
                          <a:lnTo>
                            <a:pt x="14" y="229"/>
                          </a:lnTo>
                          <a:lnTo>
                            <a:pt x="10" y="224"/>
                          </a:lnTo>
                          <a:lnTo>
                            <a:pt x="4" y="221"/>
                          </a:lnTo>
                          <a:lnTo>
                            <a:pt x="0" y="218"/>
                          </a:lnTo>
                          <a:lnTo>
                            <a:pt x="0" y="207"/>
                          </a:lnTo>
                          <a:lnTo>
                            <a:pt x="4" y="193"/>
                          </a:lnTo>
                          <a:lnTo>
                            <a:pt x="10" y="193"/>
                          </a:lnTo>
                          <a:lnTo>
                            <a:pt x="16" y="190"/>
                          </a:lnTo>
                          <a:lnTo>
                            <a:pt x="24" y="190"/>
                          </a:lnTo>
                          <a:lnTo>
                            <a:pt x="24" y="187"/>
                          </a:lnTo>
                          <a:lnTo>
                            <a:pt x="16" y="182"/>
                          </a:lnTo>
                          <a:lnTo>
                            <a:pt x="16" y="173"/>
                          </a:lnTo>
                          <a:lnTo>
                            <a:pt x="16" y="168"/>
                          </a:lnTo>
                          <a:lnTo>
                            <a:pt x="24" y="162"/>
                          </a:lnTo>
                          <a:lnTo>
                            <a:pt x="28" y="159"/>
                          </a:lnTo>
                          <a:lnTo>
                            <a:pt x="32" y="157"/>
                          </a:lnTo>
                          <a:lnTo>
                            <a:pt x="38" y="157"/>
                          </a:lnTo>
                          <a:lnTo>
                            <a:pt x="42" y="154"/>
                          </a:lnTo>
                          <a:lnTo>
                            <a:pt x="44" y="131"/>
                          </a:lnTo>
                          <a:lnTo>
                            <a:pt x="49" y="115"/>
                          </a:lnTo>
                          <a:lnTo>
                            <a:pt x="49" y="106"/>
                          </a:lnTo>
                          <a:lnTo>
                            <a:pt x="36" y="103"/>
                          </a:lnTo>
                          <a:lnTo>
                            <a:pt x="40" y="89"/>
                          </a:lnTo>
                          <a:lnTo>
                            <a:pt x="30" y="81"/>
                          </a:lnTo>
                          <a:lnTo>
                            <a:pt x="20" y="84"/>
                          </a:lnTo>
                          <a:lnTo>
                            <a:pt x="32" y="64"/>
                          </a:lnTo>
                          <a:lnTo>
                            <a:pt x="30" y="34"/>
                          </a:lnTo>
                        </a:path>
                      </a:pathLst>
                    </a:custGeom>
                    <a:solidFill>
                      <a:srgbClr val="008000">
                        <a:alpha val="50000"/>
                      </a:srgbClr>
                    </a:solidFill>
                    <a:ln w="9525" cap="rnd">
                      <a:noFill/>
                      <a:round/>
                      <a:headEnd/>
                      <a:tailEnd/>
                    </a:ln>
                    <a:effectLst/>
                  </p:spPr>
                  <p:txBody>
                    <a:bodyPr/>
                    <a:lstStyle/>
                    <a:p>
                      <a:endParaRPr lang="en-US"/>
                    </a:p>
                  </p:txBody>
                </p:sp>
              </p:grpSp>
              <p:sp>
                <p:nvSpPr>
                  <p:cNvPr id="3098" name="Freeform 26"/>
                  <p:cNvSpPr>
                    <a:spLocks/>
                  </p:cNvSpPr>
                  <p:nvPr/>
                </p:nvSpPr>
                <p:spPr bwMode="auto">
                  <a:xfrm>
                    <a:off x="2395" y="617"/>
                    <a:ext cx="526" cy="390"/>
                  </a:xfrm>
                  <a:custGeom>
                    <a:avLst/>
                    <a:gdLst/>
                    <a:ahLst/>
                    <a:cxnLst>
                      <a:cxn ang="0">
                        <a:pos x="33" y="381"/>
                      </a:cxn>
                      <a:cxn ang="0">
                        <a:pos x="53" y="353"/>
                      </a:cxn>
                      <a:cxn ang="0">
                        <a:pos x="64" y="344"/>
                      </a:cxn>
                      <a:cxn ang="0">
                        <a:pos x="82" y="336"/>
                      </a:cxn>
                      <a:cxn ang="0">
                        <a:pos x="95" y="336"/>
                      </a:cxn>
                      <a:cxn ang="0">
                        <a:pos x="107" y="325"/>
                      </a:cxn>
                      <a:cxn ang="0">
                        <a:pos x="121" y="308"/>
                      </a:cxn>
                      <a:cxn ang="0">
                        <a:pos x="134" y="299"/>
                      </a:cxn>
                      <a:cxn ang="0">
                        <a:pos x="148" y="291"/>
                      </a:cxn>
                      <a:cxn ang="0">
                        <a:pos x="163" y="280"/>
                      </a:cxn>
                      <a:cxn ang="0">
                        <a:pos x="183" y="274"/>
                      </a:cxn>
                      <a:cxn ang="0">
                        <a:pos x="214" y="280"/>
                      </a:cxn>
                      <a:cxn ang="0">
                        <a:pos x="239" y="269"/>
                      </a:cxn>
                      <a:cxn ang="0">
                        <a:pos x="253" y="241"/>
                      </a:cxn>
                      <a:cxn ang="0">
                        <a:pos x="270" y="218"/>
                      </a:cxn>
                      <a:cxn ang="0">
                        <a:pos x="282" y="199"/>
                      </a:cxn>
                      <a:cxn ang="0">
                        <a:pos x="292" y="182"/>
                      </a:cxn>
                      <a:cxn ang="0">
                        <a:pos x="315" y="165"/>
                      </a:cxn>
                      <a:cxn ang="0">
                        <a:pos x="311" y="188"/>
                      </a:cxn>
                      <a:cxn ang="0">
                        <a:pos x="329" y="199"/>
                      </a:cxn>
                      <a:cxn ang="0">
                        <a:pos x="344" y="190"/>
                      </a:cxn>
                      <a:cxn ang="0">
                        <a:pos x="350" y="174"/>
                      </a:cxn>
                      <a:cxn ang="0">
                        <a:pos x="356" y="157"/>
                      </a:cxn>
                      <a:cxn ang="0">
                        <a:pos x="366" y="140"/>
                      </a:cxn>
                      <a:cxn ang="0">
                        <a:pos x="395" y="140"/>
                      </a:cxn>
                      <a:cxn ang="0">
                        <a:pos x="424" y="112"/>
                      </a:cxn>
                      <a:cxn ang="0">
                        <a:pos x="453" y="92"/>
                      </a:cxn>
                      <a:cxn ang="0">
                        <a:pos x="484" y="45"/>
                      </a:cxn>
                      <a:cxn ang="0">
                        <a:pos x="511" y="22"/>
                      </a:cxn>
                      <a:cxn ang="0">
                        <a:pos x="502" y="0"/>
                      </a:cxn>
                      <a:cxn ang="0">
                        <a:pos x="455" y="14"/>
                      </a:cxn>
                      <a:cxn ang="0">
                        <a:pos x="424" y="28"/>
                      </a:cxn>
                      <a:cxn ang="0">
                        <a:pos x="391" y="36"/>
                      </a:cxn>
                      <a:cxn ang="0">
                        <a:pos x="350" y="59"/>
                      </a:cxn>
                      <a:cxn ang="0">
                        <a:pos x="315" y="73"/>
                      </a:cxn>
                      <a:cxn ang="0">
                        <a:pos x="278" y="92"/>
                      </a:cxn>
                      <a:cxn ang="0">
                        <a:pos x="253" y="120"/>
                      </a:cxn>
                      <a:cxn ang="0">
                        <a:pos x="231" y="140"/>
                      </a:cxn>
                      <a:cxn ang="0">
                        <a:pos x="189" y="174"/>
                      </a:cxn>
                      <a:cxn ang="0">
                        <a:pos x="146" y="215"/>
                      </a:cxn>
                      <a:cxn ang="0">
                        <a:pos x="109" y="246"/>
                      </a:cxn>
                      <a:cxn ang="0">
                        <a:pos x="80" y="288"/>
                      </a:cxn>
                      <a:cxn ang="0">
                        <a:pos x="49" y="316"/>
                      </a:cxn>
                      <a:cxn ang="0">
                        <a:pos x="0" y="389"/>
                      </a:cxn>
                    </a:cxnLst>
                    <a:rect l="0" t="0" r="r" b="b"/>
                    <a:pathLst>
                      <a:path w="526" h="390">
                        <a:moveTo>
                          <a:pt x="0" y="389"/>
                        </a:moveTo>
                        <a:lnTo>
                          <a:pt x="33" y="381"/>
                        </a:lnTo>
                        <a:lnTo>
                          <a:pt x="45" y="364"/>
                        </a:lnTo>
                        <a:lnTo>
                          <a:pt x="53" y="353"/>
                        </a:lnTo>
                        <a:lnTo>
                          <a:pt x="56" y="344"/>
                        </a:lnTo>
                        <a:lnTo>
                          <a:pt x="64" y="344"/>
                        </a:lnTo>
                        <a:lnTo>
                          <a:pt x="72" y="336"/>
                        </a:lnTo>
                        <a:lnTo>
                          <a:pt x="82" y="336"/>
                        </a:lnTo>
                        <a:lnTo>
                          <a:pt x="88" y="336"/>
                        </a:lnTo>
                        <a:lnTo>
                          <a:pt x="95" y="336"/>
                        </a:lnTo>
                        <a:lnTo>
                          <a:pt x="99" y="336"/>
                        </a:lnTo>
                        <a:lnTo>
                          <a:pt x="107" y="325"/>
                        </a:lnTo>
                        <a:lnTo>
                          <a:pt x="111" y="316"/>
                        </a:lnTo>
                        <a:lnTo>
                          <a:pt x="121" y="308"/>
                        </a:lnTo>
                        <a:lnTo>
                          <a:pt x="128" y="305"/>
                        </a:lnTo>
                        <a:lnTo>
                          <a:pt x="134" y="299"/>
                        </a:lnTo>
                        <a:lnTo>
                          <a:pt x="142" y="297"/>
                        </a:lnTo>
                        <a:lnTo>
                          <a:pt x="148" y="291"/>
                        </a:lnTo>
                        <a:lnTo>
                          <a:pt x="156" y="285"/>
                        </a:lnTo>
                        <a:lnTo>
                          <a:pt x="163" y="280"/>
                        </a:lnTo>
                        <a:lnTo>
                          <a:pt x="173" y="271"/>
                        </a:lnTo>
                        <a:lnTo>
                          <a:pt x="183" y="274"/>
                        </a:lnTo>
                        <a:lnTo>
                          <a:pt x="198" y="280"/>
                        </a:lnTo>
                        <a:lnTo>
                          <a:pt x="214" y="280"/>
                        </a:lnTo>
                        <a:lnTo>
                          <a:pt x="231" y="271"/>
                        </a:lnTo>
                        <a:lnTo>
                          <a:pt x="239" y="269"/>
                        </a:lnTo>
                        <a:lnTo>
                          <a:pt x="245" y="252"/>
                        </a:lnTo>
                        <a:lnTo>
                          <a:pt x="253" y="241"/>
                        </a:lnTo>
                        <a:lnTo>
                          <a:pt x="266" y="227"/>
                        </a:lnTo>
                        <a:lnTo>
                          <a:pt x="270" y="218"/>
                        </a:lnTo>
                        <a:lnTo>
                          <a:pt x="270" y="207"/>
                        </a:lnTo>
                        <a:lnTo>
                          <a:pt x="282" y="199"/>
                        </a:lnTo>
                        <a:lnTo>
                          <a:pt x="288" y="190"/>
                        </a:lnTo>
                        <a:lnTo>
                          <a:pt x="292" y="182"/>
                        </a:lnTo>
                        <a:lnTo>
                          <a:pt x="296" y="182"/>
                        </a:lnTo>
                        <a:lnTo>
                          <a:pt x="315" y="165"/>
                        </a:lnTo>
                        <a:lnTo>
                          <a:pt x="315" y="182"/>
                        </a:lnTo>
                        <a:lnTo>
                          <a:pt x="311" y="188"/>
                        </a:lnTo>
                        <a:lnTo>
                          <a:pt x="315" y="196"/>
                        </a:lnTo>
                        <a:lnTo>
                          <a:pt x="329" y="199"/>
                        </a:lnTo>
                        <a:lnTo>
                          <a:pt x="336" y="199"/>
                        </a:lnTo>
                        <a:lnTo>
                          <a:pt x="344" y="190"/>
                        </a:lnTo>
                        <a:lnTo>
                          <a:pt x="350" y="182"/>
                        </a:lnTo>
                        <a:lnTo>
                          <a:pt x="350" y="174"/>
                        </a:lnTo>
                        <a:lnTo>
                          <a:pt x="356" y="165"/>
                        </a:lnTo>
                        <a:lnTo>
                          <a:pt x="356" y="157"/>
                        </a:lnTo>
                        <a:lnTo>
                          <a:pt x="362" y="146"/>
                        </a:lnTo>
                        <a:lnTo>
                          <a:pt x="366" y="140"/>
                        </a:lnTo>
                        <a:lnTo>
                          <a:pt x="375" y="140"/>
                        </a:lnTo>
                        <a:lnTo>
                          <a:pt x="395" y="140"/>
                        </a:lnTo>
                        <a:lnTo>
                          <a:pt x="410" y="129"/>
                        </a:lnTo>
                        <a:lnTo>
                          <a:pt x="424" y="112"/>
                        </a:lnTo>
                        <a:lnTo>
                          <a:pt x="439" y="106"/>
                        </a:lnTo>
                        <a:lnTo>
                          <a:pt x="453" y="92"/>
                        </a:lnTo>
                        <a:lnTo>
                          <a:pt x="463" y="70"/>
                        </a:lnTo>
                        <a:lnTo>
                          <a:pt x="484" y="45"/>
                        </a:lnTo>
                        <a:lnTo>
                          <a:pt x="498" y="34"/>
                        </a:lnTo>
                        <a:lnTo>
                          <a:pt x="511" y="22"/>
                        </a:lnTo>
                        <a:lnTo>
                          <a:pt x="525" y="8"/>
                        </a:lnTo>
                        <a:lnTo>
                          <a:pt x="502" y="0"/>
                        </a:lnTo>
                        <a:lnTo>
                          <a:pt x="478" y="0"/>
                        </a:lnTo>
                        <a:lnTo>
                          <a:pt x="455" y="14"/>
                        </a:lnTo>
                        <a:lnTo>
                          <a:pt x="443" y="22"/>
                        </a:lnTo>
                        <a:lnTo>
                          <a:pt x="424" y="28"/>
                        </a:lnTo>
                        <a:lnTo>
                          <a:pt x="403" y="31"/>
                        </a:lnTo>
                        <a:lnTo>
                          <a:pt x="391" y="36"/>
                        </a:lnTo>
                        <a:lnTo>
                          <a:pt x="366" y="50"/>
                        </a:lnTo>
                        <a:lnTo>
                          <a:pt x="350" y="59"/>
                        </a:lnTo>
                        <a:lnTo>
                          <a:pt x="334" y="67"/>
                        </a:lnTo>
                        <a:lnTo>
                          <a:pt x="315" y="73"/>
                        </a:lnTo>
                        <a:lnTo>
                          <a:pt x="296" y="81"/>
                        </a:lnTo>
                        <a:lnTo>
                          <a:pt x="278" y="92"/>
                        </a:lnTo>
                        <a:lnTo>
                          <a:pt x="264" y="106"/>
                        </a:lnTo>
                        <a:lnTo>
                          <a:pt x="253" y="120"/>
                        </a:lnTo>
                        <a:lnTo>
                          <a:pt x="241" y="132"/>
                        </a:lnTo>
                        <a:lnTo>
                          <a:pt x="231" y="140"/>
                        </a:lnTo>
                        <a:lnTo>
                          <a:pt x="210" y="157"/>
                        </a:lnTo>
                        <a:lnTo>
                          <a:pt x="189" y="174"/>
                        </a:lnTo>
                        <a:lnTo>
                          <a:pt x="163" y="190"/>
                        </a:lnTo>
                        <a:lnTo>
                          <a:pt x="146" y="215"/>
                        </a:lnTo>
                        <a:lnTo>
                          <a:pt x="126" y="235"/>
                        </a:lnTo>
                        <a:lnTo>
                          <a:pt x="109" y="246"/>
                        </a:lnTo>
                        <a:lnTo>
                          <a:pt x="91" y="271"/>
                        </a:lnTo>
                        <a:lnTo>
                          <a:pt x="80" y="288"/>
                        </a:lnTo>
                        <a:lnTo>
                          <a:pt x="64" y="305"/>
                        </a:lnTo>
                        <a:lnTo>
                          <a:pt x="49" y="316"/>
                        </a:lnTo>
                        <a:lnTo>
                          <a:pt x="33" y="327"/>
                        </a:lnTo>
                        <a:lnTo>
                          <a:pt x="0" y="389"/>
                        </a:lnTo>
                      </a:path>
                    </a:pathLst>
                  </a:custGeom>
                  <a:solidFill>
                    <a:srgbClr val="008000">
                      <a:alpha val="50000"/>
                    </a:srgbClr>
                  </a:solidFill>
                  <a:ln w="9525" cap="rnd">
                    <a:noFill/>
                    <a:round/>
                    <a:headEnd/>
                    <a:tailEnd/>
                  </a:ln>
                  <a:effectLst/>
                </p:spPr>
                <p:txBody>
                  <a:bodyPr/>
                  <a:lstStyle/>
                  <a:p>
                    <a:endParaRPr lang="en-US"/>
                  </a:p>
                </p:txBody>
              </p:sp>
            </p:grpSp>
            <p:sp>
              <p:nvSpPr>
                <p:cNvPr id="3100" name="Freeform 28"/>
                <p:cNvSpPr>
                  <a:spLocks/>
                </p:cNvSpPr>
                <p:nvPr/>
              </p:nvSpPr>
              <p:spPr bwMode="auto">
                <a:xfrm>
                  <a:off x="3324" y="2815"/>
                  <a:ext cx="158" cy="378"/>
                </a:xfrm>
                <a:custGeom>
                  <a:avLst/>
                  <a:gdLst/>
                  <a:ahLst/>
                  <a:cxnLst>
                    <a:cxn ang="0">
                      <a:pos x="29" y="117"/>
                    </a:cxn>
                    <a:cxn ang="0">
                      <a:pos x="26" y="193"/>
                    </a:cxn>
                    <a:cxn ang="0">
                      <a:pos x="12" y="240"/>
                    </a:cxn>
                    <a:cxn ang="0">
                      <a:pos x="0" y="285"/>
                    </a:cxn>
                    <a:cxn ang="0">
                      <a:pos x="0" y="318"/>
                    </a:cxn>
                    <a:cxn ang="0">
                      <a:pos x="4" y="346"/>
                    </a:cxn>
                    <a:cxn ang="0">
                      <a:pos x="18" y="371"/>
                    </a:cxn>
                    <a:cxn ang="0">
                      <a:pos x="29" y="374"/>
                    </a:cxn>
                    <a:cxn ang="0">
                      <a:pos x="39" y="374"/>
                    </a:cxn>
                    <a:cxn ang="0">
                      <a:pos x="51" y="377"/>
                    </a:cxn>
                    <a:cxn ang="0">
                      <a:pos x="57" y="357"/>
                    </a:cxn>
                    <a:cxn ang="0">
                      <a:pos x="63" y="307"/>
                    </a:cxn>
                    <a:cxn ang="0">
                      <a:pos x="80" y="274"/>
                    </a:cxn>
                    <a:cxn ang="0">
                      <a:pos x="84" y="223"/>
                    </a:cxn>
                    <a:cxn ang="0">
                      <a:pos x="92" y="204"/>
                    </a:cxn>
                    <a:cxn ang="0">
                      <a:pos x="100" y="190"/>
                    </a:cxn>
                    <a:cxn ang="0">
                      <a:pos x="106" y="154"/>
                    </a:cxn>
                    <a:cxn ang="0">
                      <a:pos x="118" y="131"/>
                    </a:cxn>
                    <a:cxn ang="0">
                      <a:pos x="126" y="114"/>
                    </a:cxn>
                    <a:cxn ang="0">
                      <a:pos x="133" y="101"/>
                    </a:cxn>
                    <a:cxn ang="0">
                      <a:pos x="133" y="92"/>
                    </a:cxn>
                    <a:cxn ang="0">
                      <a:pos x="151" y="73"/>
                    </a:cxn>
                    <a:cxn ang="0">
                      <a:pos x="153" y="42"/>
                    </a:cxn>
                    <a:cxn ang="0">
                      <a:pos x="157" y="22"/>
                    </a:cxn>
                    <a:cxn ang="0">
                      <a:pos x="141" y="14"/>
                    </a:cxn>
                    <a:cxn ang="0">
                      <a:pos x="131" y="0"/>
                    </a:cxn>
                    <a:cxn ang="0">
                      <a:pos x="118" y="14"/>
                    </a:cxn>
                    <a:cxn ang="0">
                      <a:pos x="106" y="47"/>
                    </a:cxn>
                    <a:cxn ang="0">
                      <a:pos x="92" y="70"/>
                    </a:cxn>
                    <a:cxn ang="0">
                      <a:pos x="80" y="89"/>
                    </a:cxn>
                    <a:cxn ang="0">
                      <a:pos x="75" y="89"/>
                    </a:cxn>
                    <a:cxn ang="0">
                      <a:pos x="63" y="101"/>
                    </a:cxn>
                    <a:cxn ang="0">
                      <a:pos x="57" y="112"/>
                    </a:cxn>
                    <a:cxn ang="0">
                      <a:pos x="29" y="117"/>
                    </a:cxn>
                  </a:cxnLst>
                  <a:rect l="0" t="0" r="r" b="b"/>
                  <a:pathLst>
                    <a:path w="158" h="378">
                      <a:moveTo>
                        <a:pt x="29" y="117"/>
                      </a:moveTo>
                      <a:lnTo>
                        <a:pt x="26" y="193"/>
                      </a:lnTo>
                      <a:lnTo>
                        <a:pt x="12" y="240"/>
                      </a:lnTo>
                      <a:lnTo>
                        <a:pt x="0" y="285"/>
                      </a:lnTo>
                      <a:lnTo>
                        <a:pt x="0" y="318"/>
                      </a:lnTo>
                      <a:lnTo>
                        <a:pt x="4" y="346"/>
                      </a:lnTo>
                      <a:lnTo>
                        <a:pt x="18" y="371"/>
                      </a:lnTo>
                      <a:lnTo>
                        <a:pt x="29" y="374"/>
                      </a:lnTo>
                      <a:lnTo>
                        <a:pt x="39" y="374"/>
                      </a:lnTo>
                      <a:lnTo>
                        <a:pt x="51" y="377"/>
                      </a:lnTo>
                      <a:lnTo>
                        <a:pt x="57" y="357"/>
                      </a:lnTo>
                      <a:lnTo>
                        <a:pt x="63" y="307"/>
                      </a:lnTo>
                      <a:lnTo>
                        <a:pt x="80" y="274"/>
                      </a:lnTo>
                      <a:lnTo>
                        <a:pt x="84" y="223"/>
                      </a:lnTo>
                      <a:lnTo>
                        <a:pt x="92" y="204"/>
                      </a:lnTo>
                      <a:lnTo>
                        <a:pt x="100" y="190"/>
                      </a:lnTo>
                      <a:lnTo>
                        <a:pt x="106" y="154"/>
                      </a:lnTo>
                      <a:lnTo>
                        <a:pt x="118" y="131"/>
                      </a:lnTo>
                      <a:lnTo>
                        <a:pt x="126" y="114"/>
                      </a:lnTo>
                      <a:lnTo>
                        <a:pt x="133" y="101"/>
                      </a:lnTo>
                      <a:lnTo>
                        <a:pt x="133" y="92"/>
                      </a:lnTo>
                      <a:lnTo>
                        <a:pt x="151" y="73"/>
                      </a:lnTo>
                      <a:lnTo>
                        <a:pt x="153" y="42"/>
                      </a:lnTo>
                      <a:lnTo>
                        <a:pt x="157" y="22"/>
                      </a:lnTo>
                      <a:lnTo>
                        <a:pt x="141" y="14"/>
                      </a:lnTo>
                      <a:lnTo>
                        <a:pt x="131" y="0"/>
                      </a:lnTo>
                      <a:lnTo>
                        <a:pt x="118" y="14"/>
                      </a:lnTo>
                      <a:lnTo>
                        <a:pt x="106" y="47"/>
                      </a:lnTo>
                      <a:lnTo>
                        <a:pt x="92" y="70"/>
                      </a:lnTo>
                      <a:lnTo>
                        <a:pt x="80" y="89"/>
                      </a:lnTo>
                      <a:lnTo>
                        <a:pt x="75" y="89"/>
                      </a:lnTo>
                      <a:lnTo>
                        <a:pt x="63" y="101"/>
                      </a:lnTo>
                      <a:lnTo>
                        <a:pt x="57" y="112"/>
                      </a:lnTo>
                      <a:lnTo>
                        <a:pt x="29" y="117"/>
                      </a:lnTo>
                    </a:path>
                  </a:pathLst>
                </a:custGeom>
                <a:solidFill>
                  <a:srgbClr val="008000">
                    <a:alpha val="50000"/>
                  </a:srgbClr>
                </a:solidFill>
                <a:ln w="9525" cap="rnd">
                  <a:noFill/>
                  <a:round/>
                  <a:headEnd/>
                  <a:tailEnd/>
                </a:ln>
                <a:effectLst/>
              </p:spPr>
              <p:txBody>
                <a:bodyPr/>
                <a:lstStyle/>
                <a:p>
                  <a:endParaRPr lang="en-US"/>
                </a:p>
              </p:txBody>
            </p:sp>
            <p:sp>
              <p:nvSpPr>
                <p:cNvPr id="3101" name="Freeform 29"/>
                <p:cNvSpPr>
                  <a:spLocks/>
                </p:cNvSpPr>
                <p:nvPr/>
              </p:nvSpPr>
              <p:spPr bwMode="auto">
                <a:xfrm>
                  <a:off x="2575" y="655"/>
                  <a:ext cx="2126" cy="1789"/>
                </a:xfrm>
                <a:custGeom>
                  <a:avLst/>
                  <a:gdLst/>
                  <a:ahLst/>
                  <a:cxnLst>
                    <a:cxn ang="0">
                      <a:pos x="124" y="750"/>
                    </a:cxn>
                    <a:cxn ang="0">
                      <a:pos x="142" y="619"/>
                    </a:cxn>
                    <a:cxn ang="0">
                      <a:pos x="214" y="544"/>
                    </a:cxn>
                    <a:cxn ang="0">
                      <a:pos x="296" y="508"/>
                    </a:cxn>
                    <a:cxn ang="0">
                      <a:pos x="319" y="432"/>
                    </a:cxn>
                    <a:cxn ang="0">
                      <a:pos x="424" y="365"/>
                    </a:cxn>
                    <a:cxn ang="0">
                      <a:pos x="492" y="271"/>
                    </a:cxn>
                    <a:cxn ang="0">
                      <a:pos x="461" y="223"/>
                    </a:cxn>
                    <a:cxn ang="0">
                      <a:pos x="467" y="179"/>
                    </a:cxn>
                    <a:cxn ang="0">
                      <a:pos x="399" y="243"/>
                    </a:cxn>
                    <a:cxn ang="0">
                      <a:pos x="377" y="371"/>
                    </a:cxn>
                    <a:cxn ang="0">
                      <a:pos x="331" y="410"/>
                    </a:cxn>
                    <a:cxn ang="0">
                      <a:pos x="307" y="343"/>
                    </a:cxn>
                    <a:cxn ang="0">
                      <a:pos x="243" y="374"/>
                    </a:cxn>
                    <a:cxn ang="0">
                      <a:pos x="226" y="324"/>
                    </a:cxn>
                    <a:cxn ang="0">
                      <a:pos x="227" y="273"/>
                    </a:cxn>
                    <a:cxn ang="0">
                      <a:pos x="296" y="240"/>
                    </a:cxn>
                    <a:cxn ang="0">
                      <a:pos x="340" y="153"/>
                    </a:cxn>
                    <a:cxn ang="0">
                      <a:pos x="412" y="53"/>
                    </a:cxn>
                    <a:cxn ang="0">
                      <a:pos x="511" y="25"/>
                    </a:cxn>
                    <a:cxn ang="0">
                      <a:pos x="642" y="103"/>
                    </a:cxn>
                    <a:cxn ang="0">
                      <a:pos x="595" y="223"/>
                    </a:cxn>
                    <a:cxn ang="0">
                      <a:pos x="642" y="285"/>
                    </a:cxn>
                    <a:cxn ang="0">
                      <a:pos x="682" y="215"/>
                    </a:cxn>
                    <a:cxn ang="0">
                      <a:pos x="859" y="187"/>
                    </a:cxn>
                    <a:cxn ang="0">
                      <a:pos x="1073" y="33"/>
                    </a:cxn>
                    <a:cxn ang="0">
                      <a:pos x="1406" y="103"/>
                    </a:cxn>
                    <a:cxn ang="0">
                      <a:pos x="2004" y="226"/>
                    </a:cxn>
                    <a:cxn ang="0">
                      <a:pos x="2057" y="298"/>
                    </a:cxn>
                    <a:cxn ang="0">
                      <a:pos x="2076" y="541"/>
                    </a:cxn>
                    <a:cxn ang="0">
                      <a:pos x="1901" y="346"/>
                    </a:cxn>
                    <a:cxn ang="0">
                      <a:pos x="1763" y="435"/>
                    </a:cxn>
                    <a:cxn ang="0">
                      <a:pos x="1954" y="775"/>
                    </a:cxn>
                    <a:cxn ang="0">
                      <a:pos x="1876" y="920"/>
                    </a:cxn>
                    <a:cxn ang="0">
                      <a:pos x="2003" y="1252"/>
                    </a:cxn>
                    <a:cxn ang="0">
                      <a:pos x="1874" y="1425"/>
                    </a:cxn>
                    <a:cxn ang="0">
                      <a:pos x="1841" y="1559"/>
                    </a:cxn>
                    <a:cxn ang="0">
                      <a:pos x="1833" y="1690"/>
                    </a:cxn>
                    <a:cxn ang="0">
                      <a:pos x="1789" y="1685"/>
                    </a:cxn>
                    <a:cxn ang="0">
                      <a:pos x="1658" y="1411"/>
                    </a:cxn>
                    <a:cxn ang="0">
                      <a:pos x="1472" y="1403"/>
                    </a:cxn>
                    <a:cxn ang="0">
                      <a:pos x="1359" y="1562"/>
                    </a:cxn>
                    <a:cxn ang="0">
                      <a:pos x="1128" y="1213"/>
                    </a:cxn>
                    <a:cxn ang="0">
                      <a:pos x="822" y="1091"/>
                    </a:cxn>
                    <a:cxn ang="0">
                      <a:pos x="1054" y="1308"/>
                    </a:cxn>
                    <a:cxn ang="0">
                      <a:pos x="784" y="1503"/>
                    </a:cxn>
                    <a:cxn ang="0">
                      <a:pos x="714" y="1319"/>
                    </a:cxn>
                    <a:cxn ang="0">
                      <a:pos x="601" y="1105"/>
                    </a:cxn>
                    <a:cxn ang="0">
                      <a:pos x="537" y="946"/>
                    </a:cxn>
                    <a:cxn ang="0">
                      <a:pos x="505" y="873"/>
                    </a:cxn>
                    <a:cxn ang="0">
                      <a:pos x="465" y="831"/>
                    </a:cxn>
                    <a:cxn ang="0">
                      <a:pos x="449" y="909"/>
                    </a:cxn>
                    <a:cxn ang="0">
                      <a:pos x="393" y="787"/>
                    </a:cxn>
                    <a:cxn ang="0">
                      <a:pos x="329" y="742"/>
                    </a:cxn>
                    <a:cxn ang="0">
                      <a:pos x="397" y="848"/>
                    </a:cxn>
                    <a:cxn ang="0">
                      <a:pos x="367" y="873"/>
                    </a:cxn>
                    <a:cxn ang="0">
                      <a:pos x="313" y="803"/>
                    </a:cxn>
                    <a:cxn ang="0">
                      <a:pos x="251" y="753"/>
                    </a:cxn>
                    <a:cxn ang="0">
                      <a:pos x="169" y="817"/>
                    </a:cxn>
                    <a:cxn ang="0">
                      <a:pos x="152" y="890"/>
                    </a:cxn>
                    <a:cxn ang="0">
                      <a:pos x="95" y="943"/>
                    </a:cxn>
                    <a:cxn ang="0">
                      <a:pos x="12" y="909"/>
                    </a:cxn>
                  </a:cxnLst>
                  <a:rect l="0" t="0" r="r" b="b"/>
                  <a:pathLst>
                    <a:path w="2126" h="1789">
                      <a:moveTo>
                        <a:pt x="0" y="803"/>
                      </a:moveTo>
                      <a:lnTo>
                        <a:pt x="19" y="778"/>
                      </a:lnTo>
                      <a:lnTo>
                        <a:pt x="31" y="759"/>
                      </a:lnTo>
                      <a:lnTo>
                        <a:pt x="56" y="759"/>
                      </a:lnTo>
                      <a:lnTo>
                        <a:pt x="84" y="764"/>
                      </a:lnTo>
                      <a:lnTo>
                        <a:pt x="103" y="753"/>
                      </a:lnTo>
                      <a:lnTo>
                        <a:pt x="124" y="750"/>
                      </a:lnTo>
                      <a:lnTo>
                        <a:pt x="126" y="717"/>
                      </a:lnTo>
                      <a:lnTo>
                        <a:pt x="138" y="695"/>
                      </a:lnTo>
                      <a:lnTo>
                        <a:pt x="109" y="669"/>
                      </a:lnTo>
                      <a:lnTo>
                        <a:pt x="105" y="650"/>
                      </a:lnTo>
                      <a:lnTo>
                        <a:pt x="107" y="622"/>
                      </a:lnTo>
                      <a:lnTo>
                        <a:pt x="128" y="622"/>
                      </a:lnTo>
                      <a:lnTo>
                        <a:pt x="142" y="619"/>
                      </a:lnTo>
                      <a:lnTo>
                        <a:pt x="144" y="622"/>
                      </a:lnTo>
                      <a:lnTo>
                        <a:pt x="159" y="605"/>
                      </a:lnTo>
                      <a:lnTo>
                        <a:pt x="175" y="597"/>
                      </a:lnTo>
                      <a:lnTo>
                        <a:pt x="181" y="597"/>
                      </a:lnTo>
                      <a:lnTo>
                        <a:pt x="191" y="580"/>
                      </a:lnTo>
                      <a:lnTo>
                        <a:pt x="202" y="575"/>
                      </a:lnTo>
                      <a:lnTo>
                        <a:pt x="214" y="544"/>
                      </a:lnTo>
                      <a:lnTo>
                        <a:pt x="222" y="552"/>
                      </a:lnTo>
                      <a:lnTo>
                        <a:pt x="237" y="533"/>
                      </a:lnTo>
                      <a:lnTo>
                        <a:pt x="239" y="533"/>
                      </a:lnTo>
                      <a:lnTo>
                        <a:pt x="259" y="510"/>
                      </a:lnTo>
                      <a:lnTo>
                        <a:pt x="270" y="508"/>
                      </a:lnTo>
                      <a:lnTo>
                        <a:pt x="286" y="508"/>
                      </a:lnTo>
                      <a:lnTo>
                        <a:pt x="296" y="508"/>
                      </a:lnTo>
                      <a:lnTo>
                        <a:pt x="288" y="480"/>
                      </a:lnTo>
                      <a:lnTo>
                        <a:pt x="284" y="457"/>
                      </a:lnTo>
                      <a:lnTo>
                        <a:pt x="280" y="410"/>
                      </a:lnTo>
                      <a:lnTo>
                        <a:pt x="303" y="407"/>
                      </a:lnTo>
                      <a:lnTo>
                        <a:pt x="315" y="399"/>
                      </a:lnTo>
                      <a:lnTo>
                        <a:pt x="309" y="418"/>
                      </a:lnTo>
                      <a:lnTo>
                        <a:pt x="319" y="432"/>
                      </a:lnTo>
                      <a:lnTo>
                        <a:pt x="329" y="449"/>
                      </a:lnTo>
                      <a:lnTo>
                        <a:pt x="334" y="460"/>
                      </a:lnTo>
                      <a:lnTo>
                        <a:pt x="362" y="457"/>
                      </a:lnTo>
                      <a:lnTo>
                        <a:pt x="385" y="416"/>
                      </a:lnTo>
                      <a:lnTo>
                        <a:pt x="402" y="396"/>
                      </a:lnTo>
                      <a:lnTo>
                        <a:pt x="412" y="382"/>
                      </a:lnTo>
                      <a:lnTo>
                        <a:pt x="424" y="365"/>
                      </a:lnTo>
                      <a:lnTo>
                        <a:pt x="435" y="343"/>
                      </a:lnTo>
                      <a:lnTo>
                        <a:pt x="445" y="351"/>
                      </a:lnTo>
                      <a:lnTo>
                        <a:pt x="445" y="338"/>
                      </a:lnTo>
                      <a:lnTo>
                        <a:pt x="451" y="329"/>
                      </a:lnTo>
                      <a:lnTo>
                        <a:pt x="469" y="335"/>
                      </a:lnTo>
                      <a:lnTo>
                        <a:pt x="498" y="371"/>
                      </a:lnTo>
                      <a:lnTo>
                        <a:pt x="492" y="271"/>
                      </a:lnTo>
                      <a:lnTo>
                        <a:pt x="467" y="315"/>
                      </a:lnTo>
                      <a:lnTo>
                        <a:pt x="447" y="312"/>
                      </a:lnTo>
                      <a:lnTo>
                        <a:pt x="441" y="285"/>
                      </a:lnTo>
                      <a:lnTo>
                        <a:pt x="441" y="271"/>
                      </a:lnTo>
                      <a:lnTo>
                        <a:pt x="435" y="262"/>
                      </a:lnTo>
                      <a:lnTo>
                        <a:pt x="451" y="240"/>
                      </a:lnTo>
                      <a:lnTo>
                        <a:pt x="461" y="223"/>
                      </a:lnTo>
                      <a:lnTo>
                        <a:pt x="470" y="218"/>
                      </a:lnTo>
                      <a:lnTo>
                        <a:pt x="478" y="215"/>
                      </a:lnTo>
                      <a:lnTo>
                        <a:pt x="484" y="201"/>
                      </a:lnTo>
                      <a:lnTo>
                        <a:pt x="492" y="198"/>
                      </a:lnTo>
                      <a:lnTo>
                        <a:pt x="502" y="198"/>
                      </a:lnTo>
                      <a:lnTo>
                        <a:pt x="484" y="173"/>
                      </a:lnTo>
                      <a:lnTo>
                        <a:pt x="467" y="179"/>
                      </a:lnTo>
                      <a:lnTo>
                        <a:pt x="455" y="179"/>
                      </a:lnTo>
                      <a:lnTo>
                        <a:pt x="445" y="170"/>
                      </a:lnTo>
                      <a:lnTo>
                        <a:pt x="445" y="187"/>
                      </a:lnTo>
                      <a:lnTo>
                        <a:pt x="435" y="204"/>
                      </a:lnTo>
                      <a:lnTo>
                        <a:pt x="422" y="232"/>
                      </a:lnTo>
                      <a:lnTo>
                        <a:pt x="408" y="243"/>
                      </a:lnTo>
                      <a:lnTo>
                        <a:pt x="399" y="243"/>
                      </a:lnTo>
                      <a:lnTo>
                        <a:pt x="395" y="262"/>
                      </a:lnTo>
                      <a:lnTo>
                        <a:pt x="395" y="271"/>
                      </a:lnTo>
                      <a:lnTo>
                        <a:pt x="387" y="279"/>
                      </a:lnTo>
                      <a:lnTo>
                        <a:pt x="397" y="312"/>
                      </a:lnTo>
                      <a:lnTo>
                        <a:pt x="402" y="329"/>
                      </a:lnTo>
                      <a:lnTo>
                        <a:pt x="391" y="354"/>
                      </a:lnTo>
                      <a:lnTo>
                        <a:pt x="377" y="371"/>
                      </a:lnTo>
                      <a:lnTo>
                        <a:pt x="373" y="396"/>
                      </a:lnTo>
                      <a:lnTo>
                        <a:pt x="366" y="416"/>
                      </a:lnTo>
                      <a:lnTo>
                        <a:pt x="358" y="416"/>
                      </a:lnTo>
                      <a:lnTo>
                        <a:pt x="346" y="418"/>
                      </a:lnTo>
                      <a:lnTo>
                        <a:pt x="334" y="427"/>
                      </a:lnTo>
                      <a:lnTo>
                        <a:pt x="331" y="424"/>
                      </a:lnTo>
                      <a:lnTo>
                        <a:pt x="331" y="410"/>
                      </a:lnTo>
                      <a:lnTo>
                        <a:pt x="329" y="388"/>
                      </a:lnTo>
                      <a:lnTo>
                        <a:pt x="319" y="388"/>
                      </a:lnTo>
                      <a:lnTo>
                        <a:pt x="313" y="374"/>
                      </a:lnTo>
                      <a:lnTo>
                        <a:pt x="315" y="354"/>
                      </a:lnTo>
                      <a:lnTo>
                        <a:pt x="317" y="343"/>
                      </a:lnTo>
                      <a:lnTo>
                        <a:pt x="315" y="338"/>
                      </a:lnTo>
                      <a:lnTo>
                        <a:pt x="307" y="343"/>
                      </a:lnTo>
                      <a:lnTo>
                        <a:pt x="303" y="343"/>
                      </a:lnTo>
                      <a:lnTo>
                        <a:pt x="297" y="340"/>
                      </a:lnTo>
                      <a:lnTo>
                        <a:pt x="294" y="338"/>
                      </a:lnTo>
                      <a:lnTo>
                        <a:pt x="284" y="349"/>
                      </a:lnTo>
                      <a:lnTo>
                        <a:pt x="274" y="363"/>
                      </a:lnTo>
                      <a:lnTo>
                        <a:pt x="264" y="377"/>
                      </a:lnTo>
                      <a:lnTo>
                        <a:pt x="243" y="374"/>
                      </a:lnTo>
                      <a:lnTo>
                        <a:pt x="229" y="371"/>
                      </a:lnTo>
                      <a:lnTo>
                        <a:pt x="220" y="357"/>
                      </a:lnTo>
                      <a:lnTo>
                        <a:pt x="220" y="349"/>
                      </a:lnTo>
                      <a:lnTo>
                        <a:pt x="226" y="338"/>
                      </a:lnTo>
                      <a:lnTo>
                        <a:pt x="233" y="329"/>
                      </a:lnTo>
                      <a:lnTo>
                        <a:pt x="239" y="318"/>
                      </a:lnTo>
                      <a:lnTo>
                        <a:pt x="226" y="324"/>
                      </a:lnTo>
                      <a:lnTo>
                        <a:pt x="220" y="310"/>
                      </a:lnTo>
                      <a:lnTo>
                        <a:pt x="220" y="301"/>
                      </a:lnTo>
                      <a:lnTo>
                        <a:pt x="239" y="298"/>
                      </a:lnTo>
                      <a:lnTo>
                        <a:pt x="257" y="296"/>
                      </a:lnTo>
                      <a:lnTo>
                        <a:pt x="245" y="287"/>
                      </a:lnTo>
                      <a:lnTo>
                        <a:pt x="227" y="290"/>
                      </a:lnTo>
                      <a:lnTo>
                        <a:pt x="227" y="273"/>
                      </a:lnTo>
                      <a:lnTo>
                        <a:pt x="235" y="262"/>
                      </a:lnTo>
                      <a:lnTo>
                        <a:pt x="253" y="251"/>
                      </a:lnTo>
                      <a:lnTo>
                        <a:pt x="259" y="240"/>
                      </a:lnTo>
                      <a:lnTo>
                        <a:pt x="264" y="234"/>
                      </a:lnTo>
                      <a:lnTo>
                        <a:pt x="278" y="232"/>
                      </a:lnTo>
                      <a:lnTo>
                        <a:pt x="290" y="234"/>
                      </a:lnTo>
                      <a:lnTo>
                        <a:pt x="296" y="240"/>
                      </a:lnTo>
                      <a:lnTo>
                        <a:pt x="305" y="232"/>
                      </a:lnTo>
                      <a:lnTo>
                        <a:pt x="296" y="229"/>
                      </a:lnTo>
                      <a:lnTo>
                        <a:pt x="296" y="206"/>
                      </a:lnTo>
                      <a:lnTo>
                        <a:pt x="321" y="181"/>
                      </a:lnTo>
                      <a:lnTo>
                        <a:pt x="334" y="165"/>
                      </a:lnTo>
                      <a:lnTo>
                        <a:pt x="342" y="162"/>
                      </a:lnTo>
                      <a:lnTo>
                        <a:pt x="340" y="153"/>
                      </a:lnTo>
                      <a:lnTo>
                        <a:pt x="352" y="137"/>
                      </a:lnTo>
                      <a:lnTo>
                        <a:pt x="366" y="112"/>
                      </a:lnTo>
                      <a:lnTo>
                        <a:pt x="381" y="100"/>
                      </a:lnTo>
                      <a:lnTo>
                        <a:pt x="369" y="89"/>
                      </a:lnTo>
                      <a:lnTo>
                        <a:pt x="401" y="64"/>
                      </a:lnTo>
                      <a:lnTo>
                        <a:pt x="414" y="67"/>
                      </a:lnTo>
                      <a:lnTo>
                        <a:pt x="412" y="53"/>
                      </a:lnTo>
                      <a:lnTo>
                        <a:pt x="439" y="50"/>
                      </a:lnTo>
                      <a:lnTo>
                        <a:pt x="490" y="6"/>
                      </a:lnTo>
                      <a:lnTo>
                        <a:pt x="498" y="0"/>
                      </a:lnTo>
                      <a:lnTo>
                        <a:pt x="488" y="33"/>
                      </a:lnTo>
                      <a:lnTo>
                        <a:pt x="500" y="17"/>
                      </a:lnTo>
                      <a:lnTo>
                        <a:pt x="513" y="11"/>
                      </a:lnTo>
                      <a:lnTo>
                        <a:pt x="511" y="25"/>
                      </a:lnTo>
                      <a:lnTo>
                        <a:pt x="550" y="8"/>
                      </a:lnTo>
                      <a:lnTo>
                        <a:pt x="568" y="22"/>
                      </a:lnTo>
                      <a:lnTo>
                        <a:pt x="542" y="36"/>
                      </a:lnTo>
                      <a:lnTo>
                        <a:pt x="552" y="53"/>
                      </a:lnTo>
                      <a:lnTo>
                        <a:pt x="589" y="50"/>
                      </a:lnTo>
                      <a:lnTo>
                        <a:pt x="645" y="75"/>
                      </a:lnTo>
                      <a:lnTo>
                        <a:pt x="642" y="103"/>
                      </a:lnTo>
                      <a:lnTo>
                        <a:pt x="618" y="128"/>
                      </a:lnTo>
                      <a:lnTo>
                        <a:pt x="583" y="142"/>
                      </a:lnTo>
                      <a:lnTo>
                        <a:pt x="577" y="170"/>
                      </a:lnTo>
                      <a:lnTo>
                        <a:pt x="579" y="198"/>
                      </a:lnTo>
                      <a:lnTo>
                        <a:pt x="589" y="204"/>
                      </a:lnTo>
                      <a:lnTo>
                        <a:pt x="591" y="218"/>
                      </a:lnTo>
                      <a:lnTo>
                        <a:pt x="595" y="223"/>
                      </a:lnTo>
                      <a:lnTo>
                        <a:pt x="603" y="229"/>
                      </a:lnTo>
                      <a:lnTo>
                        <a:pt x="605" y="245"/>
                      </a:lnTo>
                      <a:lnTo>
                        <a:pt x="616" y="265"/>
                      </a:lnTo>
                      <a:lnTo>
                        <a:pt x="616" y="273"/>
                      </a:lnTo>
                      <a:lnTo>
                        <a:pt x="628" y="273"/>
                      </a:lnTo>
                      <a:lnTo>
                        <a:pt x="632" y="279"/>
                      </a:lnTo>
                      <a:lnTo>
                        <a:pt x="642" y="285"/>
                      </a:lnTo>
                      <a:lnTo>
                        <a:pt x="647" y="276"/>
                      </a:lnTo>
                      <a:lnTo>
                        <a:pt x="653" y="262"/>
                      </a:lnTo>
                      <a:lnTo>
                        <a:pt x="657" y="254"/>
                      </a:lnTo>
                      <a:lnTo>
                        <a:pt x="667" y="259"/>
                      </a:lnTo>
                      <a:lnTo>
                        <a:pt x="679" y="240"/>
                      </a:lnTo>
                      <a:lnTo>
                        <a:pt x="679" y="226"/>
                      </a:lnTo>
                      <a:lnTo>
                        <a:pt x="682" y="215"/>
                      </a:lnTo>
                      <a:lnTo>
                        <a:pt x="684" y="206"/>
                      </a:lnTo>
                      <a:lnTo>
                        <a:pt x="708" y="198"/>
                      </a:lnTo>
                      <a:lnTo>
                        <a:pt x="727" y="190"/>
                      </a:lnTo>
                      <a:lnTo>
                        <a:pt x="752" y="179"/>
                      </a:lnTo>
                      <a:lnTo>
                        <a:pt x="782" y="187"/>
                      </a:lnTo>
                      <a:lnTo>
                        <a:pt x="811" y="187"/>
                      </a:lnTo>
                      <a:lnTo>
                        <a:pt x="859" y="187"/>
                      </a:lnTo>
                      <a:lnTo>
                        <a:pt x="867" y="120"/>
                      </a:lnTo>
                      <a:lnTo>
                        <a:pt x="894" y="123"/>
                      </a:lnTo>
                      <a:lnTo>
                        <a:pt x="914" y="173"/>
                      </a:lnTo>
                      <a:lnTo>
                        <a:pt x="918" y="131"/>
                      </a:lnTo>
                      <a:lnTo>
                        <a:pt x="1007" y="8"/>
                      </a:lnTo>
                      <a:lnTo>
                        <a:pt x="1042" y="8"/>
                      </a:lnTo>
                      <a:lnTo>
                        <a:pt x="1073" y="33"/>
                      </a:lnTo>
                      <a:lnTo>
                        <a:pt x="1114" y="31"/>
                      </a:lnTo>
                      <a:lnTo>
                        <a:pt x="1168" y="75"/>
                      </a:lnTo>
                      <a:lnTo>
                        <a:pt x="1231" y="100"/>
                      </a:lnTo>
                      <a:lnTo>
                        <a:pt x="1275" y="95"/>
                      </a:lnTo>
                      <a:lnTo>
                        <a:pt x="1334" y="123"/>
                      </a:lnTo>
                      <a:lnTo>
                        <a:pt x="1382" y="123"/>
                      </a:lnTo>
                      <a:lnTo>
                        <a:pt x="1406" y="103"/>
                      </a:lnTo>
                      <a:lnTo>
                        <a:pt x="1460" y="103"/>
                      </a:lnTo>
                      <a:lnTo>
                        <a:pt x="1489" y="126"/>
                      </a:lnTo>
                      <a:lnTo>
                        <a:pt x="1563" y="126"/>
                      </a:lnTo>
                      <a:lnTo>
                        <a:pt x="1625" y="162"/>
                      </a:lnTo>
                      <a:lnTo>
                        <a:pt x="1736" y="156"/>
                      </a:lnTo>
                      <a:lnTo>
                        <a:pt x="1917" y="173"/>
                      </a:lnTo>
                      <a:lnTo>
                        <a:pt x="2004" y="226"/>
                      </a:lnTo>
                      <a:lnTo>
                        <a:pt x="2078" y="259"/>
                      </a:lnTo>
                      <a:lnTo>
                        <a:pt x="2125" y="287"/>
                      </a:lnTo>
                      <a:lnTo>
                        <a:pt x="2111" y="296"/>
                      </a:lnTo>
                      <a:lnTo>
                        <a:pt x="2078" y="273"/>
                      </a:lnTo>
                      <a:lnTo>
                        <a:pt x="2003" y="265"/>
                      </a:lnTo>
                      <a:lnTo>
                        <a:pt x="2024" y="287"/>
                      </a:lnTo>
                      <a:lnTo>
                        <a:pt x="2057" y="298"/>
                      </a:lnTo>
                      <a:lnTo>
                        <a:pt x="2047" y="335"/>
                      </a:lnTo>
                      <a:lnTo>
                        <a:pt x="2012" y="357"/>
                      </a:lnTo>
                      <a:lnTo>
                        <a:pt x="2001" y="393"/>
                      </a:lnTo>
                      <a:lnTo>
                        <a:pt x="2047" y="427"/>
                      </a:lnTo>
                      <a:lnTo>
                        <a:pt x="2080" y="471"/>
                      </a:lnTo>
                      <a:lnTo>
                        <a:pt x="2098" y="536"/>
                      </a:lnTo>
                      <a:lnTo>
                        <a:pt x="2076" y="541"/>
                      </a:lnTo>
                      <a:lnTo>
                        <a:pt x="2030" y="522"/>
                      </a:lnTo>
                      <a:lnTo>
                        <a:pt x="1981" y="474"/>
                      </a:lnTo>
                      <a:lnTo>
                        <a:pt x="1962" y="449"/>
                      </a:lnTo>
                      <a:lnTo>
                        <a:pt x="1950" y="416"/>
                      </a:lnTo>
                      <a:lnTo>
                        <a:pt x="1938" y="365"/>
                      </a:lnTo>
                      <a:lnTo>
                        <a:pt x="1919" y="349"/>
                      </a:lnTo>
                      <a:lnTo>
                        <a:pt x="1901" y="346"/>
                      </a:lnTo>
                      <a:lnTo>
                        <a:pt x="1886" y="351"/>
                      </a:lnTo>
                      <a:lnTo>
                        <a:pt x="1903" y="391"/>
                      </a:lnTo>
                      <a:lnTo>
                        <a:pt x="1857" y="396"/>
                      </a:lnTo>
                      <a:lnTo>
                        <a:pt x="1835" y="377"/>
                      </a:lnTo>
                      <a:lnTo>
                        <a:pt x="1794" y="388"/>
                      </a:lnTo>
                      <a:lnTo>
                        <a:pt x="1763" y="418"/>
                      </a:lnTo>
                      <a:lnTo>
                        <a:pt x="1763" y="435"/>
                      </a:lnTo>
                      <a:lnTo>
                        <a:pt x="1775" y="463"/>
                      </a:lnTo>
                      <a:lnTo>
                        <a:pt x="1824" y="471"/>
                      </a:lnTo>
                      <a:lnTo>
                        <a:pt x="1863" y="505"/>
                      </a:lnTo>
                      <a:lnTo>
                        <a:pt x="1929" y="597"/>
                      </a:lnTo>
                      <a:lnTo>
                        <a:pt x="1956" y="658"/>
                      </a:lnTo>
                      <a:lnTo>
                        <a:pt x="1960" y="722"/>
                      </a:lnTo>
                      <a:lnTo>
                        <a:pt x="1954" y="775"/>
                      </a:lnTo>
                      <a:lnTo>
                        <a:pt x="1938" y="775"/>
                      </a:lnTo>
                      <a:lnTo>
                        <a:pt x="1921" y="756"/>
                      </a:lnTo>
                      <a:lnTo>
                        <a:pt x="1896" y="781"/>
                      </a:lnTo>
                      <a:lnTo>
                        <a:pt x="1870" y="803"/>
                      </a:lnTo>
                      <a:lnTo>
                        <a:pt x="1866" y="840"/>
                      </a:lnTo>
                      <a:lnTo>
                        <a:pt x="1894" y="884"/>
                      </a:lnTo>
                      <a:lnTo>
                        <a:pt x="1876" y="920"/>
                      </a:lnTo>
                      <a:lnTo>
                        <a:pt x="1870" y="982"/>
                      </a:lnTo>
                      <a:lnTo>
                        <a:pt x="1903" y="1021"/>
                      </a:lnTo>
                      <a:lnTo>
                        <a:pt x="1940" y="1032"/>
                      </a:lnTo>
                      <a:lnTo>
                        <a:pt x="1979" y="1074"/>
                      </a:lnTo>
                      <a:lnTo>
                        <a:pt x="2012" y="1130"/>
                      </a:lnTo>
                      <a:lnTo>
                        <a:pt x="2014" y="1213"/>
                      </a:lnTo>
                      <a:lnTo>
                        <a:pt x="2003" y="1252"/>
                      </a:lnTo>
                      <a:lnTo>
                        <a:pt x="1968" y="1286"/>
                      </a:lnTo>
                      <a:lnTo>
                        <a:pt x="1925" y="1303"/>
                      </a:lnTo>
                      <a:lnTo>
                        <a:pt x="1898" y="1328"/>
                      </a:lnTo>
                      <a:lnTo>
                        <a:pt x="1882" y="1314"/>
                      </a:lnTo>
                      <a:lnTo>
                        <a:pt x="1868" y="1328"/>
                      </a:lnTo>
                      <a:lnTo>
                        <a:pt x="1864" y="1389"/>
                      </a:lnTo>
                      <a:lnTo>
                        <a:pt x="1874" y="1425"/>
                      </a:lnTo>
                      <a:lnTo>
                        <a:pt x="1917" y="1467"/>
                      </a:lnTo>
                      <a:lnTo>
                        <a:pt x="1934" y="1509"/>
                      </a:lnTo>
                      <a:lnTo>
                        <a:pt x="1948" y="1531"/>
                      </a:lnTo>
                      <a:lnTo>
                        <a:pt x="1944" y="1576"/>
                      </a:lnTo>
                      <a:lnTo>
                        <a:pt x="1917" y="1612"/>
                      </a:lnTo>
                      <a:lnTo>
                        <a:pt x="1888" y="1612"/>
                      </a:lnTo>
                      <a:lnTo>
                        <a:pt x="1841" y="1559"/>
                      </a:lnTo>
                      <a:lnTo>
                        <a:pt x="1808" y="1540"/>
                      </a:lnTo>
                      <a:lnTo>
                        <a:pt x="1794" y="1529"/>
                      </a:lnTo>
                      <a:lnTo>
                        <a:pt x="1781" y="1556"/>
                      </a:lnTo>
                      <a:lnTo>
                        <a:pt x="1785" y="1596"/>
                      </a:lnTo>
                      <a:lnTo>
                        <a:pt x="1796" y="1626"/>
                      </a:lnTo>
                      <a:lnTo>
                        <a:pt x="1804" y="1674"/>
                      </a:lnTo>
                      <a:lnTo>
                        <a:pt x="1833" y="1690"/>
                      </a:lnTo>
                      <a:lnTo>
                        <a:pt x="1824" y="1715"/>
                      </a:lnTo>
                      <a:lnTo>
                        <a:pt x="1826" y="1752"/>
                      </a:lnTo>
                      <a:lnTo>
                        <a:pt x="1835" y="1788"/>
                      </a:lnTo>
                      <a:lnTo>
                        <a:pt x="1816" y="1785"/>
                      </a:lnTo>
                      <a:lnTo>
                        <a:pt x="1794" y="1743"/>
                      </a:lnTo>
                      <a:lnTo>
                        <a:pt x="1796" y="1699"/>
                      </a:lnTo>
                      <a:lnTo>
                        <a:pt x="1789" y="1685"/>
                      </a:lnTo>
                      <a:lnTo>
                        <a:pt x="1781" y="1635"/>
                      </a:lnTo>
                      <a:lnTo>
                        <a:pt x="1771" y="1621"/>
                      </a:lnTo>
                      <a:lnTo>
                        <a:pt x="1767" y="1551"/>
                      </a:lnTo>
                      <a:lnTo>
                        <a:pt x="1754" y="1509"/>
                      </a:lnTo>
                      <a:lnTo>
                        <a:pt x="1730" y="1470"/>
                      </a:lnTo>
                      <a:lnTo>
                        <a:pt x="1688" y="1448"/>
                      </a:lnTo>
                      <a:lnTo>
                        <a:pt x="1658" y="1411"/>
                      </a:lnTo>
                      <a:lnTo>
                        <a:pt x="1647" y="1384"/>
                      </a:lnTo>
                      <a:lnTo>
                        <a:pt x="1625" y="1353"/>
                      </a:lnTo>
                      <a:lnTo>
                        <a:pt x="1592" y="1283"/>
                      </a:lnTo>
                      <a:lnTo>
                        <a:pt x="1563" y="1289"/>
                      </a:lnTo>
                      <a:lnTo>
                        <a:pt x="1524" y="1322"/>
                      </a:lnTo>
                      <a:lnTo>
                        <a:pt x="1507" y="1350"/>
                      </a:lnTo>
                      <a:lnTo>
                        <a:pt x="1472" y="1403"/>
                      </a:lnTo>
                      <a:lnTo>
                        <a:pt x="1446" y="1459"/>
                      </a:lnTo>
                      <a:lnTo>
                        <a:pt x="1437" y="1478"/>
                      </a:lnTo>
                      <a:lnTo>
                        <a:pt x="1446" y="1543"/>
                      </a:lnTo>
                      <a:lnTo>
                        <a:pt x="1445" y="1607"/>
                      </a:lnTo>
                      <a:lnTo>
                        <a:pt x="1413" y="1651"/>
                      </a:lnTo>
                      <a:lnTo>
                        <a:pt x="1396" y="1654"/>
                      </a:lnTo>
                      <a:lnTo>
                        <a:pt x="1359" y="1562"/>
                      </a:lnTo>
                      <a:lnTo>
                        <a:pt x="1330" y="1498"/>
                      </a:lnTo>
                      <a:lnTo>
                        <a:pt x="1272" y="1375"/>
                      </a:lnTo>
                      <a:lnTo>
                        <a:pt x="1270" y="1328"/>
                      </a:lnTo>
                      <a:lnTo>
                        <a:pt x="1256" y="1305"/>
                      </a:lnTo>
                      <a:lnTo>
                        <a:pt x="1246" y="1336"/>
                      </a:lnTo>
                      <a:lnTo>
                        <a:pt x="1196" y="1266"/>
                      </a:lnTo>
                      <a:lnTo>
                        <a:pt x="1128" y="1213"/>
                      </a:lnTo>
                      <a:lnTo>
                        <a:pt x="1085" y="1225"/>
                      </a:lnTo>
                      <a:lnTo>
                        <a:pt x="1023" y="1219"/>
                      </a:lnTo>
                      <a:lnTo>
                        <a:pt x="993" y="1180"/>
                      </a:lnTo>
                      <a:lnTo>
                        <a:pt x="960" y="1185"/>
                      </a:lnTo>
                      <a:lnTo>
                        <a:pt x="914" y="1169"/>
                      </a:lnTo>
                      <a:lnTo>
                        <a:pt x="817" y="1038"/>
                      </a:lnTo>
                      <a:lnTo>
                        <a:pt x="822" y="1091"/>
                      </a:lnTo>
                      <a:lnTo>
                        <a:pt x="852" y="1166"/>
                      </a:lnTo>
                      <a:lnTo>
                        <a:pt x="885" y="1219"/>
                      </a:lnTo>
                      <a:lnTo>
                        <a:pt x="920" y="1247"/>
                      </a:lnTo>
                      <a:lnTo>
                        <a:pt x="958" y="1225"/>
                      </a:lnTo>
                      <a:lnTo>
                        <a:pt x="990" y="1225"/>
                      </a:lnTo>
                      <a:lnTo>
                        <a:pt x="1030" y="1272"/>
                      </a:lnTo>
                      <a:lnTo>
                        <a:pt x="1054" y="1308"/>
                      </a:lnTo>
                      <a:lnTo>
                        <a:pt x="1050" y="1331"/>
                      </a:lnTo>
                      <a:lnTo>
                        <a:pt x="980" y="1434"/>
                      </a:lnTo>
                      <a:lnTo>
                        <a:pt x="933" y="1473"/>
                      </a:lnTo>
                      <a:lnTo>
                        <a:pt x="836" y="1523"/>
                      </a:lnTo>
                      <a:lnTo>
                        <a:pt x="807" y="1540"/>
                      </a:lnTo>
                      <a:lnTo>
                        <a:pt x="789" y="1523"/>
                      </a:lnTo>
                      <a:lnTo>
                        <a:pt x="784" y="1503"/>
                      </a:lnTo>
                      <a:lnTo>
                        <a:pt x="782" y="1473"/>
                      </a:lnTo>
                      <a:lnTo>
                        <a:pt x="774" y="1442"/>
                      </a:lnTo>
                      <a:lnTo>
                        <a:pt x="760" y="1417"/>
                      </a:lnTo>
                      <a:lnTo>
                        <a:pt x="749" y="1395"/>
                      </a:lnTo>
                      <a:lnTo>
                        <a:pt x="731" y="1364"/>
                      </a:lnTo>
                      <a:lnTo>
                        <a:pt x="721" y="1344"/>
                      </a:lnTo>
                      <a:lnTo>
                        <a:pt x="714" y="1319"/>
                      </a:lnTo>
                      <a:lnTo>
                        <a:pt x="700" y="1297"/>
                      </a:lnTo>
                      <a:lnTo>
                        <a:pt x="679" y="1241"/>
                      </a:lnTo>
                      <a:lnTo>
                        <a:pt x="667" y="1219"/>
                      </a:lnTo>
                      <a:lnTo>
                        <a:pt x="651" y="1188"/>
                      </a:lnTo>
                      <a:lnTo>
                        <a:pt x="626" y="1146"/>
                      </a:lnTo>
                      <a:lnTo>
                        <a:pt x="612" y="1121"/>
                      </a:lnTo>
                      <a:lnTo>
                        <a:pt x="601" y="1105"/>
                      </a:lnTo>
                      <a:lnTo>
                        <a:pt x="587" y="1068"/>
                      </a:lnTo>
                      <a:lnTo>
                        <a:pt x="628" y="1035"/>
                      </a:lnTo>
                      <a:lnTo>
                        <a:pt x="645" y="962"/>
                      </a:lnTo>
                      <a:lnTo>
                        <a:pt x="607" y="943"/>
                      </a:lnTo>
                      <a:lnTo>
                        <a:pt x="554" y="954"/>
                      </a:lnTo>
                      <a:lnTo>
                        <a:pt x="542" y="946"/>
                      </a:lnTo>
                      <a:lnTo>
                        <a:pt x="537" y="946"/>
                      </a:lnTo>
                      <a:lnTo>
                        <a:pt x="529" y="946"/>
                      </a:lnTo>
                      <a:lnTo>
                        <a:pt x="523" y="946"/>
                      </a:lnTo>
                      <a:lnTo>
                        <a:pt x="521" y="932"/>
                      </a:lnTo>
                      <a:lnTo>
                        <a:pt x="517" y="920"/>
                      </a:lnTo>
                      <a:lnTo>
                        <a:pt x="517" y="898"/>
                      </a:lnTo>
                      <a:lnTo>
                        <a:pt x="507" y="887"/>
                      </a:lnTo>
                      <a:lnTo>
                        <a:pt x="505" y="873"/>
                      </a:lnTo>
                      <a:lnTo>
                        <a:pt x="500" y="870"/>
                      </a:lnTo>
                      <a:lnTo>
                        <a:pt x="494" y="859"/>
                      </a:lnTo>
                      <a:lnTo>
                        <a:pt x="492" y="848"/>
                      </a:lnTo>
                      <a:lnTo>
                        <a:pt x="488" y="837"/>
                      </a:lnTo>
                      <a:lnTo>
                        <a:pt x="484" y="831"/>
                      </a:lnTo>
                      <a:lnTo>
                        <a:pt x="472" y="831"/>
                      </a:lnTo>
                      <a:lnTo>
                        <a:pt x="465" y="831"/>
                      </a:lnTo>
                      <a:lnTo>
                        <a:pt x="461" y="831"/>
                      </a:lnTo>
                      <a:lnTo>
                        <a:pt x="459" y="845"/>
                      </a:lnTo>
                      <a:lnTo>
                        <a:pt x="459" y="859"/>
                      </a:lnTo>
                      <a:lnTo>
                        <a:pt x="459" y="876"/>
                      </a:lnTo>
                      <a:lnTo>
                        <a:pt x="459" y="893"/>
                      </a:lnTo>
                      <a:lnTo>
                        <a:pt x="459" y="904"/>
                      </a:lnTo>
                      <a:lnTo>
                        <a:pt x="449" y="909"/>
                      </a:lnTo>
                      <a:lnTo>
                        <a:pt x="441" y="920"/>
                      </a:lnTo>
                      <a:lnTo>
                        <a:pt x="430" y="904"/>
                      </a:lnTo>
                      <a:lnTo>
                        <a:pt x="422" y="881"/>
                      </a:lnTo>
                      <a:lnTo>
                        <a:pt x="424" y="856"/>
                      </a:lnTo>
                      <a:lnTo>
                        <a:pt x="412" y="823"/>
                      </a:lnTo>
                      <a:lnTo>
                        <a:pt x="406" y="801"/>
                      </a:lnTo>
                      <a:lnTo>
                        <a:pt x="393" y="787"/>
                      </a:lnTo>
                      <a:lnTo>
                        <a:pt x="377" y="773"/>
                      </a:lnTo>
                      <a:lnTo>
                        <a:pt x="369" y="753"/>
                      </a:lnTo>
                      <a:lnTo>
                        <a:pt x="364" y="739"/>
                      </a:lnTo>
                      <a:lnTo>
                        <a:pt x="350" y="736"/>
                      </a:lnTo>
                      <a:lnTo>
                        <a:pt x="346" y="728"/>
                      </a:lnTo>
                      <a:lnTo>
                        <a:pt x="336" y="728"/>
                      </a:lnTo>
                      <a:lnTo>
                        <a:pt x="329" y="742"/>
                      </a:lnTo>
                      <a:lnTo>
                        <a:pt x="321" y="753"/>
                      </a:lnTo>
                      <a:lnTo>
                        <a:pt x="338" y="767"/>
                      </a:lnTo>
                      <a:lnTo>
                        <a:pt x="348" y="787"/>
                      </a:lnTo>
                      <a:lnTo>
                        <a:pt x="366" y="812"/>
                      </a:lnTo>
                      <a:lnTo>
                        <a:pt x="373" y="823"/>
                      </a:lnTo>
                      <a:lnTo>
                        <a:pt x="387" y="831"/>
                      </a:lnTo>
                      <a:lnTo>
                        <a:pt x="397" y="848"/>
                      </a:lnTo>
                      <a:lnTo>
                        <a:pt x="385" y="868"/>
                      </a:lnTo>
                      <a:lnTo>
                        <a:pt x="383" y="859"/>
                      </a:lnTo>
                      <a:lnTo>
                        <a:pt x="383" y="848"/>
                      </a:lnTo>
                      <a:lnTo>
                        <a:pt x="377" y="873"/>
                      </a:lnTo>
                      <a:lnTo>
                        <a:pt x="375" y="895"/>
                      </a:lnTo>
                      <a:lnTo>
                        <a:pt x="364" y="901"/>
                      </a:lnTo>
                      <a:lnTo>
                        <a:pt x="367" y="873"/>
                      </a:lnTo>
                      <a:lnTo>
                        <a:pt x="366" y="859"/>
                      </a:lnTo>
                      <a:lnTo>
                        <a:pt x="352" y="851"/>
                      </a:lnTo>
                      <a:lnTo>
                        <a:pt x="346" y="845"/>
                      </a:lnTo>
                      <a:lnTo>
                        <a:pt x="340" y="834"/>
                      </a:lnTo>
                      <a:lnTo>
                        <a:pt x="329" y="828"/>
                      </a:lnTo>
                      <a:lnTo>
                        <a:pt x="321" y="820"/>
                      </a:lnTo>
                      <a:lnTo>
                        <a:pt x="313" y="803"/>
                      </a:lnTo>
                      <a:lnTo>
                        <a:pt x="303" y="795"/>
                      </a:lnTo>
                      <a:lnTo>
                        <a:pt x="297" y="778"/>
                      </a:lnTo>
                      <a:lnTo>
                        <a:pt x="296" y="764"/>
                      </a:lnTo>
                      <a:lnTo>
                        <a:pt x="288" y="759"/>
                      </a:lnTo>
                      <a:lnTo>
                        <a:pt x="280" y="750"/>
                      </a:lnTo>
                      <a:lnTo>
                        <a:pt x="264" y="750"/>
                      </a:lnTo>
                      <a:lnTo>
                        <a:pt x="251" y="753"/>
                      </a:lnTo>
                      <a:lnTo>
                        <a:pt x="235" y="750"/>
                      </a:lnTo>
                      <a:lnTo>
                        <a:pt x="208" y="753"/>
                      </a:lnTo>
                      <a:lnTo>
                        <a:pt x="189" y="756"/>
                      </a:lnTo>
                      <a:lnTo>
                        <a:pt x="183" y="762"/>
                      </a:lnTo>
                      <a:lnTo>
                        <a:pt x="181" y="778"/>
                      </a:lnTo>
                      <a:lnTo>
                        <a:pt x="181" y="798"/>
                      </a:lnTo>
                      <a:lnTo>
                        <a:pt x="169" y="817"/>
                      </a:lnTo>
                      <a:lnTo>
                        <a:pt x="161" y="826"/>
                      </a:lnTo>
                      <a:lnTo>
                        <a:pt x="157" y="831"/>
                      </a:lnTo>
                      <a:lnTo>
                        <a:pt x="152" y="845"/>
                      </a:lnTo>
                      <a:lnTo>
                        <a:pt x="148" y="856"/>
                      </a:lnTo>
                      <a:lnTo>
                        <a:pt x="154" y="865"/>
                      </a:lnTo>
                      <a:lnTo>
                        <a:pt x="154" y="881"/>
                      </a:lnTo>
                      <a:lnTo>
                        <a:pt x="152" y="890"/>
                      </a:lnTo>
                      <a:lnTo>
                        <a:pt x="148" y="901"/>
                      </a:lnTo>
                      <a:lnTo>
                        <a:pt x="138" y="920"/>
                      </a:lnTo>
                      <a:lnTo>
                        <a:pt x="132" y="912"/>
                      </a:lnTo>
                      <a:lnTo>
                        <a:pt x="126" y="918"/>
                      </a:lnTo>
                      <a:lnTo>
                        <a:pt x="119" y="926"/>
                      </a:lnTo>
                      <a:lnTo>
                        <a:pt x="107" y="929"/>
                      </a:lnTo>
                      <a:lnTo>
                        <a:pt x="95" y="943"/>
                      </a:lnTo>
                      <a:lnTo>
                        <a:pt x="84" y="946"/>
                      </a:lnTo>
                      <a:lnTo>
                        <a:pt x="72" y="946"/>
                      </a:lnTo>
                      <a:lnTo>
                        <a:pt x="60" y="946"/>
                      </a:lnTo>
                      <a:lnTo>
                        <a:pt x="35" y="954"/>
                      </a:lnTo>
                      <a:lnTo>
                        <a:pt x="23" y="954"/>
                      </a:lnTo>
                      <a:lnTo>
                        <a:pt x="17" y="934"/>
                      </a:lnTo>
                      <a:lnTo>
                        <a:pt x="12" y="909"/>
                      </a:lnTo>
                      <a:lnTo>
                        <a:pt x="8" y="887"/>
                      </a:lnTo>
                      <a:lnTo>
                        <a:pt x="6" y="865"/>
                      </a:lnTo>
                      <a:lnTo>
                        <a:pt x="6" y="837"/>
                      </a:lnTo>
                      <a:lnTo>
                        <a:pt x="0" y="803"/>
                      </a:lnTo>
                    </a:path>
                  </a:pathLst>
                </a:custGeom>
                <a:solidFill>
                  <a:srgbClr val="008000">
                    <a:alpha val="50000"/>
                  </a:srgbClr>
                </a:solidFill>
                <a:ln w="9525" cap="rnd">
                  <a:noFill/>
                  <a:round/>
                  <a:headEnd/>
                  <a:tailEnd/>
                </a:ln>
                <a:effectLst/>
              </p:spPr>
              <p:txBody>
                <a:bodyPr/>
                <a:lstStyle/>
                <a:p>
                  <a:endParaRPr lang="en-US"/>
                </a:p>
              </p:txBody>
            </p:sp>
          </p:grpSp>
        </p:grpSp>
        <p:grpSp>
          <p:nvGrpSpPr>
            <p:cNvPr id="3110" name="Group 38"/>
            <p:cNvGrpSpPr>
              <a:grpSpLocks/>
            </p:cNvGrpSpPr>
            <p:nvPr/>
          </p:nvGrpSpPr>
          <p:grpSpPr bwMode="auto">
            <a:xfrm>
              <a:off x="92" y="615"/>
              <a:ext cx="1865" cy="3311"/>
              <a:chOff x="92" y="615"/>
              <a:chExt cx="1865" cy="3311"/>
            </a:xfrm>
          </p:grpSpPr>
          <p:sp>
            <p:nvSpPr>
              <p:cNvPr id="3104" name="Freeform 32"/>
              <p:cNvSpPr>
                <a:spLocks/>
              </p:cNvSpPr>
              <p:nvPr/>
            </p:nvSpPr>
            <p:spPr bwMode="auto">
              <a:xfrm>
                <a:off x="92" y="761"/>
                <a:ext cx="1262" cy="1550"/>
              </a:xfrm>
              <a:custGeom>
                <a:avLst/>
                <a:gdLst/>
                <a:ahLst/>
                <a:cxnLst>
                  <a:cxn ang="0">
                    <a:pos x="101" y="290"/>
                  </a:cxn>
                  <a:cxn ang="0">
                    <a:pos x="82" y="203"/>
                  </a:cxn>
                  <a:cxn ang="0">
                    <a:pos x="181" y="131"/>
                  </a:cxn>
                  <a:cxn ang="0">
                    <a:pos x="225" y="75"/>
                  </a:cxn>
                  <a:cxn ang="0">
                    <a:pos x="303" y="64"/>
                  </a:cxn>
                  <a:cxn ang="0">
                    <a:pos x="544" y="67"/>
                  </a:cxn>
                  <a:cxn ang="0">
                    <a:pos x="666" y="95"/>
                  </a:cxn>
                  <a:cxn ang="0">
                    <a:pos x="620" y="92"/>
                  </a:cxn>
                  <a:cxn ang="0">
                    <a:pos x="589" y="3"/>
                  </a:cxn>
                  <a:cxn ang="0">
                    <a:pos x="649" y="0"/>
                  </a:cxn>
                  <a:cxn ang="0">
                    <a:pos x="696" y="39"/>
                  </a:cxn>
                  <a:cxn ang="0">
                    <a:pos x="767" y="103"/>
                  </a:cxn>
                  <a:cxn ang="0">
                    <a:pos x="754" y="33"/>
                  </a:cxn>
                  <a:cxn ang="0">
                    <a:pos x="884" y="100"/>
                  </a:cxn>
                  <a:cxn ang="0">
                    <a:pos x="886" y="128"/>
                  </a:cxn>
                  <a:cxn ang="0">
                    <a:pos x="847" y="198"/>
                  </a:cxn>
                  <a:cxn ang="0">
                    <a:pos x="814" y="312"/>
                  </a:cxn>
                  <a:cxn ang="0">
                    <a:pos x="935" y="376"/>
                  </a:cxn>
                  <a:cxn ang="0">
                    <a:pos x="938" y="476"/>
                  </a:cxn>
                  <a:cxn ang="0">
                    <a:pos x="956" y="398"/>
                  </a:cxn>
                  <a:cxn ang="0">
                    <a:pos x="956" y="254"/>
                  </a:cxn>
                  <a:cxn ang="0">
                    <a:pos x="1043" y="293"/>
                  </a:cxn>
                  <a:cxn ang="0">
                    <a:pos x="1098" y="251"/>
                  </a:cxn>
                  <a:cxn ang="0">
                    <a:pos x="1195" y="357"/>
                  </a:cxn>
                  <a:cxn ang="0">
                    <a:pos x="1261" y="449"/>
                  </a:cxn>
                  <a:cxn ang="0">
                    <a:pos x="1209" y="485"/>
                  </a:cxn>
                  <a:cxn ang="0">
                    <a:pos x="1117" y="515"/>
                  </a:cxn>
                  <a:cxn ang="0">
                    <a:pos x="1181" y="535"/>
                  </a:cxn>
                  <a:cxn ang="0">
                    <a:pos x="1209" y="618"/>
                  </a:cxn>
                  <a:cxn ang="0">
                    <a:pos x="1183" y="624"/>
                  </a:cxn>
                  <a:cxn ang="0">
                    <a:pos x="1146" y="657"/>
                  </a:cxn>
                  <a:cxn ang="0">
                    <a:pos x="1088" y="730"/>
                  </a:cxn>
                  <a:cxn ang="0">
                    <a:pos x="1082" y="839"/>
                  </a:cxn>
                  <a:cxn ang="0">
                    <a:pos x="1020" y="1003"/>
                  </a:cxn>
                  <a:cxn ang="0">
                    <a:pos x="1038" y="1142"/>
                  </a:cxn>
                  <a:cxn ang="0">
                    <a:pos x="1003" y="1048"/>
                  </a:cxn>
                  <a:cxn ang="0">
                    <a:pos x="942" y="1006"/>
                  </a:cxn>
                  <a:cxn ang="0">
                    <a:pos x="890" y="1034"/>
                  </a:cxn>
                  <a:cxn ang="0">
                    <a:pos x="804" y="1048"/>
                  </a:cxn>
                  <a:cxn ang="0">
                    <a:pos x="760" y="1151"/>
                  </a:cxn>
                  <a:cxn ang="0">
                    <a:pos x="859" y="1290"/>
                  </a:cxn>
                  <a:cxn ang="0">
                    <a:pos x="874" y="1212"/>
                  </a:cxn>
                  <a:cxn ang="0">
                    <a:pos x="931" y="1268"/>
                  </a:cxn>
                  <a:cxn ang="0">
                    <a:pos x="962" y="1346"/>
                  </a:cxn>
                  <a:cxn ang="0">
                    <a:pos x="987" y="1415"/>
                  </a:cxn>
                  <a:cxn ang="0">
                    <a:pos x="1045" y="1521"/>
                  </a:cxn>
                  <a:cxn ang="0">
                    <a:pos x="1133" y="1518"/>
                  </a:cxn>
                  <a:cxn ang="0">
                    <a:pos x="1080" y="1532"/>
                  </a:cxn>
                  <a:cxn ang="0">
                    <a:pos x="977" y="1516"/>
                  </a:cxn>
                  <a:cxn ang="0">
                    <a:pos x="905" y="1421"/>
                  </a:cxn>
                  <a:cxn ang="0">
                    <a:pos x="853" y="1385"/>
                  </a:cxn>
                  <a:cxn ang="0">
                    <a:pos x="769" y="1340"/>
                  </a:cxn>
                  <a:cxn ang="0">
                    <a:pos x="622" y="1190"/>
                  </a:cxn>
                  <a:cxn ang="0">
                    <a:pos x="501" y="970"/>
                  </a:cxn>
                  <a:cxn ang="0">
                    <a:pos x="542" y="1167"/>
                  </a:cxn>
                  <a:cxn ang="0">
                    <a:pos x="464" y="1031"/>
                  </a:cxn>
                  <a:cxn ang="0">
                    <a:pos x="392" y="763"/>
                  </a:cxn>
                  <a:cxn ang="0">
                    <a:pos x="400" y="568"/>
                  </a:cxn>
                  <a:cxn ang="0">
                    <a:pos x="375" y="418"/>
                  </a:cxn>
                  <a:cxn ang="0">
                    <a:pos x="354" y="329"/>
                  </a:cxn>
                  <a:cxn ang="0">
                    <a:pos x="305" y="276"/>
                  </a:cxn>
                  <a:cxn ang="0">
                    <a:pos x="202" y="290"/>
                  </a:cxn>
                  <a:cxn ang="0">
                    <a:pos x="124" y="345"/>
                  </a:cxn>
                </a:cxnLst>
                <a:rect l="0" t="0" r="r" b="b"/>
                <a:pathLst>
                  <a:path w="1262" h="1550">
                    <a:moveTo>
                      <a:pt x="0" y="398"/>
                    </a:moveTo>
                    <a:lnTo>
                      <a:pt x="60" y="345"/>
                    </a:lnTo>
                    <a:lnTo>
                      <a:pt x="95" y="323"/>
                    </a:lnTo>
                    <a:lnTo>
                      <a:pt x="101" y="290"/>
                    </a:lnTo>
                    <a:lnTo>
                      <a:pt x="74" y="270"/>
                    </a:lnTo>
                    <a:lnTo>
                      <a:pt x="72" y="231"/>
                    </a:lnTo>
                    <a:lnTo>
                      <a:pt x="84" y="220"/>
                    </a:lnTo>
                    <a:lnTo>
                      <a:pt x="82" y="203"/>
                    </a:lnTo>
                    <a:lnTo>
                      <a:pt x="128" y="198"/>
                    </a:lnTo>
                    <a:lnTo>
                      <a:pt x="140" y="167"/>
                    </a:lnTo>
                    <a:lnTo>
                      <a:pt x="142" y="139"/>
                    </a:lnTo>
                    <a:lnTo>
                      <a:pt x="181" y="131"/>
                    </a:lnTo>
                    <a:lnTo>
                      <a:pt x="185" y="103"/>
                    </a:lnTo>
                    <a:lnTo>
                      <a:pt x="148" y="95"/>
                    </a:lnTo>
                    <a:lnTo>
                      <a:pt x="165" y="75"/>
                    </a:lnTo>
                    <a:lnTo>
                      <a:pt x="225" y="75"/>
                    </a:lnTo>
                    <a:lnTo>
                      <a:pt x="243" y="53"/>
                    </a:lnTo>
                    <a:lnTo>
                      <a:pt x="268" y="50"/>
                    </a:lnTo>
                    <a:lnTo>
                      <a:pt x="284" y="33"/>
                    </a:lnTo>
                    <a:lnTo>
                      <a:pt x="303" y="64"/>
                    </a:lnTo>
                    <a:lnTo>
                      <a:pt x="379" y="59"/>
                    </a:lnTo>
                    <a:lnTo>
                      <a:pt x="414" y="92"/>
                    </a:lnTo>
                    <a:lnTo>
                      <a:pt x="527" y="84"/>
                    </a:lnTo>
                    <a:lnTo>
                      <a:pt x="544" y="67"/>
                    </a:lnTo>
                    <a:lnTo>
                      <a:pt x="587" y="95"/>
                    </a:lnTo>
                    <a:lnTo>
                      <a:pt x="631" y="120"/>
                    </a:lnTo>
                    <a:lnTo>
                      <a:pt x="653" y="109"/>
                    </a:lnTo>
                    <a:lnTo>
                      <a:pt x="666" y="95"/>
                    </a:lnTo>
                    <a:lnTo>
                      <a:pt x="703" y="103"/>
                    </a:lnTo>
                    <a:lnTo>
                      <a:pt x="678" y="84"/>
                    </a:lnTo>
                    <a:lnTo>
                      <a:pt x="655" y="86"/>
                    </a:lnTo>
                    <a:lnTo>
                      <a:pt x="620" y="92"/>
                    </a:lnTo>
                    <a:lnTo>
                      <a:pt x="602" y="64"/>
                    </a:lnTo>
                    <a:lnTo>
                      <a:pt x="583" y="50"/>
                    </a:lnTo>
                    <a:lnTo>
                      <a:pt x="583" y="28"/>
                    </a:lnTo>
                    <a:lnTo>
                      <a:pt x="589" y="3"/>
                    </a:lnTo>
                    <a:lnTo>
                      <a:pt x="604" y="0"/>
                    </a:lnTo>
                    <a:lnTo>
                      <a:pt x="626" y="22"/>
                    </a:lnTo>
                    <a:lnTo>
                      <a:pt x="631" y="11"/>
                    </a:lnTo>
                    <a:lnTo>
                      <a:pt x="649" y="0"/>
                    </a:lnTo>
                    <a:lnTo>
                      <a:pt x="670" y="17"/>
                    </a:lnTo>
                    <a:lnTo>
                      <a:pt x="682" y="3"/>
                    </a:lnTo>
                    <a:lnTo>
                      <a:pt x="694" y="25"/>
                    </a:lnTo>
                    <a:lnTo>
                      <a:pt x="696" y="39"/>
                    </a:lnTo>
                    <a:lnTo>
                      <a:pt x="727" y="59"/>
                    </a:lnTo>
                    <a:lnTo>
                      <a:pt x="715" y="75"/>
                    </a:lnTo>
                    <a:lnTo>
                      <a:pt x="715" y="98"/>
                    </a:lnTo>
                    <a:lnTo>
                      <a:pt x="767" y="103"/>
                    </a:lnTo>
                    <a:lnTo>
                      <a:pt x="781" y="75"/>
                    </a:lnTo>
                    <a:lnTo>
                      <a:pt x="771" y="61"/>
                    </a:lnTo>
                    <a:lnTo>
                      <a:pt x="748" y="64"/>
                    </a:lnTo>
                    <a:lnTo>
                      <a:pt x="754" y="33"/>
                    </a:lnTo>
                    <a:lnTo>
                      <a:pt x="801" y="50"/>
                    </a:lnTo>
                    <a:lnTo>
                      <a:pt x="810" y="72"/>
                    </a:lnTo>
                    <a:lnTo>
                      <a:pt x="849" y="72"/>
                    </a:lnTo>
                    <a:lnTo>
                      <a:pt x="884" y="100"/>
                    </a:lnTo>
                    <a:lnTo>
                      <a:pt x="903" y="95"/>
                    </a:lnTo>
                    <a:lnTo>
                      <a:pt x="925" y="120"/>
                    </a:lnTo>
                    <a:lnTo>
                      <a:pt x="903" y="153"/>
                    </a:lnTo>
                    <a:lnTo>
                      <a:pt x="886" y="128"/>
                    </a:lnTo>
                    <a:lnTo>
                      <a:pt x="874" y="137"/>
                    </a:lnTo>
                    <a:lnTo>
                      <a:pt x="859" y="156"/>
                    </a:lnTo>
                    <a:lnTo>
                      <a:pt x="834" y="173"/>
                    </a:lnTo>
                    <a:lnTo>
                      <a:pt x="847" y="198"/>
                    </a:lnTo>
                    <a:lnTo>
                      <a:pt x="824" y="201"/>
                    </a:lnTo>
                    <a:lnTo>
                      <a:pt x="804" y="234"/>
                    </a:lnTo>
                    <a:lnTo>
                      <a:pt x="785" y="276"/>
                    </a:lnTo>
                    <a:lnTo>
                      <a:pt x="814" y="312"/>
                    </a:lnTo>
                    <a:lnTo>
                      <a:pt x="837" y="354"/>
                    </a:lnTo>
                    <a:lnTo>
                      <a:pt x="878" y="359"/>
                    </a:lnTo>
                    <a:lnTo>
                      <a:pt x="917" y="354"/>
                    </a:lnTo>
                    <a:lnTo>
                      <a:pt x="935" y="376"/>
                    </a:lnTo>
                    <a:lnTo>
                      <a:pt x="927" y="387"/>
                    </a:lnTo>
                    <a:lnTo>
                      <a:pt x="915" y="410"/>
                    </a:lnTo>
                    <a:lnTo>
                      <a:pt x="933" y="449"/>
                    </a:lnTo>
                    <a:lnTo>
                      <a:pt x="938" y="476"/>
                    </a:lnTo>
                    <a:lnTo>
                      <a:pt x="960" y="490"/>
                    </a:lnTo>
                    <a:lnTo>
                      <a:pt x="989" y="465"/>
                    </a:lnTo>
                    <a:lnTo>
                      <a:pt x="981" y="429"/>
                    </a:lnTo>
                    <a:lnTo>
                      <a:pt x="956" y="398"/>
                    </a:lnTo>
                    <a:lnTo>
                      <a:pt x="985" y="362"/>
                    </a:lnTo>
                    <a:lnTo>
                      <a:pt x="960" y="301"/>
                    </a:lnTo>
                    <a:lnTo>
                      <a:pt x="937" y="276"/>
                    </a:lnTo>
                    <a:lnTo>
                      <a:pt x="956" y="254"/>
                    </a:lnTo>
                    <a:lnTo>
                      <a:pt x="952" y="220"/>
                    </a:lnTo>
                    <a:lnTo>
                      <a:pt x="966" y="201"/>
                    </a:lnTo>
                    <a:lnTo>
                      <a:pt x="989" y="220"/>
                    </a:lnTo>
                    <a:lnTo>
                      <a:pt x="1043" y="293"/>
                    </a:lnTo>
                    <a:lnTo>
                      <a:pt x="1076" y="304"/>
                    </a:lnTo>
                    <a:lnTo>
                      <a:pt x="1086" y="284"/>
                    </a:lnTo>
                    <a:lnTo>
                      <a:pt x="1078" y="245"/>
                    </a:lnTo>
                    <a:lnTo>
                      <a:pt x="1098" y="251"/>
                    </a:lnTo>
                    <a:lnTo>
                      <a:pt x="1131" y="295"/>
                    </a:lnTo>
                    <a:lnTo>
                      <a:pt x="1137" y="320"/>
                    </a:lnTo>
                    <a:lnTo>
                      <a:pt x="1156" y="337"/>
                    </a:lnTo>
                    <a:lnTo>
                      <a:pt x="1195" y="357"/>
                    </a:lnTo>
                    <a:lnTo>
                      <a:pt x="1214" y="393"/>
                    </a:lnTo>
                    <a:lnTo>
                      <a:pt x="1244" y="418"/>
                    </a:lnTo>
                    <a:lnTo>
                      <a:pt x="1259" y="426"/>
                    </a:lnTo>
                    <a:lnTo>
                      <a:pt x="1261" y="449"/>
                    </a:lnTo>
                    <a:lnTo>
                      <a:pt x="1238" y="462"/>
                    </a:lnTo>
                    <a:lnTo>
                      <a:pt x="1224" y="446"/>
                    </a:lnTo>
                    <a:lnTo>
                      <a:pt x="1212" y="449"/>
                    </a:lnTo>
                    <a:lnTo>
                      <a:pt x="1209" y="485"/>
                    </a:lnTo>
                    <a:lnTo>
                      <a:pt x="1189" y="493"/>
                    </a:lnTo>
                    <a:lnTo>
                      <a:pt x="1168" y="474"/>
                    </a:lnTo>
                    <a:lnTo>
                      <a:pt x="1123" y="474"/>
                    </a:lnTo>
                    <a:lnTo>
                      <a:pt x="1117" y="515"/>
                    </a:lnTo>
                    <a:lnTo>
                      <a:pt x="1129" y="540"/>
                    </a:lnTo>
                    <a:lnTo>
                      <a:pt x="1146" y="527"/>
                    </a:lnTo>
                    <a:lnTo>
                      <a:pt x="1164" y="521"/>
                    </a:lnTo>
                    <a:lnTo>
                      <a:pt x="1181" y="535"/>
                    </a:lnTo>
                    <a:lnTo>
                      <a:pt x="1158" y="566"/>
                    </a:lnTo>
                    <a:lnTo>
                      <a:pt x="1181" y="593"/>
                    </a:lnTo>
                    <a:lnTo>
                      <a:pt x="1212" y="602"/>
                    </a:lnTo>
                    <a:lnTo>
                      <a:pt x="1209" y="618"/>
                    </a:lnTo>
                    <a:lnTo>
                      <a:pt x="1197" y="621"/>
                    </a:lnTo>
                    <a:lnTo>
                      <a:pt x="1168" y="716"/>
                    </a:lnTo>
                    <a:lnTo>
                      <a:pt x="1170" y="655"/>
                    </a:lnTo>
                    <a:lnTo>
                      <a:pt x="1183" y="624"/>
                    </a:lnTo>
                    <a:lnTo>
                      <a:pt x="1168" y="610"/>
                    </a:lnTo>
                    <a:lnTo>
                      <a:pt x="1150" y="630"/>
                    </a:lnTo>
                    <a:lnTo>
                      <a:pt x="1160" y="646"/>
                    </a:lnTo>
                    <a:lnTo>
                      <a:pt x="1146" y="657"/>
                    </a:lnTo>
                    <a:lnTo>
                      <a:pt x="1133" y="671"/>
                    </a:lnTo>
                    <a:lnTo>
                      <a:pt x="1135" y="713"/>
                    </a:lnTo>
                    <a:lnTo>
                      <a:pt x="1115" y="727"/>
                    </a:lnTo>
                    <a:lnTo>
                      <a:pt x="1088" y="730"/>
                    </a:lnTo>
                    <a:lnTo>
                      <a:pt x="1098" y="752"/>
                    </a:lnTo>
                    <a:lnTo>
                      <a:pt x="1088" y="777"/>
                    </a:lnTo>
                    <a:lnTo>
                      <a:pt x="1098" y="797"/>
                    </a:lnTo>
                    <a:lnTo>
                      <a:pt x="1082" y="839"/>
                    </a:lnTo>
                    <a:lnTo>
                      <a:pt x="1076" y="878"/>
                    </a:lnTo>
                    <a:lnTo>
                      <a:pt x="1053" y="900"/>
                    </a:lnTo>
                    <a:lnTo>
                      <a:pt x="1024" y="961"/>
                    </a:lnTo>
                    <a:lnTo>
                      <a:pt x="1020" y="1003"/>
                    </a:lnTo>
                    <a:lnTo>
                      <a:pt x="1030" y="1036"/>
                    </a:lnTo>
                    <a:lnTo>
                      <a:pt x="1043" y="1078"/>
                    </a:lnTo>
                    <a:lnTo>
                      <a:pt x="1051" y="1123"/>
                    </a:lnTo>
                    <a:lnTo>
                      <a:pt x="1038" y="1142"/>
                    </a:lnTo>
                    <a:lnTo>
                      <a:pt x="1020" y="1128"/>
                    </a:lnTo>
                    <a:lnTo>
                      <a:pt x="1024" y="1106"/>
                    </a:lnTo>
                    <a:lnTo>
                      <a:pt x="1014" y="1056"/>
                    </a:lnTo>
                    <a:lnTo>
                      <a:pt x="1003" y="1048"/>
                    </a:lnTo>
                    <a:lnTo>
                      <a:pt x="995" y="1017"/>
                    </a:lnTo>
                    <a:lnTo>
                      <a:pt x="979" y="1017"/>
                    </a:lnTo>
                    <a:lnTo>
                      <a:pt x="962" y="1000"/>
                    </a:lnTo>
                    <a:lnTo>
                      <a:pt x="942" y="1006"/>
                    </a:lnTo>
                    <a:lnTo>
                      <a:pt x="925" y="995"/>
                    </a:lnTo>
                    <a:lnTo>
                      <a:pt x="903" y="1009"/>
                    </a:lnTo>
                    <a:lnTo>
                      <a:pt x="865" y="997"/>
                    </a:lnTo>
                    <a:lnTo>
                      <a:pt x="890" y="1034"/>
                    </a:lnTo>
                    <a:lnTo>
                      <a:pt x="859" y="1031"/>
                    </a:lnTo>
                    <a:lnTo>
                      <a:pt x="837" y="1003"/>
                    </a:lnTo>
                    <a:lnTo>
                      <a:pt x="799" y="1003"/>
                    </a:lnTo>
                    <a:lnTo>
                      <a:pt x="804" y="1048"/>
                    </a:lnTo>
                    <a:lnTo>
                      <a:pt x="775" y="1034"/>
                    </a:lnTo>
                    <a:lnTo>
                      <a:pt x="760" y="1078"/>
                    </a:lnTo>
                    <a:lnTo>
                      <a:pt x="771" y="1098"/>
                    </a:lnTo>
                    <a:lnTo>
                      <a:pt x="760" y="1151"/>
                    </a:lnTo>
                    <a:lnTo>
                      <a:pt x="773" y="1212"/>
                    </a:lnTo>
                    <a:lnTo>
                      <a:pt x="789" y="1254"/>
                    </a:lnTo>
                    <a:lnTo>
                      <a:pt x="806" y="1293"/>
                    </a:lnTo>
                    <a:lnTo>
                      <a:pt x="859" y="1290"/>
                    </a:lnTo>
                    <a:lnTo>
                      <a:pt x="880" y="1282"/>
                    </a:lnTo>
                    <a:lnTo>
                      <a:pt x="884" y="1254"/>
                    </a:lnTo>
                    <a:lnTo>
                      <a:pt x="872" y="1231"/>
                    </a:lnTo>
                    <a:lnTo>
                      <a:pt x="874" y="1212"/>
                    </a:lnTo>
                    <a:lnTo>
                      <a:pt x="907" y="1217"/>
                    </a:lnTo>
                    <a:lnTo>
                      <a:pt x="940" y="1206"/>
                    </a:lnTo>
                    <a:lnTo>
                      <a:pt x="940" y="1231"/>
                    </a:lnTo>
                    <a:lnTo>
                      <a:pt x="931" y="1268"/>
                    </a:lnTo>
                    <a:lnTo>
                      <a:pt x="915" y="1295"/>
                    </a:lnTo>
                    <a:lnTo>
                      <a:pt x="911" y="1334"/>
                    </a:lnTo>
                    <a:lnTo>
                      <a:pt x="933" y="1351"/>
                    </a:lnTo>
                    <a:lnTo>
                      <a:pt x="962" y="1346"/>
                    </a:lnTo>
                    <a:lnTo>
                      <a:pt x="979" y="1360"/>
                    </a:lnTo>
                    <a:lnTo>
                      <a:pt x="995" y="1354"/>
                    </a:lnTo>
                    <a:lnTo>
                      <a:pt x="1001" y="1379"/>
                    </a:lnTo>
                    <a:lnTo>
                      <a:pt x="987" y="1415"/>
                    </a:lnTo>
                    <a:lnTo>
                      <a:pt x="999" y="1438"/>
                    </a:lnTo>
                    <a:lnTo>
                      <a:pt x="1001" y="1482"/>
                    </a:lnTo>
                    <a:lnTo>
                      <a:pt x="1020" y="1513"/>
                    </a:lnTo>
                    <a:lnTo>
                      <a:pt x="1045" y="1521"/>
                    </a:lnTo>
                    <a:lnTo>
                      <a:pt x="1063" y="1513"/>
                    </a:lnTo>
                    <a:lnTo>
                      <a:pt x="1071" y="1516"/>
                    </a:lnTo>
                    <a:lnTo>
                      <a:pt x="1104" y="1516"/>
                    </a:lnTo>
                    <a:lnTo>
                      <a:pt x="1133" y="1518"/>
                    </a:lnTo>
                    <a:lnTo>
                      <a:pt x="1141" y="1499"/>
                    </a:lnTo>
                    <a:lnTo>
                      <a:pt x="1115" y="1532"/>
                    </a:lnTo>
                    <a:lnTo>
                      <a:pt x="1098" y="1529"/>
                    </a:lnTo>
                    <a:lnTo>
                      <a:pt x="1080" y="1532"/>
                    </a:lnTo>
                    <a:lnTo>
                      <a:pt x="1045" y="1549"/>
                    </a:lnTo>
                    <a:lnTo>
                      <a:pt x="1016" y="1527"/>
                    </a:lnTo>
                    <a:lnTo>
                      <a:pt x="989" y="1513"/>
                    </a:lnTo>
                    <a:lnTo>
                      <a:pt x="977" y="1516"/>
                    </a:lnTo>
                    <a:lnTo>
                      <a:pt x="979" y="1496"/>
                    </a:lnTo>
                    <a:lnTo>
                      <a:pt x="977" y="1465"/>
                    </a:lnTo>
                    <a:lnTo>
                      <a:pt x="954" y="1438"/>
                    </a:lnTo>
                    <a:lnTo>
                      <a:pt x="905" y="1421"/>
                    </a:lnTo>
                    <a:lnTo>
                      <a:pt x="898" y="1410"/>
                    </a:lnTo>
                    <a:lnTo>
                      <a:pt x="884" y="1412"/>
                    </a:lnTo>
                    <a:lnTo>
                      <a:pt x="870" y="1399"/>
                    </a:lnTo>
                    <a:lnTo>
                      <a:pt x="853" y="1385"/>
                    </a:lnTo>
                    <a:lnTo>
                      <a:pt x="830" y="1346"/>
                    </a:lnTo>
                    <a:lnTo>
                      <a:pt x="802" y="1334"/>
                    </a:lnTo>
                    <a:lnTo>
                      <a:pt x="787" y="1360"/>
                    </a:lnTo>
                    <a:lnTo>
                      <a:pt x="769" y="1340"/>
                    </a:lnTo>
                    <a:lnTo>
                      <a:pt x="748" y="1340"/>
                    </a:lnTo>
                    <a:lnTo>
                      <a:pt x="705" y="1326"/>
                    </a:lnTo>
                    <a:lnTo>
                      <a:pt x="628" y="1259"/>
                    </a:lnTo>
                    <a:lnTo>
                      <a:pt x="622" y="1190"/>
                    </a:lnTo>
                    <a:lnTo>
                      <a:pt x="614" y="1162"/>
                    </a:lnTo>
                    <a:lnTo>
                      <a:pt x="600" y="1142"/>
                    </a:lnTo>
                    <a:lnTo>
                      <a:pt x="583" y="1103"/>
                    </a:lnTo>
                    <a:lnTo>
                      <a:pt x="501" y="970"/>
                    </a:lnTo>
                    <a:lnTo>
                      <a:pt x="501" y="1020"/>
                    </a:lnTo>
                    <a:lnTo>
                      <a:pt x="552" y="1109"/>
                    </a:lnTo>
                    <a:lnTo>
                      <a:pt x="573" y="1184"/>
                    </a:lnTo>
                    <a:lnTo>
                      <a:pt x="542" y="1167"/>
                    </a:lnTo>
                    <a:lnTo>
                      <a:pt x="536" y="1123"/>
                    </a:lnTo>
                    <a:lnTo>
                      <a:pt x="495" y="1095"/>
                    </a:lnTo>
                    <a:lnTo>
                      <a:pt x="519" y="1078"/>
                    </a:lnTo>
                    <a:lnTo>
                      <a:pt x="464" y="1031"/>
                    </a:lnTo>
                    <a:lnTo>
                      <a:pt x="486" y="1003"/>
                    </a:lnTo>
                    <a:lnTo>
                      <a:pt x="466" y="947"/>
                    </a:lnTo>
                    <a:lnTo>
                      <a:pt x="400" y="830"/>
                    </a:lnTo>
                    <a:lnTo>
                      <a:pt x="392" y="763"/>
                    </a:lnTo>
                    <a:lnTo>
                      <a:pt x="396" y="713"/>
                    </a:lnTo>
                    <a:lnTo>
                      <a:pt x="414" y="657"/>
                    </a:lnTo>
                    <a:lnTo>
                      <a:pt x="414" y="602"/>
                    </a:lnTo>
                    <a:lnTo>
                      <a:pt x="400" y="568"/>
                    </a:lnTo>
                    <a:lnTo>
                      <a:pt x="437" y="557"/>
                    </a:lnTo>
                    <a:lnTo>
                      <a:pt x="392" y="490"/>
                    </a:lnTo>
                    <a:lnTo>
                      <a:pt x="394" y="460"/>
                    </a:lnTo>
                    <a:lnTo>
                      <a:pt x="375" y="418"/>
                    </a:lnTo>
                    <a:lnTo>
                      <a:pt x="383" y="393"/>
                    </a:lnTo>
                    <a:lnTo>
                      <a:pt x="369" y="379"/>
                    </a:lnTo>
                    <a:lnTo>
                      <a:pt x="367" y="351"/>
                    </a:lnTo>
                    <a:lnTo>
                      <a:pt x="354" y="329"/>
                    </a:lnTo>
                    <a:lnTo>
                      <a:pt x="369" y="309"/>
                    </a:lnTo>
                    <a:lnTo>
                      <a:pt x="348" y="295"/>
                    </a:lnTo>
                    <a:lnTo>
                      <a:pt x="330" y="315"/>
                    </a:lnTo>
                    <a:lnTo>
                      <a:pt x="305" y="276"/>
                    </a:lnTo>
                    <a:lnTo>
                      <a:pt x="278" y="265"/>
                    </a:lnTo>
                    <a:lnTo>
                      <a:pt x="239" y="265"/>
                    </a:lnTo>
                    <a:lnTo>
                      <a:pt x="214" y="301"/>
                    </a:lnTo>
                    <a:lnTo>
                      <a:pt x="202" y="290"/>
                    </a:lnTo>
                    <a:lnTo>
                      <a:pt x="223" y="242"/>
                    </a:lnTo>
                    <a:lnTo>
                      <a:pt x="204" y="251"/>
                    </a:lnTo>
                    <a:lnTo>
                      <a:pt x="165" y="301"/>
                    </a:lnTo>
                    <a:lnTo>
                      <a:pt x="124" y="345"/>
                    </a:lnTo>
                    <a:lnTo>
                      <a:pt x="87" y="357"/>
                    </a:lnTo>
                    <a:lnTo>
                      <a:pt x="25" y="401"/>
                    </a:lnTo>
                    <a:lnTo>
                      <a:pt x="0" y="398"/>
                    </a:lnTo>
                  </a:path>
                </a:pathLst>
              </a:custGeom>
              <a:solidFill>
                <a:srgbClr val="008000">
                  <a:alpha val="50000"/>
                </a:srgbClr>
              </a:solidFill>
              <a:ln w="9525" cap="rnd">
                <a:noFill/>
                <a:round/>
                <a:headEnd/>
                <a:tailEnd/>
              </a:ln>
              <a:effectLst/>
            </p:spPr>
            <p:txBody>
              <a:bodyPr/>
              <a:lstStyle/>
              <a:p>
                <a:endParaRPr lang="en-US"/>
              </a:p>
            </p:txBody>
          </p:sp>
          <p:sp>
            <p:nvSpPr>
              <p:cNvPr id="3105" name="Freeform 33"/>
              <p:cNvSpPr>
                <a:spLocks/>
              </p:cNvSpPr>
              <p:nvPr/>
            </p:nvSpPr>
            <p:spPr bwMode="auto">
              <a:xfrm>
                <a:off x="994" y="615"/>
                <a:ext cx="429" cy="408"/>
              </a:xfrm>
              <a:custGeom>
                <a:avLst/>
                <a:gdLst/>
                <a:ahLst/>
                <a:cxnLst>
                  <a:cxn ang="0">
                    <a:pos x="0" y="84"/>
                  </a:cxn>
                  <a:cxn ang="0">
                    <a:pos x="10" y="53"/>
                  </a:cxn>
                  <a:cxn ang="0">
                    <a:pos x="10" y="31"/>
                  </a:cxn>
                  <a:cxn ang="0">
                    <a:pos x="25" y="0"/>
                  </a:cxn>
                  <a:cxn ang="0">
                    <a:pos x="103" y="20"/>
                  </a:cxn>
                  <a:cxn ang="0">
                    <a:pos x="236" y="56"/>
                  </a:cxn>
                  <a:cxn ang="0">
                    <a:pos x="289" y="86"/>
                  </a:cxn>
                  <a:cxn ang="0">
                    <a:pos x="358" y="114"/>
                  </a:cxn>
                  <a:cxn ang="0">
                    <a:pos x="393" y="167"/>
                  </a:cxn>
                  <a:cxn ang="0">
                    <a:pos x="428" y="192"/>
                  </a:cxn>
                  <a:cxn ang="0">
                    <a:pos x="414" y="212"/>
                  </a:cxn>
                  <a:cxn ang="0">
                    <a:pos x="414" y="237"/>
                  </a:cxn>
                  <a:cxn ang="0">
                    <a:pos x="401" y="243"/>
                  </a:cxn>
                  <a:cxn ang="0">
                    <a:pos x="389" y="265"/>
                  </a:cxn>
                  <a:cxn ang="0">
                    <a:pos x="401" y="287"/>
                  </a:cxn>
                  <a:cxn ang="0">
                    <a:pos x="399" y="304"/>
                  </a:cxn>
                  <a:cxn ang="0">
                    <a:pos x="385" y="326"/>
                  </a:cxn>
                  <a:cxn ang="0">
                    <a:pos x="387" y="348"/>
                  </a:cxn>
                  <a:cxn ang="0">
                    <a:pos x="411" y="371"/>
                  </a:cxn>
                  <a:cxn ang="0">
                    <a:pos x="413" y="393"/>
                  </a:cxn>
                  <a:cxn ang="0">
                    <a:pos x="407" y="404"/>
                  </a:cxn>
                  <a:cxn ang="0">
                    <a:pos x="383" y="407"/>
                  </a:cxn>
                  <a:cxn ang="0">
                    <a:pos x="366" y="396"/>
                  </a:cxn>
                  <a:cxn ang="0">
                    <a:pos x="347" y="368"/>
                  </a:cxn>
                  <a:cxn ang="0">
                    <a:pos x="339" y="368"/>
                  </a:cxn>
                  <a:cxn ang="0">
                    <a:pos x="329" y="357"/>
                  </a:cxn>
                  <a:cxn ang="0">
                    <a:pos x="320" y="323"/>
                  </a:cxn>
                  <a:cxn ang="0">
                    <a:pos x="308" y="312"/>
                  </a:cxn>
                  <a:cxn ang="0">
                    <a:pos x="283" y="295"/>
                  </a:cxn>
                  <a:cxn ang="0">
                    <a:pos x="261" y="284"/>
                  </a:cxn>
                  <a:cxn ang="0">
                    <a:pos x="230" y="254"/>
                  </a:cxn>
                  <a:cxn ang="0">
                    <a:pos x="217" y="231"/>
                  </a:cxn>
                  <a:cxn ang="0">
                    <a:pos x="219" y="215"/>
                  </a:cxn>
                  <a:cxn ang="0">
                    <a:pos x="232" y="201"/>
                  </a:cxn>
                  <a:cxn ang="0">
                    <a:pos x="221" y="184"/>
                  </a:cxn>
                  <a:cxn ang="0">
                    <a:pos x="209" y="192"/>
                  </a:cxn>
                  <a:cxn ang="0">
                    <a:pos x="190" y="167"/>
                  </a:cxn>
                  <a:cxn ang="0">
                    <a:pos x="186" y="181"/>
                  </a:cxn>
                  <a:cxn ang="0">
                    <a:pos x="168" y="181"/>
                  </a:cxn>
                  <a:cxn ang="0">
                    <a:pos x="165" y="170"/>
                  </a:cxn>
                  <a:cxn ang="0">
                    <a:pos x="165" y="151"/>
                  </a:cxn>
                  <a:cxn ang="0">
                    <a:pos x="157" y="139"/>
                  </a:cxn>
                  <a:cxn ang="0">
                    <a:pos x="145" y="142"/>
                  </a:cxn>
                  <a:cxn ang="0">
                    <a:pos x="130" y="112"/>
                  </a:cxn>
                  <a:cxn ang="0">
                    <a:pos x="118" y="109"/>
                  </a:cxn>
                  <a:cxn ang="0">
                    <a:pos x="101" y="95"/>
                  </a:cxn>
                  <a:cxn ang="0">
                    <a:pos x="64" y="98"/>
                  </a:cxn>
                  <a:cxn ang="0">
                    <a:pos x="27" y="95"/>
                  </a:cxn>
                  <a:cxn ang="0">
                    <a:pos x="0" y="84"/>
                  </a:cxn>
                </a:cxnLst>
                <a:rect l="0" t="0" r="r" b="b"/>
                <a:pathLst>
                  <a:path w="429" h="408">
                    <a:moveTo>
                      <a:pt x="0" y="84"/>
                    </a:moveTo>
                    <a:lnTo>
                      <a:pt x="10" y="53"/>
                    </a:lnTo>
                    <a:lnTo>
                      <a:pt x="10" y="31"/>
                    </a:lnTo>
                    <a:lnTo>
                      <a:pt x="25" y="0"/>
                    </a:lnTo>
                    <a:lnTo>
                      <a:pt x="103" y="20"/>
                    </a:lnTo>
                    <a:lnTo>
                      <a:pt x="236" y="56"/>
                    </a:lnTo>
                    <a:lnTo>
                      <a:pt x="289" y="86"/>
                    </a:lnTo>
                    <a:lnTo>
                      <a:pt x="358" y="114"/>
                    </a:lnTo>
                    <a:lnTo>
                      <a:pt x="393" y="167"/>
                    </a:lnTo>
                    <a:lnTo>
                      <a:pt x="428" y="192"/>
                    </a:lnTo>
                    <a:lnTo>
                      <a:pt x="414" y="212"/>
                    </a:lnTo>
                    <a:lnTo>
                      <a:pt x="414" y="237"/>
                    </a:lnTo>
                    <a:lnTo>
                      <a:pt x="401" y="243"/>
                    </a:lnTo>
                    <a:lnTo>
                      <a:pt x="389" y="265"/>
                    </a:lnTo>
                    <a:lnTo>
                      <a:pt x="401" y="287"/>
                    </a:lnTo>
                    <a:lnTo>
                      <a:pt x="399" y="304"/>
                    </a:lnTo>
                    <a:lnTo>
                      <a:pt x="385" y="326"/>
                    </a:lnTo>
                    <a:lnTo>
                      <a:pt x="387" y="348"/>
                    </a:lnTo>
                    <a:lnTo>
                      <a:pt x="411" y="371"/>
                    </a:lnTo>
                    <a:lnTo>
                      <a:pt x="413" y="393"/>
                    </a:lnTo>
                    <a:lnTo>
                      <a:pt x="407" y="404"/>
                    </a:lnTo>
                    <a:lnTo>
                      <a:pt x="383" y="407"/>
                    </a:lnTo>
                    <a:lnTo>
                      <a:pt x="366" y="396"/>
                    </a:lnTo>
                    <a:lnTo>
                      <a:pt x="347" y="368"/>
                    </a:lnTo>
                    <a:lnTo>
                      <a:pt x="339" y="368"/>
                    </a:lnTo>
                    <a:lnTo>
                      <a:pt x="329" y="357"/>
                    </a:lnTo>
                    <a:lnTo>
                      <a:pt x="320" y="323"/>
                    </a:lnTo>
                    <a:lnTo>
                      <a:pt x="308" y="312"/>
                    </a:lnTo>
                    <a:lnTo>
                      <a:pt x="283" y="295"/>
                    </a:lnTo>
                    <a:lnTo>
                      <a:pt x="261" y="284"/>
                    </a:lnTo>
                    <a:lnTo>
                      <a:pt x="230" y="254"/>
                    </a:lnTo>
                    <a:lnTo>
                      <a:pt x="217" y="231"/>
                    </a:lnTo>
                    <a:lnTo>
                      <a:pt x="219" y="215"/>
                    </a:lnTo>
                    <a:lnTo>
                      <a:pt x="232" y="201"/>
                    </a:lnTo>
                    <a:lnTo>
                      <a:pt x="221" y="184"/>
                    </a:lnTo>
                    <a:lnTo>
                      <a:pt x="209" y="192"/>
                    </a:lnTo>
                    <a:lnTo>
                      <a:pt x="190" y="167"/>
                    </a:lnTo>
                    <a:lnTo>
                      <a:pt x="186" y="181"/>
                    </a:lnTo>
                    <a:lnTo>
                      <a:pt x="168" y="181"/>
                    </a:lnTo>
                    <a:lnTo>
                      <a:pt x="165" y="170"/>
                    </a:lnTo>
                    <a:lnTo>
                      <a:pt x="165" y="151"/>
                    </a:lnTo>
                    <a:lnTo>
                      <a:pt x="157" y="139"/>
                    </a:lnTo>
                    <a:lnTo>
                      <a:pt x="145" y="142"/>
                    </a:lnTo>
                    <a:lnTo>
                      <a:pt x="130" y="112"/>
                    </a:lnTo>
                    <a:lnTo>
                      <a:pt x="118" y="109"/>
                    </a:lnTo>
                    <a:lnTo>
                      <a:pt x="101" y="95"/>
                    </a:lnTo>
                    <a:lnTo>
                      <a:pt x="64" y="98"/>
                    </a:lnTo>
                    <a:lnTo>
                      <a:pt x="27" y="95"/>
                    </a:lnTo>
                    <a:lnTo>
                      <a:pt x="0" y="84"/>
                    </a:lnTo>
                  </a:path>
                </a:pathLst>
              </a:custGeom>
              <a:solidFill>
                <a:srgbClr val="008000">
                  <a:alpha val="50000"/>
                </a:srgbClr>
              </a:solidFill>
              <a:ln w="9525" cap="rnd">
                <a:noFill/>
                <a:round/>
                <a:headEnd/>
                <a:tailEnd/>
              </a:ln>
              <a:effectLst/>
            </p:spPr>
            <p:txBody>
              <a:bodyPr/>
              <a:lstStyle/>
              <a:p>
                <a:endParaRPr lang="en-US"/>
              </a:p>
            </p:txBody>
          </p:sp>
          <p:sp>
            <p:nvSpPr>
              <p:cNvPr id="3106" name="Freeform 34"/>
              <p:cNvSpPr>
                <a:spLocks/>
              </p:cNvSpPr>
              <p:nvPr/>
            </p:nvSpPr>
            <p:spPr bwMode="auto">
              <a:xfrm>
                <a:off x="908" y="758"/>
                <a:ext cx="274" cy="210"/>
              </a:xfrm>
              <a:custGeom>
                <a:avLst/>
                <a:gdLst/>
                <a:ahLst/>
                <a:cxnLst>
                  <a:cxn ang="0">
                    <a:pos x="10" y="0"/>
                  </a:cxn>
                  <a:cxn ang="0">
                    <a:pos x="0" y="17"/>
                  </a:cxn>
                  <a:cxn ang="0">
                    <a:pos x="0" y="36"/>
                  </a:cxn>
                  <a:cxn ang="0">
                    <a:pos x="19" y="56"/>
                  </a:cxn>
                  <a:cxn ang="0">
                    <a:pos x="31" y="50"/>
                  </a:cxn>
                  <a:cxn ang="0">
                    <a:pos x="35" y="59"/>
                  </a:cxn>
                  <a:cxn ang="0">
                    <a:pos x="46" y="61"/>
                  </a:cxn>
                  <a:cxn ang="0">
                    <a:pos x="54" y="47"/>
                  </a:cxn>
                  <a:cxn ang="0">
                    <a:pos x="81" y="50"/>
                  </a:cxn>
                  <a:cxn ang="0">
                    <a:pos x="85" y="64"/>
                  </a:cxn>
                  <a:cxn ang="0">
                    <a:pos x="94" y="70"/>
                  </a:cxn>
                  <a:cxn ang="0">
                    <a:pos x="117" y="67"/>
                  </a:cxn>
                  <a:cxn ang="0">
                    <a:pos x="125" y="75"/>
                  </a:cxn>
                  <a:cxn ang="0">
                    <a:pos x="137" y="84"/>
                  </a:cxn>
                  <a:cxn ang="0">
                    <a:pos x="146" y="100"/>
                  </a:cxn>
                  <a:cxn ang="0">
                    <a:pos x="146" y="123"/>
                  </a:cxn>
                  <a:cxn ang="0">
                    <a:pos x="138" y="128"/>
                  </a:cxn>
                  <a:cxn ang="0">
                    <a:pos x="142" y="137"/>
                  </a:cxn>
                  <a:cxn ang="0">
                    <a:pos x="131" y="150"/>
                  </a:cxn>
                  <a:cxn ang="0">
                    <a:pos x="131" y="170"/>
                  </a:cxn>
                  <a:cxn ang="0">
                    <a:pos x="148" y="173"/>
                  </a:cxn>
                  <a:cxn ang="0">
                    <a:pos x="158" y="167"/>
                  </a:cxn>
                  <a:cxn ang="0">
                    <a:pos x="161" y="159"/>
                  </a:cxn>
                  <a:cxn ang="0">
                    <a:pos x="167" y="167"/>
                  </a:cxn>
                  <a:cxn ang="0">
                    <a:pos x="177" y="162"/>
                  </a:cxn>
                  <a:cxn ang="0">
                    <a:pos x="198" y="173"/>
                  </a:cxn>
                  <a:cxn ang="0">
                    <a:pos x="211" y="192"/>
                  </a:cxn>
                  <a:cxn ang="0">
                    <a:pos x="215" y="192"/>
                  </a:cxn>
                  <a:cxn ang="0">
                    <a:pos x="217" y="203"/>
                  </a:cxn>
                  <a:cxn ang="0">
                    <a:pos x="231" y="209"/>
                  </a:cxn>
                  <a:cxn ang="0">
                    <a:pos x="246" y="209"/>
                  </a:cxn>
                  <a:cxn ang="0">
                    <a:pos x="236" y="198"/>
                  </a:cxn>
                  <a:cxn ang="0">
                    <a:pos x="240" y="187"/>
                  </a:cxn>
                  <a:cxn ang="0">
                    <a:pos x="252" y="198"/>
                  </a:cxn>
                  <a:cxn ang="0">
                    <a:pos x="265" y="201"/>
                  </a:cxn>
                  <a:cxn ang="0">
                    <a:pos x="267" y="184"/>
                  </a:cxn>
                  <a:cxn ang="0">
                    <a:pos x="254" y="170"/>
                  </a:cxn>
                  <a:cxn ang="0">
                    <a:pos x="244" y="170"/>
                  </a:cxn>
                  <a:cxn ang="0">
                    <a:pos x="231" y="156"/>
                  </a:cxn>
                  <a:cxn ang="0">
                    <a:pos x="244" y="156"/>
                  </a:cxn>
                  <a:cxn ang="0">
                    <a:pos x="254" y="164"/>
                  </a:cxn>
                  <a:cxn ang="0">
                    <a:pos x="273" y="164"/>
                  </a:cxn>
                  <a:cxn ang="0">
                    <a:pos x="269" y="148"/>
                  </a:cxn>
                  <a:cxn ang="0">
                    <a:pos x="252" y="131"/>
                  </a:cxn>
                  <a:cxn ang="0">
                    <a:pos x="240" y="128"/>
                  </a:cxn>
                  <a:cxn ang="0">
                    <a:pos x="223" y="109"/>
                  </a:cxn>
                  <a:cxn ang="0">
                    <a:pos x="202" y="103"/>
                  </a:cxn>
                  <a:cxn ang="0">
                    <a:pos x="185" y="95"/>
                  </a:cxn>
                  <a:cxn ang="0">
                    <a:pos x="171" y="70"/>
                  </a:cxn>
                  <a:cxn ang="0">
                    <a:pos x="161" y="39"/>
                  </a:cxn>
                  <a:cxn ang="0">
                    <a:pos x="148" y="39"/>
                  </a:cxn>
                  <a:cxn ang="0">
                    <a:pos x="144" y="31"/>
                  </a:cxn>
                  <a:cxn ang="0">
                    <a:pos x="137" y="33"/>
                  </a:cxn>
                  <a:cxn ang="0">
                    <a:pos x="123" y="20"/>
                  </a:cxn>
                  <a:cxn ang="0">
                    <a:pos x="100" y="14"/>
                  </a:cxn>
                  <a:cxn ang="0">
                    <a:pos x="90" y="22"/>
                  </a:cxn>
                  <a:cxn ang="0">
                    <a:pos x="69" y="14"/>
                  </a:cxn>
                  <a:cxn ang="0">
                    <a:pos x="56" y="14"/>
                  </a:cxn>
                  <a:cxn ang="0">
                    <a:pos x="50" y="3"/>
                  </a:cxn>
                  <a:cxn ang="0">
                    <a:pos x="44" y="0"/>
                  </a:cxn>
                  <a:cxn ang="0">
                    <a:pos x="35" y="3"/>
                  </a:cxn>
                  <a:cxn ang="0">
                    <a:pos x="10" y="0"/>
                  </a:cxn>
                </a:cxnLst>
                <a:rect l="0" t="0" r="r" b="b"/>
                <a:pathLst>
                  <a:path w="274" h="210">
                    <a:moveTo>
                      <a:pt x="10" y="0"/>
                    </a:moveTo>
                    <a:lnTo>
                      <a:pt x="0" y="17"/>
                    </a:lnTo>
                    <a:lnTo>
                      <a:pt x="0" y="36"/>
                    </a:lnTo>
                    <a:lnTo>
                      <a:pt x="19" y="56"/>
                    </a:lnTo>
                    <a:lnTo>
                      <a:pt x="31" y="50"/>
                    </a:lnTo>
                    <a:lnTo>
                      <a:pt x="35" y="59"/>
                    </a:lnTo>
                    <a:lnTo>
                      <a:pt x="46" y="61"/>
                    </a:lnTo>
                    <a:lnTo>
                      <a:pt x="54" y="47"/>
                    </a:lnTo>
                    <a:lnTo>
                      <a:pt x="81" y="50"/>
                    </a:lnTo>
                    <a:lnTo>
                      <a:pt x="85" y="64"/>
                    </a:lnTo>
                    <a:lnTo>
                      <a:pt x="94" y="70"/>
                    </a:lnTo>
                    <a:lnTo>
                      <a:pt x="117" y="67"/>
                    </a:lnTo>
                    <a:lnTo>
                      <a:pt x="125" y="75"/>
                    </a:lnTo>
                    <a:lnTo>
                      <a:pt x="137" y="84"/>
                    </a:lnTo>
                    <a:lnTo>
                      <a:pt x="146" y="100"/>
                    </a:lnTo>
                    <a:lnTo>
                      <a:pt x="146" y="123"/>
                    </a:lnTo>
                    <a:lnTo>
                      <a:pt x="138" y="128"/>
                    </a:lnTo>
                    <a:lnTo>
                      <a:pt x="142" y="137"/>
                    </a:lnTo>
                    <a:lnTo>
                      <a:pt x="131" y="150"/>
                    </a:lnTo>
                    <a:lnTo>
                      <a:pt x="131" y="170"/>
                    </a:lnTo>
                    <a:lnTo>
                      <a:pt x="148" y="173"/>
                    </a:lnTo>
                    <a:lnTo>
                      <a:pt x="158" y="167"/>
                    </a:lnTo>
                    <a:lnTo>
                      <a:pt x="161" y="159"/>
                    </a:lnTo>
                    <a:lnTo>
                      <a:pt x="167" y="167"/>
                    </a:lnTo>
                    <a:lnTo>
                      <a:pt x="177" y="162"/>
                    </a:lnTo>
                    <a:lnTo>
                      <a:pt x="198" y="173"/>
                    </a:lnTo>
                    <a:lnTo>
                      <a:pt x="211" y="192"/>
                    </a:lnTo>
                    <a:lnTo>
                      <a:pt x="215" y="192"/>
                    </a:lnTo>
                    <a:lnTo>
                      <a:pt x="217" y="203"/>
                    </a:lnTo>
                    <a:lnTo>
                      <a:pt x="231" y="209"/>
                    </a:lnTo>
                    <a:lnTo>
                      <a:pt x="246" y="209"/>
                    </a:lnTo>
                    <a:lnTo>
                      <a:pt x="236" y="198"/>
                    </a:lnTo>
                    <a:lnTo>
                      <a:pt x="240" y="187"/>
                    </a:lnTo>
                    <a:lnTo>
                      <a:pt x="252" y="198"/>
                    </a:lnTo>
                    <a:lnTo>
                      <a:pt x="265" y="201"/>
                    </a:lnTo>
                    <a:lnTo>
                      <a:pt x="267" y="184"/>
                    </a:lnTo>
                    <a:lnTo>
                      <a:pt x="254" y="170"/>
                    </a:lnTo>
                    <a:lnTo>
                      <a:pt x="244" y="170"/>
                    </a:lnTo>
                    <a:lnTo>
                      <a:pt x="231" y="156"/>
                    </a:lnTo>
                    <a:lnTo>
                      <a:pt x="244" y="156"/>
                    </a:lnTo>
                    <a:lnTo>
                      <a:pt x="254" y="164"/>
                    </a:lnTo>
                    <a:lnTo>
                      <a:pt x="273" y="164"/>
                    </a:lnTo>
                    <a:lnTo>
                      <a:pt x="269" y="148"/>
                    </a:lnTo>
                    <a:lnTo>
                      <a:pt x="252" y="131"/>
                    </a:lnTo>
                    <a:lnTo>
                      <a:pt x="240" y="128"/>
                    </a:lnTo>
                    <a:lnTo>
                      <a:pt x="223" y="109"/>
                    </a:lnTo>
                    <a:lnTo>
                      <a:pt x="202" y="103"/>
                    </a:lnTo>
                    <a:lnTo>
                      <a:pt x="185" y="95"/>
                    </a:lnTo>
                    <a:lnTo>
                      <a:pt x="171" y="70"/>
                    </a:lnTo>
                    <a:lnTo>
                      <a:pt x="161" y="39"/>
                    </a:lnTo>
                    <a:lnTo>
                      <a:pt x="148" y="39"/>
                    </a:lnTo>
                    <a:lnTo>
                      <a:pt x="144" y="31"/>
                    </a:lnTo>
                    <a:lnTo>
                      <a:pt x="137" y="33"/>
                    </a:lnTo>
                    <a:lnTo>
                      <a:pt x="123" y="20"/>
                    </a:lnTo>
                    <a:lnTo>
                      <a:pt x="100" y="14"/>
                    </a:lnTo>
                    <a:lnTo>
                      <a:pt x="90" y="22"/>
                    </a:lnTo>
                    <a:lnTo>
                      <a:pt x="69" y="14"/>
                    </a:lnTo>
                    <a:lnTo>
                      <a:pt x="56" y="14"/>
                    </a:lnTo>
                    <a:lnTo>
                      <a:pt x="50" y="3"/>
                    </a:lnTo>
                    <a:lnTo>
                      <a:pt x="44" y="0"/>
                    </a:lnTo>
                    <a:lnTo>
                      <a:pt x="35" y="3"/>
                    </a:lnTo>
                    <a:lnTo>
                      <a:pt x="10" y="0"/>
                    </a:lnTo>
                  </a:path>
                </a:pathLst>
              </a:custGeom>
              <a:solidFill>
                <a:srgbClr val="008000">
                  <a:alpha val="50000"/>
                </a:srgbClr>
              </a:solidFill>
              <a:ln w="9525" cap="rnd">
                <a:noFill/>
                <a:round/>
                <a:headEnd/>
                <a:tailEnd/>
              </a:ln>
              <a:effectLst/>
            </p:spPr>
            <p:txBody>
              <a:bodyPr/>
              <a:lstStyle/>
              <a:p>
                <a:endParaRPr lang="en-US"/>
              </a:p>
            </p:txBody>
          </p:sp>
          <p:sp>
            <p:nvSpPr>
              <p:cNvPr id="3107" name="Freeform 35"/>
              <p:cNvSpPr>
                <a:spLocks/>
              </p:cNvSpPr>
              <p:nvPr/>
            </p:nvSpPr>
            <p:spPr bwMode="auto">
              <a:xfrm>
                <a:off x="1064" y="1925"/>
                <a:ext cx="195" cy="98"/>
              </a:xfrm>
              <a:custGeom>
                <a:avLst/>
                <a:gdLst/>
                <a:ahLst/>
                <a:cxnLst>
                  <a:cxn ang="0">
                    <a:pos x="0" y="49"/>
                  </a:cxn>
                  <a:cxn ang="0">
                    <a:pos x="17" y="20"/>
                  </a:cxn>
                  <a:cxn ang="0">
                    <a:pos x="25" y="20"/>
                  </a:cxn>
                  <a:cxn ang="0">
                    <a:pos x="38" y="6"/>
                  </a:cxn>
                  <a:cxn ang="0">
                    <a:pos x="54" y="6"/>
                  </a:cxn>
                  <a:cxn ang="0">
                    <a:pos x="58" y="3"/>
                  </a:cxn>
                  <a:cxn ang="0">
                    <a:pos x="63" y="0"/>
                  </a:cxn>
                  <a:cxn ang="0">
                    <a:pos x="83" y="17"/>
                  </a:cxn>
                  <a:cxn ang="0">
                    <a:pos x="88" y="29"/>
                  </a:cxn>
                  <a:cxn ang="0">
                    <a:pos x="92" y="23"/>
                  </a:cxn>
                  <a:cxn ang="0">
                    <a:pos x="108" y="34"/>
                  </a:cxn>
                  <a:cxn ang="0">
                    <a:pos x="117" y="34"/>
                  </a:cxn>
                  <a:cxn ang="0">
                    <a:pos x="125" y="43"/>
                  </a:cxn>
                  <a:cxn ang="0">
                    <a:pos x="138" y="49"/>
                  </a:cxn>
                  <a:cxn ang="0">
                    <a:pos x="138" y="63"/>
                  </a:cxn>
                  <a:cxn ang="0">
                    <a:pos x="163" y="63"/>
                  </a:cxn>
                  <a:cxn ang="0">
                    <a:pos x="169" y="77"/>
                  </a:cxn>
                  <a:cxn ang="0">
                    <a:pos x="184" y="77"/>
                  </a:cxn>
                  <a:cxn ang="0">
                    <a:pos x="194" y="94"/>
                  </a:cxn>
                  <a:cxn ang="0">
                    <a:pos x="188" y="97"/>
                  </a:cxn>
                  <a:cxn ang="0">
                    <a:pos x="184" y="91"/>
                  </a:cxn>
                  <a:cxn ang="0">
                    <a:pos x="182" y="88"/>
                  </a:cxn>
                  <a:cxn ang="0">
                    <a:pos x="169" y="91"/>
                  </a:cxn>
                  <a:cxn ang="0">
                    <a:pos x="165" y="94"/>
                  </a:cxn>
                  <a:cxn ang="0">
                    <a:pos x="154" y="97"/>
                  </a:cxn>
                  <a:cxn ang="0">
                    <a:pos x="136" y="97"/>
                  </a:cxn>
                  <a:cxn ang="0">
                    <a:pos x="125" y="97"/>
                  </a:cxn>
                  <a:cxn ang="0">
                    <a:pos x="125" y="88"/>
                  </a:cxn>
                  <a:cxn ang="0">
                    <a:pos x="108" y="66"/>
                  </a:cxn>
                  <a:cxn ang="0">
                    <a:pos x="108" y="51"/>
                  </a:cxn>
                  <a:cxn ang="0">
                    <a:pos x="88" y="51"/>
                  </a:cxn>
                  <a:cxn ang="0">
                    <a:pos x="81" y="43"/>
                  </a:cxn>
                  <a:cxn ang="0">
                    <a:pos x="75" y="51"/>
                  </a:cxn>
                  <a:cxn ang="0">
                    <a:pos x="69" y="40"/>
                  </a:cxn>
                  <a:cxn ang="0">
                    <a:pos x="63" y="40"/>
                  </a:cxn>
                  <a:cxn ang="0">
                    <a:pos x="63" y="26"/>
                  </a:cxn>
                  <a:cxn ang="0">
                    <a:pos x="58" y="20"/>
                  </a:cxn>
                  <a:cxn ang="0">
                    <a:pos x="40" y="23"/>
                  </a:cxn>
                  <a:cxn ang="0">
                    <a:pos x="29" y="40"/>
                  </a:cxn>
                  <a:cxn ang="0">
                    <a:pos x="15" y="43"/>
                  </a:cxn>
                  <a:cxn ang="0">
                    <a:pos x="0" y="49"/>
                  </a:cxn>
                </a:cxnLst>
                <a:rect l="0" t="0" r="r" b="b"/>
                <a:pathLst>
                  <a:path w="195" h="98">
                    <a:moveTo>
                      <a:pt x="0" y="49"/>
                    </a:moveTo>
                    <a:lnTo>
                      <a:pt x="17" y="20"/>
                    </a:lnTo>
                    <a:lnTo>
                      <a:pt x="25" y="20"/>
                    </a:lnTo>
                    <a:lnTo>
                      <a:pt x="38" y="6"/>
                    </a:lnTo>
                    <a:lnTo>
                      <a:pt x="54" y="6"/>
                    </a:lnTo>
                    <a:lnTo>
                      <a:pt x="58" y="3"/>
                    </a:lnTo>
                    <a:lnTo>
                      <a:pt x="63" y="0"/>
                    </a:lnTo>
                    <a:lnTo>
                      <a:pt x="83" y="17"/>
                    </a:lnTo>
                    <a:lnTo>
                      <a:pt x="88" y="29"/>
                    </a:lnTo>
                    <a:lnTo>
                      <a:pt x="92" y="23"/>
                    </a:lnTo>
                    <a:lnTo>
                      <a:pt x="108" y="34"/>
                    </a:lnTo>
                    <a:lnTo>
                      <a:pt x="117" y="34"/>
                    </a:lnTo>
                    <a:lnTo>
                      <a:pt x="125" y="43"/>
                    </a:lnTo>
                    <a:lnTo>
                      <a:pt x="138" y="49"/>
                    </a:lnTo>
                    <a:lnTo>
                      <a:pt x="138" y="63"/>
                    </a:lnTo>
                    <a:lnTo>
                      <a:pt x="163" y="63"/>
                    </a:lnTo>
                    <a:lnTo>
                      <a:pt x="169" y="77"/>
                    </a:lnTo>
                    <a:lnTo>
                      <a:pt x="184" y="77"/>
                    </a:lnTo>
                    <a:lnTo>
                      <a:pt x="194" y="94"/>
                    </a:lnTo>
                    <a:lnTo>
                      <a:pt x="188" y="97"/>
                    </a:lnTo>
                    <a:lnTo>
                      <a:pt x="184" y="91"/>
                    </a:lnTo>
                    <a:lnTo>
                      <a:pt x="182" y="88"/>
                    </a:lnTo>
                    <a:lnTo>
                      <a:pt x="169" y="91"/>
                    </a:lnTo>
                    <a:lnTo>
                      <a:pt x="165" y="94"/>
                    </a:lnTo>
                    <a:lnTo>
                      <a:pt x="154" y="97"/>
                    </a:lnTo>
                    <a:lnTo>
                      <a:pt x="136" y="97"/>
                    </a:lnTo>
                    <a:lnTo>
                      <a:pt x="125" y="97"/>
                    </a:lnTo>
                    <a:lnTo>
                      <a:pt x="125" y="88"/>
                    </a:lnTo>
                    <a:lnTo>
                      <a:pt x="108" y="66"/>
                    </a:lnTo>
                    <a:lnTo>
                      <a:pt x="108" y="51"/>
                    </a:lnTo>
                    <a:lnTo>
                      <a:pt x="88" y="51"/>
                    </a:lnTo>
                    <a:lnTo>
                      <a:pt x="81" y="43"/>
                    </a:lnTo>
                    <a:lnTo>
                      <a:pt x="75" y="51"/>
                    </a:lnTo>
                    <a:lnTo>
                      <a:pt x="69" y="40"/>
                    </a:lnTo>
                    <a:lnTo>
                      <a:pt x="63" y="40"/>
                    </a:lnTo>
                    <a:lnTo>
                      <a:pt x="63" y="26"/>
                    </a:lnTo>
                    <a:lnTo>
                      <a:pt x="58" y="20"/>
                    </a:lnTo>
                    <a:lnTo>
                      <a:pt x="40" y="23"/>
                    </a:lnTo>
                    <a:lnTo>
                      <a:pt x="29" y="40"/>
                    </a:lnTo>
                    <a:lnTo>
                      <a:pt x="15" y="43"/>
                    </a:lnTo>
                    <a:lnTo>
                      <a:pt x="0" y="49"/>
                    </a:lnTo>
                  </a:path>
                </a:pathLst>
              </a:custGeom>
              <a:solidFill>
                <a:srgbClr val="008000">
                  <a:alpha val="50000"/>
                </a:srgbClr>
              </a:solidFill>
              <a:ln w="9525" cap="rnd">
                <a:noFill/>
                <a:round/>
                <a:headEnd/>
                <a:tailEnd/>
              </a:ln>
              <a:effectLst/>
            </p:spPr>
            <p:txBody>
              <a:bodyPr/>
              <a:lstStyle/>
              <a:p>
                <a:endParaRPr lang="en-US"/>
              </a:p>
            </p:txBody>
          </p:sp>
          <p:sp>
            <p:nvSpPr>
              <p:cNvPr id="3108" name="Freeform 36"/>
              <p:cNvSpPr>
                <a:spLocks/>
              </p:cNvSpPr>
              <p:nvPr/>
            </p:nvSpPr>
            <p:spPr bwMode="auto">
              <a:xfrm>
                <a:off x="1234" y="1995"/>
                <a:ext cx="129" cy="83"/>
              </a:xfrm>
              <a:custGeom>
                <a:avLst/>
                <a:gdLst/>
                <a:ahLst/>
                <a:cxnLst>
                  <a:cxn ang="0">
                    <a:pos x="0" y="62"/>
                  </a:cxn>
                  <a:cxn ang="0">
                    <a:pos x="12" y="65"/>
                  </a:cxn>
                  <a:cxn ang="0">
                    <a:pos x="40" y="62"/>
                  </a:cxn>
                  <a:cxn ang="0">
                    <a:pos x="52" y="79"/>
                  </a:cxn>
                  <a:cxn ang="0">
                    <a:pos x="68" y="82"/>
                  </a:cxn>
                  <a:cxn ang="0">
                    <a:pos x="76" y="62"/>
                  </a:cxn>
                  <a:cxn ang="0">
                    <a:pos x="72" y="57"/>
                  </a:cxn>
                  <a:cxn ang="0">
                    <a:pos x="80" y="48"/>
                  </a:cxn>
                  <a:cxn ang="0">
                    <a:pos x="96" y="62"/>
                  </a:cxn>
                  <a:cxn ang="0">
                    <a:pos x="108" y="62"/>
                  </a:cxn>
                  <a:cxn ang="0">
                    <a:pos x="108" y="54"/>
                  </a:cxn>
                  <a:cxn ang="0">
                    <a:pos x="116" y="54"/>
                  </a:cxn>
                  <a:cxn ang="0">
                    <a:pos x="128" y="40"/>
                  </a:cxn>
                  <a:cxn ang="0">
                    <a:pos x="120" y="37"/>
                  </a:cxn>
                  <a:cxn ang="0">
                    <a:pos x="120" y="23"/>
                  </a:cxn>
                  <a:cxn ang="0">
                    <a:pos x="120" y="11"/>
                  </a:cxn>
                  <a:cxn ang="0">
                    <a:pos x="102" y="8"/>
                  </a:cxn>
                  <a:cxn ang="0">
                    <a:pos x="88" y="11"/>
                  </a:cxn>
                  <a:cxn ang="0">
                    <a:pos x="76" y="11"/>
                  </a:cxn>
                  <a:cxn ang="0">
                    <a:pos x="58" y="8"/>
                  </a:cxn>
                  <a:cxn ang="0">
                    <a:pos x="44" y="0"/>
                  </a:cxn>
                  <a:cxn ang="0">
                    <a:pos x="40" y="8"/>
                  </a:cxn>
                  <a:cxn ang="0">
                    <a:pos x="38" y="25"/>
                  </a:cxn>
                  <a:cxn ang="0">
                    <a:pos x="24" y="25"/>
                  </a:cxn>
                  <a:cxn ang="0">
                    <a:pos x="20" y="40"/>
                  </a:cxn>
                  <a:cxn ang="0">
                    <a:pos x="12" y="45"/>
                  </a:cxn>
                  <a:cxn ang="0">
                    <a:pos x="0" y="62"/>
                  </a:cxn>
                </a:cxnLst>
                <a:rect l="0" t="0" r="r" b="b"/>
                <a:pathLst>
                  <a:path w="129" h="83">
                    <a:moveTo>
                      <a:pt x="0" y="62"/>
                    </a:moveTo>
                    <a:lnTo>
                      <a:pt x="12" y="65"/>
                    </a:lnTo>
                    <a:lnTo>
                      <a:pt x="40" y="62"/>
                    </a:lnTo>
                    <a:lnTo>
                      <a:pt x="52" y="79"/>
                    </a:lnTo>
                    <a:lnTo>
                      <a:pt x="68" y="82"/>
                    </a:lnTo>
                    <a:lnTo>
                      <a:pt x="76" y="62"/>
                    </a:lnTo>
                    <a:lnTo>
                      <a:pt x="72" y="57"/>
                    </a:lnTo>
                    <a:lnTo>
                      <a:pt x="80" y="48"/>
                    </a:lnTo>
                    <a:lnTo>
                      <a:pt x="96" y="62"/>
                    </a:lnTo>
                    <a:lnTo>
                      <a:pt x="108" y="62"/>
                    </a:lnTo>
                    <a:lnTo>
                      <a:pt x="108" y="54"/>
                    </a:lnTo>
                    <a:lnTo>
                      <a:pt x="116" y="54"/>
                    </a:lnTo>
                    <a:lnTo>
                      <a:pt x="128" y="40"/>
                    </a:lnTo>
                    <a:lnTo>
                      <a:pt x="120" y="37"/>
                    </a:lnTo>
                    <a:lnTo>
                      <a:pt x="120" y="23"/>
                    </a:lnTo>
                    <a:lnTo>
                      <a:pt x="120" y="11"/>
                    </a:lnTo>
                    <a:lnTo>
                      <a:pt x="102" y="8"/>
                    </a:lnTo>
                    <a:lnTo>
                      <a:pt x="88" y="11"/>
                    </a:lnTo>
                    <a:lnTo>
                      <a:pt x="76" y="11"/>
                    </a:lnTo>
                    <a:lnTo>
                      <a:pt x="58" y="8"/>
                    </a:lnTo>
                    <a:lnTo>
                      <a:pt x="44" y="0"/>
                    </a:lnTo>
                    <a:lnTo>
                      <a:pt x="40" y="8"/>
                    </a:lnTo>
                    <a:lnTo>
                      <a:pt x="38" y="25"/>
                    </a:lnTo>
                    <a:lnTo>
                      <a:pt x="24" y="25"/>
                    </a:lnTo>
                    <a:lnTo>
                      <a:pt x="20" y="40"/>
                    </a:lnTo>
                    <a:lnTo>
                      <a:pt x="12" y="45"/>
                    </a:lnTo>
                    <a:lnTo>
                      <a:pt x="0" y="62"/>
                    </a:lnTo>
                  </a:path>
                </a:pathLst>
              </a:custGeom>
              <a:solidFill>
                <a:srgbClr val="008000">
                  <a:alpha val="50000"/>
                </a:srgbClr>
              </a:solidFill>
              <a:ln w="9525" cap="rnd">
                <a:noFill/>
                <a:round/>
                <a:headEnd/>
                <a:tailEnd/>
              </a:ln>
              <a:effectLst/>
            </p:spPr>
            <p:txBody>
              <a:bodyPr/>
              <a:lstStyle/>
              <a:p>
                <a:endParaRPr lang="en-US"/>
              </a:p>
            </p:txBody>
          </p:sp>
          <p:sp>
            <p:nvSpPr>
              <p:cNvPr id="3109" name="Freeform 37"/>
              <p:cNvSpPr>
                <a:spLocks/>
              </p:cNvSpPr>
              <p:nvPr/>
            </p:nvSpPr>
            <p:spPr bwMode="auto">
              <a:xfrm>
                <a:off x="1155" y="2228"/>
                <a:ext cx="802" cy="1698"/>
              </a:xfrm>
              <a:custGeom>
                <a:avLst/>
                <a:gdLst/>
                <a:ahLst/>
                <a:cxnLst>
                  <a:cxn ang="0">
                    <a:pos x="92" y="28"/>
                  </a:cxn>
                  <a:cxn ang="0">
                    <a:pos x="152" y="3"/>
                  </a:cxn>
                  <a:cxn ang="0">
                    <a:pos x="127" y="59"/>
                  </a:cxn>
                  <a:cxn ang="0">
                    <a:pos x="152" y="56"/>
                  </a:cxn>
                  <a:cxn ang="0">
                    <a:pos x="177" y="53"/>
                  </a:cxn>
                  <a:cxn ang="0">
                    <a:pos x="212" y="73"/>
                  </a:cxn>
                  <a:cxn ang="0">
                    <a:pos x="322" y="103"/>
                  </a:cxn>
                  <a:cxn ang="0">
                    <a:pos x="372" y="134"/>
                  </a:cxn>
                  <a:cxn ang="0">
                    <a:pos x="437" y="151"/>
                  </a:cxn>
                  <a:cxn ang="0">
                    <a:pos x="530" y="234"/>
                  </a:cxn>
                  <a:cxn ang="0">
                    <a:pos x="581" y="338"/>
                  </a:cxn>
                  <a:cxn ang="0">
                    <a:pos x="780" y="424"/>
                  </a:cxn>
                  <a:cxn ang="0">
                    <a:pos x="782" y="567"/>
                  </a:cxn>
                  <a:cxn ang="0">
                    <a:pos x="731" y="642"/>
                  </a:cxn>
                  <a:cxn ang="0">
                    <a:pos x="723" y="751"/>
                  </a:cxn>
                  <a:cxn ang="0">
                    <a:pos x="694" y="798"/>
                  </a:cxn>
                  <a:cxn ang="0">
                    <a:pos x="647" y="879"/>
                  </a:cxn>
                  <a:cxn ang="0">
                    <a:pos x="579" y="907"/>
                  </a:cxn>
                  <a:cxn ang="0">
                    <a:pos x="544" y="991"/>
                  </a:cxn>
                  <a:cxn ang="0">
                    <a:pos x="536" y="1061"/>
                  </a:cxn>
                  <a:cxn ang="0">
                    <a:pos x="481" y="1125"/>
                  </a:cxn>
                  <a:cxn ang="0">
                    <a:pos x="448" y="1175"/>
                  </a:cxn>
                  <a:cxn ang="0">
                    <a:pos x="427" y="1200"/>
                  </a:cxn>
                  <a:cxn ang="0">
                    <a:pos x="415" y="1267"/>
                  </a:cxn>
                  <a:cxn ang="0">
                    <a:pos x="361" y="1295"/>
                  </a:cxn>
                  <a:cxn ang="0">
                    <a:pos x="318" y="1323"/>
                  </a:cxn>
                  <a:cxn ang="0">
                    <a:pos x="316" y="1387"/>
                  </a:cxn>
                  <a:cxn ang="0">
                    <a:pos x="275" y="1437"/>
                  </a:cxn>
                  <a:cxn ang="0">
                    <a:pos x="300" y="1482"/>
                  </a:cxn>
                  <a:cxn ang="0">
                    <a:pos x="259" y="1524"/>
                  </a:cxn>
                  <a:cxn ang="0">
                    <a:pos x="238" y="1597"/>
                  </a:cxn>
                  <a:cxn ang="0">
                    <a:pos x="292" y="1697"/>
                  </a:cxn>
                  <a:cxn ang="0">
                    <a:pos x="228" y="1647"/>
                  </a:cxn>
                  <a:cxn ang="0">
                    <a:pos x="187" y="1557"/>
                  </a:cxn>
                  <a:cxn ang="0">
                    <a:pos x="183" y="1323"/>
                  </a:cxn>
                  <a:cxn ang="0">
                    <a:pos x="177" y="1223"/>
                  </a:cxn>
                  <a:cxn ang="0">
                    <a:pos x="181" y="1114"/>
                  </a:cxn>
                  <a:cxn ang="0">
                    <a:pos x="189" y="1027"/>
                  </a:cxn>
                  <a:cxn ang="0">
                    <a:pos x="185" y="888"/>
                  </a:cxn>
                  <a:cxn ang="0">
                    <a:pos x="191" y="773"/>
                  </a:cxn>
                  <a:cxn ang="0">
                    <a:pos x="144" y="695"/>
                  </a:cxn>
                  <a:cxn ang="0">
                    <a:pos x="72" y="634"/>
                  </a:cxn>
                  <a:cxn ang="0">
                    <a:pos x="47" y="539"/>
                  </a:cxn>
                  <a:cxn ang="0">
                    <a:pos x="14" y="486"/>
                  </a:cxn>
                  <a:cxn ang="0">
                    <a:pos x="16" y="396"/>
                  </a:cxn>
                  <a:cxn ang="0">
                    <a:pos x="8" y="310"/>
                  </a:cxn>
                  <a:cxn ang="0">
                    <a:pos x="58" y="140"/>
                  </a:cxn>
                </a:cxnLst>
                <a:rect l="0" t="0" r="r" b="b"/>
                <a:pathLst>
                  <a:path w="802" h="1698">
                    <a:moveTo>
                      <a:pt x="62" y="75"/>
                    </a:moveTo>
                    <a:lnTo>
                      <a:pt x="72" y="56"/>
                    </a:lnTo>
                    <a:lnTo>
                      <a:pt x="92" y="28"/>
                    </a:lnTo>
                    <a:lnTo>
                      <a:pt x="121" y="11"/>
                    </a:lnTo>
                    <a:lnTo>
                      <a:pt x="136" y="0"/>
                    </a:lnTo>
                    <a:lnTo>
                      <a:pt x="152" y="3"/>
                    </a:lnTo>
                    <a:lnTo>
                      <a:pt x="148" y="17"/>
                    </a:lnTo>
                    <a:lnTo>
                      <a:pt x="131" y="31"/>
                    </a:lnTo>
                    <a:lnTo>
                      <a:pt x="127" y="59"/>
                    </a:lnTo>
                    <a:lnTo>
                      <a:pt x="131" y="81"/>
                    </a:lnTo>
                    <a:lnTo>
                      <a:pt x="146" y="81"/>
                    </a:lnTo>
                    <a:lnTo>
                      <a:pt x="152" y="56"/>
                    </a:lnTo>
                    <a:lnTo>
                      <a:pt x="156" y="31"/>
                    </a:lnTo>
                    <a:lnTo>
                      <a:pt x="166" y="39"/>
                    </a:lnTo>
                    <a:lnTo>
                      <a:pt x="177" y="53"/>
                    </a:lnTo>
                    <a:lnTo>
                      <a:pt x="197" y="47"/>
                    </a:lnTo>
                    <a:lnTo>
                      <a:pt x="209" y="59"/>
                    </a:lnTo>
                    <a:lnTo>
                      <a:pt x="212" y="73"/>
                    </a:lnTo>
                    <a:lnTo>
                      <a:pt x="242" y="67"/>
                    </a:lnTo>
                    <a:lnTo>
                      <a:pt x="300" y="59"/>
                    </a:lnTo>
                    <a:lnTo>
                      <a:pt x="322" y="103"/>
                    </a:lnTo>
                    <a:lnTo>
                      <a:pt x="359" y="126"/>
                    </a:lnTo>
                    <a:lnTo>
                      <a:pt x="357" y="145"/>
                    </a:lnTo>
                    <a:lnTo>
                      <a:pt x="372" y="134"/>
                    </a:lnTo>
                    <a:lnTo>
                      <a:pt x="390" y="134"/>
                    </a:lnTo>
                    <a:lnTo>
                      <a:pt x="411" y="154"/>
                    </a:lnTo>
                    <a:lnTo>
                      <a:pt x="437" y="151"/>
                    </a:lnTo>
                    <a:lnTo>
                      <a:pt x="458" y="154"/>
                    </a:lnTo>
                    <a:lnTo>
                      <a:pt x="493" y="190"/>
                    </a:lnTo>
                    <a:lnTo>
                      <a:pt x="530" y="234"/>
                    </a:lnTo>
                    <a:lnTo>
                      <a:pt x="546" y="285"/>
                    </a:lnTo>
                    <a:lnTo>
                      <a:pt x="536" y="324"/>
                    </a:lnTo>
                    <a:lnTo>
                      <a:pt x="581" y="338"/>
                    </a:lnTo>
                    <a:lnTo>
                      <a:pt x="655" y="357"/>
                    </a:lnTo>
                    <a:lnTo>
                      <a:pt x="731" y="380"/>
                    </a:lnTo>
                    <a:lnTo>
                      <a:pt x="780" y="424"/>
                    </a:lnTo>
                    <a:lnTo>
                      <a:pt x="801" y="466"/>
                    </a:lnTo>
                    <a:lnTo>
                      <a:pt x="801" y="519"/>
                    </a:lnTo>
                    <a:lnTo>
                      <a:pt x="782" y="567"/>
                    </a:lnTo>
                    <a:lnTo>
                      <a:pt x="760" y="592"/>
                    </a:lnTo>
                    <a:lnTo>
                      <a:pt x="746" y="608"/>
                    </a:lnTo>
                    <a:lnTo>
                      <a:pt x="731" y="642"/>
                    </a:lnTo>
                    <a:lnTo>
                      <a:pt x="729" y="673"/>
                    </a:lnTo>
                    <a:lnTo>
                      <a:pt x="731" y="712"/>
                    </a:lnTo>
                    <a:lnTo>
                      <a:pt x="723" y="751"/>
                    </a:lnTo>
                    <a:lnTo>
                      <a:pt x="711" y="759"/>
                    </a:lnTo>
                    <a:lnTo>
                      <a:pt x="707" y="782"/>
                    </a:lnTo>
                    <a:lnTo>
                      <a:pt x="694" y="798"/>
                    </a:lnTo>
                    <a:lnTo>
                      <a:pt x="692" y="818"/>
                    </a:lnTo>
                    <a:lnTo>
                      <a:pt x="674" y="840"/>
                    </a:lnTo>
                    <a:lnTo>
                      <a:pt x="647" y="879"/>
                    </a:lnTo>
                    <a:lnTo>
                      <a:pt x="624" y="890"/>
                    </a:lnTo>
                    <a:lnTo>
                      <a:pt x="608" y="888"/>
                    </a:lnTo>
                    <a:lnTo>
                      <a:pt x="579" y="907"/>
                    </a:lnTo>
                    <a:lnTo>
                      <a:pt x="550" y="952"/>
                    </a:lnTo>
                    <a:lnTo>
                      <a:pt x="544" y="969"/>
                    </a:lnTo>
                    <a:lnTo>
                      <a:pt x="544" y="991"/>
                    </a:lnTo>
                    <a:lnTo>
                      <a:pt x="550" y="1016"/>
                    </a:lnTo>
                    <a:lnTo>
                      <a:pt x="536" y="1041"/>
                    </a:lnTo>
                    <a:lnTo>
                      <a:pt x="536" y="1061"/>
                    </a:lnTo>
                    <a:lnTo>
                      <a:pt x="513" y="1083"/>
                    </a:lnTo>
                    <a:lnTo>
                      <a:pt x="495" y="1100"/>
                    </a:lnTo>
                    <a:lnTo>
                      <a:pt x="481" y="1125"/>
                    </a:lnTo>
                    <a:lnTo>
                      <a:pt x="476" y="1150"/>
                    </a:lnTo>
                    <a:lnTo>
                      <a:pt x="456" y="1181"/>
                    </a:lnTo>
                    <a:lnTo>
                      <a:pt x="448" y="1175"/>
                    </a:lnTo>
                    <a:lnTo>
                      <a:pt x="433" y="1175"/>
                    </a:lnTo>
                    <a:lnTo>
                      <a:pt x="413" y="1186"/>
                    </a:lnTo>
                    <a:lnTo>
                      <a:pt x="427" y="1200"/>
                    </a:lnTo>
                    <a:lnTo>
                      <a:pt x="427" y="1228"/>
                    </a:lnTo>
                    <a:lnTo>
                      <a:pt x="425" y="1250"/>
                    </a:lnTo>
                    <a:lnTo>
                      <a:pt x="415" y="1267"/>
                    </a:lnTo>
                    <a:lnTo>
                      <a:pt x="390" y="1270"/>
                    </a:lnTo>
                    <a:lnTo>
                      <a:pt x="370" y="1278"/>
                    </a:lnTo>
                    <a:lnTo>
                      <a:pt x="361" y="1295"/>
                    </a:lnTo>
                    <a:lnTo>
                      <a:pt x="361" y="1323"/>
                    </a:lnTo>
                    <a:lnTo>
                      <a:pt x="337" y="1326"/>
                    </a:lnTo>
                    <a:lnTo>
                      <a:pt x="318" y="1323"/>
                    </a:lnTo>
                    <a:lnTo>
                      <a:pt x="312" y="1334"/>
                    </a:lnTo>
                    <a:lnTo>
                      <a:pt x="322" y="1345"/>
                    </a:lnTo>
                    <a:lnTo>
                      <a:pt x="316" y="1387"/>
                    </a:lnTo>
                    <a:lnTo>
                      <a:pt x="308" y="1423"/>
                    </a:lnTo>
                    <a:lnTo>
                      <a:pt x="283" y="1423"/>
                    </a:lnTo>
                    <a:lnTo>
                      <a:pt x="275" y="1437"/>
                    </a:lnTo>
                    <a:lnTo>
                      <a:pt x="277" y="1465"/>
                    </a:lnTo>
                    <a:lnTo>
                      <a:pt x="290" y="1465"/>
                    </a:lnTo>
                    <a:lnTo>
                      <a:pt x="300" y="1482"/>
                    </a:lnTo>
                    <a:lnTo>
                      <a:pt x="294" y="1510"/>
                    </a:lnTo>
                    <a:lnTo>
                      <a:pt x="281" y="1513"/>
                    </a:lnTo>
                    <a:lnTo>
                      <a:pt x="259" y="1524"/>
                    </a:lnTo>
                    <a:lnTo>
                      <a:pt x="253" y="1546"/>
                    </a:lnTo>
                    <a:lnTo>
                      <a:pt x="251" y="1580"/>
                    </a:lnTo>
                    <a:lnTo>
                      <a:pt x="238" y="1597"/>
                    </a:lnTo>
                    <a:lnTo>
                      <a:pt x="286" y="1652"/>
                    </a:lnTo>
                    <a:lnTo>
                      <a:pt x="300" y="1680"/>
                    </a:lnTo>
                    <a:lnTo>
                      <a:pt x="292" y="1697"/>
                    </a:lnTo>
                    <a:lnTo>
                      <a:pt x="271" y="1686"/>
                    </a:lnTo>
                    <a:lnTo>
                      <a:pt x="253" y="1664"/>
                    </a:lnTo>
                    <a:lnTo>
                      <a:pt x="228" y="1647"/>
                    </a:lnTo>
                    <a:lnTo>
                      <a:pt x="205" y="1619"/>
                    </a:lnTo>
                    <a:lnTo>
                      <a:pt x="189" y="1585"/>
                    </a:lnTo>
                    <a:lnTo>
                      <a:pt x="187" y="1557"/>
                    </a:lnTo>
                    <a:lnTo>
                      <a:pt x="191" y="1535"/>
                    </a:lnTo>
                    <a:lnTo>
                      <a:pt x="189" y="1354"/>
                    </a:lnTo>
                    <a:lnTo>
                      <a:pt x="183" y="1323"/>
                    </a:lnTo>
                    <a:lnTo>
                      <a:pt x="166" y="1289"/>
                    </a:lnTo>
                    <a:lnTo>
                      <a:pt x="166" y="1259"/>
                    </a:lnTo>
                    <a:lnTo>
                      <a:pt x="177" y="1223"/>
                    </a:lnTo>
                    <a:lnTo>
                      <a:pt x="187" y="1178"/>
                    </a:lnTo>
                    <a:lnTo>
                      <a:pt x="183" y="1133"/>
                    </a:lnTo>
                    <a:lnTo>
                      <a:pt x="181" y="1114"/>
                    </a:lnTo>
                    <a:lnTo>
                      <a:pt x="179" y="1089"/>
                    </a:lnTo>
                    <a:lnTo>
                      <a:pt x="185" y="1077"/>
                    </a:lnTo>
                    <a:lnTo>
                      <a:pt x="189" y="1027"/>
                    </a:lnTo>
                    <a:lnTo>
                      <a:pt x="185" y="1002"/>
                    </a:lnTo>
                    <a:lnTo>
                      <a:pt x="193" y="941"/>
                    </a:lnTo>
                    <a:lnTo>
                      <a:pt x="185" y="888"/>
                    </a:lnTo>
                    <a:lnTo>
                      <a:pt x="191" y="860"/>
                    </a:lnTo>
                    <a:lnTo>
                      <a:pt x="201" y="807"/>
                    </a:lnTo>
                    <a:lnTo>
                      <a:pt x="191" y="773"/>
                    </a:lnTo>
                    <a:lnTo>
                      <a:pt x="172" y="748"/>
                    </a:lnTo>
                    <a:lnTo>
                      <a:pt x="166" y="720"/>
                    </a:lnTo>
                    <a:lnTo>
                      <a:pt x="144" y="695"/>
                    </a:lnTo>
                    <a:lnTo>
                      <a:pt x="121" y="678"/>
                    </a:lnTo>
                    <a:lnTo>
                      <a:pt x="88" y="670"/>
                    </a:lnTo>
                    <a:lnTo>
                      <a:pt x="72" y="634"/>
                    </a:lnTo>
                    <a:lnTo>
                      <a:pt x="51" y="597"/>
                    </a:lnTo>
                    <a:lnTo>
                      <a:pt x="49" y="567"/>
                    </a:lnTo>
                    <a:lnTo>
                      <a:pt x="47" y="539"/>
                    </a:lnTo>
                    <a:lnTo>
                      <a:pt x="41" y="519"/>
                    </a:lnTo>
                    <a:lnTo>
                      <a:pt x="29" y="497"/>
                    </a:lnTo>
                    <a:lnTo>
                      <a:pt x="14" y="486"/>
                    </a:lnTo>
                    <a:lnTo>
                      <a:pt x="2" y="463"/>
                    </a:lnTo>
                    <a:lnTo>
                      <a:pt x="16" y="444"/>
                    </a:lnTo>
                    <a:lnTo>
                      <a:pt x="16" y="396"/>
                    </a:lnTo>
                    <a:lnTo>
                      <a:pt x="8" y="371"/>
                    </a:lnTo>
                    <a:lnTo>
                      <a:pt x="0" y="346"/>
                    </a:lnTo>
                    <a:lnTo>
                      <a:pt x="8" y="310"/>
                    </a:lnTo>
                    <a:lnTo>
                      <a:pt x="39" y="220"/>
                    </a:lnTo>
                    <a:lnTo>
                      <a:pt x="41" y="181"/>
                    </a:lnTo>
                    <a:lnTo>
                      <a:pt x="58" y="140"/>
                    </a:lnTo>
                    <a:lnTo>
                      <a:pt x="58" y="117"/>
                    </a:lnTo>
                    <a:lnTo>
                      <a:pt x="62" y="75"/>
                    </a:lnTo>
                  </a:path>
                </a:pathLst>
              </a:custGeom>
              <a:solidFill>
                <a:srgbClr val="008000">
                  <a:alpha val="50000"/>
                </a:srgbClr>
              </a:solidFill>
              <a:ln w="9525" cap="rnd">
                <a:noFill/>
                <a:round/>
                <a:headEnd/>
                <a:tailEnd/>
              </a:ln>
              <a:effectLst/>
            </p:spPr>
            <p:txBody>
              <a:bodyPr/>
              <a:lstStyle/>
              <a:p>
                <a:endParaRPr lang="en-US"/>
              </a:p>
            </p:txBody>
          </p:sp>
        </p:grpSp>
      </p:grpSp>
      <p:sp>
        <p:nvSpPr>
          <p:cNvPr id="3112" name="Rectangle 40"/>
          <p:cNvSpPr>
            <a:spLocks noChangeArrowheads="1"/>
          </p:cNvSpPr>
          <p:nvPr/>
        </p:nvSpPr>
        <p:spPr bwMode="auto">
          <a:xfrm>
            <a:off x="6477000" y="6096000"/>
            <a:ext cx="1981200" cy="366713"/>
          </a:xfrm>
          <a:prstGeom prst="rect">
            <a:avLst/>
          </a:prstGeom>
          <a:noFill/>
          <a:ln w="9525">
            <a:noFill/>
            <a:miter lim="800000"/>
            <a:headEnd/>
            <a:tailEnd/>
          </a:ln>
          <a:effec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9850" y="228600"/>
            <a:ext cx="196215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573405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2192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192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228600"/>
            <a:ext cx="7848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add title</a:t>
            </a:r>
          </a:p>
        </p:txBody>
      </p:sp>
      <p:sp>
        <p:nvSpPr>
          <p:cNvPr id="1027" name="Rectangle 3"/>
          <p:cNvSpPr>
            <a:spLocks noGrp="1" noChangeArrowheads="1"/>
          </p:cNvSpPr>
          <p:nvPr>
            <p:ph type="body" idx="1"/>
          </p:nvPr>
        </p:nvSpPr>
        <p:spPr bwMode="auto">
          <a:xfrm>
            <a:off x="609600" y="1219200"/>
            <a:ext cx="7772400" cy="4038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Text.</a:t>
            </a:r>
          </a:p>
          <a:p>
            <a:pPr lvl="0"/>
            <a:r>
              <a:rPr lang="en-US" smtClean="0"/>
              <a:t>Text</a:t>
            </a:r>
          </a:p>
          <a:p>
            <a:pPr lvl="1"/>
            <a:r>
              <a:rPr lang="en-US" smtClean="0"/>
              <a:t>Second level</a:t>
            </a:r>
          </a:p>
          <a:p>
            <a:pPr lvl="1"/>
            <a:r>
              <a:rPr lang="en-US" smtClean="0"/>
              <a:t>text</a:t>
            </a:r>
          </a:p>
        </p:txBody>
      </p:sp>
      <p:sp>
        <p:nvSpPr>
          <p:cNvPr id="1028" name="Rectangle 4"/>
          <p:cNvSpPr>
            <a:spLocks noChangeArrowheads="1"/>
          </p:cNvSpPr>
          <p:nvPr/>
        </p:nvSpPr>
        <p:spPr bwMode="auto">
          <a:xfrm>
            <a:off x="6477000" y="6096000"/>
            <a:ext cx="1981200" cy="366713"/>
          </a:xfrm>
          <a:prstGeom prst="rect">
            <a:avLst/>
          </a:prstGeom>
          <a:noFill/>
          <a:ln w="9525">
            <a:noFill/>
            <a:miter lim="800000"/>
            <a:headEnd/>
            <a:tailEnd/>
          </a:ln>
          <a:effectLst/>
        </p:spPr>
        <p:txBody>
          <a:bodyPr wrap="none" anchor="ctr"/>
          <a:lstStyle/>
          <a:p>
            <a:endParaRPr lang="en-US"/>
          </a:p>
        </p:txBody>
      </p:sp>
      <p:sp>
        <p:nvSpPr>
          <p:cNvPr id="1030" name="Line 6"/>
          <p:cNvSpPr>
            <a:spLocks noChangeShapeType="1"/>
          </p:cNvSpPr>
          <p:nvPr/>
        </p:nvSpPr>
        <p:spPr bwMode="auto">
          <a:xfrm>
            <a:off x="609600" y="762000"/>
            <a:ext cx="7772400" cy="0"/>
          </a:xfrm>
          <a:prstGeom prst="line">
            <a:avLst/>
          </a:prstGeom>
          <a:noFill/>
          <a:ln w="47625" cmpd="thickThin">
            <a:solidFill>
              <a:schemeClr val="tx1"/>
            </a:solidFill>
            <a:round/>
            <a:headEnd type="none" w="sm" len="sm"/>
            <a:tailEnd type="none" w="sm" len="sm"/>
          </a:ln>
          <a:effectLst/>
        </p:spPr>
        <p:txBody>
          <a:bodyPr wrap="none" anchor="ctr"/>
          <a:lstStyle/>
          <a:p>
            <a:endParaRPr lang="en-US"/>
          </a:p>
        </p:txBody>
      </p:sp>
      <p:pic>
        <p:nvPicPr>
          <p:cNvPr id="1068" name="Picture 44" descr="C:\clorlogo.bmp"/>
          <p:cNvPicPr>
            <a:picLocks noChangeAspect="1" noChangeArrowheads="1"/>
          </p:cNvPicPr>
          <p:nvPr/>
        </p:nvPicPr>
        <p:blipFill>
          <a:blip r:embed="rId13"/>
          <a:srcRect/>
          <a:stretch>
            <a:fillRect/>
          </a:stretch>
        </p:blipFill>
        <p:spPr bwMode="auto">
          <a:xfrm>
            <a:off x="7467600" y="5953125"/>
            <a:ext cx="1295400" cy="7334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800" b="1">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Times New Roman" pitchFamily="18" charset="0"/>
        </a:defRPr>
      </a:lvl2pPr>
      <a:lvl3pPr algn="l" rtl="0" eaLnBrk="0" fontAlgn="base" hangingPunct="0">
        <a:spcBef>
          <a:spcPct val="0"/>
        </a:spcBef>
        <a:spcAft>
          <a:spcPct val="0"/>
        </a:spcAft>
        <a:defRPr sz="2800" b="1">
          <a:solidFill>
            <a:schemeClr val="tx2"/>
          </a:solidFill>
          <a:latin typeface="Times New Roman" pitchFamily="18" charset="0"/>
        </a:defRPr>
      </a:lvl3pPr>
      <a:lvl4pPr algn="l" rtl="0" eaLnBrk="0" fontAlgn="base" hangingPunct="0">
        <a:spcBef>
          <a:spcPct val="0"/>
        </a:spcBef>
        <a:spcAft>
          <a:spcPct val="0"/>
        </a:spcAft>
        <a:defRPr sz="2800" b="1">
          <a:solidFill>
            <a:schemeClr val="tx2"/>
          </a:solidFill>
          <a:latin typeface="Times New Roman" pitchFamily="18" charset="0"/>
        </a:defRPr>
      </a:lvl4pPr>
      <a:lvl5pPr algn="l" rtl="0" eaLnBrk="0" fontAlgn="base" hangingPunct="0">
        <a:spcBef>
          <a:spcPct val="0"/>
        </a:spcBef>
        <a:spcAft>
          <a:spcPct val="0"/>
        </a:spcAft>
        <a:defRPr sz="2800" b="1">
          <a:solidFill>
            <a:schemeClr val="tx2"/>
          </a:solidFill>
          <a:latin typeface="Times New Roman" pitchFamily="18" charset="0"/>
        </a:defRPr>
      </a:lvl5pPr>
      <a:lvl6pPr marL="457200" algn="l" rtl="0" eaLnBrk="0" fontAlgn="base" hangingPunct="0">
        <a:spcBef>
          <a:spcPct val="0"/>
        </a:spcBef>
        <a:spcAft>
          <a:spcPct val="0"/>
        </a:spcAft>
        <a:defRPr sz="2800" b="1">
          <a:solidFill>
            <a:schemeClr val="tx2"/>
          </a:solidFill>
          <a:latin typeface="Times New Roman" pitchFamily="18" charset="0"/>
        </a:defRPr>
      </a:lvl6pPr>
      <a:lvl7pPr marL="914400" algn="l" rtl="0" eaLnBrk="0" fontAlgn="base" hangingPunct="0">
        <a:spcBef>
          <a:spcPct val="0"/>
        </a:spcBef>
        <a:spcAft>
          <a:spcPct val="0"/>
        </a:spcAft>
        <a:defRPr sz="2800" b="1">
          <a:solidFill>
            <a:schemeClr val="tx2"/>
          </a:solidFill>
          <a:latin typeface="Times New Roman" pitchFamily="18" charset="0"/>
        </a:defRPr>
      </a:lvl7pPr>
      <a:lvl8pPr marL="1371600" algn="l" rtl="0" eaLnBrk="0" fontAlgn="base" hangingPunct="0">
        <a:spcBef>
          <a:spcPct val="0"/>
        </a:spcBef>
        <a:spcAft>
          <a:spcPct val="0"/>
        </a:spcAft>
        <a:defRPr sz="2800" b="1">
          <a:solidFill>
            <a:schemeClr val="tx2"/>
          </a:solidFill>
          <a:latin typeface="Times New Roman" pitchFamily="18" charset="0"/>
        </a:defRPr>
      </a:lvl8pPr>
      <a:lvl9pPr marL="1828800" algn="l" rtl="0" eaLnBrk="0" fontAlgn="base" hangingPunct="0">
        <a:spcBef>
          <a:spcPct val="0"/>
        </a:spcBef>
        <a:spcAft>
          <a:spcPct val="0"/>
        </a:spcAft>
        <a:defRPr sz="2800" b="1">
          <a:solidFill>
            <a:schemeClr val="tx2"/>
          </a:solidFill>
          <a:latin typeface="Times New Roman" pitchFamily="18" charset="0"/>
        </a:defRPr>
      </a:lvl9pPr>
    </p:titleStyle>
    <p:bodyStyle>
      <a:lvl1pPr marL="452438" indent="-452438" algn="l" rtl="0" eaLnBrk="0" fontAlgn="base" hangingPunct="0">
        <a:spcBef>
          <a:spcPct val="75000"/>
        </a:spcBef>
        <a:spcAft>
          <a:spcPct val="0"/>
        </a:spcAft>
        <a:buSzPct val="75000"/>
        <a:buFont typeface="Wingdings" pitchFamily="2" charset="2"/>
        <a:buChar char="n"/>
        <a:defRPr sz="2400">
          <a:solidFill>
            <a:schemeClr val="tx1"/>
          </a:solidFill>
          <a:latin typeface="+mn-lt"/>
          <a:ea typeface="+mn-ea"/>
          <a:cs typeface="+mn-cs"/>
        </a:defRPr>
      </a:lvl1pPr>
      <a:lvl2pPr marL="968375" indent="-401638" algn="l" rtl="0" eaLnBrk="0" fontAlgn="base" hangingPunct="0">
        <a:lnSpc>
          <a:spcPct val="130000"/>
        </a:lnSpc>
        <a:spcBef>
          <a:spcPct val="20000"/>
        </a:spcBef>
        <a:spcAft>
          <a:spcPct val="0"/>
        </a:spcAft>
        <a:buSzPct val="85000"/>
        <a:buFont typeface="Monotype Sorts" pitchFamily="2" charset="2"/>
        <a:buChar char="ä"/>
        <a:defRPr sz="2000">
          <a:solidFill>
            <a:schemeClr val="tx1"/>
          </a:solidFill>
          <a:latin typeface="+mn-lt"/>
        </a:defRPr>
      </a:lvl2pPr>
      <a:lvl3pPr marL="1311275" indent="-228600" algn="l" rtl="0" eaLnBrk="0" fontAlgn="base" hangingPunct="0">
        <a:spcBef>
          <a:spcPct val="20000"/>
        </a:spcBef>
        <a:spcAft>
          <a:spcPct val="0"/>
        </a:spcAft>
        <a:buChar char="•"/>
        <a:defRPr sz="2400">
          <a:solidFill>
            <a:schemeClr val="tx1"/>
          </a:solidFill>
          <a:latin typeface="+mn-lt"/>
        </a:defRPr>
      </a:lvl3pPr>
      <a:lvl4pPr marL="1654175"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124" name="Rectangle 4"/>
          <p:cNvSpPr>
            <a:spLocks noChangeArrowheads="1"/>
          </p:cNvSpPr>
          <p:nvPr/>
        </p:nvSpPr>
        <p:spPr bwMode="auto">
          <a:xfrm>
            <a:off x="914400" y="2171700"/>
            <a:ext cx="7162800" cy="1981200"/>
          </a:xfrm>
          <a:prstGeom prst="rect">
            <a:avLst/>
          </a:prstGeom>
          <a:noFill/>
          <a:ln w="9525">
            <a:noFill/>
            <a:miter lim="800000"/>
            <a:headEnd/>
            <a:tailEnd/>
          </a:ln>
          <a:effectLst/>
        </p:spPr>
        <p:txBody>
          <a:bodyPr lIns="92075" tIns="46038" rIns="92075" bIns="46038" anchor="ctr" anchorCtr="1"/>
          <a:lstStyle/>
          <a:p>
            <a:pPr>
              <a:lnSpc>
                <a:spcPct val="135000"/>
              </a:lnSpc>
            </a:pPr>
            <a:r>
              <a:rPr lang="en-US" sz="4400" i="0">
                <a:solidFill>
                  <a:schemeClr val="tx2"/>
                </a:solidFill>
                <a:latin typeface="Arial" pitchFamily="34" charset="0"/>
              </a:rPr>
              <a:t>Managing Change</a:t>
            </a:r>
            <a:endParaRPr lang="en-US" sz="3200" i="0">
              <a:solidFill>
                <a:schemeClr val="tx2"/>
              </a:solidFill>
              <a:latin typeface="Arial" pitchFamily="34" charset="0"/>
            </a:endParaRPr>
          </a:p>
        </p:txBody>
      </p:sp>
      <p:sp>
        <p:nvSpPr>
          <p:cNvPr id="5125" name="Rectangle 5"/>
          <p:cNvSpPr>
            <a:spLocks noChangeArrowheads="1"/>
          </p:cNvSpPr>
          <p:nvPr/>
        </p:nvSpPr>
        <p:spPr bwMode="auto">
          <a:xfrm>
            <a:off x="1295400" y="4646613"/>
            <a:ext cx="6400800" cy="1906587"/>
          </a:xfrm>
          <a:prstGeom prst="rect">
            <a:avLst/>
          </a:prstGeom>
          <a:noFill/>
          <a:ln w="9525">
            <a:noFill/>
            <a:miter lim="800000"/>
            <a:headEnd/>
            <a:tailEnd/>
          </a:ln>
          <a:effectLst/>
        </p:spPr>
        <p:txBody>
          <a:bodyPr lIns="92075" tIns="46038" rIns="92075" bIns="46038"/>
          <a:lstStyle/>
          <a:p>
            <a:pPr marL="452438" indent="-452438">
              <a:lnSpc>
                <a:spcPct val="50000"/>
              </a:lnSpc>
              <a:spcBef>
                <a:spcPct val="75000"/>
              </a:spcBef>
            </a:pPr>
            <a:endParaRPr lang="en-US" b="0" i="0" dirty="0"/>
          </a:p>
          <a:p>
            <a:pPr marL="452438" indent="-452438">
              <a:lnSpc>
                <a:spcPct val="50000"/>
              </a:lnSpc>
              <a:spcBef>
                <a:spcPct val="75000"/>
              </a:spcBef>
            </a:pPr>
            <a:endParaRPr lang="en-US" sz="2400" b="0" i="0" dirty="0"/>
          </a:p>
          <a:p>
            <a:pPr marL="452438" indent="-452438">
              <a:spcBef>
                <a:spcPct val="75000"/>
              </a:spcBef>
            </a:pPr>
            <a:endParaRPr lang="en-US" sz="2400" b="0" i="0" dirty="0"/>
          </a:p>
        </p:txBody>
      </p:sp>
      <p:grpSp>
        <p:nvGrpSpPr>
          <p:cNvPr id="5128" name="Group 8"/>
          <p:cNvGrpSpPr>
            <a:grpSpLocks/>
          </p:cNvGrpSpPr>
          <p:nvPr/>
        </p:nvGrpSpPr>
        <p:grpSpPr bwMode="auto">
          <a:xfrm>
            <a:off x="876300" y="1981200"/>
            <a:ext cx="7239000" cy="76200"/>
            <a:chOff x="552" y="1056"/>
            <a:chExt cx="4560" cy="48"/>
          </a:xfrm>
        </p:grpSpPr>
        <p:sp>
          <p:nvSpPr>
            <p:cNvPr id="5126" name="Line 6"/>
            <p:cNvSpPr>
              <a:spLocks noChangeShapeType="1"/>
            </p:cNvSpPr>
            <p:nvPr/>
          </p:nvSpPr>
          <p:spPr bwMode="auto">
            <a:xfrm>
              <a:off x="552" y="1056"/>
              <a:ext cx="4560" cy="0"/>
            </a:xfrm>
            <a:prstGeom prst="line">
              <a:avLst/>
            </a:prstGeom>
            <a:noFill/>
            <a:ln w="25400">
              <a:solidFill>
                <a:schemeClr val="bg2"/>
              </a:solidFill>
              <a:round/>
              <a:headEnd type="none" w="sm" len="sm"/>
              <a:tailEnd type="none" w="sm" len="sm"/>
            </a:ln>
            <a:effectLst/>
          </p:spPr>
          <p:txBody>
            <a:bodyPr wrap="none" anchor="ctr"/>
            <a:lstStyle/>
            <a:p>
              <a:endParaRPr lang="en-US"/>
            </a:p>
          </p:txBody>
        </p:sp>
        <p:sp>
          <p:nvSpPr>
            <p:cNvPr id="5127" name="Line 7"/>
            <p:cNvSpPr>
              <a:spLocks noChangeShapeType="1"/>
            </p:cNvSpPr>
            <p:nvPr/>
          </p:nvSpPr>
          <p:spPr bwMode="auto">
            <a:xfrm>
              <a:off x="552" y="1104"/>
              <a:ext cx="4560" cy="0"/>
            </a:xfrm>
            <a:prstGeom prst="line">
              <a:avLst/>
            </a:prstGeom>
            <a:noFill/>
            <a:ln w="25400">
              <a:solidFill>
                <a:schemeClr val="tx1"/>
              </a:solidFill>
              <a:round/>
              <a:headEnd type="none" w="sm" len="sm"/>
              <a:tailEnd type="none" w="sm" len="sm"/>
            </a:ln>
            <a:effectLst/>
          </p:spPr>
          <p:txBody>
            <a:bodyPr wrap="none" anchor="ctr"/>
            <a:lstStyle/>
            <a:p>
              <a:endParaRPr lang="en-US"/>
            </a:p>
          </p:txBody>
        </p:sp>
      </p:grpSp>
      <p:sp>
        <p:nvSpPr>
          <p:cNvPr id="5129" name="Rectangle 9"/>
          <p:cNvSpPr>
            <a:spLocks noChangeArrowheads="1"/>
          </p:cNvSpPr>
          <p:nvPr/>
        </p:nvSpPr>
        <p:spPr bwMode="auto">
          <a:xfrm>
            <a:off x="1714500" y="1447800"/>
            <a:ext cx="5562600" cy="457200"/>
          </a:xfrm>
          <a:prstGeom prst="rect">
            <a:avLst/>
          </a:prstGeom>
          <a:noFill/>
          <a:ln w="9525">
            <a:noFill/>
            <a:miter lim="800000"/>
            <a:headEnd/>
            <a:tailEnd/>
          </a:ln>
          <a:effectLst/>
        </p:spPr>
        <p:txBody>
          <a:bodyPr lIns="92075" tIns="46038" rIns="92075" bIns="46038">
            <a:spAutoFit/>
          </a:bodyPr>
          <a:lstStyle/>
          <a:p>
            <a:pPr>
              <a:spcBef>
                <a:spcPct val="50000"/>
              </a:spcBef>
            </a:pPr>
            <a:r>
              <a:rPr lang="en-US" sz="2400" i="0"/>
              <a:t>CSULA</a:t>
            </a:r>
          </a:p>
        </p:txBody>
      </p:sp>
      <p:grpSp>
        <p:nvGrpSpPr>
          <p:cNvPr id="5132" name="Group 12"/>
          <p:cNvGrpSpPr>
            <a:grpSpLocks/>
          </p:cNvGrpSpPr>
          <p:nvPr/>
        </p:nvGrpSpPr>
        <p:grpSpPr bwMode="auto">
          <a:xfrm>
            <a:off x="876300" y="4267200"/>
            <a:ext cx="7239000" cy="76200"/>
            <a:chOff x="552" y="2496"/>
            <a:chExt cx="4560" cy="48"/>
          </a:xfrm>
        </p:grpSpPr>
        <p:sp>
          <p:nvSpPr>
            <p:cNvPr id="5130" name="Line 10"/>
            <p:cNvSpPr>
              <a:spLocks noChangeShapeType="1"/>
            </p:cNvSpPr>
            <p:nvPr/>
          </p:nvSpPr>
          <p:spPr bwMode="auto">
            <a:xfrm>
              <a:off x="552" y="2544"/>
              <a:ext cx="4560" cy="0"/>
            </a:xfrm>
            <a:prstGeom prst="line">
              <a:avLst/>
            </a:prstGeom>
            <a:noFill/>
            <a:ln w="25400">
              <a:solidFill>
                <a:schemeClr val="bg2"/>
              </a:solidFill>
              <a:round/>
              <a:headEnd type="none" w="sm" len="sm"/>
              <a:tailEnd type="none" w="sm" len="sm"/>
            </a:ln>
            <a:effectLst/>
          </p:spPr>
          <p:txBody>
            <a:bodyPr wrap="none" anchor="ctr"/>
            <a:lstStyle/>
            <a:p>
              <a:endParaRPr lang="en-US"/>
            </a:p>
          </p:txBody>
        </p:sp>
        <p:sp>
          <p:nvSpPr>
            <p:cNvPr id="5131" name="Line 11"/>
            <p:cNvSpPr>
              <a:spLocks noChangeShapeType="1"/>
            </p:cNvSpPr>
            <p:nvPr/>
          </p:nvSpPr>
          <p:spPr bwMode="auto">
            <a:xfrm>
              <a:off x="552" y="2496"/>
              <a:ext cx="4560" cy="0"/>
            </a:xfrm>
            <a:prstGeom prst="line">
              <a:avLst/>
            </a:prstGeom>
            <a:noFill/>
            <a:ln w="25400">
              <a:solidFill>
                <a:schemeClr val="tx1"/>
              </a:solidFill>
              <a:round/>
              <a:headEnd type="none" w="sm" len="sm"/>
              <a:tailEnd type="none" w="sm" len="sm"/>
            </a:ln>
            <a:effectLst/>
          </p:spPr>
          <p:txBody>
            <a:bodyPr wrap="none" anchor="ctr"/>
            <a:lstStyle/>
            <a:p>
              <a:endParaRPr lang="en-US"/>
            </a:p>
          </p:txBody>
        </p:sp>
      </p:grpSp>
    </p:spTree>
  </p:cSld>
  <p:clrMapOvr>
    <a:overrideClrMapping bg1="lt1" tx1="dk1" bg2="lt2" tx2="dk2" accent1="accent1" accent2="accent2" accent3="accent3" accent4="accent4" accent5="accent5" accent6="accent6" hlink="hlink" folHlink="folHlink"/>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a:xfrm>
            <a:off x="812800" y="0"/>
            <a:ext cx="7772400" cy="704850"/>
          </a:xfrm>
        </p:spPr>
        <p:txBody>
          <a:bodyPr/>
          <a:lstStyle/>
          <a:p>
            <a:r>
              <a:rPr lang="en-US" sz="3200"/>
              <a:t>Role of Consultants</a:t>
            </a:r>
            <a:endParaRPr lang="en-US" sz="3600"/>
          </a:p>
        </p:txBody>
      </p:sp>
      <p:sp>
        <p:nvSpPr>
          <p:cNvPr id="222211" name="Rectangle 3"/>
          <p:cNvSpPr>
            <a:spLocks noGrp="1" noChangeArrowheads="1"/>
          </p:cNvSpPr>
          <p:nvPr>
            <p:ph type="body" idx="1"/>
          </p:nvPr>
        </p:nvSpPr>
        <p:spPr>
          <a:xfrm>
            <a:off x="508000" y="990600"/>
            <a:ext cx="7950200" cy="5029200"/>
          </a:xfrm>
        </p:spPr>
        <p:txBody>
          <a:bodyPr/>
          <a:lstStyle/>
          <a:p>
            <a:r>
              <a:rPr lang="en-US" sz="2800" b="1">
                <a:solidFill>
                  <a:schemeClr val="accent2"/>
                </a:solidFill>
              </a:rPr>
              <a:t>A</a:t>
            </a:r>
            <a:r>
              <a:rPr lang="en-US" sz="2000" b="1">
                <a:solidFill>
                  <a:schemeClr val="accent2"/>
                </a:solidFill>
              </a:rPr>
              <a:t>ssessment of</a:t>
            </a:r>
            <a:r>
              <a:rPr lang="en-US" sz="2000">
                <a:solidFill>
                  <a:schemeClr val="accent2"/>
                </a:solidFill>
              </a:rPr>
              <a:t>:</a:t>
            </a:r>
            <a:r>
              <a:rPr lang="en-US" sz="2000"/>
              <a:t> management, key players, barriers, opportunities</a:t>
            </a:r>
          </a:p>
          <a:p>
            <a:r>
              <a:rPr lang="en-US" sz="2800" b="1">
                <a:solidFill>
                  <a:schemeClr val="accent2"/>
                </a:solidFill>
              </a:rPr>
              <a:t>C</a:t>
            </a:r>
            <a:r>
              <a:rPr lang="en-US" sz="2000" b="1">
                <a:solidFill>
                  <a:schemeClr val="accent2"/>
                </a:solidFill>
              </a:rPr>
              <a:t>oach/</a:t>
            </a:r>
            <a:r>
              <a:rPr lang="en-US" sz="2800" b="1">
                <a:solidFill>
                  <a:schemeClr val="accent2"/>
                </a:solidFill>
              </a:rPr>
              <a:t>D</a:t>
            </a:r>
            <a:r>
              <a:rPr lang="en-US" sz="2000" b="1">
                <a:solidFill>
                  <a:schemeClr val="accent2"/>
                </a:solidFill>
              </a:rPr>
              <a:t>evelop/</a:t>
            </a:r>
            <a:r>
              <a:rPr lang="en-US" sz="2800" b="1">
                <a:solidFill>
                  <a:schemeClr val="accent2"/>
                </a:solidFill>
              </a:rPr>
              <a:t>T</a:t>
            </a:r>
            <a:r>
              <a:rPr lang="en-US" sz="2000" b="1">
                <a:solidFill>
                  <a:schemeClr val="accent2"/>
                </a:solidFill>
              </a:rPr>
              <a:t>rain</a:t>
            </a:r>
            <a:r>
              <a:rPr lang="en-US" sz="2000">
                <a:solidFill>
                  <a:schemeClr val="accent2"/>
                </a:solidFill>
              </a:rPr>
              <a:t>:</a:t>
            </a:r>
            <a:r>
              <a:rPr lang="en-US" sz="2000"/>
              <a:t> help people adopt new behavior</a:t>
            </a:r>
          </a:p>
          <a:p>
            <a:r>
              <a:rPr lang="en-US" sz="2800" b="1">
                <a:solidFill>
                  <a:schemeClr val="accent2"/>
                </a:solidFill>
              </a:rPr>
              <a:t>P</a:t>
            </a:r>
            <a:r>
              <a:rPr lang="en-US" sz="2000" b="1">
                <a:solidFill>
                  <a:schemeClr val="accent2"/>
                </a:solidFill>
              </a:rPr>
              <a:t>lan</a:t>
            </a:r>
            <a:r>
              <a:rPr lang="en-US" sz="2000">
                <a:solidFill>
                  <a:schemeClr val="accent2"/>
                </a:solidFill>
              </a:rPr>
              <a:t>:</a:t>
            </a:r>
            <a:r>
              <a:rPr lang="en-US" sz="2000"/>
              <a:t> Assist in process/knowledge</a:t>
            </a:r>
          </a:p>
          <a:p>
            <a:r>
              <a:rPr lang="en-US" sz="2800" b="1">
                <a:solidFill>
                  <a:schemeClr val="accent2"/>
                </a:solidFill>
              </a:rPr>
              <a:t>V</a:t>
            </a:r>
            <a:r>
              <a:rPr lang="en-US" sz="2000" b="1">
                <a:solidFill>
                  <a:schemeClr val="accent2"/>
                </a:solidFill>
              </a:rPr>
              <a:t>alues / </a:t>
            </a:r>
            <a:r>
              <a:rPr lang="en-US" sz="2800" b="1">
                <a:solidFill>
                  <a:schemeClr val="accent2"/>
                </a:solidFill>
              </a:rPr>
              <a:t>V</a:t>
            </a:r>
            <a:r>
              <a:rPr lang="en-US" sz="2000" b="1">
                <a:solidFill>
                  <a:schemeClr val="accent2"/>
                </a:solidFill>
              </a:rPr>
              <a:t>ision</a:t>
            </a:r>
            <a:r>
              <a:rPr lang="en-US" sz="2000">
                <a:solidFill>
                  <a:schemeClr val="accent2"/>
                </a:solidFill>
              </a:rPr>
              <a:t>:</a:t>
            </a:r>
            <a:r>
              <a:rPr lang="en-US" sz="2000"/>
              <a:t> Facilitate their development </a:t>
            </a:r>
          </a:p>
          <a:p>
            <a:r>
              <a:rPr lang="en-US" sz="2800" b="1">
                <a:solidFill>
                  <a:schemeClr val="accent2"/>
                </a:solidFill>
              </a:rPr>
              <a:t>R</a:t>
            </a:r>
            <a:r>
              <a:rPr lang="en-US" sz="2000" b="1">
                <a:solidFill>
                  <a:schemeClr val="accent2"/>
                </a:solidFill>
              </a:rPr>
              <a:t>edesign </a:t>
            </a:r>
            <a:r>
              <a:rPr lang="en-US" sz="2800" b="1">
                <a:solidFill>
                  <a:schemeClr val="accent2"/>
                </a:solidFill>
              </a:rPr>
              <a:t>O</a:t>
            </a:r>
            <a:r>
              <a:rPr lang="en-US" sz="2000" b="1">
                <a:solidFill>
                  <a:schemeClr val="accent2"/>
                </a:solidFill>
              </a:rPr>
              <a:t>rganizational </a:t>
            </a:r>
            <a:r>
              <a:rPr lang="en-US" sz="2800" b="1">
                <a:solidFill>
                  <a:schemeClr val="accent2"/>
                </a:solidFill>
              </a:rPr>
              <a:t>F</a:t>
            </a:r>
            <a:r>
              <a:rPr lang="en-US" sz="2000" b="1">
                <a:solidFill>
                  <a:schemeClr val="accent2"/>
                </a:solidFill>
              </a:rPr>
              <a:t>actors</a:t>
            </a:r>
            <a:r>
              <a:rPr lang="en-US" sz="2000">
                <a:solidFill>
                  <a:schemeClr val="accent2"/>
                </a:solidFill>
              </a:rPr>
              <a:t>:</a:t>
            </a:r>
            <a:r>
              <a:rPr lang="en-US" sz="2000"/>
              <a:t> Rewards, Reports, Re-engineer</a:t>
            </a:r>
          </a:p>
          <a:p>
            <a:r>
              <a:rPr lang="en-US" sz="2800" b="1">
                <a:solidFill>
                  <a:schemeClr val="accent2"/>
                </a:solidFill>
              </a:rPr>
              <a:t>C</a:t>
            </a:r>
            <a:r>
              <a:rPr lang="en-US" sz="2000" b="1">
                <a:solidFill>
                  <a:schemeClr val="accent2"/>
                </a:solidFill>
              </a:rPr>
              <a:t>ommunications:</a:t>
            </a:r>
            <a:r>
              <a:rPr lang="en-US" sz="2000"/>
              <a:t> Facilitate the process</a:t>
            </a:r>
          </a:p>
          <a:p>
            <a:r>
              <a:rPr lang="en-US" sz="2800" b="1">
                <a:solidFill>
                  <a:schemeClr val="accent2"/>
                </a:solidFill>
              </a:rPr>
              <a:t>P</a:t>
            </a:r>
            <a:r>
              <a:rPr lang="en-US" sz="2000" b="1">
                <a:solidFill>
                  <a:schemeClr val="accent2"/>
                </a:solidFill>
              </a:rPr>
              <a:t>roject </a:t>
            </a:r>
            <a:r>
              <a:rPr lang="en-US" sz="2800" b="1">
                <a:solidFill>
                  <a:schemeClr val="accent2"/>
                </a:solidFill>
              </a:rPr>
              <a:t>M</a:t>
            </a:r>
            <a:r>
              <a:rPr lang="en-US" sz="2000" b="1">
                <a:solidFill>
                  <a:schemeClr val="accent2"/>
                </a:solidFill>
              </a:rPr>
              <a:t>anagement </a:t>
            </a:r>
            <a:r>
              <a:rPr lang="en-US" sz="2800" b="1">
                <a:solidFill>
                  <a:schemeClr val="accent2"/>
                </a:solidFill>
              </a:rPr>
              <a:t>A</a:t>
            </a:r>
            <a:r>
              <a:rPr lang="en-US" sz="2000" b="1">
                <a:solidFill>
                  <a:schemeClr val="accent2"/>
                </a:solidFill>
              </a:rPr>
              <a:t>ssistance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2211">
                                            <p:txEl>
                                              <p:pRg st="0" end="0"/>
                                            </p:txEl>
                                          </p:spTgt>
                                        </p:tgtEl>
                                        <p:attrNameLst>
                                          <p:attrName>style.visibility</p:attrName>
                                        </p:attrNameLst>
                                      </p:cBhvr>
                                      <p:to>
                                        <p:strVal val="visible"/>
                                      </p:to>
                                    </p:set>
                                    <p:anim calcmode="lin" valueType="num">
                                      <p:cBhvr additive="base">
                                        <p:cTn id="7" dur="500" fill="hold"/>
                                        <p:tgtEl>
                                          <p:spTgt spid="2222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22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2211">
                                            <p:txEl>
                                              <p:pRg st="1" end="1"/>
                                            </p:txEl>
                                          </p:spTgt>
                                        </p:tgtEl>
                                        <p:attrNameLst>
                                          <p:attrName>style.visibility</p:attrName>
                                        </p:attrNameLst>
                                      </p:cBhvr>
                                      <p:to>
                                        <p:strVal val="visible"/>
                                      </p:to>
                                    </p:set>
                                    <p:anim calcmode="lin" valueType="num">
                                      <p:cBhvr additive="base">
                                        <p:cTn id="13" dur="500" fill="hold"/>
                                        <p:tgtEl>
                                          <p:spTgt spid="2222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22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2211">
                                            <p:txEl>
                                              <p:pRg st="2" end="2"/>
                                            </p:txEl>
                                          </p:spTgt>
                                        </p:tgtEl>
                                        <p:attrNameLst>
                                          <p:attrName>style.visibility</p:attrName>
                                        </p:attrNameLst>
                                      </p:cBhvr>
                                      <p:to>
                                        <p:strVal val="visible"/>
                                      </p:to>
                                    </p:set>
                                    <p:anim calcmode="lin" valueType="num">
                                      <p:cBhvr additive="base">
                                        <p:cTn id="19" dur="500" fill="hold"/>
                                        <p:tgtEl>
                                          <p:spTgt spid="2222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22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2211">
                                            <p:txEl>
                                              <p:pRg st="3" end="3"/>
                                            </p:txEl>
                                          </p:spTgt>
                                        </p:tgtEl>
                                        <p:attrNameLst>
                                          <p:attrName>style.visibility</p:attrName>
                                        </p:attrNameLst>
                                      </p:cBhvr>
                                      <p:to>
                                        <p:strVal val="visible"/>
                                      </p:to>
                                    </p:set>
                                    <p:anim calcmode="lin" valueType="num">
                                      <p:cBhvr additive="base">
                                        <p:cTn id="25" dur="500" fill="hold"/>
                                        <p:tgtEl>
                                          <p:spTgt spid="2222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22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2211">
                                            <p:txEl>
                                              <p:pRg st="4" end="4"/>
                                            </p:txEl>
                                          </p:spTgt>
                                        </p:tgtEl>
                                        <p:attrNameLst>
                                          <p:attrName>style.visibility</p:attrName>
                                        </p:attrNameLst>
                                      </p:cBhvr>
                                      <p:to>
                                        <p:strVal val="visible"/>
                                      </p:to>
                                    </p:set>
                                    <p:anim calcmode="lin" valueType="num">
                                      <p:cBhvr additive="base">
                                        <p:cTn id="31" dur="500" fill="hold"/>
                                        <p:tgtEl>
                                          <p:spTgt spid="2222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222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2211">
                                            <p:txEl>
                                              <p:pRg st="5" end="5"/>
                                            </p:txEl>
                                          </p:spTgt>
                                        </p:tgtEl>
                                        <p:attrNameLst>
                                          <p:attrName>style.visibility</p:attrName>
                                        </p:attrNameLst>
                                      </p:cBhvr>
                                      <p:to>
                                        <p:strVal val="visible"/>
                                      </p:to>
                                    </p:set>
                                    <p:anim calcmode="lin" valueType="num">
                                      <p:cBhvr additive="base">
                                        <p:cTn id="37" dur="500" fill="hold"/>
                                        <p:tgtEl>
                                          <p:spTgt spid="2222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222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22211">
                                            <p:txEl>
                                              <p:pRg st="6" end="6"/>
                                            </p:txEl>
                                          </p:spTgt>
                                        </p:tgtEl>
                                        <p:attrNameLst>
                                          <p:attrName>style.visibility</p:attrName>
                                        </p:attrNameLst>
                                      </p:cBhvr>
                                      <p:to>
                                        <p:strVal val="visible"/>
                                      </p:to>
                                    </p:set>
                                    <p:anim calcmode="lin" valueType="num">
                                      <p:cBhvr additive="base">
                                        <p:cTn id="43" dur="500" fill="hold"/>
                                        <p:tgtEl>
                                          <p:spTgt spid="2222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2221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Introduction</a:t>
            </a:r>
          </a:p>
        </p:txBody>
      </p:sp>
      <p:sp>
        <p:nvSpPr>
          <p:cNvPr id="38915" name="Rectangle 3"/>
          <p:cNvSpPr>
            <a:spLocks noGrp="1" noChangeArrowheads="1"/>
          </p:cNvSpPr>
          <p:nvPr>
            <p:ph type="body" idx="1"/>
          </p:nvPr>
        </p:nvSpPr>
        <p:spPr>
          <a:xfrm>
            <a:off x="609600" y="1828800"/>
            <a:ext cx="7772400" cy="3581400"/>
          </a:xfrm>
        </p:spPr>
        <p:txBody>
          <a:bodyPr/>
          <a:lstStyle/>
          <a:p>
            <a:pPr>
              <a:buFont typeface="Wingdings" pitchFamily="2" charset="2"/>
              <a:buNone/>
            </a:pPr>
            <a:r>
              <a:rPr lang="en-US" b="1"/>
              <a:t>Change in business is not new — it’s just accelerating due to…</a:t>
            </a:r>
            <a:endParaRPr lang="en-US"/>
          </a:p>
          <a:p>
            <a:r>
              <a:rPr lang="en-US"/>
              <a:t>New technology.</a:t>
            </a:r>
          </a:p>
          <a:p>
            <a:r>
              <a:rPr lang="en-US"/>
              <a:t>Global competition.</a:t>
            </a:r>
          </a:p>
          <a:p>
            <a:r>
              <a:rPr lang="en-US"/>
              <a:t>Growth &amp; increased complexity.</a:t>
            </a:r>
          </a:p>
          <a:p>
            <a:r>
              <a:rPr lang="en-US" sz="3200"/>
              <a:t>The result: Change or die</a:t>
            </a:r>
            <a:endParaRPr lang="en-US"/>
          </a:p>
          <a:p>
            <a:endParaRPr lang="en-US"/>
          </a:p>
        </p:txBody>
      </p:sp>
      <p:sp>
        <p:nvSpPr>
          <p:cNvPr id="38916" name="AutoShape 4"/>
          <p:cNvSpPr>
            <a:spLocks noChangeArrowheads="1"/>
          </p:cNvSpPr>
          <p:nvPr/>
        </p:nvSpPr>
        <p:spPr bwMode="blackWhite">
          <a:xfrm>
            <a:off x="533400" y="152400"/>
            <a:ext cx="5105400" cy="1524000"/>
          </a:xfrm>
          <a:prstGeom prst="wave">
            <a:avLst>
              <a:gd name="adj1" fmla="val 7917"/>
              <a:gd name="adj2" fmla="val 0"/>
            </a:avLst>
          </a:prstGeom>
          <a:solidFill>
            <a:srgbClr val="008000"/>
          </a:solidFill>
          <a:ln w="12700">
            <a:solidFill>
              <a:schemeClr val="tx1"/>
            </a:solidFill>
            <a:round/>
            <a:headEnd/>
            <a:tailEnd/>
          </a:ln>
          <a:effectLst>
            <a:outerShdw dist="107763" dir="2700000" algn="ctr" rotWithShape="0">
              <a:schemeClr val="bg2"/>
            </a:outerShdw>
          </a:effectLst>
        </p:spPr>
        <p:txBody>
          <a:bodyPr wrap="none" anchor="ctr"/>
          <a:lstStyle/>
          <a:p>
            <a:r>
              <a:rPr lang="en-US" sz="2800">
                <a:solidFill>
                  <a:schemeClr val="bg1"/>
                </a:solidFill>
              </a:rPr>
              <a:t>Part II:  The Nature of Change</a:t>
            </a:r>
            <a:endParaRPr 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915">
                                            <p:txEl>
                                              <p:pRg st="4" end="4"/>
                                            </p:txEl>
                                          </p:spTgt>
                                        </p:tgtEl>
                                        <p:attrNameLst>
                                          <p:attrName>style.visibility</p:attrName>
                                        </p:attrNameLst>
                                      </p:cBhvr>
                                      <p:to>
                                        <p:strVal val="visible"/>
                                      </p:to>
                                    </p:set>
                                    <p:anim calcmode="lin" valueType="num">
                                      <p:cBhvr additive="base">
                                        <p:cTn id="31" dur="500" fill="hold"/>
                                        <p:tgtEl>
                                          <p:spTgt spid="389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9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1026"/>
          <p:cNvSpPr>
            <a:spLocks noGrp="1" noChangeArrowheads="1"/>
          </p:cNvSpPr>
          <p:nvPr>
            <p:ph type="title"/>
          </p:nvPr>
        </p:nvSpPr>
        <p:spPr/>
        <p:txBody>
          <a:bodyPr/>
          <a:lstStyle/>
          <a:p>
            <a:r>
              <a:rPr lang="en-US" sz="3200"/>
              <a:t> What to expect from change</a:t>
            </a:r>
          </a:p>
        </p:txBody>
      </p:sp>
      <p:sp>
        <p:nvSpPr>
          <p:cNvPr id="65539" name="Rectangle 1027"/>
          <p:cNvSpPr>
            <a:spLocks noGrp="1" noChangeArrowheads="1"/>
          </p:cNvSpPr>
          <p:nvPr>
            <p:ph type="body" idx="1"/>
          </p:nvPr>
        </p:nvSpPr>
        <p:spPr>
          <a:xfrm>
            <a:off x="609600" y="838200"/>
            <a:ext cx="7772400" cy="5562600"/>
          </a:xfrm>
        </p:spPr>
        <p:txBody>
          <a:bodyPr/>
          <a:lstStyle/>
          <a:p>
            <a:r>
              <a:rPr lang="en-US"/>
              <a:t>Sense of loss, confusion.</a:t>
            </a:r>
          </a:p>
          <a:p>
            <a:r>
              <a:rPr lang="en-US"/>
              <a:t>Mistrust and a “me” focus.</a:t>
            </a:r>
          </a:p>
          <a:p>
            <a:r>
              <a:rPr lang="en-US"/>
              <a:t>Fear of letting go of that which led to success in the past.</a:t>
            </a:r>
          </a:p>
          <a:p>
            <a:r>
              <a:rPr lang="en-US"/>
              <a:t>People hold onto &amp; value the past.</a:t>
            </a:r>
            <a:r>
              <a:rPr lang="en-US" sz="2200"/>
              <a:t> </a:t>
            </a:r>
            <a:endParaRPr lang="en-US"/>
          </a:p>
          <a:p>
            <a:r>
              <a:rPr lang="en-US"/>
              <a:t>High uncertainty, low stability,  high emotional stress</a:t>
            </a:r>
          </a:p>
          <a:p>
            <a:r>
              <a:rPr lang="en-US"/>
              <a:t>Perceived high levels of inconsistency.</a:t>
            </a:r>
          </a:p>
          <a:p>
            <a:r>
              <a:rPr lang="en-US"/>
              <a:t>High energy — often undirected.</a:t>
            </a:r>
          </a:p>
          <a:p>
            <a:r>
              <a:rPr lang="en-US"/>
              <a:t>Control becomes a major issue.</a:t>
            </a:r>
          </a:p>
          <a:p>
            <a:r>
              <a:rPr lang="en-US"/>
              <a:t>Conflict increases — especially between groups.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5539">
                                            <p:txEl>
                                              <p:pRg st="2" end="2"/>
                                            </p:txEl>
                                          </p:spTgt>
                                        </p:tgtEl>
                                        <p:attrNameLst>
                                          <p:attrName>style.visibility</p:attrName>
                                        </p:attrNameLst>
                                      </p:cBhvr>
                                      <p:to>
                                        <p:strVal val="visible"/>
                                      </p:to>
                                    </p:set>
                                    <p:anim calcmode="lin" valueType="num">
                                      <p:cBhvr additive="base">
                                        <p:cTn id="19" dur="500" fill="hold"/>
                                        <p:tgtEl>
                                          <p:spTgt spid="655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55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5539">
                                            <p:txEl>
                                              <p:pRg st="3" end="3"/>
                                            </p:txEl>
                                          </p:spTgt>
                                        </p:tgtEl>
                                        <p:attrNameLst>
                                          <p:attrName>style.visibility</p:attrName>
                                        </p:attrNameLst>
                                      </p:cBhvr>
                                      <p:to>
                                        <p:strVal val="visible"/>
                                      </p:to>
                                    </p:set>
                                    <p:anim calcmode="lin" valueType="num">
                                      <p:cBhvr additive="base">
                                        <p:cTn id="25" dur="500" fill="hold"/>
                                        <p:tgtEl>
                                          <p:spTgt spid="655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55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5539">
                                            <p:txEl>
                                              <p:pRg st="4" end="4"/>
                                            </p:txEl>
                                          </p:spTgt>
                                        </p:tgtEl>
                                        <p:attrNameLst>
                                          <p:attrName>style.visibility</p:attrName>
                                        </p:attrNameLst>
                                      </p:cBhvr>
                                      <p:to>
                                        <p:strVal val="visible"/>
                                      </p:to>
                                    </p:set>
                                    <p:anim calcmode="lin" valueType="num">
                                      <p:cBhvr additive="base">
                                        <p:cTn id="31" dur="500" fill="hold"/>
                                        <p:tgtEl>
                                          <p:spTgt spid="655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55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5539">
                                            <p:txEl>
                                              <p:pRg st="5" end="5"/>
                                            </p:txEl>
                                          </p:spTgt>
                                        </p:tgtEl>
                                        <p:attrNameLst>
                                          <p:attrName>style.visibility</p:attrName>
                                        </p:attrNameLst>
                                      </p:cBhvr>
                                      <p:to>
                                        <p:strVal val="visible"/>
                                      </p:to>
                                    </p:set>
                                    <p:anim calcmode="lin" valueType="num">
                                      <p:cBhvr additive="base">
                                        <p:cTn id="37" dur="500" fill="hold"/>
                                        <p:tgtEl>
                                          <p:spTgt spid="655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553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5539">
                                            <p:txEl>
                                              <p:pRg st="6" end="6"/>
                                            </p:txEl>
                                          </p:spTgt>
                                        </p:tgtEl>
                                        <p:attrNameLst>
                                          <p:attrName>style.visibility</p:attrName>
                                        </p:attrNameLst>
                                      </p:cBhvr>
                                      <p:to>
                                        <p:strVal val="visible"/>
                                      </p:to>
                                    </p:set>
                                    <p:anim calcmode="lin" valueType="num">
                                      <p:cBhvr additive="base">
                                        <p:cTn id="43" dur="500" fill="hold"/>
                                        <p:tgtEl>
                                          <p:spTgt spid="6553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553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5539">
                                            <p:txEl>
                                              <p:pRg st="7" end="7"/>
                                            </p:txEl>
                                          </p:spTgt>
                                        </p:tgtEl>
                                        <p:attrNameLst>
                                          <p:attrName>style.visibility</p:attrName>
                                        </p:attrNameLst>
                                      </p:cBhvr>
                                      <p:to>
                                        <p:strVal val="visible"/>
                                      </p:to>
                                    </p:set>
                                    <p:anim calcmode="lin" valueType="num">
                                      <p:cBhvr additive="base">
                                        <p:cTn id="49" dur="500" fill="hold"/>
                                        <p:tgtEl>
                                          <p:spTgt spid="6553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55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5539">
                                            <p:txEl>
                                              <p:pRg st="8" end="8"/>
                                            </p:txEl>
                                          </p:spTgt>
                                        </p:tgtEl>
                                        <p:attrNameLst>
                                          <p:attrName>style.visibility</p:attrName>
                                        </p:attrNameLst>
                                      </p:cBhvr>
                                      <p:to>
                                        <p:strVal val="visible"/>
                                      </p:to>
                                    </p:set>
                                    <p:anim calcmode="lin" valueType="num">
                                      <p:cBhvr additive="base">
                                        <p:cTn id="55" dur="500" fill="hold"/>
                                        <p:tgtEl>
                                          <p:spTgt spid="65539">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553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26"/>
          <p:cNvSpPr>
            <a:spLocks noGrp="1" noChangeArrowheads="1"/>
          </p:cNvSpPr>
          <p:nvPr>
            <p:ph type="title"/>
          </p:nvPr>
        </p:nvSpPr>
        <p:spPr/>
        <p:txBody>
          <a:bodyPr/>
          <a:lstStyle/>
          <a:p>
            <a:r>
              <a:rPr lang="en-US" sz="3200"/>
              <a:t>Individual prerequisites for change to occur</a:t>
            </a:r>
          </a:p>
        </p:txBody>
      </p:sp>
      <p:sp>
        <p:nvSpPr>
          <p:cNvPr id="74755" name="Oval 1027"/>
          <p:cNvSpPr>
            <a:spLocks noChangeArrowheads="1"/>
          </p:cNvSpPr>
          <p:nvPr/>
        </p:nvSpPr>
        <p:spPr bwMode="auto">
          <a:xfrm>
            <a:off x="2444750" y="1454150"/>
            <a:ext cx="4025900" cy="3711575"/>
          </a:xfrm>
          <a:prstGeom prst="ellipse">
            <a:avLst/>
          </a:prstGeom>
          <a:gradFill rotWithShape="0">
            <a:gsLst>
              <a:gs pos="0">
                <a:srgbClr val="9BFF9B">
                  <a:gamma/>
                  <a:tint val="27451"/>
                  <a:invGamma/>
                </a:srgbClr>
              </a:gs>
              <a:gs pos="100000">
                <a:srgbClr val="9BFF9B"/>
              </a:gs>
            </a:gsLst>
            <a:path path="shape">
              <a:fillToRect l="50000" t="50000" r="50000" b="50000"/>
            </a:path>
          </a:gradFill>
          <a:ln w="28575">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74756" name="Rectangle 1028"/>
          <p:cNvSpPr>
            <a:spLocks noChangeArrowheads="1"/>
          </p:cNvSpPr>
          <p:nvPr/>
        </p:nvSpPr>
        <p:spPr bwMode="auto">
          <a:xfrm>
            <a:off x="2895600" y="2081213"/>
            <a:ext cx="1600200" cy="581025"/>
          </a:xfrm>
          <a:prstGeom prst="rect">
            <a:avLst/>
          </a:prstGeom>
          <a:noFill/>
          <a:ln w="9525">
            <a:noFill/>
            <a:miter lim="800000"/>
            <a:headEnd/>
            <a:tailEnd/>
          </a:ln>
          <a:effectLst/>
        </p:spPr>
        <p:txBody>
          <a:bodyPr lIns="92075" tIns="46038" rIns="92075" bIns="46038">
            <a:spAutoFit/>
          </a:bodyPr>
          <a:lstStyle/>
          <a:p>
            <a:pPr>
              <a:spcBef>
                <a:spcPct val="50000"/>
              </a:spcBef>
            </a:pPr>
            <a:r>
              <a:rPr lang="en-US" sz="1600" i="0">
                <a:latin typeface="Arial" pitchFamily="34" charset="0"/>
              </a:rPr>
              <a:t>Thinking &amp; understanding</a:t>
            </a:r>
          </a:p>
        </p:txBody>
      </p:sp>
      <p:sp>
        <p:nvSpPr>
          <p:cNvPr id="74757" name="Rectangle 1029"/>
          <p:cNvSpPr>
            <a:spLocks noChangeArrowheads="1"/>
          </p:cNvSpPr>
          <p:nvPr/>
        </p:nvSpPr>
        <p:spPr bwMode="auto">
          <a:xfrm>
            <a:off x="4495800" y="2128838"/>
            <a:ext cx="1600200" cy="581025"/>
          </a:xfrm>
          <a:prstGeom prst="rect">
            <a:avLst/>
          </a:prstGeom>
          <a:noFill/>
          <a:ln w="9525">
            <a:noFill/>
            <a:miter lim="800000"/>
            <a:headEnd/>
            <a:tailEnd/>
          </a:ln>
          <a:effectLst/>
        </p:spPr>
        <p:txBody>
          <a:bodyPr lIns="92075" tIns="46038" rIns="92075" bIns="46038">
            <a:spAutoFit/>
          </a:bodyPr>
          <a:lstStyle/>
          <a:p>
            <a:pPr>
              <a:spcBef>
                <a:spcPct val="50000"/>
              </a:spcBef>
            </a:pPr>
            <a:r>
              <a:rPr lang="en-US" sz="1600" i="0">
                <a:latin typeface="Arial" pitchFamily="34" charset="0"/>
              </a:rPr>
              <a:t>Emotional/  Motivational</a:t>
            </a:r>
          </a:p>
        </p:txBody>
      </p:sp>
      <p:sp>
        <p:nvSpPr>
          <p:cNvPr id="74758" name="Rectangle 1030"/>
          <p:cNvSpPr>
            <a:spLocks noChangeArrowheads="1"/>
          </p:cNvSpPr>
          <p:nvPr/>
        </p:nvSpPr>
        <p:spPr bwMode="auto">
          <a:xfrm>
            <a:off x="3657600" y="3825875"/>
            <a:ext cx="1600200" cy="336550"/>
          </a:xfrm>
          <a:prstGeom prst="rect">
            <a:avLst/>
          </a:prstGeom>
          <a:noFill/>
          <a:ln w="9525">
            <a:noFill/>
            <a:miter lim="800000"/>
            <a:headEnd/>
            <a:tailEnd/>
          </a:ln>
          <a:effectLst/>
        </p:spPr>
        <p:txBody>
          <a:bodyPr lIns="92075" tIns="46038" rIns="92075" bIns="46038">
            <a:spAutoFit/>
          </a:bodyPr>
          <a:lstStyle/>
          <a:p>
            <a:pPr>
              <a:spcBef>
                <a:spcPct val="50000"/>
              </a:spcBef>
            </a:pPr>
            <a:r>
              <a:rPr lang="en-US" sz="1600" i="0">
                <a:latin typeface="Arial" pitchFamily="34" charset="0"/>
              </a:rPr>
              <a:t>Behavioral</a:t>
            </a:r>
          </a:p>
        </p:txBody>
      </p:sp>
      <p:sp>
        <p:nvSpPr>
          <p:cNvPr id="74807" name="Freeform 1079"/>
          <p:cNvSpPr>
            <a:spLocks/>
          </p:cNvSpPr>
          <p:nvPr/>
        </p:nvSpPr>
        <p:spPr bwMode="auto">
          <a:xfrm>
            <a:off x="3430588" y="2727325"/>
            <a:ext cx="528637" cy="476250"/>
          </a:xfrm>
          <a:custGeom>
            <a:avLst/>
            <a:gdLst/>
            <a:ahLst/>
            <a:cxnLst>
              <a:cxn ang="0">
                <a:pos x="217" y="271"/>
              </a:cxn>
              <a:cxn ang="0">
                <a:pos x="220" y="257"/>
              </a:cxn>
              <a:cxn ang="0">
                <a:pos x="232" y="250"/>
              </a:cxn>
              <a:cxn ang="0">
                <a:pos x="272" y="244"/>
              </a:cxn>
              <a:cxn ang="0">
                <a:pos x="291" y="236"/>
              </a:cxn>
              <a:cxn ang="0">
                <a:pos x="298" y="229"/>
              </a:cxn>
              <a:cxn ang="0">
                <a:pos x="298" y="213"/>
              </a:cxn>
              <a:cxn ang="0">
                <a:pos x="296" y="188"/>
              </a:cxn>
              <a:cxn ang="0">
                <a:pos x="301" y="171"/>
              </a:cxn>
              <a:cxn ang="0">
                <a:pos x="314" y="165"/>
              </a:cxn>
              <a:cxn ang="0">
                <a:pos x="329" y="159"/>
              </a:cxn>
              <a:cxn ang="0">
                <a:pos x="332" y="151"/>
              </a:cxn>
              <a:cxn ang="0">
                <a:pos x="323" y="144"/>
              </a:cxn>
              <a:cxn ang="0">
                <a:pos x="294" y="114"/>
              </a:cxn>
              <a:cxn ang="0">
                <a:pos x="299" y="105"/>
              </a:cxn>
              <a:cxn ang="0">
                <a:pos x="306" y="87"/>
              </a:cxn>
              <a:cxn ang="0">
                <a:pos x="300" y="58"/>
              </a:cxn>
              <a:cxn ang="0">
                <a:pos x="282" y="31"/>
              </a:cxn>
              <a:cxn ang="0">
                <a:pos x="263" y="12"/>
              </a:cxn>
              <a:cxn ang="0">
                <a:pos x="224" y="1"/>
              </a:cxn>
              <a:cxn ang="0">
                <a:pos x="180" y="0"/>
              </a:cxn>
              <a:cxn ang="0">
                <a:pos x="139" y="2"/>
              </a:cxn>
              <a:cxn ang="0">
                <a:pos x="102" y="11"/>
              </a:cxn>
              <a:cxn ang="0">
                <a:pos x="59" y="32"/>
              </a:cxn>
              <a:cxn ang="0">
                <a:pos x="38" y="48"/>
              </a:cxn>
              <a:cxn ang="0">
                <a:pos x="17" y="72"/>
              </a:cxn>
              <a:cxn ang="0">
                <a:pos x="1" y="102"/>
              </a:cxn>
              <a:cxn ang="0">
                <a:pos x="0" y="129"/>
              </a:cxn>
              <a:cxn ang="0">
                <a:pos x="9" y="153"/>
              </a:cxn>
              <a:cxn ang="0">
                <a:pos x="52" y="206"/>
              </a:cxn>
              <a:cxn ang="0">
                <a:pos x="66" y="230"/>
              </a:cxn>
              <a:cxn ang="0">
                <a:pos x="70" y="246"/>
              </a:cxn>
              <a:cxn ang="0">
                <a:pos x="71" y="267"/>
              </a:cxn>
              <a:cxn ang="0">
                <a:pos x="217" y="299"/>
              </a:cxn>
            </a:cxnLst>
            <a:rect l="0" t="0" r="r" b="b"/>
            <a:pathLst>
              <a:path w="333" h="300">
                <a:moveTo>
                  <a:pt x="217" y="299"/>
                </a:moveTo>
                <a:lnTo>
                  <a:pt x="217" y="271"/>
                </a:lnTo>
                <a:lnTo>
                  <a:pt x="218" y="264"/>
                </a:lnTo>
                <a:lnTo>
                  <a:pt x="220" y="257"/>
                </a:lnTo>
                <a:lnTo>
                  <a:pt x="225" y="252"/>
                </a:lnTo>
                <a:lnTo>
                  <a:pt x="232" y="250"/>
                </a:lnTo>
                <a:lnTo>
                  <a:pt x="257" y="246"/>
                </a:lnTo>
                <a:lnTo>
                  <a:pt x="272" y="244"/>
                </a:lnTo>
                <a:lnTo>
                  <a:pt x="282" y="240"/>
                </a:lnTo>
                <a:lnTo>
                  <a:pt x="291" y="236"/>
                </a:lnTo>
                <a:lnTo>
                  <a:pt x="295" y="234"/>
                </a:lnTo>
                <a:lnTo>
                  <a:pt x="298" y="229"/>
                </a:lnTo>
                <a:lnTo>
                  <a:pt x="298" y="221"/>
                </a:lnTo>
                <a:lnTo>
                  <a:pt x="298" y="213"/>
                </a:lnTo>
                <a:lnTo>
                  <a:pt x="296" y="199"/>
                </a:lnTo>
                <a:lnTo>
                  <a:pt x="296" y="188"/>
                </a:lnTo>
                <a:lnTo>
                  <a:pt x="298" y="178"/>
                </a:lnTo>
                <a:lnTo>
                  <a:pt x="301" y="171"/>
                </a:lnTo>
                <a:lnTo>
                  <a:pt x="306" y="168"/>
                </a:lnTo>
                <a:lnTo>
                  <a:pt x="314" y="165"/>
                </a:lnTo>
                <a:lnTo>
                  <a:pt x="326" y="161"/>
                </a:lnTo>
                <a:lnTo>
                  <a:pt x="329" y="159"/>
                </a:lnTo>
                <a:lnTo>
                  <a:pt x="332" y="156"/>
                </a:lnTo>
                <a:lnTo>
                  <a:pt x="332" y="151"/>
                </a:lnTo>
                <a:lnTo>
                  <a:pt x="327" y="148"/>
                </a:lnTo>
                <a:lnTo>
                  <a:pt x="323" y="144"/>
                </a:lnTo>
                <a:lnTo>
                  <a:pt x="296" y="117"/>
                </a:lnTo>
                <a:lnTo>
                  <a:pt x="294" y="114"/>
                </a:lnTo>
                <a:lnTo>
                  <a:pt x="295" y="109"/>
                </a:lnTo>
                <a:lnTo>
                  <a:pt x="299" y="105"/>
                </a:lnTo>
                <a:lnTo>
                  <a:pt x="305" y="94"/>
                </a:lnTo>
                <a:lnTo>
                  <a:pt x="306" y="87"/>
                </a:lnTo>
                <a:lnTo>
                  <a:pt x="306" y="74"/>
                </a:lnTo>
                <a:lnTo>
                  <a:pt x="300" y="58"/>
                </a:lnTo>
                <a:lnTo>
                  <a:pt x="293" y="46"/>
                </a:lnTo>
                <a:lnTo>
                  <a:pt x="282" y="31"/>
                </a:lnTo>
                <a:lnTo>
                  <a:pt x="273" y="21"/>
                </a:lnTo>
                <a:lnTo>
                  <a:pt x="263" y="12"/>
                </a:lnTo>
                <a:lnTo>
                  <a:pt x="247" y="6"/>
                </a:lnTo>
                <a:lnTo>
                  <a:pt x="224" y="1"/>
                </a:lnTo>
                <a:lnTo>
                  <a:pt x="202" y="0"/>
                </a:lnTo>
                <a:lnTo>
                  <a:pt x="180" y="0"/>
                </a:lnTo>
                <a:lnTo>
                  <a:pt x="157" y="0"/>
                </a:lnTo>
                <a:lnTo>
                  <a:pt x="139" y="2"/>
                </a:lnTo>
                <a:lnTo>
                  <a:pt x="122" y="4"/>
                </a:lnTo>
                <a:lnTo>
                  <a:pt x="102" y="11"/>
                </a:lnTo>
                <a:lnTo>
                  <a:pt x="83" y="19"/>
                </a:lnTo>
                <a:lnTo>
                  <a:pt x="59" y="32"/>
                </a:lnTo>
                <a:lnTo>
                  <a:pt x="49" y="39"/>
                </a:lnTo>
                <a:lnTo>
                  <a:pt x="38" y="48"/>
                </a:lnTo>
                <a:lnTo>
                  <a:pt x="28" y="58"/>
                </a:lnTo>
                <a:lnTo>
                  <a:pt x="17" y="72"/>
                </a:lnTo>
                <a:lnTo>
                  <a:pt x="7" y="88"/>
                </a:lnTo>
                <a:lnTo>
                  <a:pt x="1" y="102"/>
                </a:lnTo>
                <a:lnTo>
                  <a:pt x="0" y="117"/>
                </a:lnTo>
                <a:lnTo>
                  <a:pt x="0" y="129"/>
                </a:lnTo>
                <a:lnTo>
                  <a:pt x="3" y="140"/>
                </a:lnTo>
                <a:lnTo>
                  <a:pt x="9" y="153"/>
                </a:lnTo>
                <a:lnTo>
                  <a:pt x="28" y="178"/>
                </a:lnTo>
                <a:lnTo>
                  <a:pt x="52" y="206"/>
                </a:lnTo>
                <a:lnTo>
                  <a:pt x="61" y="221"/>
                </a:lnTo>
                <a:lnTo>
                  <a:pt x="66" y="230"/>
                </a:lnTo>
                <a:lnTo>
                  <a:pt x="68" y="239"/>
                </a:lnTo>
                <a:lnTo>
                  <a:pt x="70" y="246"/>
                </a:lnTo>
                <a:lnTo>
                  <a:pt x="70" y="254"/>
                </a:lnTo>
                <a:lnTo>
                  <a:pt x="71" y="267"/>
                </a:lnTo>
                <a:lnTo>
                  <a:pt x="68" y="299"/>
                </a:lnTo>
                <a:lnTo>
                  <a:pt x="217" y="299"/>
                </a:lnTo>
              </a:path>
            </a:pathLst>
          </a:custGeom>
          <a:solidFill>
            <a:srgbClr val="3333CC"/>
          </a:solidFill>
          <a:ln w="12700" cap="rnd" cmpd="sng">
            <a:solidFill>
              <a:srgbClr val="000000"/>
            </a:solidFill>
            <a:prstDash val="solid"/>
            <a:round/>
            <a:headEnd type="none" w="med" len="med"/>
            <a:tailEnd type="none" w="med" len="med"/>
          </a:ln>
          <a:effectLst/>
        </p:spPr>
        <p:txBody>
          <a:bodyPr/>
          <a:lstStyle/>
          <a:p>
            <a:endParaRPr lang="en-US"/>
          </a:p>
        </p:txBody>
      </p:sp>
      <p:sp>
        <p:nvSpPr>
          <p:cNvPr id="74808" name="Rectangle 1080"/>
          <p:cNvSpPr>
            <a:spLocks noChangeArrowheads="1"/>
          </p:cNvSpPr>
          <p:nvPr/>
        </p:nvSpPr>
        <p:spPr bwMode="auto">
          <a:xfrm>
            <a:off x="3314700" y="3270250"/>
            <a:ext cx="762000" cy="396875"/>
          </a:xfrm>
          <a:prstGeom prst="rect">
            <a:avLst/>
          </a:prstGeom>
          <a:noFill/>
          <a:ln w="9525">
            <a:noFill/>
            <a:miter lim="800000"/>
            <a:headEnd/>
            <a:tailEnd/>
          </a:ln>
          <a:effectLst/>
        </p:spPr>
        <p:txBody>
          <a:bodyPr lIns="92075" tIns="46038" rIns="92075" bIns="46038">
            <a:spAutoFit/>
          </a:bodyPr>
          <a:lstStyle/>
          <a:p>
            <a:pPr algn="l">
              <a:spcBef>
                <a:spcPct val="50000"/>
              </a:spcBef>
            </a:pPr>
            <a:r>
              <a:rPr lang="en-US" sz="2000"/>
              <a:t>Head</a:t>
            </a:r>
          </a:p>
        </p:txBody>
      </p:sp>
      <p:sp>
        <p:nvSpPr>
          <p:cNvPr id="74809" name="Rectangle 1081"/>
          <p:cNvSpPr>
            <a:spLocks noChangeArrowheads="1"/>
          </p:cNvSpPr>
          <p:nvPr/>
        </p:nvSpPr>
        <p:spPr bwMode="auto">
          <a:xfrm>
            <a:off x="4838700" y="3190875"/>
            <a:ext cx="914400" cy="396875"/>
          </a:xfrm>
          <a:prstGeom prst="rect">
            <a:avLst/>
          </a:prstGeom>
          <a:noFill/>
          <a:ln w="9525">
            <a:noFill/>
            <a:miter lim="800000"/>
            <a:headEnd/>
            <a:tailEnd/>
          </a:ln>
          <a:effectLst/>
        </p:spPr>
        <p:txBody>
          <a:bodyPr lIns="92075" tIns="46038" rIns="92075" bIns="46038">
            <a:spAutoFit/>
          </a:bodyPr>
          <a:lstStyle/>
          <a:p>
            <a:pPr algn="l">
              <a:spcBef>
                <a:spcPct val="50000"/>
              </a:spcBef>
            </a:pPr>
            <a:r>
              <a:rPr lang="en-US" sz="2000"/>
              <a:t>Heart</a:t>
            </a:r>
          </a:p>
        </p:txBody>
      </p:sp>
      <p:sp>
        <p:nvSpPr>
          <p:cNvPr id="74810" name="Rectangle 1082"/>
          <p:cNvSpPr>
            <a:spLocks noChangeArrowheads="1"/>
          </p:cNvSpPr>
          <p:nvPr/>
        </p:nvSpPr>
        <p:spPr bwMode="auto">
          <a:xfrm>
            <a:off x="3962400" y="4697413"/>
            <a:ext cx="990600" cy="396875"/>
          </a:xfrm>
          <a:prstGeom prst="rect">
            <a:avLst/>
          </a:prstGeom>
          <a:noFill/>
          <a:ln w="9525">
            <a:noFill/>
            <a:miter lim="800000"/>
            <a:headEnd/>
            <a:tailEnd/>
          </a:ln>
          <a:effectLst/>
        </p:spPr>
        <p:txBody>
          <a:bodyPr lIns="92075" tIns="46038" rIns="92075" bIns="46038">
            <a:spAutoFit/>
          </a:bodyPr>
          <a:lstStyle/>
          <a:p>
            <a:pPr algn="l">
              <a:spcBef>
                <a:spcPct val="50000"/>
              </a:spcBef>
            </a:pPr>
            <a:r>
              <a:rPr lang="en-US" sz="2000"/>
              <a:t>Hands</a:t>
            </a:r>
          </a:p>
        </p:txBody>
      </p:sp>
      <p:grpSp>
        <p:nvGrpSpPr>
          <p:cNvPr id="74811" name="Group 1083"/>
          <p:cNvGrpSpPr>
            <a:grpSpLocks/>
          </p:cNvGrpSpPr>
          <p:nvPr/>
        </p:nvGrpSpPr>
        <p:grpSpPr bwMode="auto">
          <a:xfrm>
            <a:off x="5010150" y="2720975"/>
            <a:ext cx="573088" cy="457200"/>
            <a:chOff x="3072" y="816"/>
            <a:chExt cx="361" cy="288"/>
          </a:xfrm>
        </p:grpSpPr>
        <p:grpSp>
          <p:nvGrpSpPr>
            <p:cNvPr id="74812" name="Group 1084"/>
            <p:cNvGrpSpPr>
              <a:grpSpLocks/>
            </p:cNvGrpSpPr>
            <p:nvPr/>
          </p:nvGrpSpPr>
          <p:grpSpPr bwMode="auto">
            <a:xfrm>
              <a:off x="3072" y="816"/>
              <a:ext cx="360" cy="288"/>
              <a:chOff x="3072" y="816"/>
              <a:chExt cx="360" cy="288"/>
            </a:xfrm>
          </p:grpSpPr>
          <p:sp>
            <p:nvSpPr>
              <p:cNvPr id="74813" name="Rectangle 1085"/>
              <p:cNvSpPr>
                <a:spLocks noChangeArrowheads="1"/>
              </p:cNvSpPr>
              <p:nvPr/>
            </p:nvSpPr>
            <p:spPr bwMode="auto">
              <a:xfrm>
                <a:off x="3072" y="816"/>
                <a:ext cx="360" cy="288"/>
              </a:xfrm>
              <a:prstGeom prst="rect">
                <a:avLst/>
              </a:prstGeom>
              <a:noFill/>
              <a:ln w="9525">
                <a:noFill/>
                <a:miter lim="800000"/>
                <a:headEnd/>
                <a:tailEnd/>
              </a:ln>
              <a:effectLst/>
            </p:spPr>
            <p:txBody>
              <a:bodyPr wrap="none" anchor="ctr"/>
              <a:lstStyle/>
              <a:p>
                <a:endParaRPr lang="en-US"/>
              </a:p>
            </p:txBody>
          </p:sp>
          <p:sp>
            <p:nvSpPr>
              <p:cNvPr id="74814" name="Freeform 1086"/>
              <p:cNvSpPr>
                <a:spLocks/>
              </p:cNvSpPr>
              <p:nvPr/>
            </p:nvSpPr>
            <p:spPr bwMode="auto">
              <a:xfrm>
                <a:off x="3075" y="816"/>
                <a:ext cx="342" cy="164"/>
              </a:xfrm>
              <a:custGeom>
                <a:avLst/>
                <a:gdLst/>
                <a:ahLst/>
                <a:cxnLst>
                  <a:cxn ang="0">
                    <a:pos x="115" y="138"/>
                  </a:cxn>
                  <a:cxn ang="0">
                    <a:pos x="71" y="155"/>
                  </a:cxn>
                  <a:cxn ang="0">
                    <a:pos x="50" y="161"/>
                  </a:cxn>
                  <a:cxn ang="0">
                    <a:pos x="38" y="145"/>
                  </a:cxn>
                  <a:cxn ang="0">
                    <a:pos x="53" y="131"/>
                  </a:cxn>
                  <a:cxn ang="0">
                    <a:pos x="82" y="110"/>
                  </a:cxn>
                  <a:cxn ang="0">
                    <a:pos x="92" y="101"/>
                  </a:cxn>
                  <a:cxn ang="0">
                    <a:pos x="62" y="113"/>
                  </a:cxn>
                  <a:cxn ang="0">
                    <a:pos x="36" y="124"/>
                  </a:cxn>
                  <a:cxn ang="0">
                    <a:pos x="26" y="120"/>
                  </a:cxn>
                  <a:cxn ang="0">
                    <a:pos x="24" y="110"/>
                  </a:cxn>
                  <a:cxn ang="0">
                    <a:pos x="50" y="93"/>
                  </a:cxn>
                  <a:cxn ang="0">
                    <a:pos x="81" y="71"/>
                  </a:cxn>
                  <a:cxn ang="0">
                    <a:pos x="78" y="71"/>
                  </a:cxn>
                  <a:cxn ang="0">
                    <a:pos x="44" y="87"/>
                  </a:cxn>
                  <a:cxn ang="0">
                    <a:pos x="19" y="100"/>
                  </a:cxn>
                  <a:cxn ang="0">
                    <a:pos x="12" y="91"/>
                  </a:cxn>
                  <a:cxn ang="0">
                    <a:pos x="13" y="83"/>
                  </a:cxn>
                  <a:cxn ang="0">
                    <a:pos x="36" y="64"/>
                  </a:cxn>
                  <a:cxn ang="0">
                    <a:pos x="57" y="48"/>
                  </a:cxn>
                  <a:cxn ang="0">
                    <a:pos x="42" y="53"/>
                  </a:cxn>
                  <a:cxn ang="0">
                    <a:pos x="18" y="65"/>
                  </a:cxn>
                  <a:cxn ang="0">
                    <a:pos x="5" y="68"/>
                  </a:cxn>
                  <a:cxn ang="0">
                    <a:pos x="0" y="57"/>
                  </a:cxn>
                  <a:cxn ang="0">
                    <a:pos x="8" y="47"/>
                  </a:cxn>
                  <a:cxn ang="0">
                    <a:pos x="9" y="37"/>
                  </a:cxn>
                  <a:cxn ang="0">
                    <a:pos x="15" y="23"/>
                  </a:cxn>
                  <a:cxn ang="0">
                    <a:pos x="40" y="7"/>
                  </a:cxn>
                  <a:cxn ang="0">
                    <a:pos x="87" y="3"/>
                  </a:cxn>
                  <a:cxn ang="0">
                    <a:pos x="101" y="11"/>
                  </a:cxn>
                  <a:cxn ang="0">
                    <a:pos x="122" y="5"/>
                  </a:cxn>
                  <a:cxn ang="0">
                    <a:pos x="140" y="2"/>
                  </a:cxn>
                  <a:cxn ang="0">
                    <a:pos x="143" y="20"/>
                  </a:cxn>
                  <a:cxn ang="0">
                    <a:pos x="124" y="26"/>
                  </a:cxn>
                  <a:cxn ang="0">
                    <a:pos x="108" y="36"/>
                  </a:cxn>
                  <a:cxn ang="0">
                    <a:pos x="118" y="36"/>
                  </a:cxn>
                  <a:cxn ang="0">
                    <a:pos x="151" y="24"/>
                  </a:cxn>
                  <a:cxn ang="0">
                    <a:pos x="175" y="16"/>
                  </a:cxn>
                  <a:cxn ang="0">
                    <a:pos x="186" y="28"/>
                  </a:cxn>
                  <a:cxn ang="0">
                    <a:pos x="179" y="38"/>
                  </a:cxn>
                  <a:cxn ang="0">
                    <a:pos x="168" y="48"/>
                  </a:cxn>
                  <a:cxn ang="0">
                    <a:pos x="216" y="28"/>
                  </a:cxn>
                  <a:cxn ang="0">
                    <a:pos x="265" y="7"/>
                  </a:cxn>
                  <a:cxn ang="0">
                    <a:pos x="283" y="4"/>
                  </a:cxn>
                  <a:cxn ang="0">
                    <a:pos x="295" y="8"/>
                  </a:cxn>
                  <a:cxn ang="0">
                    <a:pos x="300" y="22"/>
                  </a:cxn>
                  <a:cxn ang="0">
                    <a:pos x="289" y="30"/>
                  </a:cxn>
                  <a:cxn ang="0">
                    <a:pos x="292" y="31"/>
                  </a:cxn>
                  <a:cxn ang="0">
                    <a:pos x="310" y="22"/>
                  </a:cxn>
                  <a:cxn ang="0">
                    <a:pos x="324" y="16"/>
                  </a:cxn>
                  <a:cxn ang="0">
                    <a:pos x="330" y="30"/>
                  </a:cxn>
                  <a:cxn ang="0">
                    <a:pos x="336" y="29"/>
                  </a:cxn>
                  <a:cxn ang="0">
                    <a:pos x="339" y="44"/>
                  </a:cxn>
                  <a:cxn ang="0">
                    <a:pos x="324" y="52"/>
                  </a:cxn>
                  <a:cxn ang="0">
                    <a:pos x="306" y="63"/>
                  </a:cxn>
                </a:cxnLst>
                <a:rect l="0" t="0" r="r" b="b"/>
                <a:pathLst>
                  <a:path w="342" h="164">
                    <a:moveTo>
                      <a:pt x="143" y="125"/>
                    </a:moveTo>
                    <a:lnTo>
                      <a:pt x="139" y="127"/>
                    </a:lnTo>
                    <a:lnTo>
                      <a:pt x="134" y="129"/>
                    </a:lnTo>
                    <a:lnTo>
                      <a:pt x="128" y="132"/>
                    </a:lnTo>
                    <a:lnTo>
                      <a:pt x="122" y="134"/>
                    </a:lnTo>
                    <a:lnTo>
                      <a:pt x="115" y="138"/>
                    </a:lnTo>
                    <a:lnTo>
                      <a:pt x="107" y="141"/>
                    </a:lnTo>
                    <a:lnTo>
                      <a:pt x="100" y="144"/>
                    </a:lnTo>
                    <a:lnTo>
                      <a:pt x="92" y="147"/>
                    </a:lnTo>
                    <a:lnTo>
                      <a:pt x="85" y="150"/>
                    </a:lnTo>
                    <a:lnTo>
                      <a:pt x="78" y="152"/>
                    </a:lnTo>
                    <a:lnTo>
                      <a:pt x="71" y="155"/>
                    </a:lnTo>
                    <a:lnTo>
                      <a:pt x="65" y="157"/>
                    </a:lnTo>
                    <a:lnTo>
                      <a:pt x="60" y="159"/>
                    </a:lnTo>
                    <a:lnTo>
                      <a:pt x="56" y="161"/>
                    </a:lnTo>
                    <a:lnTo>
                      <a:pt x="53" y="163"/>
                    </a:lnTo>
                    <a:lnTo>
                      <a:pt x="52" y="163"/>
                    </a:lnTo>
                    <a:lnTo>
                      <a:pt x="50" y="161"/>
                    </a:lnTo>
                    <a:lnTo>
                      <a:pt x="48" y="158"/>
                    </a:lnTo>
                    <a:lnTo>
                      <a:pt x="46" y="156"/>
                    </a:lnTo>
                    <a:lnTo>
                      <a:pt x="44" y="153"/>
                    </a:lnTo>
                    <a:lnTo>
                      <a:pt x="42" y="150"/>
                    </a:lnTo>
                    <a:lnTo>
                      <a:pt x="39" y="147"/>
                    </a:lnTo>
                    <a:lnTo>
                      <a:pt x="38" y="145"/>
                    </a:lnTo>
                    <a:lnTo>
                      <a:pt x="36" y="144"/>
                    </a:lnTo>
                    <a:lnTo>
                      <a:pt x="38" y="142"/>
                    </a:lnTo>
                    <a:lnTo>
                      <a:pt x="41" y="140"/>
                    </a:lnTo>
                    <a:lnTo>
                      <a:pt x="45" y="138"/>
                    </a:lnTo>
                    <a:lnTo>
                      <a:pt x="49" y="134"/>
                    </a:lnTo>
                    <a:lnTo>
                      <a:pt x="53" y="131"/>
                    </a:lnTo>
                    <a:lnTo>
                      <a:pt x="58" y="127"/>
                    </a:lnTo>
                    <a:lnTo>
                      <a:pt x="63" y="124"/>
                    </a:lnTo>
                    <a:lnTo>
                      <a:pt x="68" y="120"/>
                    </a:lnTo>
                    <a:lnTo>
                      <a:pt x="73" y="117"/>
                    </a:lnTo>
                    <a:lnTo>
                      <a:pt x="77" y="113"/>
                    </a:lnTo>
                    <a:lnTo>
                      <a:pt x="82" y="110"/>
                    </a:lnTo>
                    <a:lnTo>
                      <a:pt x="86" y="106"/>
                    </a:lnTo>
                    <a:lnTo>
                      <a:pt x="89" y="104"/>
                    </a:lnTo>
                    <a:lnTo>
                      <a:pt x="92" y="102"/>
                    </a:lnTo>
                    <a:lnTo>
                      <a:pt x="94" y="100"/>
                    </a:lnTo>
                    <a:lnTo>
                      <a:pt x="96" y="99"/>
                    </a:lnTo>
                    <a:lnTo>
                      <a:pt x="92" y="101"/>
                    </a:lnTo>
                    <a:lnTo>
                      <a:pt x="88" y="102"/>
                    </a:lnTo>
                    <a:lnTo>
                      <a:pt x="83" y="104"/>
                    </a:lnTo>
                    <a:lnTo>
                      <a:pt x="78" y="106"/>
                    </a:lnTo>
                    <a:lnTo>
                      <a:pt x="73" y="109"/>
                    </a:lnTo>
                    <a:lnTo>
                      <a:pt x="68" y="111"/>
                    </a:lnTo>
                    <a:lnTo>
                      <a:pt x="62" y="113"/>
                    </a:lnTo>
                    <a:lnTo>
                      <a:pt x="57" y="115"/>
                    </a:lnTo>
                    <a:lnTo>
                      <a:pt x="52" y="117"/>
                    </a:lnTo>
                    <a:lnTo>
                      <a:pt x="48" y="119"/>
                    </a:lnTo>
                    <a:lnTo>
                      <a:pt x="43" y="121"/>
                    </a:lnTo>
                    <a:lnTo>
                      <a:pt x="39" y="123"/>
                    </a:lnTo>
                    <a:lnTo>
                      <a:pt x="36" y="124"/>
                    </a:lnTo>
                    <a:lnTo>
                      <a:pt x="33" y="125"/>
                    </a:lnTo>
                    <a:lnTo>
                      <a:pt x="31" y="126"/>
                    </a:lnTo>
                    <a:lnTo>
                      <a:pt x="30" y="126"/>
                    </a:lnTo>
                    <a:lnTo>
                      <a:pt x="29" y="124"/>
                    </a:lnTo>
                    <a:lnTo>
                      <a:pt x="27" y="122"/>
                    </a:lnTo>
                    <a:lnTo>
                      <a:pt x="26" y="120"/>
                    </a:lnTo>
                    <a:lnTo>
                      <a:pt x="25" y="118"/>
                    </a:lnTo>
                    <a:lnTo>
                      <a:pt x="24" y="115"/>
                    </a:lnTo>
                    <a:lnTo>
                      <a:pt x="24" y="113"/>
                    </a:lnTo>
                    <a:lnTo>
                      <a:pt x="23" y="112"/>
                    </a:lnTo>
                    <a:lnTo>
                      <a:pt x="23" y="111"/>
                    </a:lnTo>
                    <a:lnTo>
                      <a:pt x="24" y="110"/>
                    </a:lnTo>
                    <a:lnTo>
                      <a:pt x="27" y="107"/>
                    </a:lnTo>
                    <a:lnTo>
                      <a:pt x="30" y="105"/>
                    </a:lnTo>
                    <a:lnTo>
                      <a:pt x="34" y="102"/>
                    </a:lnTo>
                    <a:lnTo>
                      <a:pt x="39" y="99"/>
                    </a:lnTo>
                    <a:lnTo>
                      <a:pt x="44" y="96"/>
                    </a:lnTo>
                    <a:lnTo>
                      <a:pt x="50" y="93"/>
                    </a:lnTo>
                    <a:lnTo>
                      <a:pt x="55" y="89"/>
                    </a:lnTo>
                    <a:lnTo>
                      <a:pt x="61" y="85"/>
                    </a:lnTo>
                    <a:lnTo>
                      <a:pt x="67" y="82"/>
                    </a:lnTo>
                    <a:lnTo>
                      <a:pt x="72" y="77"/>
                    </a:lnTo>
                    <a:lnTo>
                      <a:pt x="77" y="74"/>
                    </a:lnTo>
                    <a:lnTo>
                      <a:pt x="81" y="71"/>
                    </a:lnTo>
                    <a:lnTo>
                      <a:pt x="85" y="69"/>
                    </a:lnTo>
                    <a:lnTo>
                      <a:pt x="88" y="68"/>
                    </a:lnTo>
                    <a:lnTo>
                      <a:pt x="89" y="66"/>
                    </a:lnTo>
                    <a:lnTo>
                      <a:pt x="86" y="68"/>
                    </a:lnTo>
                    <a:lnTo>
                      <a:pt x="83" y="69"/>
                    </a:lnTo>
                    <a:lnTo>
                      <a:pt x="78" y="71"/>
                    </a:lnTo>
                    <a:lnTo>
                      <a:pt x="73" y="73"/>
                    </a:lnTo>
                    <a:lnTo>
                      <a:pt x="68" y="75"/>
                    </a:lnTo>
                    <a:lnTo>
                      <a:pt x="62" y="78"/>
                    </a:lnTo>
                    <a:lnTo>
                      <a:pt x="56" y="80"/>
                    </a:lnTo>
                    <a:lnTo>
                      <a:pt x="50" y="84"/>
                    </a:lnTo>
                    <a:lnTo>
                      <a:pt x="44" y="87"/>
                    </a:lnTo>
                    <a:lnTo>
                      <a:pt x="38" y="89"/>
                    </a:lnTo>
                    <a:lnTo>
                      <a:pt x="33" y="92"/>
                    </a:lnTo>
                    <a:lnTo>
                      <a:pt x="28" y="94"/>
                    </a:lnTo>
                    <a:lnTo>
                      <a:pt x="24" y="96"/>
                    </a:lnTo>
                    <a:lnTo>
                      <a:pt x="21" y="98"/>
                    </a:lnTo>
                    <a:lnTo>
                      <a:pt x="19" y="100"/>
                    </a:lnTo>
                    <a:lnTo>
                      <a:pt x="18" y="101"/>
                    </a:lnTo>
                    <a:lnTo>
                      <a:pt x="16" y="99"/>
                    </a:lnTo>
                    <a:lnTo>
                      <a:pt x="15" y="97"/>
                    </a:lnTo>
                    <a:lnTo>
                      <a:pt x="14" y="95"/>
                    </a:lnTo>
                    <a:lnTo>
                      <a:pt x="13" y="93"/>
                    </a:lnTo>
                    <a:lnTo>
                      <a:pt x="12" y="91"/>
                    </a:lnTo>
                    <a:lnTo>
                      <a:pt x="11" y="90"/>
                    </a:lnTo>
                    <a:lnTo>
                      <a:pt x="10" y="89"/>
                    </a:lnTo>
                    <a:lnTo>
                      <a:pt x="10" y="87"/>
                    </a:lnTo>
                    <a:lnTo>
                      <a:pt x="10" y="86"/>
                    </a:lnTo>
                    <a:lnTo>
                      <a:pt x="11" y="85"/>
                    </a:lnTo>
                    <a:lnTo>
                      <a:pt x="13" y="83"/>
                    </a:lnTo>
                    <a:lnTo>
                      <a:pt x="16" y="79"/>
                    </a:lnTo>
                    <a:lnTo>
                      <a:pt x="20" y="76"/>
                    </a:lnTo>
                    <a:lnTo>
                      <a:pt x="23" y="73"/>
                    </a:lnTo>
                    <a:lnTo>
                      <a:pt x="27" y="70"/>
                    </a:lnTo>
                    <a:lnTo>
                      <a:pt x="32" y="67"/>
                    </a:lnTo>
                    <a:lnTo>
                      <a:pt x="36" y="64"/>
                    </a:lnTo>
                    <a:lnTo>
                      <a:pt x="40" y="60"/>
                    </a:lnTo>
                    <a:lnTo>
                      <a:pt x="44" y="57"/>
                    </a:lnTo>
                    <a:lnTo>
                      <a:pt x="48" y="55"/>
                    </a:lnTo>
                    <a:lnTo>
                      <a:pt x="51" y="51"/>
                    </a:lnTo>
                    <a:lnTo>
                      <a:pt x="54" y="49"/>
                    </a:lnTo>
                    <a:lnTo>
                      <a:pt x="57" y="48"/>
                    </a:lnTo>
                    <a:lnTo>
                      <a:pt x="58" y="47"/>
                    </a:lnTo>
                    <a:lnTo>
                      <a:pt x="56" y="48"/>
                    </a:lnTo>
                    <a:lnTo>
                      <a:pt x="53" y="49"/>
                    </a:lnTo>
                    <a:lnTo>
                      <a:pt x="50" y="50"/>
                    </a:lnTo>
                    <a:lnTo>
                      <a:pt x="46" y="51"/>
                    </a:lnTo>
                    <a:lnTo>
                      <a:pt x="42" y="53"/>
                    </a:lnTo>
                    <a:lnTo>
                      <a:pt x="38" y="56"/>
                    </a:lnTo>
                    <a:lnTo>
                      <a:pt x="34" y="57"/>
                    </a:lnTo>
                    <a:lnTo>
                      <a:pt x="30" y="59"/>
                    </a:lnTo>
                    <a:lnTo>
                      <a:pt x="25" y="61"/>
                    </a:lnTo>
                    <a:lnTo>
                      <a:pt x="21" y="63"/>
                    </a:lnTo>
                    <a:lnTo>
                      <a:pt x="18" y="65"/>
                    </a:lnTo>
                    <a:lnTo>
                      <a:pt x="14" y="66"/>
                    </a:lnTo>
                    <a:lnTo>
                      <a:pt x="11" y="67"/>
                    </a:lnTo>
                    <a:lnTo>
                      <a:pt x="9" y="69"/>
                    </a:lnTo>
                    <a:lnTo>
                      <a:pt x="7" y="69"/>
                    </a:lnTo>
                    <a:lnTo>
                      <a:pt x="6" y="70"/>
                    </a:lnTo>
                    <a:lnTo>
                      <a:pt x="5" y="68"/>
                    </a:lnTo>
                    <a:lnTo>
                      <a:pt x="4" y="66"/>
                    </a:lnTo>
                    <a:lnTo>
                      <a:pt x="2" y="64"/>
                    </a:lnTo>
                    <a:lnTo>
                      <a:pt x="1" y="62"/>
                    </a:lnTo>
                    <a:lnTo>
                      <a:pt x="0" y="60"/>
                    </a:lnTo>
                    <a:lnTo>
                      <a:pt x="0" y="58"/>
                    </a:lnTo>
                    <a:lnTo>
                      <a:pt x="0" y="57"/>
                    </a:lnTo>
                    <a:lnTo>
                      <a:pt x="1" y="56"/>
                    </a:lnTo>
                    <a:lnTo>
                      <a:pt x="2" y="53"/>
                    </a:lnTo>
                    <a:lnTo>
                      <a:pt x="4" y="52"/>
                    </a:lnTo>
                    <a:lnTo>
                      <a:pt x="5" y="50"/>
                    </a:lnTo>
                    <a:lnTo>
                      <a:pt x="7" y="49"/>
                    </a:lnTo>
                    <a:lnTo>
                      <a:pt x="8" y="47"/>
                    </a:lnTo>
                    <a:lnTo>
                      <a:pt x="10" y="46"/>
                    </a:lnTo>
                    <a:lnTo>
                      <a:pt x="11" y="45"/>
                    </a:lnTo>
                    <a:lnTo>
                      <a:pt x="13" y="44"/>
                    </a:lnTo>
                    <a:lnTo>
                      <a:pt x="11" y="42"/>
                    </a:lnTo>
                    <a:lnTo>
                      <a:pt x="10" y="39"/>
                    </a:lnTo>
                    <a:lnTo>
                      <a:pt x="9" y="37"/>
                    </a:lnTo>
                    <a:lnTo>
                      <a:pt x="7" y="35"/>
                    </a:lnTo>
                    <a:lnTo>
                      <a:pt x="8" y="33"/>
                    </a:lnTo>
                    <a:lnTo>
                      <a:pt x="9" y="31"/>
                    </a:lnTo>
                    <a:lnTo>
                      <a:pt x="11" y="29"/>
                    </a:lnTo>
                    <a:lnTo>
                      <a:pt x="13" y="25"/>
                    </a:lnTo>
                    <a:lnTo>
                      <a:pt x="15" y="23"/>
                    </a:lnTo>
                    <a:lnTo>
                      <a:pt x="17" y="20"/>
                    </a:lnTo>
                    <a:lnTo>
                      <a:pt x="21" y="17"/>
                    </a:lnTo>
                    <a:lnTo>
                      <a:pt x="24" y="14"/>
                    </a:lnTo>
                    <a:lnTo>
                      <a:pt x="29" y="12"/>
                    </a:lnTo>
                    <a:lnTo>
                      <a:pt x="34" y="9"/>
                    </a:lnTo>
                    <a:lnTo>
                      <a:pt x="40" y="7"/>
                    </a:lnTo>
                    <a:lnTo>
                      <a:pt x="48" y="4"/>
                    </a:lnTo>
                    <a:lnTo>
                      <a:pt x="56" y="3"/>
                    </a:lnTo>
                    <a:lnTo>
                      <a:pt x="65" y="1"/>
                    </a:lnTo>
                    <a:lnTo>
                      <a:pt x="75" y="0"/>
                    </a:lnTo>
                    <a:lnTo>
                      <a:pt x="87" y="0"/>
                    </a:lnTo>
                    <a:lnTo>
                      <a:pt x="87" y="3"/>
                    </a:lnTo>
                    <a:lnTo>
                      <a:pt x="88" y="7"/>
                    </a:lnTo>
                    <a:lnTo>
                      <a:pt x="89" y="11"/>
                    </a:lnTo>
                    <a:lnTo>
                      <a:pt x="92" y="13"/>
                    </a:lnTo>
                    <a:lnTo>
                      <a:pt x="95" y="12"/>
                    </a:lnTo>
                    <a:lnTo>
                      <a:pt x="98" y="12"/>
                    </a:lnTo>
                    <a:lnTo>
                      <a:pt x="101" y="11"/>
                    </a:lnTo>
                    <a:lnTo>
                      <a:pt x="105" y="10"/>
                    </a:lnTo>
                    <a:lnTo>
                      <a:pt x="108" y="9"/>
                    </a:lnTo>
                    <a:lnTo>
                      <a:pt x="112" y="8"/>
                    </a:lnTo>
                    <a:lnTo>
                      <a:pt x="115" y="7"/>
                    </a:lnTo>
                    <a:lnTo>
                      <a:pt x="119" y="6"/>
                    </a:lnTo>
                    <a:lnTo>
                      <a:pt x="122" y="5"/>
                    </a:lnTo>
                    <a:lnTo>
                      <a:pt x="126" y="4"/>
                    </a:lnTo>
                    <a:lnTo>
                      <a:pt x="129" y="3"/>
                    </a:lnTo>
                    <a:lnTo>
                      <a:pt x="132" y="2"/>
                    </a:lnTo>
                    <a:lnTo>
                      <a:pt x="135" y="2"/>
                    </a:lnTo>
                    <a:lnTo>
                      <a:pt x="138" y="2"/>
                    </a:lnTo>
                    <a:lnTo>
                      <a:pt x="140" y="2"/>
                    </a:lnTo>
                    <a:lnTo>
                      <a:pt x="142" y="2"/>
                    </a:lnTo>
                    <a:lnTo>
                      <a:pt x="143" y="6"/>
                    </a:lnTo>
                    <a:lnTo>
                      <a:pt x="143" y="11"/>
                    </a:lnTo>
                    <a:lnTo>
                      <a:pt x="144" y="15"/>
                    </a:lnTo>
                    <a:lnTo>
                      <a:pt x="145" y="19"/>
                    </a:lnTo>
                    <a:lnTo>
                      <a:pt x="143" y="20"/>
                    </a:lnTo>
                    <a:lnTo>
                      <a:pt x="140" y="20"/>
                    </a:lnTo>
                    <a:lnTo>
                      <a:pt x="137" y="21"/>
                    </a:lnTo>
                    <a:lnTo>
                      <a:pt x="134" y="23"/>
                    </a:lnTo>
                    <a:lnTo>
                      <a:pt x="131" y="24"/>
                    </a:lnTo>
                    <a:lnTo>
                      <a:pt x="128" y="25"/>
                    </a:lnTo>
                    <a:lnTo>
                      <a:pt x="124" y="26"/>
                    </a:lnTo>
                    <a:lnTo>
                      <a:pt x="121" y="29"/>
                    </a:lnTo>
                    <a:lnTo>
                      <a:pt x="118" y="30"/>
                    </a:lnTo>
                    <a:lnTo>
                      <a:pt x="115" y="32"/>
                    </a:lnTo>
                    <a:lnTo>
                      <a:pt x="113" y="33"/>
                    </a:lnTo>
                    <a:lnTo>
                      <a:pt x="110" y="34"/>
                    </a:lnTo>
                    <a:lnTo>
                      <a:pt x="108" y="36"/>
                    </a:lnTo>
                    <a:lnTo>
                      <a:pt x="107" y="37"/>
                    </a:lnTo>
                    <a:lnTo>
                      <a:pt x="106" y="39"/>
                    </a:lnTo>
                    <a:lnTo>
                      <a:pt x="105" y="40"/>
                    </a:lnTo>
                    <a:lnTo>
                      <a:pt x="109" y="39"/>
                    </a:lnTo>
                    <a:lnTo>
                      <a:pt x="113" y="37"/>
                    </a:lnTo>
                    <a:lnTo>
                      <a:pt x="118" y="36"/>
                    </a:lnTo>
                    <a:lnTo>
                      <a:pt x="123" y="34"/>
                    </a:lnTo>
                    <a:lnTo>
                      <a:pt x="129" y="32"/>
                    </a:lnTo>
                    <a:lnTo>
                      <a:pt x="134" y="31"/>
                    </a:lnTo>
                    <a:lnTo>
                      <a:pt x="140" y="28"/>
                    </a:lnTo>
                    <a:lnTo>
                      <a:pt x="146" y="26"/>
                    </a:lnTo>
                    <a:lnTo>
                      <a:pt x="151" y="24"/>
                    </a:lnTo>
                    <a:lnTo>
                      <a:pt x="156" y="22"/>
                    </a:lnTo>
                    <a:lnTo>
                      <a:pt x="161" y="20"/>
                    </a:lnTo>
                    <a:lnTo>
                      <a:pt x="166" y="19"/>
                    </a:lnTo>
                    <a:lnTo>
                      <a:pt x="170" y="17"/>
                    </a:lnTo>
                    <a:lnTo>
                      <a:pt x="173" y="16"/>
                    </a:lnTo>
                    <a:lnTo>
                      <a:pt x="175" y="16"/>
                    </a:lnTo>
                    <a:lnTo>
                      <a:pt x="176" y="15"/>
                    </a:lnTo>
                    <a:lnTo>
                      <a:pt x="178" y="18"/>
                    </a:lnTo>
                    <a:lnTo>
                      <a:pt x="180" y="20"/>
                    </a:lnTo>
                    <a:lnTo>
                      <a:pt x="182" y="22"/>
                    </a:lnTo>
                    <a:lnTo>
                      <a:pt x="184" y="25"/>
                    </a:lnTo>
                    <a:lnTo>
                      <a:pt x="186" y="28"/>
                    </a:lnTo>
                    <a:lnTo>
                      <a:pt x="187" y="30"/>
                    </a:lnTo>
                    <a:lnTo>
                      <a:pt x="189" y="32"/>
                    </a:lnTo>
                    <a:lnTo>
                      <a:pt x="190" y="34"/>
                    </a:lnTo>
                    <a:lnTo>
                      <a:pt x="187" y="34"/>
                    </a:lnTo>
                    <a:lnTo>
                      <a:pt x="183" y="36"/>
                    </a:lnTo>
                    <a:lnTo>
                      <a:pt x="179" y="38"/>
                    </a:lnTo>
                    <a:lnTo>
                      <a:pt x="175" y="40"/>
                    </a:lnTo>
                    <a:lnTo>
                      <a:pt x="171" y="43"/>
                    </a:lnTo>
                    <a:lnTo>
                      <a:pt x="167" y="45"/>
                    </a:lnTo>
                    <a:lnTo>
                      <a:pt x="165" y="47"/>
                    </a:lnTo>
                    <a:lnTo>
                      <a:pt x="164" y="50"/>
                    </a:lnTo>
                    <a:lnTo>
                      <a:pt x="168" y="48"/>
                    </a:lnTo>
                    <a:lnTo>
                      <a:pt x="174" y="45"/>
                    </a:lnTo>
                    <a:lnTo>
                      <a:pt x="181" y="42"/>
                    </a:lnTo>
                    <a:lnTo>
                      <a:pt x="189" y="39"/>
                    </a:lnTo>
                    <a:lnTo>
                      <a:pt x="198" y="36"/>
                    </a:lnTo>
                    <a:lnTo>
                      <a:pt x="207" y="32"/>
                    </a:lnTo>
                    <a:lnTo>
                      <a:pt x="216" y="28"/>
                    </a:lnTo>
                    <a:lnTo>
                      <a:pt x="225" y="23"/>
                    </a:lnTo>
                    <a:lnTo>
                      <a:pt x="234" y="20"/>
                    </a:lnTo>
                    <a:lnTo>
                      <a:pt x="243" y="16"/>
                    </a:lnTo>
                    <a:lnTo>
                      <a:pt x="251" y="13"/>
                    </a:lnTo>
                    <a:lnTo>
                      <a:pt x="258" y="10"/>
                    </a:lnTo>
                    <a:lnTo>
                      <a:pt x="265" y="7"/>
                    </a:lnTo>
                    <a:lnTo>
                      <a:pt x="270" y="6"/>
                    </a:lnTo>
                    <a:lnTo>
                      <a:pt x="273" y="4"/>
                    </a:lnTo>
                    <a:lnTo>
                      <a:pt x="275" y="3"/>
                    </a:lnTo>
                    <a:lnTo>
                      <a:pt x="278" y="4"/>
                    </a:lnTo>
                    <a:lnTo>
                      <a:pt x="281" y="4"/>
                    </a:lnTo>
                    <a:lnTo>
                      <a:pt x="283" y="4"/>
                    </a:lnTo>
                    <a:lnTo>
                      <a:pt x="286" y="5"/>
                    </a:lnTo>
                    <a:lnTo>
                      <a:pt x="288" y="5"/>
                    </a:lnTo>
                    <a:lnTo>
                      <a:pt x="290" y="5"/>
                    </a:lnTo>
                    <a:lnTo>
                      <a:pt x="292" y="6"/>
                    </a:lnTo>
                    <a:lnTo>
                      <a:pt x="294" y="6"/>
                    </a:lnTo>
                    <a:lnTo>
                      <a:pt x="295" y="8"/>
                    </a:lnTo>
                    <a:lnTo>
                      <a:pt x="296" y="10"/>
                    </a:lnTo>
                    <a:lnTo>
                      <a:pt x="297" y="13"/>
                    </a:lnTo>
                    <a:lnTo>
                      <a:pt x="299" y="15"/>
                    </a:lnTo>
                    <a:lnTo>
                      <a:pt x="299" y="18"/>
                    </a:lnTo>
                    <a:lnTo>
                      <a:pt x="300" y="20"/>
                    </a:lnTo>
                    <a:lnTo>
                      <a:pt x="300" y="22"/>
                    </a:lnTo>
                    <a:lnTo>
                      <a:pt x="300" y="23"/>
                    </a:lnTo>
                    <a:lnTo>
                      <a:pt x="297" y="24"/>
                    </a:lnTo>
                    <a:lnTo>
                      <a:pt x="295" y="25"/>
                    </a:lnTo>
                    <a:lnTo>
                      <a:pt x="293" y="26"/>
                    </a:lnTo>
                    <a:lnTo>
                      <a:pt x="291" y="29"/>
                    </a:lnTo>
                    <a:lnTo>
                      <a:pt x="289" y="30"/>
                    </a:lnTo>
                    <a:lnTo>
                      <a:pt x="287" y="32"/>
                    </a:lnTo>
                    <a:lnTo>
                      <a:pt x="285" y="33"/>
                    </a:lnTo>
                    <a:lnTo>
                      <a:pt x="283" y="35"/>
                    </a:lnTo>
                    <a:lnTo>
                      <a:pt x="286" y="34"/>
                    </a:lnTo>
                    <a:lnTo>
                      <a:pt x="289" y="33"/>
                    </a:lnTo>
                    <a:lnTo>
                      <a:pt x="292" y="31"/>
                    </a:lnTo>
                    <a:lnTo>
                      <a:pt x="295" y="30"/>
                    </a:lnTo>
                    <a:lnTo>
                      <a:pt x="298" y="29"/>
                    </a:lnTo>
                    <a:lnTo>
                      <a:pt x="301" y="26"/>
                    </a:lnTo>
                    <a:lnTo>
                      <a:pt x="304" y="25"/>
                    </a:lnTo>
                    <a:lnTo>
                      <a:pt x="307" y="24"/>
                    </a:lnTo>
                    <a:lnTo>
                      <a:pt x="310" y="22"/>
                    </a:lnTo>
                    <a:lnTo>
                      <a:pt x="313" y="21"/>
                    </a:lnTo>
                    <a:lnTo>
                      <a:pt x="316" y="20"/>
                    </a:lnTo>
                    <a:lnTo>
                      <a:pt x="318" y="19"/>
                    </a:lnTo>
                    <a:lnTo>
                      <a:pt x="320" y="18"/>
                    </a:lnTo>
                    <a:lnTo>
                      <a:pt x="322" y="17"/>
                    </a:lnTo>
                    <a:lnTo>
                      <a:pt x="324" y="16"/>
                    </a:lnTo>
                    <a:lnTo>
                      <a:pt x="325" y="15"/>
                    </a:lnTo>
                    <a:lnTo>
                      <a:pt x="326" y="18"/>
                    </a:lnTo>
                    <a:lnTo>
                      <a:pt x="327" y="22"/>
                    </a:lnTo>
                    <a:lnTo>
                      <a:pt x="328" y="26"/>
                    </a:lnTo>
                    <a:lnTo>
                      <a:pt x="329" y="30"/>
                    </a:lnTo>
                    <a:lnTo>
                      <a:pt x="330" y="30"/>
                    </a:lnTo>
                    <a:lnTo>
                      <a:pt x="331" y="30"/>
                    </a:lnTo>
                    <a:lnTo>
                      <a:pt x="332" y="30"/>
                    </a:lnTo>
                    <a:lnTo>
                      <a:pt x="333" y="29"/>
                    </a:lnTo>
                    <a:lnTo>
                      <a:pt x="334" y="29"/>
                    </a:lnTo>
                    <a:lnTo>
                      <a:pt x="335" y="29"/>
                    </a:lnTo>
                    <a:lnTo>
                      <a:pt x="336" y="29"/>
                    </a:lnTo>
                    <a:lnTo>
                      <a:pt x="338" y="29"/>
                    </a:lnTo>
                    <a:lnTo>
                      <a:pt x="338" y="32"/>
                    </a:lnTo>
                    <a:lnTo>
                      <a:pt x="339" y="36"/>
                    </a:lnTo>
                    <a:lnTo>
                      <a:pt x="340" y="40"/>
                    </a:lnTo>
                    <a:lnTo>
                      <a:pt x="341" y="43"/>
                    </a:lnTo>
                    <a:lnTo>
                      <a:pt x="339" y="44"/>
                    </a:lnTo>
                    <a:lnTo>
                      <a:pt x="338" y="44"/>
                    </a:lnTo>
                    <a:lnTo>
                      <a:pt x="335" y="46"/>
                    </a:lnTo>
                    <a:lnTo>
                      <a:pt x="333" y="47"/>
                    </a:lnTo>
                    <a:lnTo>
                      <a:pt x="330" y="49"/>
                    </a:lnTo>
                    <a:lnTo>
                      <a:pt x="327" y="50"/>
                    </a:lnTo>
                    <a:lnTo>
                      <a:pt x="324" y="52"/>
                    </a:lnTo>
                    <a:lnTo>
                      <a:pt x="321" y="55"/>
                    </a:lnTo>
                    <a:lnTo>
                      <a:pt x="317" y="57"/>
                    </a:lnTo>
                    <a:lnTo>
                      <a:pt x="314" y="58"/>
                    </a:lnTo>
                    <a:lnTo>
                      <a:pt x="311" y="60"/>
                    </a:lnTo>
                    <a:lnTo>
                      <a:pt x="309" y="61"/>
                    </a:lnTo>
                    <a:lnTo>
                      <a:pt x="306" y="63"/>
                    </a:lnTo>
                    <a:lnTo>
                      <a:pt x="304" y="64"/>
                    </a:lnTo>
                    <a:lnTo>
                      <a:pt x="303" y="65"/>
                    </a:lnTo>
                    <a:lnTo>
                      <a:pt x="302" y="65"/>
                    </a:lnTo>
                    <a:lnTo>
                      <a:pt x="143" y="125"/>
                    </a:lnTo>
                  </a:path>
                </a:pathLst>
              </a:custGeom>
              <a:solidFill>
                <a:srgbClr val="FF0000"/>
              </a:solidFill>
              <a:ln w="9525" cap="rnd">
                <a:noFill/>
                <a:round/>
                <a:headEnd/>
                <a:tailEnd/>
              </a:ln>
              <a:effectLst/>
            </p:spPr>
            <p:txBody>
              <a:bodyPr/>
              <a:lstStyle/>
              <a:p>
                <a:endParaRPr lang="en-US"/>
              </a:p>
            </p:txBody>
          </p:sp>
        </p:grpSp>
        <p:sp>
          <p:nvSpPr>
            <p:cNvPr id="74815" name="Freeform 1087"/>
            <p:cNvSpPr>
              <a:spLocks/>
            </p:cNvSpPr>
            <p:nvPr/>
          </p:nvSpPr>
          <p:spPr bwMode="auto">
            <a:xfrm>
              <a:off x="3138" y="864"/>
              <a:ext cx="295" cy="240"/>
            </a:xfrm>
            <a:custGeom>
              <a:avLst/>
              <a:gdLst/>
              <a:ahLst/>
              <a:cxnLst>
                <a:cxn ang="0">
                  <a:pos x="290" y="5"/>
                </a:cxn>
                <a:cxn ang="0">
                  <a:pos x="292" y="11"/>
                </a:cxn>
                <a:cxn ang="0">
                  <a:pos x="292" y="17"/>
                </a:cxn>
                <a:cxn ang="0">
                  <a:pos x="283" y="24"/>
                </a:cxn>
                <a:cxn ang="0">
                  <a:pos x="286" y="36"/>
                </a:cxn>
                <a:cxn ang="0">
                  <a:pos x="270" y="46"/>
                </a:cxn>
                <a:cxn ang="0">
                  <a:pos x="241" y="62"/>
                </a:cxn>
                <a:cxn ang="0">
                  <a:pos x="218" y="75"/>
                </a:cxn>
                <a:cxn ang="0">
                  <a:pos x="229" y="72"/>
                </a:cxn>
                <a:cxn ang="0">
                  <a:pos x="253" y="62"/>
                </a:cxn>
                <a:cxn ang="0">
                  <a:pos x="272" y="55"/>
                </a:cxn>
                <a:cxn ang="0">
                  <a:pos x="278" y="59"/>
                </a:cxn>
                <a:cxn ang="0">
                  <a:pos x="283" y="68"/>
                </a:cxn>
                <a:cxn ang="0">
                  <a:pos x="265" y="81"/>
                </a:cxn>
                <a:cxn ang="0">
                  <a:pos x="256" y="94"/>
                </a:cxn>
                <a:cxn ang="0">
                  <a:pos x="248" y="105"/>
                </a:cxn>
                <a:cxn ang="0">
                  <a:pos x="223" y="117"/>
                </a:cxn>
                <a:cxn ang="0">
                  <a:pos x="200" y="130"/>
                </a:cxn>
                <a:cxn ang="0">
                  <a:pos x="197" y="142"/>
                </a:cxn>
                <a:cxn ang="0">
                  <a:pos x="184" y="159"/>
                </a:cxn>
                <a:cxn ang="0">
                  <a:pos x="150" y="181"/>
                </a:cxn>
                <a:cxn ang="0">
                  <a:pos x="111" y="213"/>
                </a:cxn>
                <a:cxn ang="0">
                  <a:pos x="85" y="236"/>
                </a:cxn>
                <a:cxn ang="0">
                  <a:pos x="80" y="230"/>
                </a:cxn>
                <a:cxn ang="0">
                  <a:pos x="79" y="223"/>
                </a:cxn>
                <a:cxn ang="0">
                  <a:pos x="86" y="214"/>
                </a:cxn>
                <a:cxn ang="0">
                  <a:pos x="83" y="211"/>
                </a:cxn>
                <a:cxn ang="0">
                  <a:pos x="72" y="211"/>
                </a:cxn>
                <a:cxn ang="0">
                  <a:pos x="67" y="204"/>
                </a:cxn>
                <a:cxn ang="0">
                  <a:pos x="67" y="194"/>
                </a:cxn>
                <a:cxn ang="0">
                  <a:pos x="98" y="169"/>
                </a:cxn>
                <a:cxn ang="0">
                  <a:pos x="141" y="137"/>
                </a:cxn>
                <a:cxn ang="0">
                  <a:pos x="175" y="117"/>
                </a:cxn>
                <a:cxn ang="0">
                  <a:pos x="137" y="135"/>
                </a:cxn>
                <a:cxn ang="0">
                  <a:pos x="86" y="163"/>
                </a:cxn>
                <a:cxn ang="0">
                  <a:pos x="55" y="183"/>
                </a:cxn>
                <a:cxn ang="0">
                  <a:pos x="44" y="175"/>
                </a:cxn>
                <a:cxn ang="0">
                  <a:pos x="39" y="165"/>
                </a:cxn>
                <a:cxn ang="0">
                  <a:pos x="65" y="146"/>
                </a:cxn>
                <a:cxn ang="0">
                  <a:pos x="101" y="120"/>
                </a:cxn>
                <a:cxn ang="0">
                  <a:pos x="122" y="104"/>
                </a:cxn>
                <a:cxn ang="0">
                  <a:pos x="96" y="116"/>
                </a:cxn>
                <a:cxn ang="0">
                  <a:pos x="55" y="140"/>
                </a:cxn>
                <a:cxn ang="0">
                  <a:pos x="26" y="156"/>
                </a:cxn>
                <a:cxn ang="0">
                  <a:pos x="9" y="141"/>
                </a:cxn>
                <a:cxn ang="0">
                  <a:pos x="2" y="129"/>
                </a:cxn>
                <a:cxn ang="0">
                  <a:pos x="26" y="112"/>
                </a:cxn>
                <a:cxn ang="0">
                  <a:pos x="61" y="90"/>
                </a:cxn>
                <a:cxn ang="0">
                  <a:pos x="80" y="77"/>
                </a:cxn>
                <a:cxn ang="0">
                  <a:pos x="252" y="12"/>
                </a:cxn>
                <a:cxn ang="0">
                  <a:pos x="270" y="6"/>
                </a:cxn>
                <a:cxn ang="0">
                  <a:pos x="283" y="1"/>
                </a:cxn>
              </a:cxnLst>
              <a:rect l="0" t="0" r="r" b="b"/>
              <a:pathLst>
                <a:path w="295" h="240">
                  <a:moveTo>
                    <a:pt x="285" y="0"/>
                  </a:moveTo>
                  <a:lnTo>
                    <a:pt x="286" y="1"/>
                  </a:lnTo>
                  <a:lnTo>
                    <a:pt x="288" y="2"/>
                  </a:lnTo>
                  <a:lnTo>
                    <a:pt x="289" y="4"/>
                  </a:lnTo>
                  <a:lnTo>
                    <a:pt x="290" y="5"/>
                  </a:lnTo>
                  <a:lnTo>
                    <a:pt x="291" y="6"/>
                  </a:lnTo>
                  <a:lnTo>
                    <a:pt x="292" y="8"/>
                  </a:lnTo>
                  <a:lnTo>
                    <a:pt x="293" y="9"/>
                  </a:lnTo>
                  <a:lnTo>
                    <a:pt x="293" y="10"/>
                  </a:lnTo>
                  <a:lnTo>
                    <a:pt x="292" y="11"/>
                  </a:lnTo>
                  <a:lnTo>
                    <a:pt x="293" y="12"/>
                  </a:lnTo>
                  <a:lnTo>
                    <a:pt x="294" y="14"/>
                  </a:lnTo>
                  <a:lnTo>
                    <a:pt x="294" y="15"/>
                  </a:lnTo>
                  <a:lnTo>
                    <a:pt x="294" y="16"/>
                  </a:lnTo>
                  <a:lnTo>
                    <a:pt x="292" y="17"/>
                  </a:lnTo>
                  <a:lnTo>
                    <a:pt x="291" y="18"/>
                  </a:lnTo>
                  <a:lnTo>
                    <a:pt x="289" y="19"/>
                  </a:lnTo>
                  <a:lnTo>
                    <a:pt x="287" y="20"/>
                  </a:lnTo>
                  <a:lnTo>
                    <a:pt x="285" y="22"/>
                  </a:lnTo>
                  <a:lnTo>
                    <a:pt x="283" y="24"/>
                  </a:lnTo>
                  <a:lnTo>
                    <a:pt x="282" y="25"/>
                  </a:lnTo>
                  <a:lnTo>
                    <a:pt x="282" y="27"/>
                  </a:lnTo>
                  <a:lnTo>
                    <a:pt x="283" y="30"/>
                  </a:lnTo>
                  <a:lnTo>
                    <a:pt x="285" y="33"/>
                  </a:lnTo>
                  <a:lnTo>
                    <a:pt x="286" y="36"/>
                  </a:lnTo>
                  <a:lnTo>
                    <a:pt x="285" y="37"/>
                  </a:lnTo>
                  <a:lnTo>
                    <a:pt x="282" y="39"/>
                  </a:lnTo>
                  <a:lnTo>
                    <a:pt x="279" y="41"/>
                  </a:lnTo>
                  <a:lnTo>
                    <a:pt x="275" y="43"/>
                  </a:lnTo>
                  <a:lnTo>
                    <a:pt x="270" y="46"/>
                  </a:lnTo>
                  <a:lnTo>
                    <a:pt x="265" y="50"/>
                  </a:lnTo>
                  <a:lnTo>
                    <a:pt x="259" y="53"/>
                  </a:lnTo>
                  <a:lnTo>
                    <a:pt x="253" y="56"/>
                  </a:lnTo>
                  <a:lnTo>
                    <a:pt x="247" y="59"/>
                  </a:lnTo>
                  <a:lnTo>
                    <a:pt x="241" y="62"/>
                  </a:lnTo>
                  <a:lnTo>
                    <a:pt x="235" y="65"/>
                  </a:lnTo>
                  <a:lnTo>
                    <a:pt x="230" y="68"/>
                  </a:lnTo>
                  <a:lnTo>
                    <a:pt x="225" y="70"/>
                  </a:lnTo>
                  <a:lnTo>
                    <a:pt x="221" y="73"/>
                  </a:lnTo>
                  <a:lnTo>
                    <a:pt x="218" y="75"/>
                  </a:lnTo>
                  <a:lnTo>
                    <a:pt x="215" y="76"/>
                  </a:lnTo>
                  <a:lnTo>
                    <a:pt x="218" y="76"/>
                  </a:lnTo>
                  <a:lnTo>
                    <a:pt x="221" y="75"/>
                  </a:lnTo>
                  <a:lnTo>
                    <a:pt x="225" y="73"/>
                  </a:lnTo>
                  <a:lnTo>
                    <a:pt x="229" y="72"/>
                  </a:lnTo>
                  <a:lnTo>
                    <a:pt x="234" y="69"/>
                  </a:lnTo>
                  <a:lnTo>
                    <a:pt x="239" y="67"/>
                  </a:lnTo>
                  <a:lnTo>
                    <a:pt x="243" y="65"/>
                  </a:lnTo>
                  <a:lnTo>
                    <a:pt x="248" y="63"/>
                  </a:lnTo>
                  <a:lnTo>
                    <a:pt x="253" y="62"/>
                  </a:lnTo>
                  <a:lnTo>
                    <a:pt x="258" y="60"/>
                  </a:lnTo>
                  <a:lnTo>
                    <a:pt x="262" y="58"/>
                  </a:lnTo>
                  <a:lnTo>
                    <a:pt x="266" y="57"/>
                  </a:lnTo>
                  <a:lnTo>
                    <a:pt x="269" y="56"/>
                  </a:lnTo>
                  <a:lnTo>
                    <a:pt x="272" y="55"/>
                  </a:lnTo>
                  <a:lnTo>
                    <a:pt x="274" y="54"/>
                  </a:lnTo>
                  <a:lnTo>
                    <a:pt x="275" y="54"/>
                  </a:lnTo>
                  <a:lnTo>
                    <a:pt x="277" y="54"/>
                  </a:lnTo>
                  <a:lnTo>
                    <a:pt x="278" y="56"/>
                  </a:lnTo>
                  <a:lnTo>
                    <a:pt x="278" y="59"/>
                  </a:lnTo>
                  <a:lnTo>
                    <a:pt x="278" y="61"/>
                  </a:lnTo>
                  <a:lnTo>
                    <a:pt x="279" y="63"/>
                  </a:lnTo>
                  <a:lnTo>
                    <a:pt x="280" y="65"/>
                  </a:lnTo>
                  <a:lnTo>
                    <a:pt x="281" y="67"/>
                  </a:lnTo>
                  <a:lnTo>
                    <a:pt x="283" y="68"/>
                  </a:lnTo>
                  <a:lnTo>
                    <a:pt x="281" y="70"/>
                  </a:lnTo>
                  <a:lnTo>
                    <a:pt x="278" y="73"/>
                  </a:lnTo>
                  <a:lnTo>
                    <a:pt x="274" y="75"/>
                  </a:lnTo>
                  <a:lnTo>
                    <a:pt x="270" y="78"/>
                  </a:lnTo>
                  <a:lnTo>
                    <a:pt x="265" y="81"/>
                  </a:lnTo>
                  <a:lnTo>
                    <a:pt x="261" y="83"/>
                  </a:lnTo>
                  <a:lnTo>
                    <a:pt x="257" y="85"/>
                  </a:lnTo>
                  <a:lnTo>
                    <a:pt x="255" y="87"/>
                  </a:lnTo>
                  <a:lnTo>
                    <a:pt x="256" y="90"/>
                  </a:lnTo>
                  <a:lnTo>
                    <a:pt x="256" y="94"/>
                  </a:lnTo>
                  <a:lnTo>
                    <a:pt x="256" y="98"/>
                  </a:lnTo>
                  <a:lnTo>
                    <a:pt x="256" y="100"/>
                  </a:lnTo>
                  <a:lnTo>
                    <a:pt x="254" y="101"/>
                  </a:lnTo>
                  <a:lnTo>
                    <a:pt x="251" y="103"/>
                  </a:lnTo>
                  <a:lnTo>
                    <a:pt x="248" y="105"/>
                  </a:lnTo>
                  <a:lnTo>
                    <a:pt x="243" y="107"/>
                  </a:lnTo>
                  <a:lnTo>
                    <a:pt x="239" y="109"/>
                  </a:lnTo>
                  <a:lnTo>
                    <a:pt x="234" y="112"/>
                  </a:lnTo>
                  <a:lnTo>
                    <a:pt x="228" y="114"/>
                  </a:lnTo>
                  <a:lnTo>
                    <a:pt x="223" y="117"/>
                  </a:lnTo>
                  <a:lnTo>
                    <a:pt x="218" y="121"/>
                  </a:lnTo>
                  <a:lnTo>
                    <a:pt x="213" y="123"/>
                  </a:lnTo>
                  <a:lnTo>
                    <a:pt x="208" y="126"/>
                  </a:lnTo>
                  <a:lnTo>
                    <a:pt x="204" y="128"/>
                  </a:lnTo>
                  <a:lnTo>
                    <a:pt x="200" y="130"/>
                  </a:lnTo>
                  <a:lnTo>
                    <a:pt x="198" y="132"/>
                  </a:lnTo>
                  <a:lnTo>
                    <a:pt x="196" y="133"/>
                  </a:lnTo>
                  <a:lnTo>
                    <a:pt x="195" y="134"/>
                  </a:lnTo>
                  <a:lnTo>
                    <a:pt x="196" y="137"/>
                  </a:lnTo>
                  <a:lnTo>
                    <a:pt x="197" y="142"/>
                  </a:lnTo>
                  <a:lnTo>
                    <a:pt x="198" y="147"/>
                  </a:lnTo>
                  <a:lnTo>
                    <a:pt x="199" y="150"/>
                  </a:lnTo>
                  <a:lnTo>
                    <a:pt x="195" y="153"/>
                  </a:lnTo>
                  <a:lnTo>
                    <a:pt x="190" y="155"/>
                  </a:lnTo>
                  <a:lnTo>
                    <a:pt x="184" y="159"/>
                  </a:lnTo>
                  <a:lnTo>
                    <a:pt x="178" y="162"/>
                  </a:lnTo>
                  <a:lnTo>
                    <a:pt x="172" y="166"/>
                  </a:lnTo>
                  <a:lnTo>
                    <a:pt x="165" y="171"/>
                  </a:lnTo>
                  <a:lnTo>
                    <a:pt x="157" y="176"/>
                  </a:lnTo>
                  <a:lnTo>
                    <a:pt x="150" y="181"/>
                  </a:lnTo>
                  <a:lnTo>
                    <a:pt x="142" y="187"/>
                  </a:lnTo>
                  <a:lnTo>
                    <a:pt x="134" y="193"/>
                  </a:lnTo>
                  <a:lnTo>
                    <a:pt x="126" y="200"/>
                  </a:lnTo>
                  <a:lnTo>
                    <a:pt x="118" y="206"/>
                  </a:lnTo>
                  <a:lnTo>
                    <a:pt x="111" y="213"/>
                  </a:lnTo>
                  <a:lnTo>
                    <a:pt x="103" y="222"/>
                  </a:lnTo>
                  <a:lnTo>
                    <a:pt x="95" y="230"/>
                  </a:lnTo>
                  <a:lnTo>
                    <a:pt x="88" y="239"/>
                  </a:lnTo>
                  <a:lnTo>
                    <a:pt x="86" y="237"/>
                  </a:lnTo>
                  <a:lnTo>
                    <a:pt x="85" y="236"/>
                  </a:lnTo>
                  <a:lnTo>
                    <a:pt x="83" y="235"/>
                  </a:lnTo>
                  <a:lnTo>
                    <a:pt x="82" y="233"/>
                  </a:lnTo>
                  <a:lnTo>
                    <a:pt x="81" y="232"/>
                  </a:lnTo>
                  <a:lnTo>
                    <a:pt x="81" y="231"/>
                  </a:lnTo>
                  <a:lnTo>
                    <a:pt x="80" y="230"/>
                  </a:lnTo>
                  <a:lnTo>
                    <a:pt x="80" y="229"/>
                  </a:lnTo>
                  <a:lnTo>
                    <a:pt x="80" y="227"/>
                  </a:lnTo>
                  <a:lnTo>
                    <a:pt x="80" y="226"/>
                  </a:lnTo>
                  <a:lnTo>
                    <a:pt x="79" y="225"/>
                  </a:lnTo>
                  <a:lnTo>
                    <a:pt x="79" y="223"/>
                  </a:lnTo>
                  <a:lnTo>
                    <a:pt x="80" y="222"/>
                  </a:lnTo>
                  <a:lnTo>
                    <a:pt x="81" y="220"/>
                  </a:lnTo>
                  <a:lnTo>
                    <a:pt x="83" y="219"/>
                  </a:lnTo>
                  <a:lnTo>
                    <a:pt x="84" y="217"/>
                  </a:lnTo>
                  <a:lnTo>
                    <a:pt x="86" y="214"/>
                  </a:lnTo>
                  <a:lnTo>
                    <a:pt x="87" y="212"/>
                  </a:lnTo>
                  <a:lnTo>
                    <a:pt x="88" y="211"/>
                  </a:lnTo>
                  <a:lnTo>
                    <a:pt x="90" y="210"/>
                  </a:lnTo>
                  <a:lnTo>
                    <a:pt x="86" y="210"/>
                  </a:lnTo>
                  <a:lnTo>
                    <a:pt x="83" y="211"/>
                  </a:lnTo>
                  <a:lnTo>
                    <a:pt x="81" y="212"/>
                  </a:lnTo>
                  <a:lnTo>
                    <a:pt x="78" y="212"/>
                  </a:lnTo>
                  <a:lnTo>
                    <a:pt x="76" y="212"/>
                  </a:lnTo>
                  <a:lnTo>
                    <a:pt x="74" y="211"/>
                  </a:lnTo>
                  <a:lnTo>
                    <a:pt x="72" y="211"/>
                  </a:lnTo>
                  <a:lnTo>
                    <a:pt x="71" y="210"/>
                  </a:lnTo>
                  <a:lnTo>
                    <a:pt x="70" y="209"/>
                  </a:lnTo>
                  <a:lnTo>
                    <a:pt x="69" y="207"/>
                  </a:lnTo>
                  <a:lnTo>
                    <a:pt x="68" y="206"/>
                  </a:lnTo>
                  <a:lnTo>
                    <a:pt x="67" y="204"/>
                  </a:lnTo>
                  <a:lnTo>
                    <a:pt x="66" y="202"/>
                  </a:lnTo>
                  <a:lnTo>
                    <a:pt x="65" y="200"/>
                  </a:lnTo>
                  <a:lnTo>
                    <a:pt x="64" y="198"/>
                  </a:lnTo>
                  <a:lnTo>
                    <a:pt x="63" y="197"/>
                  </a:lnTo>
                  <a:lnTo>
                    <a:pt x="67" y="194"/>
                  </a:lnTo>
                  <a:lnTo>
                    <a:pt x="71" y="190"/>
                  </a:lnTo>
                  <a:lnTo>
                    <a:pt x="77" y="185"/>
                  </a:lnTo>
                  <a:lnTo>
                    <a:pt x="83" y="180"/>
                  </a:lnTo>
                  <a:lnTo>
                    <a:pt x="90" y="175"/>
                  </a:lnTo>
                  <a:lnTo>
                    <a:pt x="98" y="169"/>
                  </a:lnTo>
                  <a:lnTo>
                    <a:pt x="107" y="162"/>
                  </a:lnTo>
                  <a:lnTo>
                    <a:pt x="115" y="156"/>
                  </a:lnTo>
                  <a:lnTo>
                    <a:pt x="124" y="150"/>
                  </a:lnTo>
                  <a:lnTo>
                    <a:pt x="132" y="144"/>
                  </a:lnTo>
                  <a:lnTo>
                    <a:pt x="141" y="137"/>
                  </a:lnTo>
                  <a:lnTo>
                    <a:pt x="149" y="132"/>
                  </a:lnTo>
                  <a:lnTo>
                    <a:pt x="156" y="127"/>
                  </a:lnTo>
                  <a:lnTo>
                    <a:pt x="163" y="123"/>
                  </a:lnTo>
                  <a:lnTo>
                    <a:pt x="169" y="120"/>
                  </a:lnTo>
                  <a:lnTo>
                    <a:pt x="175" y="117"/>
                  </a:lnTo>
                  <a:lnTo>
                    <a:pt x="169" y="120"/>
                  </a:lnTo>
                  <a:lnTo>
                    <a:pt x="163" y="122"/>
                  </a:lnTo>
                  <a:lnTo>
                    <a:pt x="155" y="126"/>
                  </a:lnTo>
                  <a:lnTo>
                    <a:pt x="146" y="130"/>
                  </a:lnTo>
                  <a:lnTo>
                    <a:pt x="137" y="135"/>
                  </a:lnTo>
                  <a:lnTo>
                    <a:pt x="127" y="140"/>
                  </a:lnTo>
                  <a:lnTo>
                    <a:pt x="116" y="146"/>
                  </a:lnTo>
                  <a:lnTo>
                    <a:pt x="106" y="152"/>
                  </a:lnTo>
                  <a:lnTo>
                    <a:pt x="96" y="157"/>
                  </a:lnTo>
                  <a:lnTo>
                    <a:pt x="86" y="163"/>
                  </a:lnTo>
                  <a:lnTo>
                    <a:pt x="77" y="169"/>
                  </a:lnTo>
                  <a:lnTo>
                    <a:pt x="70" y="173"/>
                  </a:lnTo>
                  <a:lnTo>
                    <a:pt x="63" y="177"/>
                  </a:lnTo>
                  <a:lnTo>
                    <a:pt x="58" y="181"/>
                  </a:lnTo>
                  <a:lnTo>
                    <a:pt x="55" y="183"/>
                  </a:lnTo>
                  <a:lnTo>
                    <a:pt x="54" y="184"/>
                  </a:lnTo>
                  <a:lnTo>
                    <a:pt x="51" y="182"/>
                  </a:lnTo>
                  <a:lnTo>
                    <a:pt x="49" y="180"/>
                  </a:lnTo>
                  <a:lnTo>
                    <a:pt x="46" y="177"/>
                  </a:lnTo>
                  <a:lnTo>
                    <a:pt x="44" y="175"/>
                  </a:lnTo>
                  <a:lnTo>
                    <a:pt x="42" y="173"/>
                  </a:lnTo>
                  <a:lnTo>
                    <a:pt x="40" y="171"/>
                  </a:lnTo>
                  <a:lnTo>
                    <a:pt x="38" y="169"/>
                  </a:lnTo>
                  <a:lnTo>
                    <a:pt x="37" y="168"/>
                  </a:lnTo>
                  <a:lnTo>
                    <a:pt x="39" y="165"/>
                  </a:lnTo>
                  <a:lnTo>
                    <a:pt x="42" y="162"/>
                  </a:lnTo>
                  <a:lnTo>
                    <a:pt x="47" y="159"/>
                  </a:lnTo>
                  <a:lnTo>
                    <a:pt x="53" y="155"/>
                  </a:lnTo>
                  <a:lnTo>
                    <a:pt x="59" y="150"/>
                  </a:lnTo>
                  <a:lnTo>
                    <a:pt x="65" y="146"/>
                  </a:lnTo>
                  <a:lnTo>
                    <a:pt x="72" y="140"/>
                  </a:lnTo>
                  <a:lnTo>
                    <a:pt x="80" y="135"/>
                  </a:lnTo>
                  <a:lnTo>
                    <a:pt x="87" y="130"/>
                  </a:lnTo>
                  <a:lnTo>
                    <a:pt x="94" y="125"/>
                  </a:lnTo>
                  <a:lnTo>
                    <a:pt x="101" y="120"/>
                  </a:lnTo>
                  <a:lnTo>
                    <a:pt x="107" y="115"/>
                  </a:lnTo>
                  <a:lnTo>
                    <a:pt x="112" y="111"/>
                  </a:lnTo>
                  <a:lnTo>
                    <a:pt x="116" y="108"/>
                  </a:lnTo>
                  <a:lnTo>
                    <a:pt x="120" y="105"/>
                  </a:lnTo>
                  <a:lnTo>
                    <a:pt x="122" y="104"/>
                  </a:lnTo>
                  <a:lnTo>
                    <a:pt x="120" y="104"/>
                  </a:lnTo>
                  <a:lnTo>
                    <a:pt x="115" y="106"/>
                  </a:lnTo>
                  <a:lnTo>
                    <a:pt x="110" y="109"/>
                  </a:lnTo>
                  <a:lnTo>
                    <a:pt x="104" y="112"/>
                  </a:lnTo>
                  <a:lnTo>
                    <a:pt x="96" y="116"/>
                  </a:lnTo>
                  <a:lnTo>
                    <a:pt x="88" y="121"/>
                  </a:lnTo>
                  <a:lnTo>
                    <a:pt x="80" y="126"/>
                  </a:lnTo>
                  <a:lnTo>
                    <a:pt x="71" y="130"/>
                  </a:lnTo>
                  <a:lnTo>
                    <a:pt x="63" y="135"/>
                  </a:lnTo>
                  <a:lnTo>
                    <a:pt x="55" y="140"/>
                  </a:lnTo>
                  <a:lnTo>
                    <a:pt x="47" y="145"/>
                  </a:lnTo>
                  <a:lnTo>
                    <a:pt x="40" y="149"/>
                  </a:lnTo>
                  <a:lnTo>
                    <a:pt x="34" y="152"/>
                  </a:lnTo>
                  <a:lnTo>
                    <a:pt x="29" y="154"/>
                  </a:lnTo>
                  <a:lnTo>
                    <a:pt x="26" y="156"/>
                  </a:lnTo>
                  <a:lnTo>
                    <a:pt x="25" y="157"/>
                  </a:lnTo>
                  <a:lnTo>
                    <a:pt x="21" y="154"/>
                  </a:lnTo>
                  <a:lnTo>
                    <a:pt x="17" y="150"/>
                  </a:lnTo>
                  <a:lnTo>
                    <a:pt x="13" y="146"/>
                  </a:lnTo>
                  <a:lnTo>
                    <a:pt x="9" y="141"/>
                  </a:lnTo>
                  <a:lnTo>
                    <a:pt x="5" y="137"/>
                  </a:lnTo>
                  <a:lnTo>
                    <a:pt x="2" y="134"/>
                  </a:lnTo>
                  <a:lnTo>
                    <a:pt x="0" y="131"/>
                  </a:lnTo>
                  <a:lnTo>
                    <a:pt x="0" y="130"/>
                  </a:lnTo>
                  <a:lnTo>
                    <a:pt x="2" y="129"/>
                  </a:lnTo>
                  <a:lnTo>
                    <a:pt x="4" y="127"/>
                  </a:lnTo>
                  <a:lnTo>
                    <a:pt x="9" y="124"/>
                  </a:lnTo>
                  <a:lnTo>
                    <a:pt x="14" y="121"/>
                  </a:lnTo>
                  <a:lnTo>
                    <a:pt x="20" y="116"/>
                  </a:lnTo>
                  <a:lnTo>
                    <a:pt x="26" y="112"/>
                  </a:lnTo>
                  <a:lnTo>
                    <a:pt x="33" y="108"/>
                  </a:lnTo>
                  <a:lnTo>
                    <a:pt x="40" y="104"/>
                  </a:lnTo>
                  <a:lnTo>
                    <a:pt x="48" y="99"/>
                  </a:lnTo>
                  <a:lnTo>
                    <a:pt x="54" y="94"/>
                  </a:lnTo>
                  <a:lnTo>
                    <a:pt x="61" y="90"/>
                  </a:lnTo>
                  <a:lnTo>
                    <a:pt x="67" y="86"/>
                  </a:lnTo>
                  <a:lnTo>
                    <a:pt x="72" y="83"/>
                  </a:lnTo>
                  <a:lnTo>
                    <a:pt x="76" y="80"/>
                  </a:lnTo>
                  <a:lnTo>
                    <a:pt x="79" y="78"/>
                  </a:lnTo>
                  <a:lnTo>
                    <a:pt x="80" y="77"/>
                  </a:lnTo>
                  <a:lnTo>
                    <a:pt x="239" y="16"/>
                  </a:lnTo>
                  <a:lnTo>
                    <a:pt x="242" y="16"/>
                  </a:lnTo>
                  <a:lnTo>
                    <a:pt x="245" y="14"/>
                  </a:lnTo>
                  <a:lnTo>
                    <a:pt x="248" y="13"/>
                  </a:lnTo>
                  <a:lnTo>
                    <a:pt x="252" y="12"/>
                  </a:lnTo>
                  <a:lnTo>
                    <a:pt x="255" y="11"/>
                  </a:lnTo>
                  <a:lnTo>
                    <a:pt x="259" y="10"/>
                  </a:lnTo>
                  <a:lnTo>
                    <a:pt x="263" y="8"/>
                  </a:lnTo>
                  <a:lnTo>
                    <a:pt x="266" y="7"/>
                  </a:lnTo>
                  <a:lnTo>
                    <a:pt x="270" y="6"/>
                  </a:lnTo>
                  <a:lnTo>
                    <a:pt x="272" y="5"/>
                  </a:lnTo>
                  <a:lnTo>
                    <a:pt x="275" y="4"/>
                  </a:lnTo>
                  <a:lnTo>
                    <a:pt x="278" y="3"/>
                  </a:lnTo>
                  <a:lnTo>
                    <a:pt x="280" y="2"/>
                  </a:lnTo>
                  <a:lnTo>
                    <a:pt x="283" y="1"/>
                  </a:lnTo>
                  <a:lnTo>
                    <a:pt x="284" y="0"/>
                  </a:lnTo>
                  <a:lnTo>
                    <a:pt x="285" y="0"/>
                  </a:lnTo>
                </a:path>
              </a:pathLst>
            </a:custGeom>
            <a:solidFill>
              <a:srgbClr val="FF0000"/>
            </a:solidFill>
            <a:ln w="9525" cap="rnd">
              <a:noFill/>
              <a:round/>
              <a:headEnd/>
              <a:tailEnd/>
            </a:ln>
            <a:effectLst/>
          </p:spPr>
          <p:txBody>
            <a:bodyPr/>
            <a:lstStyle/>
            <a:p>
              <a:endParaRPr lang="en-US"/>
            </a:p>
          </p:txBody>
        </p:sp>
      </p:grpSp>
      <p:grpSp>
        <p:nvGrpSpPr>
          <p:cNvPr id="74816" name="Group 1088"/>
          <p:cNvGrpSpPr>
            <a:grpSpLocks/>
          </p:cNvGrpSpPr>
          <p:nvPr/>
        </p:nvGrpSpPr>
        <p:grpSpPr bwMode="auto">
          <a:xfrm>
            <a:off x="4013200" y="4240213"/>
            <a:ext cx="887413" cy="379412"/>
            <a:chOff x="2450" y="2856"/>
            <a:chExt cx="559" cy="239"/>
          </a:xfrm>
        </p:grpSpPr>
        <p:grpSp>
          <p:nvGrpSpPr>
            <p:cNvPr id="74817" name="Group 1089"/>
            <p:cNvGrpSpPr>
              <a:grpSpLocks/>
            </p:cNvGrpSpPr>
            <p:nvPr/>
          </p:nvGrpSpPr>
          <p:grpSpPr bwMode="auto">
            <a:xfrm>
              <a:off x="2450" y="2911"/>
              <a:ext cx="324" cy="184"/>
              <a:chOff x="2450" y="2911"/>
              <a:chExt cx="324" cy="184"/>
            </a:xfrm>
          </p:grpSpPr>
          <p:sp>
            <p:nvSpPr>
              <p:cNvPr id="74818" name="Freeform 1090"/>
              <p:cNvSpPr>
                <a:spLocks/>
              </p:cNvSpPr>
              <p:nvPr/>
            </p:nvSpPr>
            <p:spPr bwMode="auto">
              <a:xfrm>
                <a:off x="2450" y="2911"/>
                <a:ext cx="324" cy="184"/>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74819" name="Freeform 1091"/>
              <p:cNvSpPr>
                <a:spLocks/>
              </p:cNvSpPr>
              <p:nvPr/>
            </p:nvSpPr>
            <p:spPr bwMode="auto">
              <a:xfrm>
                <a:off x="2551" y="3027"/>
                <a:ext cx="159" cy="65"/>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0" name="Freeform 1092"/>
              <p:cNvSpPr>
                <a:spLocks/>
              </p:cNvSpPr>
              <p:nvPr/>
            </p:nvSpPr>
            <p:spPr bwMode="auto">
              <a:xfrm>
                <a:off x="2618" y="3032"/>
                <a:ext cx="144" cy="32"/>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1" name="Freeform 1093"/>
              <p:cNvSpPr>
                <a:spLocks/>
              </p:cNvSpPr>
              <p:nvPr/>
            </p:nvSpPr>
            <p:spPr bwMode="auto">
              <a:xfrm>
                <a:off x="2643" y="3021"/>
                <a:ext cx="119" cy="1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2" name="Freeform 1094"/>
              <p:cNvSpPr>
                <a:spLocks/>
              </p:cNvSpPr>
              <p:nvPr/>
            </p:nvSpPr>
            <p:spPr bwMode="auto">
              <a:xfrm>
                <a:off x="2485" y="2935"/>
                <a:ext cx="22" cy="27"/>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3" name="Freeform 1095"/>
              <p:cNvSpPr>
                <a:spLocks/>
              </p:cNvSpPr>
              <p:nvPr/>
            </p:nvSpPr>
            <p:spPr bwMode="auto">
              <a:xfrm>
                <a:off x="2495" y="2943"/>
                <a:ext cx="17" cy="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4" name="Freeform 1096"/>
              <p:cNvSpPr>
                <a:spLocks/>
              </p:cNvSpPr>
              <p:nvPr/>
            </p:nvSpPr>
            <p:spPr bwMode="auto">
              <a:xfrm>
                <a:off x="2500" y="2973"/>
                <a:ext cx="24" cy="1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5" name="Freeform 1097"/>
              <p:cNvSpPr>
                <a:spLocks/>
              </p:cNvSpPr>
              <p:nvPr/>
            </p:nvSpPr>
            <p:spPr bwMode="auto">
              <a:xfrm>
                <a:off x="2495" y="2978"/>
                <a:ext cx="28" cy="17"/>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6" name="Freeform 1098"/>
              <p:cNvSpPr>
                <a:spLocks/>
              </p:cNvSpPr>
              <p:nvPr/>
            </p:nvSpPr>
            <p:spPr bwMode="auto">
              <a:xfrm>
                <a:off x="2572" y="2929"/>
                <a:ext cx="17" cy="55"/>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7" name="Freeform 1099"/>
              <p:cNvSpPr>
                <a:spLocks/>
              </p:cNvSpPr>
              <p:nvPr/>
            </p:nvSpPr>
            <p:spPr bwMode="auto">
              <a:xfrm>
                <a:off x="2522" y="2995"/>
                <a:ext cx="35" cy="1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8" name="Freeform 1100"/>
              <p:cNvSpPr>
                <a:spLocks/>
              </p:cNvSpPr>
              <p:nvPr/>
            </p:nvSpPr>
            <p:spPr bwMode="auto">
              <a:xfrm>
                <a:off x="2569" y="2959"/>
                <a:ext cx="56" cy="35"/>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29" name="Freeform 1101"/>
              <p:cNvSpPr>
                <a:spLocks/>
              </p:cNvSpPr>
              <p:nvPr/>
            </p:nvSpPr>
            <p:spPr bwMode="auto">
              <a:xfrm>
                <a:off x="2590" y="2984"/>
                <a:ext cx="27" cy="17"/>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0" name="Freeform 1102"/>
              <p:cNvSpPr>
                <a:spLocks/>
              </p:cNvSpPr>
              <p:nvPr/>
            </p:nvSpPr>
            <p:spPr bwMode="auto">
              <a:xfrm>
                <a:off x="2578" y="2981"/>
                <a:ext cx="78" cy="32"/>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1" name="Freeform 1103"/>
              <p:cNvSpPr>
                <a:spLocks/>
              </p:cNvSpPr>
              <p:nvPr/>
            </p:nvSpPr>
            <p:spPr bwMode="auto">
              <a:xfrm>
                <a:off x="2473" y="2935"/>
                <a:ext cx="17" cy="1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2" name="Freeform 1104"/>
              <p:cNvSpPr>
                <a:spLocks/>
              </p:cNvSpPr>
              <p:nvPr/>
            </p:nvSpPr>
            <p:spPr bwMode="auto">
              <a:xfrm>
                <a:off x="2606" y="3046"/>
                <a:ext cx="18" cy="17"/>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3" name="Freeform 1105"/>
              <p:cNvSpPr>
                <a:spLocks/>
              </p:cNvSpPr>
              <p:nvPr/>
            </p:nvSpPr>
            <p:spPr bwMode="auto">
              <a:xfrm>
                <a:off x="2640" y="3058"/>
                <a:ext cx="18" cy="17"/>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4" name="Freeform 1106"/>
              <p:cNvSpPr>
                <a:spLocks/>
              </p:cNvSpPr>
              <p:nvPr/>
            </p:nvSpPr>
            <p:spPr bwMode="auto">
              <a:xfrm>
                <a:off x="2656" y="3046"/>
                <a:ext cx="24" cy="17"/>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5" name="Freeform 1107"/>
              <p:cNvSpPr>
                <a:spLocks/>
              </p:cNvSpPr>
              <p:nvPr/>
            </p:nvSpPr>
            <p:spPr bwMode="auto">
              <a:xfrm>
                <a:off x="2700" y="3054"/>
                <a:ext cx="19" cy="17"/>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6" name="Freeform 1108"/>
              <p:cNvSpPr>
                <a:spLocks/>
              </p:cNvSpPr>
              <p:nvPr/>
            </p:nvSpPr>
            <p:spPr bwMode="auto">
              <a:xfrm>
                <a:off x="2714" y="3035"/>
                <a:ext cx="21" cy="1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7" name="Freeform 1109"/>
              <p:cNvSpPr>
                <a:spLocks/>
              </p:cNvSpPr>
              <p:nvPr/>
            </p:nvSpPr>
            <p:spPr bwMode="auto">
              <a:xfrm>
                <a:off x="2683" y="3032"/>
                <a:ext cx="18" cy="17"/>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8" name="Freeform 1110"/>
              <p:cNvSpPr>
                <a:spLocks/>
              </p:cNvSpPr>
              <p:nvPr/>
            </p:nvSpPr>
            <p:spPr bwMode="auto">
              <a:xfrm>
                <a:off x="2705" y="3012"/>
                <a:ext cx="22" cy="17"/>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39" name="Freeform 1111"/>
              <p:cNvSpPr>
                <a:spLocks/>
              </p:cNvSpPr>
              <p:nvPr/>
            </p:nvSpPr>
            <p:spPr bwMode="auto">
              <a:xfrm>
                <a:off x="2666" y="3002"/>
                <a:ext cx="32" cy="17"/>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0" name="Freeform 1112"/>
              <p:cNvSpPr>
                <a:spLocks/>
              </p:cNvSpPr>
              <p:nvPr/>
            </p:nvSpPr>
            <p:spPr bwMode="auto">
              <a:xfrm>
                <a:off x="2656" y="3007"/>
                <a:ext cx="17" cy="1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1" name="Freeform 1113"/>
              <p:cNvSpPr>
                <a:spLocks/>
              </p:cNvSpPr>
              <p:nvPr/>
            </p:nvSpPr>
            <p:spPr bwMode="auto">
              <a:xfrm>
                <a:off x="2631" y="3022"/>
                <a:ext cx="17" cy="17"/>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2" name="Line 1114"/>
              <p:cNvSpPr>
                <a:spLocks noChangeShapeType="1"/>
              </p:cNvSpPr>
              <p:nvPr/>
            </p:nvSpPr>
            <p:spPr bwMode="auto">
              <a:xfrm flipH="1" flipV="1">
                <a:off x="2640" y="3079"/>
                <a:ext cx="4" cy="6"/>
              </a:xfrm>
              <a:prstGeom prst="line">
                <a:avLst/>
              </a:prstGeom>
              <a:noFill/>
              <a:ln w="12700">
                <a:solidFill>
                  <a:srgbClr val="000000"/>
                </a:solidFill>
                <a:round/>
                <a:headEnd type="none" w="sm" len="sm"/>
                <a:tailEnd type="none" w="sm" len="sm"/>
              </a:ln>
              <a:effectLst/>
            </p:spPr>
            <p:txBody>
              <a:bodyPr wrap="none" anchor="ctr"/>
              <a:lstStyle/>
              <a:p>
                <a:endParaRPr lang="en-US"/>
              </a:p>
            </p:txBody>
          </p:sp>
        </p:grpSp>
        <p:grpSp>
          <p:nvGrpSpPr>
            <p:cNvPr id="74843" name="Group 1115"/>
            <p:cNvGrpSpPr>
              <a:grpSpLocks/>
            </p:cNvGrpSpPr>
            <p:nvPr/>
          </p:nvGrpSpPr>
          <p:grpSpPr bwMode="auto">
            <a:xfrm>
              <a:off x="2734" y="2856"/>
              <a:ext cx="275" cy="202"/>
              <a:chOff x="2734" y="2856"/>
              <a:chExt cx="275" cy="202"/>
            </a:xfrm>
          </p:grpSpPr>
          <p:sp>
            <p:nvSpPr>
              <p:cNvPr id="74844" name="Freeform 1116"/>
              <p:cNvSpPr>
                <a:spLocks/>
              </p:cNvSpPr>
              <p:nvPr/>
            </p:nvSpPr>
            <p:spPr bwMode="auto">
              <a:xfrm>
                <a:off x="2734" y="2856"/>
                <a:ext cx="275" cy="202"/>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74845" name="Freeform 1117"/>
              <p:cNvSpPr>
                <a:spLocks/>
              </p:cNvSpPr>
              <p:nvPr/>
            </p:nvSpPr>
            <p:spPr bwMode="auto">
              <a:xfrm>
                <a:off x="2773" y="2981"/>
                <a:ext cx="163" cy="1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6" name="Freeform 1118"/>
              <p:cNvSpPr>
                <a:spLocks/>
              </p:cNvSpPr>
              <p:nvPr/>
            </p:nvSpPr>
            <p:spPr bwMode="auto">
              <a:xfrm>
                <a:off x="2755" y="2950"/>
                <a:ext cx="130" cy="17"/>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7" name="Freeform 1119"/>
              <p:cNvSpPr>
                <a:spLocks/>
              </p:cNvSpPr>
              <p:nvPr/>
            </p:nvSpPr>
            <p:spPr bwMode="auto">
              <a:xfrm>
                <a:off x="2808" y="2940"/>
                <a:ext cx="106" cy="17"/>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8" name="Freeform 1120"/>
              <p:cNvSpPr>
                <a:spLocks/>
              </p:cNvSpPr>
              <p:nvPr/>
            </p:nvSpPr>
            <p:spPr bwMode="auto">
              <a:xfrm>
                <a:off x="2791" y="2878"/>
                <a:ext cx="70" cy="6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49" name="Freeform 1121"/>
              <p:cNvSpPr>
                <a:spLocks/>
              </p:cNvSpPr>
              <p:nvPr/>
            </p:nvSpPr>
            <p:spPr bwMode="auto">
              <a:xfrm>
                <a:off x="2802" y="2910"/>
                <a:ext cx="17" cy="18"/>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0" name="Freeform 1122"/>
              <p:cNvSpPr>
                <a:spLocks/>
              </p:cNvSpPr>
              <p:nvPr/>
            </p:nvSpPr>
            <p:spPr bwMode="auto">
              <a:xfrm>
                <a:off x="2891" y="2863"/>
                <a:ext cx="17" cy="21"/>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1" name="Freeform 1123"/>
              <p:cNvSpPr>
                <a:spLocks/>
              </p:cNvSpPr>
              <p:nvPr/>
            </p:nvSpPr>
            <p:spPr bwMode="auto">
              <a:xfrm>
                <a:off x="2947" y="2868"/>
                <a:ext cx="17" cy="32"/>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2" name="Freeform 1124"/>
              <p:cNvSpPr>
                <a:spLocks/>
              </p:cNvSpPr>
              <p:nvPr/>
            </p:nvSpPr>
            <p:spPr bwMode="auto">
              <a:xfrm>
                <a:off x="2915" y="2901"/>
                <a:ext cx="28" cy="1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3" name="Freeform 1125"/>
              <p:cNvSpPr>
                <a:spLocks/>
              </p:cNvSpPr>
              <p:nvPr/>
            </p:nvSpPr>
            <p:spPr bwMode="auto">
              <a:xfrm>
                <a:off x="2904" y="2991"/>
                <a:ext cx="47" cy="56"/>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4" name="Freeform 1126"/>
              <p:cNvSpPr>
                <a:spLocks/>
              </p:cNvSpPr>
              <p:nvPr/>
            </p:nvSpPr>
            <p:spPr bwMode="auto">
              <a:xfrm>
                <a:off x="2864" y="2995"/>
                <a:ext cx="46" cy="49"/>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5" name="Freeform 1127"/>
              <p:cNvSpPr>
                <a:spLocks/>
              </p:cNvSpPr>
              <p:nvPr/>
            </p:nvSpPr>
            <p:spPr bwMode="auto">
              <a:xfrm>
                <a:off x="2819" y="2993"/>
                <a:ext cx="25" cy="45"/>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6" name="Freeform 1128"/>
              <p:cNvSpPr>
                <a:spLocks/>
              </p:cNvSpPr>
              <p:nvPr/>
            </p:nvSpPr>
            <p:spPr bwMode="auto">
              <a:xfrm>
                <a:off x="2905" y="2917"/>
                <a:ext cx="17" cy="1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7" name="Freeform 1129"/>
              <p:cNvSpPr>
                <a:spLocks/>
              </p:cNvSpPr>
              <p:nvPr/>
            </p:nvSpPr>
            <p:spPr bwMode="auto">
              <a:xfrm>
                <a:off x="2785" y="2936"/>
                <a:ext cx="18" cy="17"/>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8" name="Freeform 1130"/>
              <p:cNvSpPr>
                <a:spLocks/>
              </p:cNvSpPr>
              <p:nvPr/>
            </p:nvSpPr>
            <p:spPr bwMode="auto">
              <a:xfrm>
                <a:off x="2840" y="2997"/>
                <a:ext cx="109" cy="18"/>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59" name="Freeform 1131"/>
              <p:cNvSpPr>
                <a:spLocks/>
              </p:cNvSpPr>
              <p:nvPr/>
            </p:nvSpPr>
            <p:spPr bwMode="auto">
              <a:xfrm>
                <a:off x="2940" y="3006"/>
                <a:ext cx="18" cy="17"/>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60" name="Freeform 1132"/>
              <p:cNvSpPr>
                <a:spLocks/>
              </p:cNvSpPr>
              <p:nvPr/>
            </p:nvSpPr>
            <p:spPr bwMode="auto">
              <a:xfrm>
                <a:off x="2904" y="3014"/>
                <a:ext cx="25" cy="17"/>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61" name="Freeform 1133"/>
              <p:cNvSpPr>
                <a:spLocks/>
              </p:cNvSpPr>
              <p:nvPr/>
            </p:nvSpPr>
            <p:spPr bwMode="auto">
              <a:xfrm>
                <a:off x="2863" y="3020"/>
                <a:ext cx="24" cy="17"/>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62" name="Freeform 1134"/>
              <p:cNvSpPr>
                <a:spLocks/>
              </p:cNvSpPr>
              <p:nvPr/>
            </p:nvSpPr>
            <p:spPr bwMode="auto">
              <a:xfrm>
                <a:off x="2803" y="3009"/>
                <a:ext cx="25" cy="1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74863" name="Freeform 1135"/>
              <p:cNvSpPr>
                <a:spLocks/>
              </p:cNvSpPr>
              <p:nvPr/>
            </p:nvSpPr>
            <p:spPr bwMode="auto">
              <a:xfrm>
                <a:off x="2791" y="2996"/>
                <a:ext cx="29" cy="17"/>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grpSp>
      </p:grpSp>
      <p:sp>
        <p:nvSpPr>
          <p:cNvPr id="74864" name="Line 1136"/>
          <p:cNvSpPr>
            <a:spLocks noChangeShapeType="1"/>
          </p:cNvSpPr>
          <p:nvPr/>
        </p:nvSpPr>
        <p:spPr bwMode="auto">
          <a:xfrm>
            <a:off x="4495800" y="1447800"/>
            <a:ext cx="0" cy="2060575"/>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4865" name="Line 1137"/>
          <p:cNvSpPr>
            <a:spLocks noChangeShapeType="1"/>
          </p:cNvSpPr>
          <p:nvPr/>
        </p:nvSpPr>
        <p:spPr bwMode="auto">
          <a:xfrm flipH="1">
            <a:off x="2743200" y="3508375"/>
            <a:ext cx="1752600" cy="792163"/>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4866" name="Line 1138"/>
          <p:cNvSpPr>
            <a:spLocks noChangeShapeType="1"/>
          </p:cNvSpPr>
          <p:nvPr/>
        </p:nvSpPr>
        <p:spPr bwMode="auto">
          <a:xfrm flipH="1" flipV="1">
            <a:off x="4495800" y="3508375"/>
            <a:ext cx="1752600" cy="633413"/>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4867" name="Rectangle 1139"/>
          <p:cNvSpPr>
            <a:spLocks noChangeArrowheads="1"/>
          </p:cNvSpPr>
          <p:nvPr/>
        </p:nvSpPr>
        <p:spPr bwMode="auto">
          <a:xfrm>
            <a:off x="152400" y="1447800"/>
            <a:ext cx="3124200" cy="457200"/>
          </a:xfrm>
          <a:prstGeom prst="rect">
            <a:avLst/>
          </a:prstGeom>
          <a:noFill/>
          <a:ln w="9525">
            <a:noFill/>
            <a:miter lim="800000"/>
            <a:headEnd/>
            <a:tailEnd/>
          </a:ln>
          <a:effectLst/>
        </p:spPr>
        <p:txBody>
          <a:bodyPr lIns="92075" tIns="46038" rIns="92075" bIns="46038">
            <a:spAutoFit/>
          </a:bodyPr>
          <a:lstStyle/>
          <a:p>
            <a:pPr>
              <a:spcBef>
                <a:spcPct val="50000"/>
              </a:spcBef>
            </a:pPr>
            <a:r>
              <a:rPr lang="en-US" sz="2400">
                <a:effectLst>
                  <a:outerShdw blurRad="38100" dist="38100" dir="2700000" algn="tl">
                    <a:srgbClr val="C0C0C0"/>
                  </a:outerShdw>
                </a:effectLst>
              </a:rPr>
              <a:t>Why should I change?</a:t>
            </a:r>
          </a:p>
        </p:txBody>
      </p:sp>
      <p:sp>
        <p:nvSpPr>
          <p:cNvPr id="74868" name="Rectangle 1140"/>
          <p:cNvSpPr>
            <a:spLocks noChangeArrowheads="1"/>
          </p:cNvSpPr>
          <p:nvPr/>
        </p:nvSpPr>
        <p:spPr bwMode="auto">
          <a:xfrm>
            <a:off x="6170613" y="1843088"/>
            <a:ext cx="2744787" cy="457200"/>
          </a:xfrm>
          <a:prstGeom prst="rect">
            <a:avLst/>
          </a:prstGeom>
          <a:noFill/>
          <a:ln w="9525">
            <a:noFill/>
            <a:miter lim="800000"/>
            <a:headEnd/>
            <a:tailEnd/>
          </a:ln>
          <a:effectLst/>
        </p:spPr>
        <p:txBody>
          <a:bodyPr lIns="92075" tIns="46038" rIns="92075" bIns="46038">
            <a:spAutoFit/>
          </a:bodyPr>
          <a:lstStyle/>
          <a:p>
            <a:pPr algn="l">
              <a:spcBef>
                <a:spcPct val="50000"/>
              </a:spcBef>
            </a:pPr>
            <a:r>
              <a:rPr lang="en-US" sz="2400">
                <a:effectLst>
                  <a:outerShdw blurRad="38100" dist="38100" dir="2700000" algn="tl">
                    <a:srgbClr val="C0C0C0"/>
                  </a:outerShdw>
                </a:effectLst>
              </a:rPr>
              <a:t>What’s in it for me?</a:t>
            </a:r>
          </a:p>
        </p:txBody>
      </p:sp>
      <p:sp>
        <p:nvSpPr>
          <p:cNvPr id="74869" name="Rectangle 1141"/>
          <p:cNvSpPr>
            <a:spLocks noChangeArrowheads="1"/>
          </p:cNvSpPr>
          <p:nvPr/>
        </p:nvSpPr>
        <p:spPr bwMode="auto">
          <a:xfrm>
            <a:off x="2819400" y="5410200"/>
            <a:ext cx="3505200" cy="457200"/>
          </a:xfrm>
          <a:prstGeom prst="rect">
            <a:avLst/>
          </a:prstGeom>
          <a:noFill/>
          <a:ln w="9525">
            <a:noFill/>
            <a:miter lim="800000"/>
            <a:headEnd/>
            <a:tailEnd/>
          </a:ln>
          <a:effectLst/>
        </p:spPr>
        <p:txBody>
          <a:bodyPr lIns="92075" tIns="46038" rIns="92075" bIns="46038">
            <a:spAutoFit/>
          </a:bodyPr>
          <a:lstStyle/>
          <a:p>
            <a:pPr>
              <a:spcBef>
                <a:spcPct val="50000"/>
              </a:spcBef>
            </a:pPr>
            <a:r>
              <a:rPr lang="en-US" sz="2400">
                <a:effectLst>
                  <a:outerShdw blurRad="38100" dist="38100" dir="2700000" algn="tl">
                    <a:srgbClr val="C0C0C0"/>
                  </a:outerShdw>
                </a:effectLst>
              </a:rPr>
              <a:t>What do I do differently?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74867"/>
                                        </p:tgtEl>
                                        <p:attrNameLst>
                                          <p:attrName>style.visibility</p:attrName>
                                        </p:attrNameLst>
                                      </p:cBhvr>
                                      <p:to>
                                        <p:strVal val="visible"/>
                                      </p:to>
                                    </p:set>
                                    <p:anim calcmode="lin" valueType="num">
                                      <p:cBhvr additive="base">
                                        <p:cTn id="7" dur="500" fill="hold"/>
                                        <p:tgtEl>
                                          <p:spTgt spid="74867"/>
                                        </p:tgtEl>
                                        <p:attrNameLst>
                                          <p:attrName>ppt_x</p:attrName>
                                        </p:attrNameLst>
                                      </p:cBhvr>
                                      <p:tavLst>
                                        <p:tav tm="0">
                                          <p:val>
                                            <p:strVal val="1+#ppt_w/2"/>
                                          </p:val>
                                        </p:tav>
                                        <p:tav tm="100000">
                                          <p:val>
                                            <p:strVal val="#ppt_x"/>
                                          </p:val>
                                        </p:tav>
                                      </p:tavLst>
                                    </p:anim>
                                    <p:anim calcmode="lin" valueType="num">
                                      <p:cBhvr additive="base">
                                        <p:cTn id="8" dur="500" fill="hold"/>
                                        <p:tgtEl>
                                          <p:spTgt spid="7486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74868"/>
                                        </p:tgtEl>
                                        <p:attrNameLst>
                                          <p:attrName>style.visibility</p:attrName>
                                        </p:attrNameLst>
                                      </p:cBhvr>
                                      <p:to>
                                        <p:strVal val="visible"/>
                                      </p:to>
                                    </p:set>
                                    <p:anim calcmode="lin" valueType="num">
                                      <p:cBhvr additive="base">
                                        <p:cTn id="13" dur="500" fill="hold"/>
                                        <p:tgtEl>
                                          <p:spTgt spid="74868"/>
                                        </p:tgtEl>
                                        <p:attrNameLst>
                                          <p:attrName>ppt_x</p:attrName>
                                        </p:attrNameLst>
                                      </p:cBhvr>
                                      <p:tavLst>
                                        <p:tav tm="0">
                                          <p:val>
                                            <p:strVal val="0-#ppt_w/2"/>
                                          </p:val>
                                        </p:tav>
                                        <p:tav tm="100000">
                                          <p:val>
                                            <p:strVal val="#ppt_x"/>
                                          </p:val>
                                        </p:tav>
                                      </p:tavLst>
                                    </p:anim>
                                    <p:anim calcmode="lin" valueType="num">
                                      <p:cBhvr additive="base">
                                        <p:cTn id="14" dur="500" fill="hold"/>
                                        <p:tgtEl>
                                          <p:spTgt spid="7486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74869"/>
                                        </p:tgtEl>
                                        <p:attrNameLst>
                                          <p:attrName>style.visibility</p:attrName>
                                        </p:attrNameLst>
                                      </p:cBhvr>
                                      <p:to>
                                        <p:strVal val="visible"/>
                                      </p:to>
                                    </p:set>
                                    <p:anim calcmode="lin" valueType="num">
                                      <p:cBhvr additive="base">
                                        <p:cTn id="19" dur="500" fill="hold"/>
                                        <p:tgtEl>
                                          <p:spTgt spid="74869"/>
                                        </p:tgtEl>
                                        <p:attrNameLst>
                                          <p:attrName>ppt_x</p:attrName>
                                        </p:attrNameLst>
                                      </p:cBhvr>
                                      <p:tavLst>
                                        <p:tav tm="0">
                                          <p:val>
                                            <p:strVal val="#ppt_x"/>
                                          </p:val>
                                        </p:tav>
                                        <p:tav tm="100000">
                                          <p:val>
                                            <p:strVal val="#ppt_x"/>
                                          </p:val>
                                        </p:tav>
                                      </p:tavLst>
                                    </p:anim>
                                    <p:anim calcmode="lin" valueType="num">
                                      <p:cBhvr additive="base">
                                        <p:cTn id="20" dur="500" fill="hold"/>
                                        <p:tgtEl>
                                          <p:spTgt spid="7486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867" grpId="0" autoUpdateAnimBg="0"/>
      <p:bldP spid="74868" grpId="0" autoUpdateAnimBg="0"/>
      <p:bldP spid="7486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t>Change management</a:t>
            </a:r>
          </a:p>
        </p:txBody>
      </p:sp>
      <p:grpSp>
        <p:nvGrpSpPr>
          <p:cNvPr id="76820" name="Group 20"/>
          <p:cNvGrpSpPr>
            <a:grpSpLocks/>
          </p:cNvGrpSpPr>
          <p:nvPr/>
        </p:nvGrpSpPr>
        <p:grpSpPr bwMode="auto">
          <a:xfrm>
            <a:off x="304800" y="2209800"/>
            <a:ext cx="8628063" cy="3405188"/>
            <a:chOff x="174" y="1038"/>
            <a:chExt cx="5435" cy="2145"/>
          </a:xfrm>
        </p:grpSpPr>
        <p:sp>
          <p:nvSpPr>
            <p:cNvPr id="76803" name="Freeform 3"/>
            <p:cNvSpPr>
              <a:spLocks/>
            </p:cNvSpPr>
            <p:nvPr/>
          </p:nvSpPr>
          <p:spPr bwMode="auto">
            <a:xfrm>
              <a:off x="3124" y="2137"/>
              <a:ext cx="2421" cy="234"/>
            </a:xfrm>
            <a:custGeom>
              <a:avLst/>
              <a:gdLst/>
              <a:ahLst/>
              <a:cxnLst>
                <a:cxn ang="0">
                  <a:pos x="903" y="234"/>
                </a:cxn>
                <a:cxn ang="0">
                  <a:pos x="2421" y="234"/>
                </a:cxn>
                <a:cxn ang="0">
                  <a:pos x="0" y="0"/>
                </a:cxn>
                <a:cxn ang="0">
                  <a:pos x="903" y="234"/>
                </a:cxn>
              </a:cxnLst>
              <a:rect l="0" t="0" r="r" b="b"/>
              <a:pathLst>
                <a:path w="2421" h="234">
                  <a:moveTo>
                    <a:pt x="903" y="234"/>
                  </a:moveTo>
                  <a:lnTo>
                    <a:pt x="2421" y="234"/>
                  </a:lnTo>
                  <a:lnTo>
                    <a:pt x="0" y="0"/>
                  </a:lnTo>
                  <a:lnTo>
                    <a:pt x="903" y="234"/>
                  </a:lnTo>
                  <a:close/>
                </a:path>
              </a:pathLst>
            </a:custGeom>
            <a:solidFill>
              <a:srgbClr val="FFB727"/>
            </a:solidFill>
            <a:ln w="12700">
              <a:solidFill>
                <a:srgbClr val="000000"/>
              </a:solidFill>
              <a:prstDash val="solid"/>
              <a:round/>
              <a:headEnd/>
              <a:tailEnd/>
            </a:ln>
          </p:spPr>
          <p:txBody>
            <a:bodyPr/>
            <a:lstStyle/>
            <a:p>
              <a:endParaRPr lang="en-US"/>
            </a:p>
          </p:txBody>
        </p:sp>
        <p:sp>
          <p:nvSpPr>
            <p:cNvPr id="76804" name="Freeform 4"/>
            <p:cNvSpPr>
              <a:spLocks/>
            </p:cNvSpPr>
            <p:nvPr/>
          </p:nvSpPr>
          <p:spPr bwMode="auto">
            <a:xfrm>
              <a:off x="3128" y="2141"/>
              <a:ext cx="903" cy="1042"/>
            </a:xfrm>
            <a:custGeom>
              <a:avLst/>
              <a:gdLst/>
              <a:ahLst/>
              <a:cxnLst>
                <a:cxn ang="0">
                  <a:pos x="903" y="234"/>
                </a:cxn>
                <a:cxn ang="0">
                  <a:pos x="903" y="234"/>
                </a:cxn>
                <a:cxn ang="0">
                  <a:pos x="903" y="1042"/>
                </a:cxn>
                <a:cxn ang="0">
                  <a:pos x="0" y="0"/>
                </a:cxn>
                <a:cxn ang="0">
                  <a:pos x="903" y="234"/>
                </a:cxn>
              </a:cxnLst>
              <a:rect l="0" t="0" r="r" b="b"/>
              <a:pathLst>
                <a:path w="903" h="1042">
                  <a:moveTo>
                    <a:pt x="903" y="234"/>
                  </a:moveTo>
                  <a:lnTo>
                    <a:pt x="903" y="234"/>
                  </a:lnTo>
                  <a:lnTo>
                    <a:pt x="903" y="1042"/>
                  </a:lnTo>
                  <a:lnTo>
                    <a:pt x="0" y="0"/>
                  </a:lnTo>
                  <a:lnTo>
                    <a:pt x="903" y="234"/>
                  </a:lnTo>
                  <a:close/>
                </a:path>
              </a:pathLst>
            </a:custGeom>
            <a:solidFill>
              <a:srgbClr val="FFAE0B"/>
            </a:solidFill>
            <a:ln w="12700">
              <a:solidFill>
                <a:srgbClr val="000000"/>
              </a:solidFill>
              <a:prstDash val="solid"/>
              <a:round/>
              <a:headEnd/>
              <a:tailEnd/>
            </a:ln>
          </p:spPr>
          <p:txBody>
            <a:bodyPr/>
            <a:lstStyle/>
            <a:p>
              <a:endParaRPr lang="en-US"/>
            </a:p>
          </p:txBody>
        </p:sp>
        <p:sp>
          <p:nvSpPr>
            <p:cNvPr id="76805" name="Rectangle 5"/>
            <p:cNvSpPr>
              <a:spLocks noChangeArrowheads="1"/>
            </p:cNvSpPr>
            <p:nvPr/>
          </p:nvSpPr>
          <p:spPr bwMode="auto">
            <a:xfrm>
              <a:off x="4031" y="2375"/>
              <a:ext cx="1518" cy="800"/>
            </a:xfrm>
            <a:prstGeom prst="rect">
              <a:avLst/>
            </a:prstGeom>
            <a:gradFill rotWithShape="0">
              <a:gsLst>
                <a:gs pos="0">
                  <a:srgbClr val="FFFFFF"/>
                </a:gs>
                <a:gs pos="100000">
                  <a:srgbClr val="FFCC66"/>
                </a:gs>
              </a:gsLst>
              <a:path path="shape">
                <a:fillToRect l="50000" t="50000" r="50000" b="50000"/>
              </a:path>
            </a:gradFill>
            <a:ln w="12700">
              <a:solidFill>
                <a:srgbClr val="000000"/>
              </a:solidFill>
              <a:miter lim="800000"/>
              <a:headEnd/>
              <a:tailEnd/>
            </a:ln>
          </p:spPr>
          <p:txBody>
            <a:bodyPr/>
            <a:lstStyle/>
            <a:p>
              <a:endParaRPr lang="en-US"/>
            </a:p>
          </p:txBody>
        </p:sp>
        <p:sp>
          <p:nvSpPr>
            <p:cNvPr id="76806" name="Rectangle 6"/>
            <p:cNvSpPr>
              <a:spLocks noChangeArrowheads="1"/>
            </p:cNvSpPr>
            <p:nvPr/>
          </p:nvSpPr>
          <p:spPr bwMode="auto">
            <a:xfrm>
              <a:off x="1786" y="1038"/>
              <a:ext cx="2078" cy="529"/>
            </a:xfrm>
            <a:prstGeom prst="rect">
              <a:avLst/>
            </a:prstGeom>
            <a:gradFill rotWithShape="0">
              <a:gsLst>
                <a:gs pos="0">
                  <a:srgbClr val="FFFFFF"/>
                </a:gs>
                <a:gs pos="100000">
                  <a:srgbClr val="BFFFBF"/>
                </a:gs>
              </a:gsLst>
              <a:path path="shape">
                <a:fillToRect l="50000" t="50000" r="50000" b="50000"/>
              </a:path>
            </a:gradFill>
            <a:ln w="57150" cmpd="thickThin">
              <a:solidFill>
                <a:srgbClr val="000000"/>
              </a:solidFill>
              <a:miter lim="800000"/>
              <a:headEnd/>
              <a:tailEnd/>
            </a:ln>
          </p:spPr>
          <p:txBody>
            <a:bodyPr/>
            <a:lstStyle/>
            <a:p>
              <a:endParaRPr lang="en-US"/>
            </a:p>
          </p:txBody>
        </p:sp>
        <p:sp>
          <p:nvSpPr>
            <p:cNvPr id="76807" name="Freeform 7"/>
            <p:cNvSpPr>
              <a:spLocks/>
            </p:cNvSpPr>
            <p:nvPr/>
          </p:nvSpPr>
          <p:spPr bwMode="auto">
            <a:xfrm>
              <a:off x="205" y="2149"/>
              <a:ext cx="2429" cy="226"/>
            </a:xfrm>
            <a:custGeom>
              <a:avLst/>
              <a:gdLst/>
              <a:ahLst/>
              <a:cxnLst>
                <a:cxn ang="0">
                  <a:pos x="1518" y="226"/>
                </a:cxn>
                <a:cxn ang="0">
                  <a:pos x="0" y="226"/>
                </a:cxn>
                <a:cxn ang="0">
                  <a:pos x="2429" y="0"/>
                </a:cxn>
                <a:cxn ang="0">
                  <a:pos x="1518" y="226"/>
                </a:cxn>
              </a:cxnLst>
              <a:rect l="0" t="0" r="r" b="b"/>
              <a:pathLst>
                <a:path w="2429" h="226">
                  <a:moveTo>
                    <a:pt x="1518" y="226"/>
                  </a:moveTo>
                  <a:lnTo>
                    <a:pt x="0" y="226"/>
                  </a:lnTo>
                  <a:lnTo>
                    <a:pt x="2429" y="0"/>
                  </a:lnTo>
                  <a:lnTo>
                    <a:pt x="1518" y="226"/>
                  </a:lnTo>
                  <a:close/>
                </a:path>
              </a:pathLst>
            </a:custGeom>
            <a:solidFill>
              <a:srgbClr val="7099FE"/>
            </a:solidFill>
            <a:ln w="12700">
              <a:solidFill>
                <a:srgbClr val="000000"/>
              </a:solidFill>
              <a:prstDash val="solid"/>
              <a:round/>
              <a:headEnd/>
              <a:tailEnd/>
            </a:ln>
          </p:spPr>
          <p:txBody>
            <a:bodyPr/>
            <a:lstStyle/>
            <a:p>
              <a:endParaRPr lang="en-US"/>
            </a:p>
          </p:txBody>
        </p:sp>
        <p:sp>
          <p:nvSpPr>
            <p:cNvPr id="76808" name="Freeform 8"/>
            <p:cNvSpPr>
              <a:spLocks/>
            </p:cNvSpPr>
            <p:nvPr/>
          </p:nvSpPr>
          <p:spPr bwMode="auto">
            <a:xfrm>
              <a:off x="1719" y="2145"/>
              <a:ext cx="911" cy="1034"/>
            </a:xfrm>
            <a:custGeom>
              <a:avLst/>
              <a:gdLst/>
              <a:ahLst/>
              <a:cxnLst>
                <a:cxn ang="0">
                  <a:pos x="0" y="234"/>
                </a:cxn>
                <a:cxn ang="0">
                  <a:pos x="0" y="1034"/>
                </a:cxn>
                <a:cxn ang="0">
                  <a:pos x="911" y="0"/>
                </a:cxn>
                <a:cxn ang="0">
                  <a:pos x="0" y="226"/>
                </a:cxn>
                <a:cxn ang="0">
                  <a:pos x="0" y="234"/>
                </a:cxn>
              </a:cxnLst>
              <a:rect l="0" t="0" r="r" b="b"/>
              <a:pathLst>
                <a:path w="911" h="1034">
                  <a:moveTo>
                    <a:pt x="0" y="234"/>
                  </a:moveTo>
                  <a:lnTo>
                    <a:pt x="0" y="1034"/>
                  </a:lnTo>
                  <a:lnTo>
                    <a:pt x="911" y="0"/>
                  </a:lnTo>
                  <a:lnTo>
                    <a:pt x="0" y="226"/>
                  </a:lnTo>
                  <a:lnTo>
                    <a:pt x="0" y="234"/>
                  </a:lnTo>
                  <a:close/>
                </a:path>
              </a:pathLst>
            </a:custGeom>
            <a:solidFill>
              <a:srgbClr val="467BFE"/>
            </a:solidFill>
            <a:ln w="9525">
              <a:noFill/>
              <a:round/>
              <a:headEnd/>
              <a:tailEnd/>
            </a:ln>
          </p:spPr>
          <p:txBody>
            <a:bodyPr/>
            <a:lstStyle/>
            <a:p>
              <a:endParaRPr lang="en-US"/>
            </a:p>
          </p:txBody>
        </p:sp>
        <p:sp>
          <p:nvSpPr>
            <p:cNvPr id="76809" name="Freeform 9"/>
            <p:cNvSpPr>
              <a:spLocks/>
            </p:cNvSpPr>
            <p:nvPr/>
          </p:nvSpPr>
          <p:spPr bwMode="auto">
            <a:xfrm>
              <a:off x="1723" y="2149"/>
              <a:ext cx="911" cy="1034"/>
            </a:xfrm>
            <a:custGeom>
              <a:avLst/>
              <a:gdLst/>
              <a:ahLst/>
              <a:cxnLst>
                <a:cxn ang="0">
                  <a:pos x="0" y="234"/>
                </a:cxn>
                <a:cxn ang="0">
                  <a:pos x="0" y="1034"/>
                </a:cxn>
                <a:cxn ang="0">
                  <a:pos x="911" y="0"/>
                </a:cxn>
                <a:cxn ang="0">
                  <a:pos x="0" y="226"/>
                </a:cxn>
              </a:cxnLst>
              <a:rect l="0" t="0" r="r" b="b"/>
              <a:pathLst>
                <a:path w="911" h="1034">
                  <a:moveTo>
                    <a:pt x="0" y="234"/>
                  </a:moveTo>
                  <a:lnTo>
                    <a:pt x="0" y="1034"/>
                  </a:lnTo>
                  <a:lnTo>
                    <a:pt x="911" y="0"/>
                  </a:lnTo>
                  <a:lnTo>
                    <a:pt x="0" y="226"/>
                  </a:lnTo>
                </a:path>
              </a:pathLst>
            </a:custGeom>
            <a:noFill/>
            <a:ln w="12700">
              <a:solidFill>
                <a:srgbClr val="000000"/>
              </a:solidFill>
              <a:prstDash val="solid"/>
              <a:round/>
              <a:headEnd/>
              <a:tailEnd/>
            </a:ln>
          </p:spPr>
          <p:txBody>
            <a:bodyPr/>
            <a:lstStyle/>
            <a:p>
              <a:endParaRPr lang="en-US"/>
            </a:p>
          </p:txBody>
        </p:sp>
        <p:sp>
          <p:nvSpPr>
            <p:cNvPr id="76810" name="Rectangle 10"/>
            <p:cNvSpPr>
              <a:spLocks noChangeArrowheads="1"/>
            </p:cNvSpPr>
            <p:nvPr/>
          </p:nvSpPr>
          <p:spPr bwMode="auto">
            <a:xfrm>
              <a:off x="210" y="2375"/>
              <a:ext cx="1518" cy="800"/>
            </a:xfrm>
            <a:prstGeom prst="rect">
              <a:avLst/>
            </a:prstGeom>
            <a:gradFill rotWithShape="0">
              <a:gsLst>
                <a:gs pos="0">
                  <a:srgbClr val="FFFFFF"/>
                </a:gs>
                <a:gs pos="100000">
                  <a:srgbClr val="8EAEFE"/>
                </a:gs>
              </a:gsLst>
              <a:path path="shape">
                <a:fillToRect l="50000" t="50000" r="50000" b="50000"/>
              </a:path>
            </a:gradFill>
            <a:ln w="12700">
              <a:solidFill>
                <a:srgbClr val="000000"/>
              </a:solidFill>
              <a:miter lim="800000"/>
              <a:headEnd/>
              <a:tailEnd/>
            </a:ln>
          </p:spPr>
          <p:txBody>
            <a:bodyPr/>
            <a:lstStyle/>
            <a:p>
              <a:endParaRPr lang="en-US"/>
            </a:p>
          </p:txBody>
        </p:sp>
        <p:sp>
          <p:nvSpPr>
            <p:cNvPr id="76811" name="Freeform 11"/>
            <p:cNvSpPr>
              <a:spLocks/>
            </p:cNvSpPr>
            <p:nvPr/>
          </p:nvSpPr>
          <p:spPr bwMode="auto">
            <a:xfrm>
              <a:off x="2070" y="2137"/>
              <a:ext cx="1503" cy="234"/>
            </a:xfrm>
            <a:custGeom>
              <a:avLst/>
              <a:gdLst/>
              <a:ahLst/>
              <a:cxnLst>
                <a:cxn ang="0">
                  <a:pos x="0" y="234"/>
                </a:cxn>
                <a:cxn ang="0">
                  <a:pos x="767" y="0"/>
                </a:cxn>
                <a:cxn ang="0">
                  <a:pos x="1503" y="234"/>
                </a:cxn>
                <a:cxn ang="0">
                  <a:pos x="0" y="234"/>
                </a:cxn>
              </a:cxnLst>
              <a:rect l="0" t="0" r="r" b="b"/>
              <a:pathLst>
                <a:path w="1503" h="234">
                  <a:moveTo>
                    <a:pt x="0" y="234"/>
                  </a:moveTo>
                  <a:lnTo>
                    <a:pt x="767" y="0"/>
                  </a:lnTo>
                  <a:lnTo>
                    <a:pt x="1503" y="234"/>
                  </a:lnTo>
                  <a:lnTo>
                    <a:pt x="0" y="234"/>
                  </a:lnTo>
                  <a:close/>
                </a:path>
              </a:pathLst>
            </a:custGeom>
            <a:solidFill>
              <a:srgbClr val="FF6845"/>
            </a:solidFill>
            <a:ln w="9525">
              <a:noFill/>
              <a:round/>
              <a:headEnd/>
              <a:tailEnd/>
            </a:ln>
          </p:spPr>
          <p:txBody>
            <a:bodyPr/>
            <a:lstStyle/>
            <a:p>
              <a:endParaRPr lang="en-US"/>
            </a:p>
          </p:txBody>
        </p:sp>
        <p:sp>
          <p:nvSpPr>
            <p:cNvPr id="76812" name="Freeform 12"/>
            <p:cNvSpPr>
              <a:spLocks/>
            </p:cNvSpPr>
            <p:nvPr/>
          </p:nvSpPr>
          <p:spPr bwMode="auto">
            <a:xfrm>
              <a:off x="2074" y="2141"/>
              <a:ext cx="1503" cy="234"/>
            </a:xfrm>
            <a:custGeom>
              <a:avLst/>
              <a:gdLst/>
              <a:ahLst/>
              <a:cxnLst>
                <a:cxn ang="0">
                  <a:pos x="0" y="234"/>
                </a:cxn>
                <a:cxn ang="0">
                  <a:pos x="767" y="0"/>
                </a:cxn>
                <a:cxn ang="0">
                  <a:pos x="1503" y="234"/>
                </a:cxn>
              </a:cxnLst>
              <a:rect l="0" t="0" r="r" b="b"/>
              <a:pathLst>
                <a:path w="1503" h="234">
                  <a:moveTo>
                    <a:pt x="0" y="234"/>
                  </a:moveTo>
                  <a:lnTo>
                    <a:pt x="767" y="0"/>
                  </a:lnTo>
                  <a:lnTo>
                    <a:pt x="1503" y="234"/>
                  </a:lnTo>
                </a:path>
              </a:pathLst>
            </a:custGeom>
            <a:noFill/>
            <a:ln w="12700">
              <a:solidFill>
                <a:srgbClr val="000000"/>
              </a:solidFill>
              <a:prstDash val="solid"/>
              <a:round/>
              <a:headEnd/>
              <a:tailEnd/>
            </a:ln>
          </p:spPr>
          <p:txBody>
            <a:bodyPr/>
            <a:lstStyle/>
            <a:p>
              <a:endParaRPr lang="en-US"/>
            </a:p>
          </p:txBody>
        </p:sp>
        <p:sp>
          <p:nvSpPr>
            <p:cNvPr id="76813" name="Rectangle 13"/>
            <p:cNvSpPr>
              <a:spLocks noChangeArrowheads="1"/>
            </p:cNvSpPr>
            <p:nvPr/>
          </p:nvSpPr>
          <p:spPr bwMode="auto">
            <a:xfrm>
              <a:off x="2074" y="2375"/>
              <a:ext cx="1502" cy="800"/>
            </a:xfrm>
            <a:prstGeom prst="rect">
              <a:avLst/>
            </a:prstGeom>
            <a:gradFill rotWithShape="0">
              <a:gsLst>
                <a:gs pos="0">
                  <a:srgbClr val="FFFFFF"/>
                </a:gs>
                <a:gs pos="100000">
                  <a:srgbClr val="FF967D"/>
                </a:gs>
              </a:gsLst>
              <a:path path="shape">
                <a:fillToRect l="50000" t="50000" r="50000" b="50000"/>
              </a:path>
            </a:gradFill>
            <a:ln w="12700">
              <a:solidFill>
                <a:srgbClr val="000000"/>
              </a:solidFill>
              <a:miter lim="800000"/>
              <a:headEnd/>
              <a:tailEnd/>
            </a:ln>
          </p:spPr>
          <p:txBody>
            <a:bodyPr/>
            <a:lstStyle/>
            <a:p>
              <a:endParaRPr lang="en-US"/>
            </a:p>
          </p:txBody>
        </p:sp>
        <p:sp>
          <p:nvSpPr>
            <p:cNvPr id="76814" name="Rectangle 14"/>
            <p:cNvSpPr>
              <a:spLocks noChangeArrowheads="1"/>
            </p:cNvSpPr>
            <p:nvPr/>
          </p:nvSpPr>
          <p:spPr bwMode="auto">
            <a:xfrm>
              <a:off x="1865" y="1088"/>
              <a:ext cx="1920" cy="429"/>
            </a:xfrm>
            <a:prstGeom prst="rect">
              <a:avLst/>
            </a:prstGeom>
            <a:noFill/>
            <a:ln w="9525">
              <a:noFill/>
              <a:miter lim="800000"/>
              <a:headEnd/>
              <a:tailEnd/>
            </a:ln>
            <a:effectLst/>
          </p:spPr>
          <p:txBody>
            <a:bodyPr lIns="92075" tIns="46038" rIns="92075" bIns="46038"/>
            <a:lstStyle/>
            <a:p>
              <a:pPr marL="342900" indent="-342900">
                <a:spcBef>
                  <a:spcPct val="20000"/>
                </a:spcBef>
                <a:buSzPct val="75000"/>
                <a:buFont typeface="Wingdings" pitchFamily="2" charset="2"/>
                <a:buNone/>
              </a:pPr>
              <a:r>
                <a:rPr lang="en-US" sz="3000" b="0" i="0"/>
                <a:t>Effective Change</a:t>
              </a:r>
            </a:p>
          </p:txBody>
        </p:sp>
        <p:sp>
          <p:nvSpPr>
            <p:cNvPr id="76815" name="Rectangle 15"/>
            <p:cNvSpPr>
              <a:spLocks noChangeArrowheads="1"/>
            </p:cNvSpPr>
            <p:nvPr/>
          </p:nvSpPr>
          <p:spPr bwMode="auto">
            <a:xfrm>
              <a:off x="2302" y="1613"/>
              <a:ext cx="1056" cy="429"/>
            </a:xfrm>
            <a:prstGeom prst="rect">
              <a:avLst/>
            </a:prstGeom>
            <a:noFill/>
            <a:ln w="9525">
              <a:noFill/>
              <a:miter lim="800000"/>
              <a:headEnd/>
              <a:tailEnd/>
            </a:ln>
            <a:effectLst/>
          </p:spPr>
          <p:txBody>
            <a:bodyPr lIns="92075" tIns="46038" rIns="92075" bIns="46038"/>
            <a:lstStyle/>
            <a:p>
              <a:pPr marL="342900" indent="-342900">
                <a:spcBef>
                  <a:spcPct val="20000"/>
                </a:spcBef>
              </a:pPr>
              <a:r>
                <a:rPr lang="en-US" sz="3600" i="0"/>
                <a:t>Equals</a:t>
              </a:r>
            </a:p>
          </p:txBody>
        </p:sp>
        <p:sp>
          <p:nvSpPr>
            <p:cNvPr id="76816" name="Rectangle 16"/>
            <p:cNvSpPr>
              <a:spLocks noChangeArrowheads="1"/>
            </p:cNvSpPr>
            <p:nvPr/>
          </p:nvSpPr>
          <p:spPr bwMode="auto">
            <a:xfrm>
              <a:off x="174" y="2459"/>
              <a:ext cx="1552" cy="631"/>
            </a:xfrm>
            <a:prstGeom prst="rect">
              <a:avLst/>
            </a:prstGeom>
            <a:noFill/>
            <a:ln w="9525">
              <a:noFill/>
              <a:miter lim="800000"/>
              <a:headEnd/>
              <a:tailEnd/>
            </a:ln>
            <a:effectLst/>
          </p:spPr>
          <p:txBody>
            <a:bodyPr lIns="92075" tIns="46038" rIns="92075" bIns="46038"/>
            <a:lstStyle/>
            <a:p>
              <a:pPr marL="342900" indent="-342900">
                <a:lnSpc>
                  <a:spcPct val="80000"/>
                </a:lnSpc>
                <a:spcBef>
                  <a:spcPct val="20000"/>
                </a:spcBef>
              </a:pPr>
              <a:r>
                <a:rPr lang="en-US" sz="3000" b="0" i="0"/>
                <a:t>Altering</a:t>
              </a:r>
            </a:p>
            <a:p>
              <a:pPr marL="342900" indent="-342900">
                <a:lnSpc>
                  <a:spcPct val="80000"/>
                </a:lnSpc>
                <a:spcBef>
                  <a:spcPct val="20000"/>
                </a:spcBef>
              </a:pPr>
              <a:r>
                <a:rPr lang="en-US" sz="3000" b="0" i="0"/>
                <a:t>Mind-set</a:t>
              </a:r>
            </a:p>
          </p:txBody>
        </p:sp>
        <p:sp>
          <p:nvSpPr>
            <p:cNvPr id="76817" name="Rectangle 17"/>
            <p:cNvSpPr>
              <a:spLocks noChangeArrowheads="1"/>
            </p:cNvSpPr>
            <p:nvPr/>
          </p:nvSpPr>
          <p:spPr bwMode="auto">
            <a:xfrm>
              <a:off x="2049" y="2460"/>
              <a:ext cx="1552" cy="630"/>
            </a:xfrm>
            <a:prstGeom prst="rect">
              <a:avLst/>
            </a:prstGeom>
            <a:noFill/>
            <a:ln w="9525">
              <a:noFill/>
              <a:miter lim="800000"/>
              <a:headEnd/>
              <a:tailEnd/>
            </a:ln>
            <a:effectLst/>
          </p:spPr>
          <p:txBody>
            <a:bodyPr lIns="92075" tIns="46038" rIns="92075" bIns="46038"/>
            <a:lstStyle/>
            <a:p>
              <a:pPr marL="342900" indent="-342900">
                <a:lnSpc>
                  <a:spcPct val="80000"/>
                </a:lnSpc>
                <a:spcBef>
                  <a:spcPct val="20000"/>
                </a:spcBef>
              </a:pPr>
              <a:r>
                <a:rPr lang="en-US" sz="3000" b="0" i="0"/>
                <a:t>Harnessing</a:t>
              </a:r>
            </a:p>
            <a:p>
              <a:pPr marL="342900" indent="-342900">
                <a:lnSpc>
                  <a:spcPct val="80000"/>
                </a:lnSpc>
                <a:spcBef>
                  <a:spcPct val="20000"/>
                </a:spcBef>
              </a:pPr>
              <a:r>
                <a:rPr lang="en-US" sz="3000" b="0" i="0"/>
                <a:t>Motivation</a:t>
              </a:r>
            </a:p>
          </p:txBody>
        </p:sp>
        <p:sp>
          <p:nvSpPr>
            <p:cNvPr id="76818" name="Rectangle 18"/>
            <p:cNvSpPr>
              <a:spLocks noChangeArrowheads="1"/>
            </p:cNvSpPr>
            <p:nvPr/>
          </p:nvSpPr>
          <p:spPr bwMode="auto">
            <a:xfrm>
              <a:off x="4057" y="2449"/>
              <a:ext cx="1552" cy="631"/>
            </a:xfrm>
            <a:prstGeom prst="rect">
              <a:avLst/>
            </a:prstGeom>
            <a:noFill/>
            <a:ln w="9525">
              <a:noFill/>
              <a:miter lim="800000"/>
              <a:headEnd/>
              <a:tailEnd/>
            </a:ln>
            <a:effectLst/>
          </p:spPr>
          <p:txBody>
            <a:bodyPr lIns="92075" tIns="46038" rIns="92075" bIns="46038"/>
            <a:lstStyle/>
            <a:p>
              <a:pPr marL="342900" indent="-342900">
                <a:lnSpc>
                  <a:spcPct val="80000"/>
                </a:lnSpc>
                <a:spcBef>
                  <a:spcPct val="20000"/>
                </a:spcBef>
              </a:pPr>
              <a:r>
                <a:rPr lang="en-US" sz="3000" b="0" i="0"/>
                <a:t>Shaping</a:t>
              </a:r>
            </a:p>
            <a:p>
              <a:pPr marL="342900" indent="-342900">
                <a:lnSpc>
                  <a:spcPct val="80000"/>
                </a:lnSpc>
                <a:spcBef>
                  <a:spcPct val="20000"/>
                </a:spcBef>
              </a:pPr>
              <a:r>
                <a:rPr lang="en-US" sz="3000" b="0" i="0"/>
                <a:t>Behavior</a:t>
              </a:r>
            </a:p>
          </p:txBody>
        </p:sp>
      </p:grpSp>
      <p:sp>
        <p:nvSpPr>
          <p:cNvPr id="76819" name="Text Box 19"/>
          <p:cNvSpPr txBox="1">
            <a:spLocks noChangeArrowheads="1"/>
          </p:cNvSpPr>
          <p:nvPr/>
        </p:nvSpPr>
        <p:spPr bwMode="auto">
          <a:xfrm>
            <a:off x="1371600" y="1066800"/>
            <a:ext cx="6118225" cy="762000"/>
          </a:xfrm>
          <a:prstGeom prst="rect">
            <a:avLst/>
          </a:prstGeom>
          <a:noFill/>
          <a:ln w="12700">
            <a:noFill/>
            <a:miter lim="800000"/>
            <a:headEnd type="none" w="sm" len="sm"/>
            <a:tailEnd type="none" w="sm" len="sm"/>
          </a:ln>
          <a:effectLst/>
        </p:spPr>
        <p:txBody>
          <a:bodyPr wrap="none">
            <a:spAutoFit/>
          </a:bodyPr>
          <a:lstStyle/>
          <a:p>
            <a:r>
              <a:rPr lang="en-US" sz="2200" b="0"/>
              <a:t>The Effective Management of Change Involves An</a:t>
            </a:r>
            <a:br>
              <a:rPr lang="en-US" sz="2200" b="0"/>
            </a:br>
            <a:r>
              <a:rPr lang="en-US" sz="2200" b="0"/>
              <a:t>Integrated Approach In Each Of These Three Arenas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26"/>
          <p:cNvSpPr>
            <a:spLocks noGrp="1" noChangeArrowheads="1"/>
          </p:cNvSpPr>
          <p:nvPr>
            <p:ph type="title"/>
          </p:nvPr>
        </p:nvSpPr>
        <p:spPr/>
        <p:txBody>
          <a:bodyPr/>
          <a:lstStyle/>
          <a:p>
            <a:r>
              <a:rPr lang="en-US"/>
              <a:t>Stages of change management</a:t>
            </a:r>
          </a:p>
        </p:txBody>
      </p:sp>
      <p:sp>
        <p:nvSpPr>
          <p:cNvPr id="78854" name="Rectangle 1030"/>
          <p:cNvSpPr>
            <a:spLocks noChangeArrowheads="1"/>
          </p:cNvSpPr>
          <p:nvPr/>
        </p:nvSpPr>
        <p:spPr bwMode="auto">
          <a:xfrm>
            <a:off x="2084388" y="1384300"/>
            <a:ext cx="5187950" cy="488950"/>
          </a:xfrm>
          <a:prstGeom prst="rect">
            <a:avLst/>
          </a:prstGeom>
          <a:noFill/>
          <a:ln w="12700" cap="sq">
            <a:noFill/>
            <a:miter lim="800000"/>
            <a:headEnd type="none" w="sm" len="sm"/>
            <a:tailEnd type="none" w="sm" len="sm"/>
          </a:ln>
          <a:effectLst>
            <a:outerShdw dist="12700" dir="5400000" algn="ctr" rotWithShape="0">
              <a:schemeClr val="bg2"/>
            </a:outerShdw>
          </a:effectLst>
        </p:spPr>
        <p:txBody>
          <a:bodyPr wrap="none">
            <a:spAutoFit/>
          </a:bodyPr>
          <a:lstStyle/>
          <a:p>
            <a:pPr algn="l"/>
            <a:r>
              <a:rPr lang="en-US" sz="2600">
                <a:solidFill>
                  <a:srgbClr val="0000FF"/>
                </a:solidFill>
              </a:rPr>
              <a:t>“Coming to Grips with the Problem”</a:t>
            </a:r>
          </a:p>
        </p:txBody>
      </p:sp>
      <p:grpSp>
        <p:nvGrpSpPr>
          <p:cNvPr id="78858" name="Group 1034"/>
          <p:cNvGrpSpPr>
            <a:grpSpLocks/>
          </p:cNvGrpSpPr>
          <p:nvPr/>
        </p:nvGrpSpPr>
        <p:grpSpPr bwMode="auto">
          <a:xfrm>
            <a:off x="2405063" y="2108200"/>
            <a:ext cx="4546600" cy="1571625"/>
            <a:chOff x="1515" y="1328"/>
            <a:chExt cx="2864" cy="990"/>
          </a:xfrm>
        </p:grpSpPr>
        <p:sp>
          <p:nvSpPr>
            <p:cNvPr id="78852" name="AutoShape 1028"/>
            <p:cNvSpPr>
              <a:spLocks noChangeArrowheads="1"/>
            </p:cNvSpPr>
            <p:nvPr/>
          </p:nvSpPr>
          <p:spPr bwMode="auto">
            <a:xfrm>
              <a:off x="2692" y="1328"/>
              <a:ext cx="510" cy="534"/>
            </a:xfrm>
            <a:prstGeom prst="downArrow">
              <a:avLst>
                <a:gd name="adj1" fmla="val 50000"/>
                <a:gd name="adj2" fmla="val 26176"/>
              </a:avLst>
            </a:prstGeom>
            <a:gradFill rotWithShape="0">
              <a:gsLst>
                <a:gs pos="0">
                  <a:schemeClr val="accent2">
                    <a:gamma/>
                    <a:tint val="54902"/>
                    <a:invGamma/>
                  </a:schemeClr>
                </a:gs>
                <a:gs pos="100000">
                  <a:schemeClr val="accent2"/>
                </a:gs>
              </a:gsLst>
              <a:lin ang="5400000" scaled="1"/>
            </a:gradFill>
            <a:ln w="12700">
              <a:solidFill>
                <a:schemeClr val="tx1"/>
              </a:solidFill>
              <a:miter lim="800000"/>
              <a:headEnd type="none" w="sm" len="sm"/>
              <a:tailEnd type="none" w="sm" len="sm"/>
            </a:ln>
            <a:effectLst>
              <a:outerShdw dist="35921" dir="2700000" algn="ctr" rotWithShape="0">
                <a:schemeClr val="bg2"/>
              </a:outerShdw>
            </a:effectLst>
          </p:spPr>
          <p:txBody>
            <a:bodyPr wrap="none" anchor="ctr"/>
            <a:lstStyle/>
            <a:p>
              <a:endParaRPr lang="en-US"/>
            </a:p>
          </p:txBody>
        </p:sp>
        <p:sp>
          <p:nvSpPr>
            <p:cNvPr id="78855" name="Rectangle 1031"/>
            <p:cNvSpPr>
              <a:spLocks noChangeArrowheads="1"/>
            </p:cNvSpPr>
            <p:nvPr/>
          </p:nvSpPr>
          <p:spPr bwMode="auto">
            <a:xfrm>
              <a:off x="1515" y="2010"/>
              <a:ext cx="2864" cy="308"/>
            </a:xfrm>
            <a:prstGeom prst="rect">
              <a:avLst/>
            </a:prstGeom>
            <a:noFill/>
            <a:ln w="12700" cap="sq">
              <a:noFill/>
              <a:miter lim="800000"/>
              <a:headEnd type="none" w="sm" len="sm"/>
              <a:tailEnd type="none" w="sm" len="sm"/>
            </a:ln>
            <a:effectLst>
              <a:outerShdw dist="12700" dir="5400000" algn="ctr" rotWithShape="0">
                <a:schemeClr val="bg2"/>
              </a:outerShdw>
            </a:effectLst>
          </p:spPr>
          <p:txBody>
            <a:bodyPr wrap="none">
              <a:spAutoFit/>
            </a:bodyPr>
            <a:lstStyle/>
            <a:p>
              <a:pPr algn="l"/>
              <a:r>
                <a:rPr lang="en-US" sz="2600">
                  <a:solidFill>
                    <a:srgbClr val="0000FF"/>
                  </a:solidFill>
                </a:rPr>
                <a:t>“Working through the Change”</a:t>
              </a:r>
            </a:p>
          </p:txBody>
        </p:sp>
      </p:grpSp>
      <p:grpSp>
        <p:nvGrpSpPr>
          <p:cNvPr id="78859" name="Group 1035"/>
          <p:cNvGrpSpPr>
            <a:grpSpLocks/>
          </p:cNvGrpSpPr>
          <p:nvPr/>
        </p:nvGrpSpPr>
        <p:grpSpPr bwMode="auto">
          <a:xfrm>
            <a:off x="1752600" y="3914775"/>
            <a:ext cx="5851525" cy="1571625"/>
            <a:chOff x="1104" y="2466"/>
            <a:chExt cx="3686" cy="990"/>
          </a:xfrm>
        </p:grpSpPr>
        <p:sp>
          <p:nvSpPr>
            <p:cNvPr id="78853" name="AutoShape 1029"/>
            <p:cNvSpPr>
              <a:spLocks noChangeArrowheads="1"/>
            </p:cNvSpPr>
            <p:nvPr/>
          </p:nvSpPr>
          <p:spPr bwMode="auto">
            <a:xfrm>
              <a:off x="2692" y="2466"/>
              <a:ext cx="510" cy="534"/>
            </a:xfrm>
            <a:prstGeom prst="downArrow">
              <a:avLst>
                <a:gd name="adj1" fmla="val 50000"/>
                <a:gd name="adj2" fmla="val 26176"/>
              </a:avLst>
            </a:prstGeom>
            <a:gradFill rotWithShape="0">
              <a:gsLst>
                <a:gs pos="0">
                  <a:schemeClr val="accent2">
                    <a:gamma/>
                    <a:tint val="54902"/>
                    <a:invGamma/>
                  </a:schemeClr>
                </a:gs>
                <a:gs pos="100000">
                  <a:schemeClr val="accent2"/>
                </a:gs>
              </a:gsLst>
              <a:lin ang="5400000" scaled="1"/>
            </a:gradFill>
            <a:ln w="12700">
              <a:solidFill>
                <a:schemeClr val="tx1"/>
              </a:solidFill>
              <a:miter lim="800000"/>
              <a:headEnd type="none" w="sm" len="sm"/>
              <a:tailEnd type="none" w="sm" len="sm"/>
            </a:ln>
            <a:effectLst>
              <a:outerShdw dist="35921" dir="2700000" algn="ctr" rotWithShape="0">
                <a:schemeClr val="bg2"/>
              </a:outerShdw>
            </a:effectLst>
          </p:spPr>
          <p:txBody>
            <a:bodyPr wrap="none" anchor="ctr"/>
            <a:lstStyle/>
            <a:p>
              <a:endParaRPr lang="en-US"/>
            </a:p>
          </p:txBody>
        </p:sp>
        <p:sp>
          <p:nvSpPr>
            <p:cNvPr id="78856" name="Rectangle 1032"/>
            <p:cNvSpPr>
              <a:spLocks noChangeArrowheads="1"/>
            </p:cNvSpPr>
            <p:nvPr/>
          </p:nvSpPr>
          <p:spPr bwMode="auto">
            <a:xfrm>
              <a:off x="1104" y="3148"/>
              <a:ext cx="3686" cy="308"/>
            </a:xfrm>
            <a:prstGeom prst="rect">
              <a:avLst/>
            </a:prstGeom>
            <a:noFill/>
            <a:ln w="12700" cap="sq">
              <a:noFill/>
              <a:miter lim="800000"/>
              <a:headEnd type="none" w="sm" len="sm"/>
              <a:tailEnd type="none" w="sm" len="sm"/>
            </a:ln>
            <a:effectLst>
              <a:outerShdw dist="12700" dir="5400000" algn="ctr" rotWithShape="0">
                <a:schemeClr val="bg2"/>
              </a:outerShdw>
            </a:effectLst>
          </p:spPr>
          <p:txBody>
            <a:bodyPr wrap="none">
              <a:spAutoFit/>
            </a:bodyPr>
            <a:lstStyle/>
            <a:p>
              <a:pPr algn="l"/>
              <a:r>
                <a:rPr lang="en-US" sz="2600">
                  <a:solidFill>
                    <a:srgbClr val="0000FF"/>
                  </a:solidFill>
                </a:rPr>
                <a:t>“Attaining and Sustaining Improvement”</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8854"/>
                                        </p:tgtEl>
                                        <p:attrNameLst>
                                          <p:attrName>style.visibility</p:attrName>
                                        </p:attrNameLst>
                                      </p:cBhvr>
                                      <p:to>
                                        <p:strVal val="visible"/>
                                      </p:to>
                                    </p:set>
                                    <p:anim calcmode="lin" valueType="num">
                                      <p:cBhvr additive="base">
                                        <p:cTn id="7" dur="500" fill="hold"/>
                                        <p:tgtEl>
                                          <p:spTgt spid="78854"/>
                                        </p:tgtEl>
                                        <p:attrNameLst>
                                          <p:attrName>ppt_x</p:attrName>
                                        </p:attrNameLst>
                                      </p:cBhvr>
                                      <p:tavLst>
                                        <p:tav tm="0">
                                          <p:val>
                                            <p:strVal val="#ppt_x"/>
                                          </p:val>
                                        </p:tav>
                                        <p:tav tm="100000">
                                          <p:val>
                                            <p:strVal val="#ppt_x"/>
                                          </p:val>
                                        </p:tav>
                                      </p:tavLst>
                                    </p:anim>
                                    <p:anim calcmode="lin" valueType="num">
                                      <p:cBhvr additive="base">
                                        <p:cTn id="8" dur="500" fill="hold"/>
                                        <p:tgtEl>
                                          <p:spTgt spid="7885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78858"/>
                                        </p:tgtEl>
                                        <p:attrNameLst>
                                          <p:attrName>style.visibility</p:attrName>
                                        </p:attrNameLst>
                                      </p:cBhvr>
                                      <p:to>
                                        <p:strVal val="visible"/>
                                      </p:to>
                                    </p:set>
                                    <p:anim calcmode="lin" valueType="num">
                                      <p:cBhvr additive="base">
                                        <p:cTn id="13" dur="500" fill="hold"/>
                                        <p:tgtEl>
                                          <p:spTgt spid="78858"/>
                                        </p:tgtEl>
                                        <p:attrNameLst>
                                          <p:attrName>ppt_x</p:attrName>
                                        </p:attrNameLst>
                                      </p:cBhvr>
                                      <p:tavLst>
                                        <p:tav tm="0">
                                          <p:val>
                                            <p:strVal val="#ppt_x"/>
                                          </p:val>
                                        </p:tav>
                                        <p:tav tm="100000">
                                          <p:val>
                                            <p:strVal val="#ppt_x"/>
                                          </p:val>
                                        </p:tav>
                                      </p:tavLst>
                                    </p:anim>
                                    <p:anim calcmode="lin" valueType="num">
                                      <p:cBhvr additive="base">
                                        <p:cTn id="14" dur="500" fill="hold"/>
                                        <p:tgtEl>
                                          <p:spTgt spid="78858"/>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78859"/>
                                        </p:tgtEl>
                                        <p:attrNameLst>
                                          <p:attrName>style.visibility</p:attrName>
                                        </p:attrNameLst>
                                      </p:cBhvr>
                                      <p:to>
                                        <p:strVal val="visible"/>
                                      </p:to>
                                    </p:set>
                                    <p:anim calcmode="lin" valueType="num">
                                      <p:cBhvr additive="base">
                                        <p:cTn id="19" dur="500" fill="hold"/>
                                        <p:tgtEl>
                                          <p:spTgt spid="78859"/>
                                        </p:tgtEl>
                                        <p:attrNameLst>
                                          <p:attrName>ppt_x</p:attrName>
                                        </p:attrNameLst>
                                      </p:cBhvr>
                                      <p:tavLst>
                                        <p:tav tm="0">
                                          <p:val>
                                            <p:strVal val="#ppt_x"/>
                                          </p:val>
                                        </p:tav>
                                        <p:tav tm="100000">
                                          <p:val>
                                            <p:strVal val="#ppt_x"/>
                                          </p:val>
                                        </p:tav>
                                      </p:tavLst>
                                    </p:anim>
                                    <p:anim calcmode="lin" valueType="num">
                                      <p:cBhvr additive="base">
                                        <p:cTn id="20" dur="500" fill="hold"/>
                                        <p:tgtEl>
                                          <p:spTgt spid="7885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Strategy/change implementation</a:t>
            </a:r>
          </a:p>
        </p:txBody>
      </p:sp>
      <p:sp>
        <p:nvSpPr>
          <p:cNvPr id="80899" name="Rectangle 3"/>
          <p:cNvSpPr>
            <a:spLocks noChangeArrowheads="1"/>
          </p:cNvSpPr>
          <p:nvPr/>
        </p:nvSpPr>
        <p:spPr bwMode="auto">
          <a:xfrm>
            <a:off x="158750" y="1225550"/>
            <a:ext cx="8813800" cy="4340225"/>
          </a:xfrm>
          <a:prstGeom prst="rect">
            <a:avLst/>
          </a:prstGeom>
          <a:solidFill>
            <a:srgbClr val="FFFFFF"/>
          </a:solidFill>
          <a:ln w="12700">
            <a:solidFill>
              <a:srgbClr val="000000"/>
            </a:solidFill>
            <a:miter lim="800000"/>
            <a:headEnd/>
            <a:tailEnd/>
          </a:ln>
        </p:spPr>
        <p:txBody>
          <a:bodyPr/>
          <a:lstStyle/>
          <a:p>
            <a:endParaRPr lang="en-US"/>
          </a:p>
        </p:txBody>
      </p:sp>
      <p:sp>
        <p:nvSpPr>
          <p:cNvPr id="80900" name="Freeform 4"/>
          <p:cNvSpPr>
            <a:spLocks/>
          </p:cNvSpPr>
          <p:nvPr/>
        </p:nvSpPr>
        <p:spPr bwMode="auto">
          <a:xfrm>
            <a:off x="176213" y="1219200"/>
            <a:ext cx="8789987" cy="1074738"/>
          </a:xfrm>
          <a:custGeom>
            <a:avLst/>
            <a:gdLst/>
            <a:ahLst/>
            <a:cxnLst>
              <a:cxn ang="0">
                <a:pos x="0" y="8"/>
              </a:cxn>
              <a:cxn ang="0">
                <a:pos x="911" y="677"/>
              </a:cxn>
              <a:cxn ang="0">
                <a:pos x="5537" y="677"/>
              </a:cxn>
              <a:cxn ang="0">
                <a:pos x="5537" y="0"/>
              </a:cxn>
              <a:cxn ang="0">
                <a:pos x="8" y="0"/>
              </a:cxn>
              <a:cxn ang="0">
                <a:pos x="0" y="8"/>
              </a:cxn>
            </a:cxnLst>
            <a:rect l="0" t="0" r="r" b="b"/>
            <a:pathLst>
              <a:path w="5537" h="677">
                <a:moveTo>
                  <a:pt x="0" y="8"/>
                </a:moveTo>
                <a:lnTo>
                  <a:pt x="911" y="677"/>
                </a:lnTo>
                <a:lnTo>
                  <a:pt x="5537" y="677"/>
                </a:lnTo>
                <a:lnTo>
                  <a:pt x="5537" y="0"/>
                </a:lnTo>
                <a:lnTo>
                  <a:pt x="8" y="0"/>
                </a:lnTo>
                <a:lnTo>
                  <a:pt x="0" y="8"/>
                </a:lnTo>
                <a:close/>
              </a:path>
            </a:pathLst>
          </a:custGeom>
          <a:solidFill>
            <a:srgbClr val="FFFFFF"/>
          </a:solidFill>
          <a:ln w="9525">
            <a:noFill/>
            <a:round/>
            <a:headEnd/>
            <a:tailEnd/>
          </a:ln>
        </p:spPr>
        <p:txBody>
          <a:bodyPr/>
          <a:lstStyle/>
          <a:p>
            <a:endParaRPr lang="en-US"/>
          </a:p>
        </p:txBody>
      </p:sp>
      <p:sp>
        <p:nvSpPr>
          <p:cNvPr id="80901" name="Freeform 5"/>
          <p:cNvSpPr>
            <a:spLocks/>
          </p:cNvSpPr>
          <p:nvPr/>
        </p:nvSpPr>
        <p:spPr bwMode="auto">
          <a:xfrm>
            <a:off x="182563" y="1225550"/>
            <a:ext cx="8789987" cy="1074738"/>
          </a:xfrm>
          <a:custGeom>
            <a:avLst/>
            <a:gdLst/>
            <a:ahLst/>
            <a:cxnLst>
              <a:cxn ang="0">
                <a:pos x="0" y="7"/>
              </a:cxn>
              <a:cxn ang="0">
                <a:pos x="911" y="677"/>
              </a:cxn>
              <a:cxn ang="0">
                <a:pos x="5537" y="677"/>
              </a:cxn>
              <a:cxn ang="0">
                <a:pos x="5537" y="0"/>
              </a:cxn>
              <a:cxn ang="0">
                <a:pos x="8" y="0"/>
              </a:cxn>
            </a:cxnLst>
            <a:rect l="0" t="0" r="r" b="b"/>
            <a:pathLst>
              <a:path w="5537" h="677">
                <a:moveTo>
                  <a:pt x="0" y="7"/>
                </a:moveTo>
                <a:lnTo>
                  <a:pt x="911" y="677"/>
                </a:lnTo>
                <a:lnTo>
                  <a:pt x="5537" y="677"/>
                </a:lnTo>
                <a:lnTo>
                  <a:pt x="5537" y="0"/>
                </a:lnTo>
                <a:lnTo>
                  <a:pt x="8" y="0"/>
                </a:lnTo>
              </a:path>
            </a:pathLst>
          </a:custGeom>
          <a:noFill/>
          <a:ln w="12700">
            <a:solidFill>
              <a:srgbClr val="000000"/>
            </a:solidFill>
            <a:prstDash val="solid"/>
            <a:round/>
            <a:headEnd/>
            <a:tailEnd/>
          </a:ln>
        </p:spPr>
        <p:txBody>
          <a:bodyPr/>
          <a:lstStyle/>
          <a:p>
            <a:endParaRPr lang="en-US"/>
          </a:p>
        </p:txBody>
      </p:sp>
      <p:sp>
        <p:nvSpPr>
          <p:cNvPr id="80902" name="Freeform 6"/>
          <p:cNvSpPr>
            <a:spLocks/>
          </p:cNvSpPr>
          <p:nvPr/>
        </p:nvSpPr>
        <p:spPr bwMode="auto">
          <a:xfrm>
            <a:off x="158750" y="1225550"/>
            <a:ext cx="1470025" cy="4340225"/>
          </a:xfrm>
          <a:custGeom>
            <a:avLst/>
            <a:gdLst/>
            <a:ahLst/>
            <a:cxnLst>
              <a:cxn ang="0">
                <a:pos x="0" y="0"/>
              </a:cxn>
              <a:cxn ang="0">
                <a:pos x="926" y="677"/>
              </a:cxn>
              <a:cxn ang="0">
                <a:pos x="926" y="2734"/>
              </a:cxn>
              <a:cxn ang="0">
                <a:pos x="0" y="2734"/>
              </a:cxn>
              <a:cxn ang="0">
                <a:pos x="0" y="0"/>
              </a:cxn>
            </a:cxnLst>
            <a:rect l="0" t="0" r="r" b="b"/>
            <a:pathLst>
              <a:path w="926" h="2734">
                <a:moveTo>
                  <a:pt x="0" y="0"/>
                </a:moveTo>
                <a:lnTo>
                  <a:pt x="926" y="677"/>
                </a:lnTo>
                <a:lnTo>
                  <a:pt x="926" y="2734"/>
                </a:lnTo>
                <a:lnTo>
                  <a:pt x="0" y="2734"/>
                </a:lnTo>
                <a:lnTo>
                  <a:pt x="0" y="0"/>
                </a:lnTo>
                <a:close/>
              </a:path>
            </a:pathLst>
          </a:custGeom>
          <a:solidFill>
            <a:srgbClr val="FFFFFF"/>
          </a:solidFill>
          <a:ln w="12700">
            <a:solidFill>
              <a:srgbClr val="000000"/>
            </a:solidFill>
            <a:prstDash val="solid"/>
            <a:round/>
            <a:headEnd/>
            <a:tailEnd/>
          </a:ln>
        </p:spPr>
        <p:txBody>
          <a:bodyPr/>
          <a:lstStyle/>
          <a:p>
            <a:endParaRPr lang="en-US"/>
          </a:p>
        </p:txBody>
      </p:sp>
      <p:sp>
        <p:nvSpPr>
          <p:cNvPr id="80903" name="Line 7"/>
          <p:cNvSpPr>
            <a:spLocks noChangeShapeType="1"/>
          </p:cNvSpPr>
          <p:nvPr/>
        </p:nvSpPr>
        <p:spPr bwMode="auto">
          <a:xfrm>
            <a:off x="152400" y="2300288"/>
            <a:ext cx="1798638" cy="1587"/>
          </a:xfrm>
          <a:prstGeom prst="line">
            <a:avLst/>
          </a:prstGeom>
          <a:noFill/>
          <a:ln w="12700">
            <a:solidFill>
              <a:srgbClr val="000000"/>
            </a:solidFill>
            <a:round/>
            <a:headEnd/>
            <a:tailEnd/>
          </a:ln>
        </p:spPr>
        <p:txBody>
          <a:bodyPr/>
          <a:lstStyle/>
          <a:p>
            <a:endParaRPr lang="en-US"/>
          </a:p>
        </p:txBody>
      </p:sp>
      <p:sp>
        <p:nvSpPr>
          <p:cNvPr id="80907" name="Line 11"/>
          <p:cNvSpPr>
            <a:spLocks noChangeShapeType="1"/>
          </p:cNvSpPr>
          <p:nvPr/>
        </p:nvSpPr>
        <p:spPr bwMode="auto">
          <a:xfrm>
            <a:off x="152400" y="3427413"/>
            <a:ext cx="8813800" cy="1587"/>
          </a:xfrm>
          <a:prstGeom prst="line">
            <a:avLst/>
          </a:prstGeom>
          <a:noFill/>
          <a:ln w="12700">
            <a:solidFill>
              <a:srgbClr val="000000"/>
            </a:solidFill>
            <a:round/>
            <a:headEnd/>
            <a:tailEnd/>
          </a:ln>
        </p:spPr>
        <p:txBody>
          <a:bodyPr/>
          <a:lstStyle/>
          <a:p>
            <a:endParaRPr lang="en-US"/>
          </a:p>
        </p:txBody>
      </p:sp>
      <p:sp>
        <p:nvSpPr>
          <p:cNvPr id="80908" name="Line 12"/>
          <p:cNvSpPr>
            <a:spLocks noChangeShapeType="1"/>
          </p:cNvSpPr>
          <p:nvPr/>
        </p:nvSpPr>
        <p:spPr bwMode="auto">
          <a:xfrm>
            <a:off x="152400" y="4514850"/>
            <a:ext cx="8813800" cy="1588"/>
          </a:xfrm>
          <a:prstGeom prst="line">
            <a:avLst/>
          </a:prstGeom>
          <a:noFill/>
          <a:ln w="12700">
            <a:solidFill>
              <a:srgbClr val="000000"/>
            </a:solidFill>
            <a:round/>
            <a:headEnd/>
            <a:tailEnd/>
          </a:ln>
        </p:spPr>
        <p:txBody>
          <a:bodyPr/>
          <a:lstStyle/>
          <a:p>
            <a:endParaRPr lang="en-US"/>
          </a:p>
        </p:txBody>
      </p:sp>
      <p:sp>
        <p:nvSpPr>
          <p:cNvPr id="80909" name="Freeform 13"/>
          <p:cNvSpPr>
            <a:spLocks/>
          </p:cNvSpPr>
          <p:nvPr/>
        </p:nvSpPr>
        <p:spPr bwMode="auto">
          <a:xfrm>
            <a:off x="476250" y="3313113"/>
            <a:ext cx="609600" cy="276225"/>
          </a:xfrm>
          <a:custGeom>
            <a:avLst/>
            <a:gdLst/>
            <a:ahLst/>
            <a:cxnLst>
              <a:cxn ang="0">
                <a:pos x="121" y="23"/>
              </a:cxn>
              <a:cxn ang="0">
                <a:pos x="121" y="71"/>
              </a:cxn>
              <a:cxn ang="0">
                <a:pos x="0" y="71"/>
              </a:cxn>
              <a:cxn ang="0">
                <a:pos x="192" y="174"/>
              </a:cxn>
              <a:cxn ang="0">
                <a:pos x="384" y="71"/>
              </a:cxn>
              <a:cxn ang="0">
                <a:pos x="265" y="71"/>
              </a:cxn>
              <a:cxn ang="0">
                <a:pos x="265" y="0"/>
              </a:cxn>
              <a:cxn ang="0">
                <a:pos x="121" y="0"/>
              </a:cxn>
              <a:cxn ang="0">
                <a:pos x="121" y="23"/>
              </a:cxn>
            </a:cxnLst>
            <a:rect l="0" t="0" r="r" b="b"/>
            <a:pathLst>
              <a:path w="384" h="174">
                <a:moveTo>
                  <a:pt x="121" y="23"/>
                </a:moveTo>
                <a:lnTo>
                  <a:pt x="121" y="71"/>
                </a:lnTo>
                <a:lnTo>
                  <a:pt x="0" y="71"/>
                </a:lnTo>
                <a:lnTo>
                  <a:pt x="192" y="174"/>
                </a:lnTo>
                <a:lnTo>
                  <a:pt x="384" y="71"/>
                </a:lnTo>
                <a:lnTo>
                  <a:pt x="265" y="71"/>
                </a:lnTo>
                <a:lnTo>
                  <a:pt x="265" y="0"/>
                </a:lnTo>
                <a:lnTo>
                  <a:pt x="121" y="0"/>
                </a:lnTo>
                <a:lnTo>
                  <a:pt x="121" y="23"/>
                </a:lnTo>
                <a:close/>
              </a:path>
            </a:pathLst>
          </a:custGeom>
          <a:solidFill>
            <a:srgbClr val="000000"/>
          </a:solidFill>
          <a:ln w="9525">
            <a:noFill/>
            <a:round/>
            <a:headEnd/>
            <a:tailEnd/>
          </a:ln>
        </p:spPr>
        <p:txBody>
          <a:bodyPr/>
          <a:lstStyle/>
          <a:p>
            <a:endParaRPr lang="en-US"/>
          </a:p>
        </p:txBody>
      </p:sp>
      <p:sp>
        <p:nvSpPr>
          <p:cNvPr id="80910" name="Freeform 14"/>
          <p:cNvSpPr>
            <a:spLocks/>
          </p:cNvSpPr>
          <p:nvPr/>
        </p:nvSpPr>
        <p:spPr bwMode="auto">
          <a:xfrm>
            <a:off x="481013" y="4397375"/>
            <a:ext cx="608012" cy="279400"/>
          </a:xfrm>
          <a:custGeom>
            <a:avLst/>
            <a:gdLst/>
            <a:ahLst/>
            <a:cxnLst>
              <a:cxn ang="0">
                <a:pos x="121" y="0"/>
              </a:cxn>
              <a:cxn ang="0">
                <a:pos x="121" y="70"/>
              </a:cxn>
              <a:cxn ang="0">
                <a:pos x="0" y="70"/>
              </a:cxn>
              <a:cxn ang="0">
                <a:pos x="192" y="176"/>
              </a:cxn>
              <a:cxn ang="0">
                <a:pos x="383" y="70"/>
              </a:cxn>
              <a:cxn ang="0">
                <a:pos x="265" y="70"/>
              </a:cxn>
              <a:cxn ang="0">
                <a:pos x="265" y="0"/>
              </a:cxn>
              <a:cxn ang="0">
                <a:pos x="121" y="0"/>
              </a:cxn>
            </a:cxnLst>
            <a:rect l="0" t="0" r="r" b="b"/>
            <a:pathLst>
              <a:path w="383" h="176">
                <a:moveTo>
                  <a:pt x="121" y="0"/>
                </a:moveTo>
                <a:lnTo>
                  <a:pt x="121" y="70"/>
                </a:lnTo>
                <a:lnTo>
                  <a:pt x="0" y="70"/>
                </a:lnTo>
                <a:lnTo>
                  <a:pt x="192" y="176"/>
                </a:lnTo>
                <a:lnTo>
                  <a:pt x="383" y="70"/>
                </a:lnTo>
                <a:lnTo>
                  <a:pt x="265" y="70"/>
                </a:lnTo>
                <a:lnTo>
                  <a:pt x="265" y="0"/>
                </a:lnTo>
                <a:lnTo>
                  <a:pt x="121" y="0"/>
                </a:lnTo>
                <a:close/>
              </a:path>
            </a:pathLst>
          </a:custGeom>
          <a:solidFill>
            <a:srgbClr val="000000"/>
          </a:solidFill>
          <a:ln w="9525">
            <a:noFill/>
            <a:round/>
            <a:headEnd/>
            <a:tailEnd/>
          </a:ln>
        </p:spPr>
        <p:txBody>
          <a:bodyPr/>
          <a:lstStyle/>
          <a:p>
            <a:endParaRPr lang="en-US"/>
          </a:p>
        </p:txBody>
      </p:sp>
      <p:sp>
        <p:nvSpPr>
          <p:cNvPr id="80921" name="Rectangle 25"/>
          <p:cNvSpPr>
            <a:spLocks noChangeArrowheads="1"/>
          </p:cNvSpPr>
          <p:nvPr/>
        </p:nvSpPr>
        <p:spPr bwMode="auto">
          <a:xfrm>
            <a:off x="357188" y="2403475"/>
            <a:ext cx="123507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“Coming to </a:t>
            </a:r>
          </a:p>
          <a:p>
            <a:pPr algn="l">
              <a:lnSpc>
                <a:spcPct val="85000"/>
              </a:lnSpc>
            </a:pPr>
            <a:r>
              <a:rPr lang="en-US" sz="1400" b="0" i="0"/>
              <a:t>  Grips with  </a:t>
            </a:r>
          </a:p>
          <a:p>
            <a:pPr algn="l">
              <a:lnSpc>
                <a:spcPct val="85000"/>
              </a:lnSpc>
            </a:pPr>
            <a:r>
              <a:rPr lang="en-US" sz="1400" b="0" i="0"/>
              <a:t>  the Problem”</a:t>
            </a:r>
          </a:p>
        </p:txBody>
      </p:sp>
      <p:sp>
        <p:nvSpPr>
          <p:cNvPr id="80922" name="Rectangle 26"/>
          <p:cNvSpPr>
            <a:spLocks noChangeArrowheads="1"/>
          </p:cNvSpPr>
          <p:nvPr/>
        </p:nvSpPr>
        <p:spPr bwMode="auto">
          <a:xfrm>
            <a:off x="171450" y="2398713"/>
            <a:ext cx="409575" cy="27305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1.</a:t>
            </a:r>
          </a:p>
        </p:txBody>
      </p:sp>
      <p:sp>
        <p:nvSpPr>
          <p:cNvPr id="80923" name="Rectangle 27"/>
          <p:cNvSpPr>
            <a:spLocks noChangeArrowheads="1"/>
          </p:cNvSpPr>
          <p:nvPr/>
        </p:nvSpPr>
        <p:spPr bwMode="auto">
          <a:xfrm>
            <a:off x="655638" y="1266825"/>
            <a:ext cx="1006475" cy="476250"/>
          </a:xfrm>
          <a:prstGeom prst="rect">
            <a:avLst/>
          </a:prstGeom>
          <a:noFill/>
          <a:ln w="9525">
            <a:noFill/>
            <a:miter lim="800000"/>
            <a:headEnd/>
            <a:tailEnd/>
          </a:ln>
          <a:effectLst/>
        </p:spPr>
        <p:txBody>
          <a:bodyPr lIns="92075" tIns="46038" rIns="92075" bIns="46038">
            <a:spAutoFit/>
          </a:bodyPr>
          <a:lstStyle/>
          <a:p>
            <a:pPr>
              <a:lnSpc>
                <a:spcPct val="90000"/>
              </a:lnSpc>
            </a:pPr>
            <a:r>
              <a:rPr lang="en-US" sz="1400" b="0" i="0"/>
              <a:t>Arenas of Change</a:t>
            </a:r>
          </a:p>
        </p:txBody>
      </p:sp>
      <p:sp>
        <p:nvSpPr>
          <p:cNvPr id="80924" name="Rectangle 28"/>
          <p:cNvSpPr>
            <a:spLocks noChangeArrowheads="1"/>
          </p:cNvSpPr>
          <p:nvPr/>
        </p:nvSpPr>
        <p:spPr bwMode="auto">
          <a:xfrm>
            <a:off x="173038" y="1660525"/>
            <a:ext cx="113982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Stages           of Change Management</a:t>
            </a:r>
          </a:p>
        </p:txBody>
      </p:sp>
      <p:sp>
        <p:nvSpPr>
          <p:cNvPr id="80925" name="Rectangle 29"/>
          <p:cNvSpPr>
            <a:spLocks noChangeArrowheads="1"/>
          </p:cNvSpPr>
          <p:nvPr/>
        </p:nvSpPr>
        <p:spPr bwMode="auto">
          <a:xfrm>
            <a:off x="171450" y="3668713"/>
            <a:ext cx="409575" cy="27305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2.</a:t>
            </a:r>
          </a:p>
        </p:txBody>
      </p:sp>
      <p:sp>
        <p:nvSpPr>
          <p:cNvPr id="80926" name="Rectangle 30"/>
          <p:cNvSpPr>
            <a:spLocks noChangeArrowheads="1"/>
          </p:cNvSpPr>
          <p:nvPr/>
        </p:nvSpPr>
        <p:spPr bwMode="auto">
          <a:xfrm>
            <a:off x="350838" y="3673475"/>
            <a:ext cx="123507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“Working</a:t>
            </a:r>
          </a:p>
          <a:p>
            <a:pPr algn="l">
              <a:lnSpc>
                <a:spcPct val="85000"/>
              </a:lnSpc>
            </a:pPr>
            <a:r>
              <a:rPr lang="en-US" sz="1400" b="0" i="0"/>
              <a:t>  through the</a:t>
            </a:r>
          </a:p>
          <a:p>
            <a:pPr algn="l">
              <a:lnSpc>
                <a:spcPct val="85000"/>
              </a:lnSpc>
            </a:pPr>
            <a:r>
              <a:rPr lang="en-US" sz="1400" b="0" i="0"/>
              <a:t>  Change”</a:t>
            </a:r>
          </a:p>
        </p:txBody>
      </p:sp>
      <p:sp>
        <p:nvSpPr>
          <p:cNvPr id="80927" name="Rectangle 31"/>
          <p:cNvSpPr>
            <a:spLocks noChangeArrowheads="1"/>
          </p:cNvSpPr>
          <p:nvPr/>
        </p:nvSpPr>
        <p:spPr bwMode="auto">
          <a:xfrm>
            <a:off x="171450" y="4811713"/>
            <a:ext cx="409575" cy="27305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3.</a:t>
            </a:r>
          </a:p>
        </p:txBody>
      </p:sp>
      <p:sp>
        <p:nvSpPr>
          <p:cNvPr id="80928" name="Rectangle 32"/>
          <p:cNvSpPr>
            <a:spLocks noChangeArrowheads="1"/>
          </p:cNvSpPr>
          <p:nvPr/>
        </p:nvSpPr>
        <p:spPr bwMode="auto">
          <a:xfrm>
            <a:off x="350838" y="4816475"/>
            <a:ext cx="134937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“Attaining and</a:t>
            </a:r>
          </a:p>
          <a:p>
            <a:pPr algn="l">
              <a:lnSpc>
                <a:spcPct val="85000"/>
              </a:lnSpc>
            </a:pPr>
            <a:r>
              <a:rPr lang="en-US" sz="1400" b="0" i="0"/>
              <a:t>  Sustaining</a:t>
            </a:r>
          </a:p>
          <a:p>
            <a:pPr algn="l">
              <a:lnSpc>
                <a:spcPct val="85000"/>
              </a:lnSpc>
            </a:pPr>
            <a:r>
              <a:rPr lang="en-US" sz="1400" b="0" i="0"/>
              <a:t>  Improvement”</a:t>
            </a:r>
          </a:p>
        </p:txBody>
      </p:sp>
      <p:grpSp>
        <p:nvGrpSpPr>
          <p:cNvPr id="80990" name="Group 94"/>
          <p:cNvGrpSpPr>
            <a:grpSpLocks/>
          </p:cNvGrpSpPr>
          <p:nvPr/>
        </p:nvGrpSpPr>
        <p:grpSpPr bwMode="auto">
          <a:xfrm>
            <a:off x="6683375" y="1300163"/>
            <a:ext cx="2155825" cy="4178300"/>
            <a:chOff x="4210" y="819"/>
            <a:chExt cx="1358" cy="2632"/>
          </a:xfrm>
        </p:grpSpPr>
        <p:sp>
          <p:nvSpPr>
            <p:cNvPr id="80915" name="Freeform 19"/>
            <p:cNvSpPr>
              <a:spLocks/>
            </p:cNvSpPr>
            <p:nvPr/>
          </p:nvSpPr>
          <p:spPr bwMode="auto">
            <a:xfrm>
              <a:off x="4210" y="1589"/>
              <a:ext cx="1325" cy="1858"/>
            </a:xfrm>
            <a:custGeom>
              <a:avLst/>
              <a:gdLst/>
              <a:ahLst/>
              <a:cxnLst>
                <a:cxn ang="0">
                  <a:pos x="207" y="0"/>
                </a:cxn>
                <a:cxn ang="0">
                  <a:pos x="207" y="1316"/>
                </a:cxn>
                <a:cxn ang="0">
                  <a:pos x="0" y="1316"/>
                </a:cxn>
                <a:cxn ang="0">
                  <a:pos x="679" y="1858"/>
                </a:cxn>
                <a:cxn ang="0">
                  <a:pos x="1325" y="1332"/>
                </a:cxn>
                <a:cxn ang="0">
                  <a:pos x="1110" y="1332"/>
                </a:cxn>
                <a:cxn ang="0">
                  <a:pos x="1110" y="0"/>
                </a:cxn>
                <a:cxn ang="0">
                  <a:pos x="462" y="0"/>
                </a:cxn>
                <a:cxn ang="0">
                  <a:pos x="207" y="0"/>
                </a:cxn>
              </a:cxnLst>
              <a:rect l="0" t="0" r="r" b="b"/>
              <a:pathLst>
                <a:path w="1325" h="1858">
                  <a:moveTo>
                    <a:pt x="207" y="0"/>
                  </a:moveTo>
                  <a:lnTo>
                    <a:pt x="207" y="1316"/>
                  </a:lnTo>
                  <a:lnTo>
                    <a:pt x="0" y="1316"/>
                  </a:lnTo>
                  <a:lnTo>
                    <a:pt x="679" y="1858"/>
                  </a:lnTo>
                  <a:lnTo>
                    <a:pt x="1325" y="1332"/>
                  </a:lnTo>
                  <a:lnTo>
                    <a:pt x="1110" y="1332"/>
                  </a:lnTo>
                  <a:lnTo>
                    <a:pt x="1110" y="0"/>
                  </a:lnTo>
                  <a:lnTo>
                    <a:pt x="462" y="0"/>
                  </a:lnTo>
                  <a:lnTo>
                    <a:pt x="207" y="0"/>
                  </a:lnTo>
                  <a:close/>
                </a:path>
              </a:pathLst>
            </a:custGeom>
            <a:gradFill rotWithShape="0">
              <a:gsLst>
                <a:gs pos="0">
                  <a:srgbClr val="FFFFFF"/>
                </a:gs>
                <a:gs pos="100000">
                  <a:srgbClr val="FFCC66"/>
                </a:gs>
              </a:gsLst>
              <a:lin ang="5400000" scaled="1"/>
            </a:gradFill>
            <a:ln w="9525">
              <a:noFill/>
              <a:round/>
              <a:headEnd/>
              <a:tailEnd/>
            </a:ln>
            <a:effectLst>
              <a:outerShdw dist="35921" dir="2700000" algn="ctr" rotWithShape="0">
                <a:srgbClr val="808080"/>
              </a:outerShdw>
            </a:effectLst>
          </p:spPr>
          <p:txBody>
            <a:bodyPr/>
            <a:lstStyle/>
            <a:p>
              <a:endParaRPr lang="en-US"/>
            </a:p>
          </p:txBody>
        </p:sp>
        <p:sp>
          <p:nvSpPr>
            <p:cNvPr id="80916" name="Freeform 20"/>
            <p:cNvSpPr>
              <a:spLocks/>
            </p:cNvSpPr>
            <p:nvPr/>
          </p:nvSpPr>
          <p:spPr bwMode="auto">
            <a:xfrm>
              <a:off x="4214" y="1593"/>
              <a:ext cx="1325" cy="1858"/>
            </a:xfrm>
            <a:custGeom>
              <a:avLst/>
              <a:gdLst/>
              <a:ahLst/>
              <a:cxnLst>
                <a:cxn ang="0">
                  <a:pos x="207" y="0"/>
                </a:cxn>
                <a:cxn ang="0">
                  <a:pos x="207" y="1316"/>
                </a:cxn>
                <a:cxn ang="0">
                  <a:pos x="0" y="1316"/>
                </a:cxn>
                <a:cxn ang="0">
                  <a:pos x="679" y="1858"/>
                </a:cxn>
                <a:cxn ang="0">
                  <a:pos x="1325" y="1332"/>
                </a:cxn>
                <a:cxn ang="0">
                  <a:pos x="1110" y="1332"/>
                </a:cxn>
                <a:cxn ang="0">
                  <a:pos x="1110" y="0"/>
                </a:cxn>
                <a:cxn ang="0">
                  <a:pos x="462" y="0"/>
                </a:cxn>
              </a:cxnLst>
              <a:rect l="0" t="0" r="r" b="b"/>
              <a:pathLst>
                <a:path w="1325" h="1858">
                  <a:moveTo>
                    <a:pt x="207" y="0"/>
                  </a:moveTo>
                  <a:lnTo>
                    <a:pt x="207" y="1316"/>
                  </a:lnTo>
                  <a:lnTo>
                    <a:pt x="0" y="1316"/>
                  </a:lnTo>
                  <a:lnTo>
                    <a:pt x="679" y="1858"/>
                  </a:lnTo>
                  <a:lnTo>
                    <a:pt x="1325" y="1332"/>
                  </a:lnTo>
                  <a:lnTo>
                    <a:pt x="1110" y="1332"/>
                  </a:lnTo>
                  <a:lnTo>
                    <a:pt x="1110" y="0"/>
                  </a:lnTo>
                  <a:lnTo>
                    <a:pt x="462" y="0"/>
                  </a:lnTo>
                </a:path>
              </a:pathLst>
            </a:custGeom>
            <a:noFill/>
            <a:ln w="12700">
              <a:solidFill>
                <a:srgbClr val="000000"/>
              </a:solidFill>
              <a:prstDash val="solid"/>
              <a:round/>
              <a:headEnd/>
              <a:tailEnd/>
            </a:ln>
          </p:spPr>
          <p:txBody>
            <a:bodyPr/>
            <a:lstStyle/>
            <a:p>
              <a:endParaRPr lang="en-US"/>
            </a:p>
          </p:txBody>
        </p:sp>
        <p:sp>
          <p:nvSpPr>
            <p:cNvPr id="80919" name="Line 23"/>
            <p:cNvSpPr>
              <a:spLocks noChangeShapeType="1"/>
            </p:cNvSpPr>
            <p:nvPr/>
          </p:nvSpPr>
          <p:spPr bwMode="auto">
            <a:xfrm flipH="1">
              <a:off x="4417" y="1593"/>
              <a:ext cx="263" cy="1"/>
            </a:xfrm>
            <a:prstGeom prst="line">
              <a:avLst/>
            </a:prstGeom>
            <a:noFill/>
            <a:ln w="12700">
              <a:solidFill>
                <a:srgbClr val="000000"/>
              </a:solidFill>
              <a:round/>
              <a:headEnd/>
              <a:tailEnd/>
            </a:ln>
          </p:spPr>
          <p:txBody>
            <a:bodyPr/>
            <a:lstStyle/>
            <a:p>
              <a:endParaRPr lang="en-US"/>
            </a:p>
          </p:txBody>
        </p:sp>
        <p:sp>
          <p:nvSpPr>
            <p:cNvPr id="80931" name="Rectangle 35"/>
            <p:cNvSpPr>
              <a:spLocks noChangeArrowheads="1"/>
            </p:cNvSpPr>
            <p:nvPr/>
          </p:nvSpPr>
          <p:spPr bwMode="auto">
            <a:xfrm>
              <a:off x="4401" y="1659"/>
              <a:ext cx="914" cy="993"/>
            </a:xfrm>
            <a:prstGeom prst="rect">
              <a:avLst/>
            </a:prstGeom>
            <a:noFill/>
            <a:ln w="9525">
              <a:noFill/>
              <a:miter lim="800000"/>
              <a:headEnd/>
              <a:tailEnd/>
            </a:ln>
            <a:effectLst/>
          </p:spPr>
          <p:txBody>
            <a:bodyPr lIns="92075" tIns="46038" rIns="92075" bIns="46038">
              <a:spAutoFit/>
            </a:bodyPr>
            <a:lstStyle/>
            <a:p>
              <a:pPr>
                <a:lnSpc>
                  <a:spcPct val="115000"/>
                </a:lnSpc>
              </a:pPr>
              <a:r>
                <a:rPr lang="en-US" sz="1700" b="0" i="0"/>
                <a:t>Changing Behavior and Developing Competency and Capability</a:t>
              </a:r>
            </a:p>
          </p:txBody>
        </p:sp>
        <p:sp>
          <p:nvSpPr>
            <p:cNvPr id="80933" name="Rectangle 37"/>
            <p:cNvSpPr>
              <a:spLocks noChangeArrowheads="1"/>
            </p:cNvSpPr>
            <p:nvPr/>
          </p:nvSpPr>
          <p:spPr bwMode="auto">
            <a:xfrm>
              <a:off x="4257" y="819"/>
              <a:ext cx="1258" cy="384"/>
            </a:xfrm>
            <a:prstGeom prst="rect">
              <a:avLst/>
            </a:prstGeom>
            <a:noFill/>
            <a:ln w="9525">
              <a:noFill/>
              <a:miter lim="800000"/>
              <a:headEnd/>
              <a:tailEnd/>
            </a:ln>
            <a:effectLst/>
          </p:spPr>
          <p:txBody>
            <a:bodyPr lIns="92075" tIns="46038" rIns="92075" bIns="46038">
              <a:spAutoFit/>
            </a:bodyPr>
            <a:lstStyle/>
            <a:p>
              <a:pPr algn="l"/>
              <a:r>
                <a:rPr lang="en-US" sz="1700" b="0" i="0"/>
                <a:t>Behavior</a:t>
              </a:r>
            </a:p>
            <a:p>
              <a:pPr algn="l"/>
              <a:r>
                <a:rPr lang="en-US" sz="1700" b="0" i="0"/>
                <a:t>(Capability)</a:t>
              </a:r>
            </a:p>
          </p:txBody>
        </p:sp>
        <p:grpSp>
          <p:nvGrpSpPr>
            <p:cNvPr id="80934" name="Group 38"/>
            <p:cNvGrpSpPr>
              <a:grpSpLocks/>
            </p:cNvGrpSpPr>
            <p:nvPr/>
          </p:nvGrpSpPr>
          <p:grpSpPr bwMode="auto">
            <a:xfrm>
              <a:off x="5009" y="912"/>
              <a:ext cx="559" cy="239"/>
              <a:chOff x="2450" y="2856"/>
              <a:chExt cx="559" cy="239"/>
            </a:xfrm>
          </p:grpSpPr>
          <p:grpSp>
            <p:nvGrpSpPr>
              <p:cNvPr id="80935" name="Group 39"/>
              <p:cNvGrpSpPr>
                <a:grpSpLocks/>
              </p:cNvGrpSpPr>
              <p:nvPr/>
            </p:nvGrpSpPr>
            <p:grpSpPr bwMode="auto">
              <a:xfrm>
                <a:off x="2450" y="2911"/>
                <a:ext cx="324" cy="184"/>
                <a:chOff x="2450" y="2911"/>
                <a:chExt cx="324" cy="184"/>
              </a:xfrm>
            </p:grpSpPr>
            <p:sp>
              <p:nvSpPr>
                <p:cNvPr id="80936" name="Freeform 40"/>
                <p:cNvSpPr>
                  <a:spLocks/>
                </p:cNvSpPr>
                <p:nvPr/>
              </p:nvSpPr>
              <p:spPr bwMode="auto">
                <a:xfrm>
                  <a:off x="2450" y="2911"/>
                  <a:ext cx="324" cy="184"/>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80937" name="Freeform 41"/>
                <p:cNvSpPr>
                  <a:spLocks/>
                </p:cNvSpPr>
                <p:nvPr/>
              </p:nvSpPr>
              <p:spPr bwMode="auto">
                <a:xfrm>
                  <a:off x="2551" y="3027"/>
                  <a:ext cx="159" cy="65"/>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38" name="Freeform 42"/>
                <p:cNvSpPr>
                  <a:spLocks/>
                </p:cNvSpPr>
                <p:nvPr/>
              </p:nvSpPr>
              <p:spPr bwMode="auto">
                <a:xfrm>
                  <a:off x="2618" y="3032"/>
                  <a:ext cx="144" cy="32"/>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39" name="Freeform 43"/>
                <p:cNvSpPr>
                  <a:spLocks/>
                </p:cNvSpPr>
                <p:nvPr/>
              </p:nvSpPr>
              <p:spPr bwMode="auto">
                <a:xfrm>
                  <a:off x="2643" y="3021"/>
                  <a:ext cx="119" cy="1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0" name="Freeform 44"/>
                <p:cNvSpPr>
                  <a:spLocks/>
                </p:cNvSpPr>
                <p:nvPr/>
              </p:nvSpPr>
              <p:spPr bwMode="auto">
                <a:xfrm>
                  <a:off x="2485" y="2935"/>
                  <a:ext cx="22" cy="27"/>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1" name="Freeform 45"/>
                <p:cNvSpPr>
                  <a:spLocks/>
                </p:cNvSpPr>
                <p:nvPr/>
              </p:nvSpPr>
              <p:spPr bwMode="auto">
                <a:xfrm>
                  <a:off x="2495" y="2943"/>
                  <a:ext cx="17" cy="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2" name="Freeform 46"/>
                <p:cNvSpPr>
                  <a:spLocks/>
                </p:cNvSpPr>
                <p:nvPr/>
              </p:nvSpPr>
              <p:spPr bwMode="auto">
                <a:xfrm>
                  <a:off x="2500" y="2973"/>
                  <a:ext cx="24" cy="1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3" name="Freeform 47"/>
                <p:cNvSpPr>
                  <a:spLocks/>
                </p:cNvSpPr>
                <p:nvPr/>
              </p:nvSpPr>
              <p:spPr bwMode="auto">
                <a:xfrm>
                  <a:off x="2495" y="2978"/>
                  <a:ext cx="28" cy="17"/>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4" name="Freeform 48"/>
                <p:cNvSpPr>
                  <a:spLocks/>
                </p:cNvSpPr>
                <p:nvPr/>
              </p:nvSpPr>
              <p:spPr bwMode="auto">
                <a:xfrm>
                  <a:off x="2572" y="2929"/>
                  <a:ext cx="17" cy="55"/>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5" name="Freeform 49"/>
                <p:cNvSpPr>
                  <a:spLocks/>
                </p:cNvSpPr>
                <p:nvPr/>
              </p:nvSpPr>
              <p:spPr bwMode="auto">
                <a:xfrm>
                  <a:off x="2522" y="2995"/>
                  <a:ext cx="35" cy="1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6" name="Freeform 50"/>
                <p:cNvSpPr>
                  <a:spLocks/>
                </p:cNvSpPr>
                <p:nvPr/>
              </p:nvSpPr>
              <p:spPr bwMode="auto">
                <a:xfrm>
                  <a:off x="2569" y="2959"/>
                  <a:ext cx="56" cy="35"/>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7" name="Freeform 51"/>
                <p:cNvSpPr>
                  <a:spLocks/>
                </p:cNvSpPr>
                <p:nvPr/>
              </p:nvSpPr>
              <p:spPr bwMode="auto">
                <a:xfrm>
                  <a:off x="2590" y="2984"/>
                  <a:ext cx="27" cy="17"/>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8" name="Freeform 52"/>
                <p:cNvSpPr>
                  <a:spLocks/>
                </p:cNvSpPr>
                <p:nvPr/>
              </p:nvSpPr>
              <p:spPr bwMode="auto">
                <a:xfrm>
                  <a:off x="2578" y="2981"/>
                  <a:ext cx="78" cy="32"/>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49" name="Freeform 53"/>
                <p:cNvSpPr>
                  <a:spLocks/>
                </p:cNvSpPr>
                <p:nvPr/>
              </p:nvSpPr>
              <p:spPr bwMode="auto">
                <a:xfrm>
                  <a:off x="2473" y="2935"/>
                  <a:ext cx="17" cy="1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0" name="Freeform 54"/>
                <p:cNvSpPr>
                  <a:spLocks/>
                </p:cNvSpPr>
                <p:nvPr/>
              </p:nvSpPr>
              <p:spPr bwMode="auto">
                <a:xfrm>
                  <a:off x="2606" y="3046"/>
                  <a:ext cx="18" cy="17"/>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1" name="Freeform 55"/>
                <p:cNvSpPr>
                  <a:spLocks/>
                </p:cNvSpPr>
                <p:nvPr/>
              </p:nvSpPr>
              <p:spPr bwMode="auto">
                <a:xfrm>
                  <a:off x="2640" y="3058"/>
                  <a:ext cx="18" cy="17"/>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2" name="Freeform 56"/>
                <p:cNvSpPr>
                  <a:spLocks/>
                </p:cNvSpPr>
                <p:nvPr/>
              </p:nvSpPr>
              <p:spPr bwMode="auto">
                <a:xfrm>
                  <a:off x="2656" y="3046"/>
                  <a:ext cx="24" cy="17"/>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3" name="Freeform 57"/>
                <p:cNvSpPr>
                  <a:spLocks/>
                </p:cNvSpPr>
                <p:nvPr/>
              </p:nvSpPr>
              <p:spPr bwMode="auto">
                <a:xfrm>
                  <a:off x="2700" y="3054"/>
                  <a:ext cx="19" cy="17"/>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4" name="Freeform 58"/>
                <p:cNvSpPr>
                  <a:spLocks/>
                </p:cNvSpPr>
                <p:nvPr/>
              </p:nvSpPr>
              <p:spPr bwMode="auto">
                <a:xfrm>
                  <a:off x="2714" y="3035"/>
                  <a:ext cx="21" cy="1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5" name="Freeform 59"/>
                <p:cNvSpPr>
                  <a:spLocks/>
                </p:cNvSpPr>
                <p:nvPr/>
              </p:nvSpPr>
              <p:spPr bwMode="auto">
                <a:xfrm>
                  <a:off x="2683" y="3032"/>
                  <a:ext cx="18" cy="17"/>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6" name="Freeform 60"/>
                <p:cNvSpPr>
                  <a:spLocks/>
                </p:cNvSpPr>
                <p:nvPr/>
              </p:nvSpPr>
              <p:spPr bwMode="auto">
                <a:xfrm>
                  <a:off x="2705" y="3012"/>
                  <a:ext cx="22" cy="17"/>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7" name="Freeform 61"/>
                <p:cNvSpPr>
                  <a:spLocks/>
                </p:cNvSpPr>
                <p:nvPr/>
              </p:nvSpPr>
              <p:spPr bwMode="auto">
                <a:xfrm>
                  <a:off x="2666" y="3002"/>
                  <a:ext cx="32" cy="17"/>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8" name="Freeform 62"/>
                <p:cNvSpPr>
                  <a:spLocks/>
                </p:cNvSpPr>
                <p:nvPr/>
              </p:nvSpPr>
              <p:spPr bwMode="auto">
                <a:xfrm>
                  <a:off x="2656" y="3007"/>
                  <a:ext cx="17" cy="1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59" name="Freeform 63"/>
                <p:cNvSpPr>
                  <a:spLocks/>
                </p:cNvSpPr>
                <p:nvPr/>
              </p:nvSpPr>
              <p:spPr bwMode="auto">
                <a:xfrm>
                  <a:off x="2631" y="3022"/>
                  <a:ext cx="17" cy="17"/>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0" name="Line 64"/>
                <p:cNvSpPr>
                  <a:spLocks noChangeShapeType="1"/>
                </p:cNvSpPr>
                <p:nvPr/>
              </p:nvSpPr>
              <p:spPr bwMode="auto">
                <a:xfrm flipH="1" flipV="1">
                  <a:off x="2640" y="3079"/>
                  <a:ext cx="4" cy="6"/>
                </a:xfrm>
                <a:prstGeom prst="line">
                  <a:avLst/>
                </a:prstGeom>
                <a:noFill/>
                <a:ln w="12700">
                  <a:solidFill>
                    <a:srgbClr val="000000"/>
                  </a:solidFill>
                  <a:round/>
                  <a:headEnd type="none" w="sm" len="sm"/>
                  <a:tailEnd type="none" w="sm" len="sm"/>
                </a:ln>
                <a:effectLst/>
              </p:spPr>
              <p:txBody>
                <a:bodyPr wrap="none" anchor="ctr"/>
                <a:lstStyle/>
                <a:p>
                  <a:endParaRPr lang="en-US"/>
                </a:p>
              </p:txBody>
            </p:sp>
          </p:grpSp>
          <p:grpSp>
            <p:nvGrpSpPr>
              <p:cNvPr id="80961" name="Group 65"/>
              <p:cNvGrpSpPr>
                <a:grpSpLocks/>
              </p:cNvGrpSpPr>
              <p:nvPr/>
            </p:nvGrpSpPr>
            <p:grpSpPr bwMode="auto">
              <a:xfrm>
                <a:off x="2734" y="2856"/>
                <a:ext cx="275" cy="202"/>
                <a:chOff x="2734" y="2856"/>
                <a:chExt cx="275" cy="202"/>
              </a:xfrm>
            </p:grpSpPr>
            <p:sp>
              <p:nvSpPr>
                <p:cNvPr id="80962" name="Freeform 66"/>
                <p:cNvSpPr>
                  <a:spLocks/>
                </p:cNvSpPr>
                <p:nvPr/>
              </p:nvSpPr>
              <p:spPr bwMode="auto">
                <a:xfrm>
                  <a:off x="2734" y="2856"/>
                  <a:ext cx="275" cy="202"/>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80963" name="Freeform 67"/>
                <p:cNvSpPr>
                  <a:spLocks/>
                </p:cNvSpPr>
                <p:nvPr/>
              </p:nvSpPr>
              <p:spPr bwMode="auto">
                <a:xfrm>
                  <a:off x="2773" y="2981"/>
                  <a:ext cx="163" cy="1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4" name="Freeform 68"/>
                <p:cNvSpPr>
                  <a:spLocks/>
                </p:cNvSpPr>
                <p:nvPr/>
              </p:nvSpPr>
              <p:spPr bwMode="auto">
                <a:xfrm>
                  <a:off x="2755" y="2950"/>
                  <a:ext cx="130" cy="17"/>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5" name="Freeform 69"/>
                <p:cNvSpPr>
                  <a:spLocks/>
                </p:cNvSpPr>
                <p:nvPr/>
              </p:nvSpPr>
              <p:spPr bwMode="auto">
                <a:xfrm>
                  <a:off x="2808" y="2940"/>
                  <a:ext cx="106" cy="17"/>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6" name="Freeform 70"/>
                <p:cNvSpPr>
                  <a:spLocks/>
                </p:cNvSpPr>
                <p:nvPr/>
              </p:nvSpPr>
              <p:spPr bwMode="auto">
                <a:xfrm>
                  <a:off x="2791" y="2878"/>
                  <a:ext cx="70" cy="6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7" name="Freeform 71"/>
                <p:cNvSpPr>
                  <a:spLocks/>
                </p:cNvSpPr>
                <p:nvPr/>
              </p:nvSpPr>
              <p:spPr bwMode="auto">
                <a:xfrm>
                  <a:off x="2802" y="2910"/>
                  <a:ext cx="17" cy="18"/>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8" name="Freeform 72"/>
                <p:cNvSpPr>
                  <a:spLocks/>
                </p:cNvSpPr>
                <p:nvPr/>
              </p:nvSpPr>
              <p:spPr bwMode="auto">
                <a:xfrm>
                  <a:off x="2891" y="2863"/>
                  <a:ext cx="17" cy="21"/>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69" name="Freeform 73"/>
                <p:cNvSpPr>
                  <a:spLocks/>
                </p:cNvSpPr>
                <p:nvPr/>
              </p:nvSpPr>
              <p:spPr bwMode="auto">
                <a:xfrm>
                  <a:off x="2947" y="2868"/>
                  <a:ext cx="17" cy="32"/>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0" name="Freeform 74"/>
                <p:cNvSpPr>
                  <a:spLocks/>
                </p:cNvSpPr>
                <p:nvPr/>
              </p:nvSpPr>
              <p:spPr bwMode="auto">
                <a:xfrm>
                  <a:off x="2915" y="2901"/>
                  <a:ext cx="28" cy="1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1" name="Freeform 75"/>
                <p:cNvSpPr>
                  <a:spLocks/>
                </p:cNvSpPr>
                <p:nvPr/>
              </p:nvSpPr>
              <p:spPr bwMode="auto">
                <a:xfrm>
                  <a:off x="2904" y="2991"/>
                  <a:ext cx="47" cy="56"/>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2" name="Freeform 76"/>
                <p:cNvSpPr>
                  <a:spLocks/>
                </p:cNvSpPr>
                <p:nvPr/>
              </p:nvSpPr>
              <p:spPr bwMode="auto">
                <a:xfrm>
                  <a:off x="2864" y="2995"/>
                  <a:ext cx="46" cy="49"/>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3" name="Freeform 77"/>
                <p:cNvSpPr>
                  <a:spLocks/>
                </p:cNvSpPr>
                <p:nvPr/>
              </p:nvSpPr>
              <p:spPr bwMode="auto">
                <a:xfrm>
                  <a:off x="2819" y="2993"/>
                  <a:ext cx="25" cy="45"/>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4" name="Freeform 78"/>
                <p:cNvSpPr>
                  <a:spLocks/>
                </p:cNvSpPr>
                <p:nvPr/>
              </p:nvSpPr>
              <p:spPr bwMode="auto">
                <a:xfrm>
                  <a:off x="2905" y="2917"/>
                  <a:ext cx="17" cy="1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5" name="Freeform 79"/>
                <p:cNvSpPr>
                  <a:spLocks/>
                </p:cNvSpPr>
                <p:nvPr/>
              </p:nvSpPr>
              <p:spPr bwMode="auto">
                <a:xfrm>
                  <a:off x="2785" y="2936"/>
                  <a:ext cx="18" cy="17"/>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6" name="Freeform 80"/>
                <p:cNvSpPr>
                  <a:spLocks/>
                </p:cNvSpPr>
                <p:nvPr/>
              </p:nvSpPr>
              <p:spPr bwMode="auto">
                <a:xfrm>
                  <a:off x="2840" y="2997"/>
                  <a:ext cx="109" cy="18"/>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7" name="Freeform 81"/>
                <p:cNvSpPr>
                  <a:spLocks/>
                </p:cNvSpPr>
                <p:nvPr/>
              </p:nvSpPr>
              <p:spPr bwMode="auto">
                <a:xfrm>
                  <a:off x="2940" y="3006"/>
                  <a:ext cx="18" cy="17"/>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8" name="Freeform 82"/>
                <p:cNvSpPr>
                  <a:spLocks/>
                </p:cNvSpPr>
                <p:nvPr/>
              </p:nvSpPr>
              <p:spPr bwMode="auto">
                <a:xfrm>
                  <a:off x="2904" y="3014"/>
                  <a:ext cx="25" cy="17"/>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79" name="Freeform 83"/>
                <p:cNvSpPr>
                  <a:spLocks/>
                </p:cNvSpPr>
                <p:nvPr/>
              </p:nvSpPr>
              <p:spPr bwMode="auto">
                <a:xfrm>
                  <a:off x="2863" y="3020"/>
                  <a:ext cx="24" cy="17"/>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80" name="Freeform 84"/>
                <p:cNvSpPr>
                  <a:spLocks/>
                </p:cNvSpPr>
                <p:nvPr/>
              </p:nvSpPr>
              <p:spPr bwMode="auto">
                <a:xfrm>
                  <a:off x="2803" y="3009"/>
                  <a:ext cx="25" cy="1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80981" name="Freeform 85"/>
                <p:cNvSpPr>
                  <a:spLocks/>
                </p:cNvSpPr>
                <p:nvPr/>
              </p:nvSpPr>
              <p:spPr bwMode="auto">
                <a:xfrm>
                  <a:off x="2791" y="2996"/>
                  <a:ext cx="29" cy="17"/>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grpSp>
        </p:grpSp>
      </p:grpSp>
      <p:grpSp>
        <p:nvGrpSpPr>
          <p:cNvPr id="80988" name="Group 92"/>
          <p:cNvGrpSpPr>
            <a:grpSpLocks/>
          </p:cNvGrpSpPr>
          <p:nvPr/>
        </p:nvGrpSpPr>
        <p:grpSpPr bwMode="auto">
          <a:xfrm>
            <a:off x="1628775" y="1219200"/>
            <a:ext cx="2447925" cy="4352925"/>
            <a:chOff x="1026" y="768"/>
            <a:chExt cx="1542" cy="2742"/>
          </a:xfrm>
        </p:grpSpPr>
        <p:sp>
          <p:nvSpPr>
            <p:cNvPr id="80904" name="Line 8"/>
            <p:cNvSpPr>
              <a:spLocks noChangeShapeType="1"/>
            </p:cNvSpPr>
            <p:nvPr/>
          </p:nvSpPr>
          <p:spPr bwMode="auto">
            <a:xfrm>
              <a:off x="1026" y="776"/>
              <a:ext cx="1" cy="2568"/>
            </a:xfrm>
            <a:prstGeom prst="line">
              <a:avLst/>
            </a:prstGeom>
            <a:noFill/>
            <a:ln w="12700">
              <a:solidFill>
                <a:srgbClr val="000000"/>
              </a:solidFill>
              <a:round/>
              <a:headEnd/>
              <a:tailEnd/>
            </a:ln>
          </p:spPr>
          <p:txBody>
            <a:bodyPr/>
            <a:lstStyle/>
            <a:p>
              <a:endParaRPr lang="en-US"/>
            </a:p>
          </p:txBody>
        </p:sp>
        <p:sp>
          <p:nvSpPr>
            <p:cNvPr id="80905" name="Line 9"/>
            <p:cNvSpPr>
              <a:spLocks noChangeShapeType="1"/>
            </p:cNvSpPr>
            <p:nvPr/>
          </p:nvSpPr>
          <p:spPr bwMode="auto">
            <a:xfrm>
              <a:off x="2567" y="768"/>
              <a:ext cx="1" cy="2742"/>
            </a:xfrm>
            <a:prstGeom prst="line">
              <a:avLst/>
            </a:prstGeom>
            <a:noFill/>
            <a:ln w="12700">
              <a:solidFill>
                <a:srgbClr val="000000"/>
              </a:solidFill>
              <a:round/>
              <a:headEnd/>
              <a:tailEnd/>
            </a:ln>
          </p:spPr>
          <p:txBody>
            <a:bodyPr/>
            <a:lstStyle/>
            <a:p>
              <a:endParaRPr lang="en-US"/>
            </a:p>
          </p:txBody>
        </p:sp>
        <p:sp>
          <p:nvSpPr>
            <p:cNvPr id="80911" name="Freeform 15"/>
            <p:cNvSpPr>
              <a:spLocks/>
            </p:cNvSpPr>
            <p:nvPr/>
          </p:nvSpPr>
          <p:spPr bwMode="ltGray">
            <a:xfrm>
              <a:off x="1158" y="1581"/>
              <a:ext cx="1327" cy="1858"/>
            </a:xfrm>
            <a:custGeom>
              <a:avLst/>
              <a:gdLst/>
              <a:ahLst/>
              <a:cxnLst>
                <a:cxn ang="0">
                  <a:pos x="207" y="0"/>
                </a:cxn>
                <a:cxn ang="0">
                  <a:pos x="207" y="1317"/>
                </a:cxn>
                <a:cxn ang="0">
                  <a:pos x="0" y="1317"/>
                </a:cxn>
                <a:cxn ang="0">
                  <a:pos x="679" y="1858"/>
                </a:cxn>
                <a:cxn ang="0">
                  <a:pos x="1327" y="1332"/>
                </a:cxn>
                <a:cxn ang="0">
                  <a:pos x="1110" y="1332"/>
                </a:cxn>
                <a:cxn ang="0">
                  <a:pos x="1110" y="0"/>
                </a:cxn>
                <a:cxn ang="0">
                  <a:pos x="464" y="0"/>
                </a:cxn>
                <a:cxn ang="0">
                  <a:pos x="207" y="0"/>
                </a:cxn>
              </a:cxnLst>
              <a:rect l="0" t="0" r="r" b="b"/>
              <a:pathLst>
                <a:path w="1327" h="1858">
                  <a:moveTo>
                    <a:pt x="207" y="0"/>
                  </a:moveTo>
                  <a:lnTo>
                    <a:pt x="207" y="1317"/>
                  </a:lnTo>
                  <a:lnTo>
                    <a:pt x="0" y="1317"/>
                  </a:lnTo>
                  <a:lnTo>
                    <a:pt x="679" y="1858"/>
                  </a:lnTo>
                  <a:lnTo>
                    <a:pt x="1327" y="1332"/>
                  </a:lnTo>
                  <a:lnTo>
                    <a:pt x="1110" y="1332"/>
                  </a:lnTo>
                  <a:lnTo>
                    <a:pt x="1110" y="0"/>
                  </a:lnTo>
                  <a:lnTo>
                    <a:pt x="464" y="0"/>
                  </a:lnTo>
                  <a:lnTo>
                    <a:pt x="207" y="0"/>
                  </a:lnTo>
                  <a:close/>
                </a:path>
              </a:pathLst>
            </a:custGeom>
            <a:gradFill rotWithShape="0">
              <a:gsLst>
                <a:gs pos="0">
                  <a:srgbClr val="FFFFFF"/>
                </a:gs>
                <a:gs pos="100000">
                  <a:srgbClr val="3333CC"/>
                </a:gs>
              </a:gsLst>
              <a:lin ang="5400000" scaled="1"/>
            </a:gradFill>
            <a:ln w="12700" cap="rnd" cmpd="sng">
              <a:solidFill>
                <a:srgbClr val="000000"/>
              </a:solidFill>
              <a:prstDash val="solid"/>
              <a:round/>
              <a:headEnd type="none" w="med" len="med"/>
              <a:tailEnd type="none" w="med" len="med"/>
            </a:ln>
            <a:effectLst>
              <a:outerShdw dist="35921" dir="2700000" algn="ctr" rotWithShape="0">
                <a:schemeClr val="bg2"/>
              </a:outerShdw>
            </a:effectLst>
          </p:spPr>
          <p:txBody>
            <a:bodyPr/>
            <a:lstStyle/>
            <a:p>
              <a:endParaRPr lang="en-US"/>
            </a:p>
          </p:txBody>
        </p:sp>
        <p:sp>
          <p:nvSpPr>
            <p:cNvPr id="80912" name="Freeform 16"/>
            <p:cNvSpPr>
              <a:spLocks/>
            </p:cNvSpPr>
            <p:nvPr/>
          </p:nvSpPr>
          <p:spPr bwMode="auto">
            <a:xfrm>
              <a:off x="1162" y="1585"/>
              <a:ext cx="1327" cy="1858"/>
            </a:xfrm>
            <a:custGeom>
              <a:avLst/>
              <a:gdLst/>
              <a:ahLst/>
              <a:cxnLst>
                <a:cxn ang="0">
                  <a:pos x="207" y="0"/>
                </a:cxn>
                <a:cxn ang="0">
                  <a:pos x="207" y="1317"/>
                </a:cxn>
                <a:cxn ang="0">
                  <a:pos x="0" y="1317"/>
                </a:cxn>
                <a:cxn ang="0">
                  <a:pos x="679" y="1858"/>
                </a:cxn>
                <a:cxn ang="0">
                  <a:pos x="1327" y="1332"/>
                </a:cxn>
                <a:cxn ang="0">
                  <a:pos x="1110" y="1332"/>
                </a:cxn>
                <a:cxn ang="0">
                  <a:pos x="1110" y="0"/>
                </a:cxn>
                <a:cxn ang="0">
                  <a:pos x="464" y="0"/>
                </a:cxn>
              </a:cxnLst>
              <a:rect l="0" t="0" r="r" b="b"/>
              <a:pathLst>
                <a:path w="1327" h="1858">
                  <a:moveTo>
                    <a:pt x="207" y="0"/>
                  </a:moveTo>
                  <a:lnTo>
                    <a:pt x="207" y="1317"/>
                  </a:lnTo>
                  <a:lnTo>
                    <a:pt x="0" y="1317"/>
                  </a:lnTo>
                  <a:lnTo>
                    <a:pt x="679" y="1858"/>
                  </a:lnTo>
                  <a:lnTo>
                    <a:pt x="1327" y="1332"/>
                  </a:lnTo>
                  <a:lnTo>
                    <a:pt x="1110" y="1332"/>
                  </a:lnTo>
                  <a:lnTo>
                    <a:pt x="1110" y="0"/>
                  </a:lnTo>
                  <a:lnTo>
                    <a:pt x="464" y="0"/>
                  </a:lnTo>
                </a:path>
              </a:pathLst>
            </a:custGeom>
            <a:noFill/>
            <a:ln w="12700">
              <a:solidFill>
                <a:srgbClr val="000000"/>
              </a:solidFill>
              <a:prstDash val="solid"/>
              <a:round/>
              <a:headEnd/>
              <a:tailEnd/>
            </a:ln>
          </p:spPr>
          <p:txBody>
            <a:bodyPr/>
            <a:lstStyle/>
            <a:p>
              <a:endParaRPr lang="en-US"/>
            </a:p>
          </p:txBody>
        </p:sp>
        <p:sp>
          <p:nvSpPr>
            <p:cNvPr id="80918" name="Line 22"/>
            <p:cNvSpPr>
              <a:spLocks noChangeShapeType="1"/>
            </p:cNvSpPr>
            <p:nvPr/>
          </p:nvSpPr>
          <p:spPr bwMode="auto">
            <a:xfrm flipH="1">
              <a:off x="1373" y="1585"/>
              <a:ext cx="264" cy="1"/>
            </a:xfrm>
            <a:prstGeom prst="line">
              <a:avLst/>
            </a:prstGeom>
            <a:noFill/>
            <a:ln w="12700">
              <a:solidFill>
                <a:srgbClr val="000000"/>
              </a:solidFill>
              <a:round/>
              <a:headEnd/>
              <a:tailEnd/>
            </a:ln>
          </p:spPr>
          <p:txBody>
            <a:bodyPr/>
            <a:lstStyle/>
            <a:p>
              <a:endParaRPr lang="en-US"/>
            </a:p>
          </p:txBody>
        </p:sp>
        <p:sp>
          <p:nvSpPr>
            <p:cNvPr id="80920" name="Rectangle 24"/>
            <p:cNvSpPr>
              <a:spLocks noChangeArrowheads="1"/>
            </p:cNvSpPr>
            <p:nvPr/>
          </p:nvSpPr>
          <p:spPr bwMode="auto">
            <a:xfrm>
              <a:off x="1116" y="819"/>
              <a:ext cx="1392" cy="547"/>
            </a:xfrm>
            <a:prstGeom prst="rect">
              <a:avLst/>
            </a:prstGeom>
            <a:noFill/>
            <a:ln w="9525">
              <a:noFill/>
              <a:miter lim="800000"/>
              <a:headEnd/>
              <a:tailEnd/>
            </a:ln>
            <a:effectLst/>
          </p:spPr>
          <p:txBody>
            <a:bodyPr lIns="92075" tIns="46038" rIns="92075" bIns="46038">
              <a:spAutoFit/>
            </a:bodyPr>
            <a:lstStyle/>
            <a:p>
              <a:pPr algn="l"/>
              <a:r>
                <a:rPr lang="en-US" sz="1700" b="0" i="0"/>
                <a:t>Mind-set</a:t>
              </a:r>
            </a:p>
            <a:p>
              <a:pPr algn="l"/>
              <a:r>
                <a:rPr lang="en-US" sz="1700" b="0" i="0"/>
                <a:t>(Thinking/</a:t>
              </a:r>
            </a:p>
            <a:p>
              <a:pPr algn="l"/>
              <a:r>
                <a:rPr lang="en-US" sz="1700" b="0" i="0"/>
                <a:t>Understanding)</a:t>
              </a:r>
            </a:p>
          </p:txBody>
        </p:sp>
        <p:sp>
          <p:nvSpPr>
            <p:cNvPr id="80929" name="Rectangle 33"/>
            <p:cNvSpPr>
              <a:spLocks noChangeArrowheads="1"/>
            </p:cNvSpPr>
            <p:nvPr/>
          </p:nvSpPr>
          <p:spPr bwMode="auto">
            <a:xfrm>
              <a:off x="1345" y="1659"/>
              <a:ext cx="914" cy="1180"/>
            </a:xfrm>
            <a:prstGeom prst="rect">
              <a:avLst/>
            </a:prstGeom>
            <a:noFill/>
            <a:ln w="9525">
              <a:noFill/>
              <a:miter lim="800000"/>
              <a:headEnd/>
              <a:tailEnd/>
            </a:ln>
            <a:effectLst/>
          </p:spPr>
          <p:txBody>
            <a:bodyPr lIns="92075" tIns="46038" rIns="92075" bIns="46038">
              <a:spAutoFit/>
            </a:bodyPr>
            <a:lstStyle/>
            <a:p>
              <a:pPr>
                <a:lnSpc>
                  <a:spcPct val="115000"/>
                </a:lnSpc>
              </a:pPr>
              <a:r>
                <a:rPr lang="en-US" sz="1700" b="0" i="0"/>
                <a:t>Breaking the Conventional Mind-set and Generating a Picture of the Future</a:t>
              </a:r>
            </a:p>
          </p:txBody>
        </p:sp>
        <p:sp>
          <p:nvSpPr>
            <p:cNvPr id="80982" name="Freeform 86"/>
            <p:cNvSpPr>
              <a:spLocks/>
            </p:cNvSpPr>
            <p:nvPr/>
          </p:nvSpPr>
          <p:spPr bwMode="auto">
            <a:xfrm>
              <a:off x="2067" y="912"/>
              <a:ext cx="333" cy="300"/>
            </a:xfrm>
            <a:custGeom>
              <a:avLst/>
              <a:gdLst/>
              <a:ahLst/>
              <a:cxnLst>
                <a:cxn ang="0">
                  <a:pos x="217" y="271"/>
                </a:cxn>
                <a:cxn ang="0">
                  <a:pos x="220" y="257"/>
                </a:cxn>
                <a:cxn ang="0">
                  <a:pos x="232" y="250"/>
                </a:cxn>
                <a:cxn ang="0">
                  <a:pos x="272" y="244"/>
                </a:cxn>
                <a:cxn ang="0">
                  <a:pos x="291" y="236"/>
                </a:cxn>
                <a:cxn ang="0">
                  <a:pos x="298" y="229"/>
                </a:cxn>
                <a:cxn ang="0">
                  <a:pos x="298" y="213"/>
                </a:cxn>
                <a:cxn ang="0">
                  <a:pos x="296" y="188"/>
                </a:cxn>
                <a:cxn ang="0">
                  <a:pos x="301" y="171"/>
                </a:cxn>
                <a:cxn ang="0">
                  <a:pos x="314" y="165"/>
                </a:cxn>
                <a:cxn ang="0">
                  <a:pos x="329" y="159"/>
                </a:cxn>
                <a:cxn ang="0">
                  <a:pos x="332" y="151"/>
                </a:cxn>
                <a:cxn ang="0">
                  <a:pos x="323" y="144"/>
                </a:cxn>
                <a:cxn ang="0">
                  <a:pos x="294" y="114"/>
                </a:cxn>
                <a:cxn ang="0">
                  <a:pos x="299" y="105"/>
                </a:cxn>
                <a:cxn ang="0">
                  <a:pos x="306" y="87"/>
                </a:cxn>
                <a:cxn ang="0">
                  <a:pos x="300" y="58"/>
                </a:cxn>
                <a:cxn ang="0">
                  <a:pos x="282" y="31"/>
                </a:cxn>
                <a:cxn ang="0">
                  <a:pos x="263" y="12"/>
                </a:cxn>
                <a:cxn ang="0">
                  <a:pos x="224" y="1"/>
                </a:cxn>
                <a:cxn ang="0">
                  <a:pos x="180" y="0"/>
                </a:cxn>
                <a:cxn ang="0">
                  <a:pos x="139" y="2"/>
                </a:cxn>
                <a:cxn ang="0">
                  <a:pos x="102" y="11"/>
                </a:cxn>
                <a:cxn ang="0">
                  <a:pos x="59" y="32"/>
                </a:cxn>
                <a:cxn ang="0">
                  <a:pos x="38" y="48"/>
                </a:cxn>
                <a:cxn ang="0">
                  <a:pos x="17" y="72"/>
                </a:cxn>
                <a:cxn ang="0">
                  <a:pos x="1" y="102"/>
                </a:cxn>
                <a:cxn ang="0">
                  <a:pos x="0" y="129"/>
                </a:cxn>
                <a:cxn ang="0">
                  <a:pos x="9" y="153"/>
                </a:cxn>
                <a:cxn ang="0">
                  <a:pos x="52" y="206"/>
                </a:cxn>
                <a:cxn ang="0">
                  <a:pos x="66" y="230"/>
                </a:cxn>
                <a:cxn ang="0">
                  <a:pos x="70" y="246"/>
                </a:cxn>
                <a:cxn ang="0">
                  <a:pos x="71" y="267"/>
                </a:cxn>
                <a:cxn ang="0">
                  <a:pos x="217" y="299"/>
                </a:cxn>
              </a:cxnLst>
              <a:rect l="0" t="0" r="r" b="b"/>
              <a:pathLst>
                <a:path w="333" h="300">
                  <a:moveTo>
                    <a:pt x="217" y="299"/>
                  </a:moveTo>
                  <a:lnTo>
                    <a:pt x="217" y="271"/>
                  </a:lnTo>
                  <a:lnTo>
                    <a:pt x="218" y="264"/>
                  </a:lnTo>
                  <a:lnTo>
                    <a:pt x="220" y="257"/>
                  </a:lnTo>
                  <a:lnTo>
                    <a:pt x="225" y="252"/>
                  </a:lnTo>
                  <a:lnTo>
                    <a:pt x="232" y="250"/>
                  </a:lnTo>
                  <a:lnTo>
                    <a:pt x="257" y="246"/>
                  </a:lnTo>
                  <a:lnTo>
                    <a:pt x="272" y="244"/>
                  </a:lnTo>
                  <a:lnTo>
                    <a:pt x="282" y="240"/>
                  </a:lnTo>
                  <a:lnTo>
                    <a:pt x="291" y="236"/>
                  </a:lnTo>
                  <a:lnTo>
                    <a:pt x="295" y="234"/>
                  </a:lnTo>
                  <a:lnTo>
                    <a:pt x="298" y="229"/>
                  </a:lnTo>
                  <a:lnTo>
                    <a:pt x="298" y="221"/>
                  </a:lnTo>
                  <a:lnTo>
                    <a:pt x="298" y="213"/>
                  </a:lnTo>
                  <a:lnTo>
                    <a:pt x="296" y="199"/>
                  </a:lnTo>
                  <a:lnTo>
                    <a:pt x="296" y="188"/>
                  </a:lnTo>
                  <a:lnTo>
                    <a:pt x="298" y="178"/>
                  </a:lnTo>
                  <a:lnTo>
                    <a:pt x="301" y="171"/>
                  </a:lnTo>
                  <a:lnTo>
                    <a:pt x="306" y="168"/>
                  </a:lnTo>
                  <a:lnTo>
                    <a:pt x="314" y="165"/>
                  </a:lnTo>
                  <a:lnTo>
                    <a:pt x="326" y="161"/>
                  </a:lnTo>
                  <a:lnTo>
                    <a:pt x="329" y="159"/>
                  </a:lnTo>
                  <a:lnTo>
                    <a:pt x="332" y="156"/>
                  </a:lnTo>
                  <a:lnTo>
                    <a:pt x="332" y="151"/>
                  </a:lnTo>
                  <a:lnTo>
                    <a:pt x="327" y="148"/>
                  </a:lnTo>
                  <a:lnTo>
                    <a:pt x="323" y="144"/>
                  </a:lnTo>
                  <a:lnTo>
                    <a:pt x="296" y="117"/>
                  </a:lnTo>
                  <a:lnTo>
                    <a:pt x="294" y="114"/>
                  </a:lnTo>
                  <a:lnTo>
                    <a:pt x="295" y="109"/>
                  </a:lnTo>
                  <a:lnTo>
                    <a:pt x="299" y="105"/>
                  </a:lnTo>
                  <a:lnTo>
                    <a:pt x="305" y="94"/>
                  </a:lnTo>
                  <a:lnTo>
                    <a:pt x="306" y="87"/>
                  </a:lnTo>
                  <a:lnTo>
                    <a:pt x="306" y="74"/>
                  </a:lnTo>
                  <a:lnTo>
                    <a:pt x="300" y="58"/>
                  </a:lnTo>
                  <a:lnTo>
                    <a:pt x="293" y="46"/>
                  </a:lnTo>
                  <a:lnTo>
                    <a:pt x="282" y="31"/>
                  </a:lnTo>
                  <a:lnTo>
                    <a:pt x="273" y="21"/>
                  </a:lnTo>
                  <a:lnTo>
                    <a:pt x="263" y="12"/>
                  </a:lnTo>
                  <a:lnTo>
                    <a:pt x="247" y="6"/>
                  </a:lnTo>
                  <a:lnTo>
                    <a:pt x="224" y="1"/>
                  </a:lnTo>
                  <a:lnTo>
                    <a:pt x="202" y="0"/>
                  </a:lnTo>
                  <a:lnTo>
                    <a:pt x="180" y="0"/>
                  </a:lnTo>
                  <a:lnTo>
                    <a:pt x="157" y="0"/>
                  </a:lnTo>
                  <a:lnTo>
                    <a:pt x="139" y="2"/>
                  </a:lnTo>
                  <a:lnTo>
                    <a:pt x="122" y="4"/>
                  </a:lnTo>
                  <a:lnTo>
                    <a:pt x="102" y="11"/>
                  </a:lnTo>
                  <a:lnTo>
                    <a:pt x="83" y="19"/>
                  </a:lnTo>
                  <a:lnTo>
                    <a:pt x="59" y="32"/>
                  </a:lnTo>
                  <a:lnTo>
                    <a:pt x="49" y="39"/>
                  </a:lnTo>
                  <a:lnTo>
                    <a:pt x="38" y="48"/>
                  </a:lnTo>
                  <a:lnTo>
                    <a:pt x="28" y="58"/>
                  </a:lnTo>
                  <a:lnTo>
                    <a:pt x="17" y="72"/>
                  </a:lnTo>
                  <a:lnTo>
                    <a:pt x="7" y="88"/>
                  </a:lnTo>
                  <a:lnTo>
                    <a:pt x="1" y="102"/>
                  </a:lnTo>
                  <a:lnTo>
                    <a:pt x="0" y="117"/>
                  </a:lnTo>
                  <a:lnTo>
                    <a:pt x="0" y="129"/>
                  </a:lnTo>
                  <a:lnTo>
                    <a:pt x="3" y="140"/>
                  </a:lnTo>
                  <a:lnTo>
                    <a:pt x="9" y="153"/>
                  </a:lnTo>
                  <a:lnTo>
                    <a:pt x="28" y="178"/>
                  </a:lnTo>
                  <a:lnTo>
                    <a:pt x="52" y="206"/>
                  </a:lnTo>
                  <a:lnTo>
                    <a:pt x="61" y="221"/>
                  </a:lnTo>
                  <a:lnTo>
                    <a:pt x="66" y="230"/>
                  </a:lnTo>
                  <a:lnTo>
                    <a:pt x="68" y="239"/>
                  </a:lnTo>
                  <a:lnTo>
                    <a:pt x="70" y="246"/>
                  </a:lnTo>
                  <a:lnTo>
                    <a:pt x="70" y="254"/>
                  </a:lnTo>
                  <a:lnTo>
                    <a:pt x="71" y="267"/>
                  </a:lnTo>
                  <a:lnTo>
                    <a:pt x="68" y="299"/>
                  </a:lnTo>
                  <a:lnTo>
                    <a:pt x="217" y="299"/>
                  </a:lnTo>
                </a:path>
              </a:pathLst>
            </a:custGeom>
            <a:solidFill>
              <a:srgbClr val="3333CC"/>
            </a:solidFill>
            <a:ln w="12700" cap="rnd" cmpd="sng">
              <a:solidFill>
                <a:srgbClr val="000000"/>
              </a:solidFill>
              <a:prstDash val="solid"/>
              <a:round/>
              <a:headEnd/>
              <a:tailEnd/>
            </a:ln>
            <a:effectLst/>
          </p:spPr>
          <p:txBody>
            <a:bodyPr/>
            <a:lstStyle/>
            <a:p>
              <a:endParaRPr lang="en-US"/>
            </a:p>
          </p:txBody>
        </p:sp>
      </p:grpSp>
      <p:grpSp>
        <p:nvGrpSpPr>
          <p:cNvPr id="80989" name="Group 93"/>
          <p:cNvGrpSpPr>
            <a:grpSpLocks/>
          </p:cNvGrpSpPr>
          <p:nvPr/>
        </p:nvGrpSpPr>
        <p:grpSpPr bwMode="auto">
          <a:xfrm>
            <a:off x="4260850" y="1219200"/>
            <a:ext cx="2266950" cy="4352925"/>
            <a:chOff x="2684" y="768"/>
            <a:chExt cx="1428" cy="2742"/>
          </a:xfrm>
        </p:grpSpPr>
        <p:sp>
          <p:nvSpPr>
            <p:cNvPr id="80906" name="Line 10"/>
            <p:cNvSpPr>
              <a:spLocks noChangeShapeType="1"/>
            </p:cNvSpPr>
            <p:nvPr/>
          </p:nvSpPr>
          <p:spPr bwMode="auto">
            <a:xfrm>
              <a:off x="4111" y="768"/>
              <a:ext cx="1" cy="2742"/>
            </a:xfrm>
            <a:prstGeom prst="line">
              <a:avLst/>
            </a:prstGeom>
            <a:noFill/>
            <a:ln w="12700">
              <a:solidFill>
                <a:srgbClr val="000000"/>
              </a:solidFill>
              <a:round/>
              <a:headEnd/>
              <a:tailEnd/>
            </a:ln>
          </p:spPr>
          <p:txBody>
            <a:bodyPr/>
            <a:lstStyle/>
            <a:p>
              <a:endParaRPr lang="en-US"/>
            </a:p>
          </p:txBody>
        </p:sp>
        <p:sp>
          <p:nvSpPr>
            <p:cNvPr id="80913" name="Freeform 17"/>
            <p:cNvSpPr>
              <a:spLocks/>
            </p:cNvSpPr>
            <p:nvPr/>
          </p:nvSpPr>
          <p:spPr bwMode="ltGray">
            <a:xfrm>
              <a:off x="2684" y="1581"/>
              <a:ext cx="1327" cy="1858"/>
            </a:xfrm>
            <a:custGeom>
              <a:avLst/>
              <a:gdLst/>
              <a:ahLst/>
              <a:cxnLst>
                <a:cxn ang="0">
                  <a:pos x="207" y="0"/>
                </a:cxn>
                <a:cxn ang="0">
                  <a:pos x="207" y="1317"/>
                </a:cxn>
                <a:cxn ang="0">
                  <a:pos x="0" y="1317"/>
                </a:cxn>
                <a:cxn ang="0">
                  <a:pos x="679" y="1858"/>
                </a:cxn>
                <a:cxn ang="0">
                  <a:pos x="1327" y="1332"/>
                </a:cxn>
                <a:cxn ang="0">
                  <a:pos x="1110" y="1332"/>
                </a:cxn>
                <a:cxn ang="0">
                  <a:pos x="1110" y="0"/>
                </a:cxn>
                <a:cxn ang="0">
                  <a:pos x="464" y="0"/>
                </a:cxn>
                <a:cxn ang="0">
                  <a:pos x="207" y="0"/>
                </a:cxn>
              </a:cxnLst>
              <a:rect l="0" t="0" r="r" b="b"/>
              <a:pathLst>
                <a:path w="1327" h="1858">
                  <a:moveTo>
                    <a:pt x="207" y="0"/>
                  </a:moveTo>
                  <a:lnTo>
                    <a:pt x="207" y="1317"/>
                  </a:lnTo>
                  <a:lnTo>
                    <a:pt x="0" y="1317"/>
                  </a:lnTo>
                  <a:lnTo>
                    <a:pt x="679" y="1858"/>
                  </a:lnTo>
                  <a:lnTo>
                    <a:pt x="1327" y="1332"/>
                  </a:lnTo>
                  <a:lnTo>
                    <a:pt x="1110" y="1332"/>
                  </a:lnTo>
                  <a:lnTo>
                    <a:pt x="1110" y="0"/>
                  </a:lnTo>
                  <a:lnTo>
                    <a:pt x="464" y="0"/>
                  </a:lnTo>
                  <a:lnTo>
                    <a:pt x="207" y="0"/>
                  </a:lnTo>
                  <a:close/>
                </a:path>
              </a:pathLst>
            </a:custGeom>
            <a:gradFill rotWithShape="0">
              <a:gsLst>
                <a:gs pos="0">
                  <a:srgbClr val="FFFFFF"/>
                </a:gs>
                <a:gs pos="100000">
                  <a:srgbClr val="FF3300"/>
                </a:gs>
              </a:gsLst>
              <a:lin ang="5400000" scaled="1"/>
            </a:gradFill>
            <a:ln w="9525">
              <a:noFill/>
              <a:round/>
              <a:headEnd/>
              <a:tailEnd/>
            </a:ln>
            <a:effectLst>
              <a:outerShdw dist="35921" dir="2700000" algn="ctr" rotWithShape="0">
                <a:srgbClr val="808080"/>
              </a:outerShdw>
            </a:effectLst>
          </p:spPr>
          <p:txBody>
            <a:bodyPr/>
            <a:lstStyle/>
            <a:p>
              <a:endParaRPr lang="en-US"/>
            </a:p>
          </p:txBody>
        </p:sp>
        <p:sp>
          <p:nvSpPr>
            <p:cNvPr id="80914" name="Freeform 18"/>
            <p:cNvSpPr>
              <a:spLocks/>
            </p:cNvSpPr>
            <p:nvPr/>
          </p:nvSpPr>
          <p:spPr bwMode="auto">
            <a:xfrm>
              <a:off x="2688" y="1585"/>
              <a:ext cx="1327" cy="1858"/>
            </a:xfrm>
            <a:custGeom>
              <a:avLst/>
              <a:gdLst/>
              <a:ahLst/>
              <a:cxnLst>
                <a:cxn ang="0">
                  <a:pos x="207" y="0"/>
                </a:cxn>
                <a:cxn ang="0">
                  <a:pos x="207" y="1317"/>
                </a:cxn>
                <a:cxn ang="0">
                  <a:pos x="0" y="1317"/>
                </a:cxn>
                <a:cxn ang="0">
                  <a:pos x="679" y="1858"/>
                </a:cxn>
                <a:cxn ang="0">
                  <a:pos x="1327" y="1332"/>
                </a:cxn>
                <a:cxn ang="0">
                  <a:pos x="1110" y="1332"/>
                </a:cxn>
                <a:cxn ang="0">
                  <a:pos x="1110" y="0"/>
                </a:cxn>
                <a:cxn ang="0">
                  <a:pos x="464" y="0"/>
                </a:cxn>
              </a:cxnLst>
              <a:rect l="0" t="0" r="r" b="b"/>
              <a:pathLst>
                <a:path w="1327" h="1858">
                  <a:moveTo>
                    <a:pt x="207" y="0"/>
                  </a:moveTo>
                  <a:lnTo>
                    <a:pt x="207" y="1317"/>
                  </a:lnTo>
                  <a:lnTo>
                    <a:pt x="0" y="1317"/>
                  </a:lnTo>
                  <a:lnTo>
                    <a:pt x="679" y="1858"/>
                  </a:lnTo>
                  <a:lnTo>
                    <a:pt x="1327" y="1332"/>
                  </a:lnTo>
                  <a:lnTo>
                    <a:pt x="1110" y="1332"/>
                  </a:lnTo>
                  <a:lnTo>
                    <a:pt x="1110" y="0"/>
                  </a:lnTo>
                  <a:lnTo>
                    <a:pt x="464" y="0"/>
                  </a:lnTo>
                </a:path>
              </a:pathLst>
            </a:custGeom>
            <a:noFill/>
            <a:ln w="12700">
              <a:solidFill>
                <a:srgbClr val="000000"/>
              </a:solidFill>
              <a:prstDash val="solid"/>
              <a:round/>
              <a:headEnd/>
              <a:tailEnd/>
            </a:ln>
          </p:spPr>
          <p:txBody>
            <a:bodyPr/>
            <a:lstStyle/>
            <a:p>
              <a:endParaRPr lang="en-US"/>
            </a:p>
          </p:txBody>
        </p:sp>
        <p:sp>
          <p:nvSpPr>
            <p:cNvPr id="80917" name="Line 21"/>
            <p:cNvSpPr>
              <a:spLocks noChangeShapeType="1"/>
            </p:cNvSpPr>
            <p:nvPr/>
          </p:nvSpPr>
          <p:spPr bwMode="auto">
            <a:xfrm flipH="1">
              <a:off x="2891" y="1585"/>
              <a:ext cx="265" cy="1"/>
            </a:xfrm>
            <a:prstGeom prst="line">
              <a:avLst/>
            </a:prstGeom>
            <a:noFill/>
            <a:ln w="12700">
              <a:solidFill>
                <a:srgbClr val="000000"/>
              </a:solidFill>
              <a:round/>
              <a:headEnd/>
              <a:tailEnd/>
            </a:ln>
          </p:spPr>
          <p:txBody>
            <a:bodyPr/>
            <a:lstStyle/>
            <a:p>
              <a:endParaRPr lang="en-US"/>
            </a:p>
          </p:txBody>
        </p:sp>
        <p:sp>
          <p:nvSpPr>
            <p:cNvPr id="80930" name="Rectangle 34"/>
            <p:cNvSpPr>
              <a:spLocks noChangeArrowheads="1"/>
            </p:cNvSpPr>
            <p:nvPr/>
          </p:nvSpPr>
          <p:spPr bwMode="auto">
            <a:xfrm>
              <a:off x="2865" y="1659"/>
              <a:ext cx="914" cy="1180"/>
            </a:xfrm>
            <a:prstGeom prst="rect">
              <a:avLst/>
            </a:prstGeom>
            <a:noFill/>
            <a:ln w="9525">
              <a:noFill/>
              <a:miter lim="800000"/>
              <a:headEnd/>
              <a:tailEnd/>
            </a:ln>
            <a:effectLst/>
          </p:spPr>
          <p:txBody>
            <a:bodyPr lIns="92075" tIns="46038" rIns="92075" bIns="46038">
              <a:spAutoFit/>
            </a:bodyPr>
            <a:lstStyle/>
            <a:p>
              <a:pPr>
                <a:lnSpc>
                  <a:spcPct val="115000"/>
                </a:lnSpc>
              </a:pPr>
              <a:r>
                <a:rPr lang="en-US" sz="1700" b="0" i="0"/>
                <a:t>Dealing with Reactions to Loss and Creating the Will to Succeed</a:t>
              </a:r>
            </a:p>
          </p:txBody>
        </p:sp>
        <p:sp>
          <p:nvSpPr>
            <p:cNvPr id="80932" name="Rectangle 36"/>
            <p:cNvSpPr>
              <a:spLocks noChangeArrowheads="1"/>
            </p:cNvSpPr>
            <p:nvPr/>
          </p:nvSpPr>
          <p:spPr bwMode="auto">
            <a:xfrm>
              <a:off x="2701" y="819"/>
              <a:ext cx="1258" cy="547"/>
            </a:xfrm>
            <a:prstGeom prst="rect">
              <a:avLst/>
            </a:prstGeom>
            <a:noFill/>
            <a:ln w="9525">
              <a:noFill/>
              <a:miter lim="800000"/>
              <a:headEnd/>
              <a:tailEnd/>
            </a:ln>
            <a:effectLst/>
          </p:spPr>
          <p:txBody>
            <a:bodyPr lIns="92075" tIns="46038" rIns="92075" bIns="46038">
              <a:spAutoFit/>
            </a:bodyPr>
            <a:lstStyle/>
            <a:p>
              <a:pPr algn="l"/>
              <a:r>
                <a:rPr lang="en-US" sz="1700" b="0" i="0"/>
                <a:t>Motivation</a:t>
              </a:r>
            </a:p>
            <a:p>
              <a:pPr algn="l"/>
              <a:r>
                <a:rPr lang="en-US" sz="1700" b="0" i="0"/>
                <a:t>(Emotional/</a:t>
              </a:r>
              <a:br>
                <a:rPr lang="en-US" sz="1700" b="0" i="0"/>
              </a:br>
              <a:r>
                <a:rPr lang="en-US" sz="1700" b="0" i="0"/>
                <a:t>Intuitive Dynamics)</a:t>
              </a:r>
            </a:p>
          </p:txBody>
        </p:sp>
        <p:grpSp>
          <p:nvGrpSpPr>
            <p:cNvPr id="80983" name="Group 87"/>
            <p:cNvGrpSpPr>
              <a:grpSpLocks/>
            </p:cNvGrpSpPr>
            <p:nvPr/>
          </p:nvGrpSpPr>
          <p:grpSpPr bwMode="auto">
            <a:xfrm>
              <a:off x="3623" y="912"/>
              <a:ext cx="361" cy="288"/>
              <a:chOff x="3072" y="816"/>
              <a:chExt cx="361" cy="288"/>
            </a:xfrm>
          </p:grpSpPr>
          <p:grpSp>
            <p:nvGrpSpPr>
              <p:cNvPr id="80984" name="Group 88"/>
              <p:cNvGrpSpPr>
                <a:grpSpLocks/>
              </p:cNvGrpSpPr>
              <p:nvPr/>
            </p:nvGrpSpPr>
            <p:grpSpPr bwMode="auto">
              <a:xfrm>
                <a:off x="3072" y="816"/>
                <a:ext cx="360" cy="288"/>
                <a:chOff x="3072" y="816"/>
                <a:chExt cx="360" cy="288"/>
              </a:xfrm>
            </p:grpSpPr>
            <p:sp>
              <p:nvSpPr>
                <p:cNvPr id="80985" name="Rectangle 89"/>
                <p:cNvSpPr>
                  <a:spLocks noChangeArrowheads="1"/>
                </p:cNvSpPr>
                <p:nvPr/>
              </p:nvSpPr>
              <p:spPr bwMode="auto">
                <a:xfrm>
                  <a:off x="3072" y="816"/>
                  <a:ext cx="360" cy="288"/>
                </a:xfrm>
                <a:prstGeom prst="rect">
                  <a:avLst/>
                </a:prstGeom>
                <a:noFill/>
                <a:ln w="9525">
                  <a:noFill/>
                  <a:miter lim="800000"/>
                  <a:headEnd/>
                  <a:tailEnd/>
                </a:ln>
                <a:effectLst/>
              </p:spPr>
              <p:txBody>
                <a:bodyPr wrap="none" anchor="ctr"/>
                <a:lstStyle/>
                <a:p>
                  <a:endParaRPr lang="en-US"/>
                </a:p>
              </p:txBody>
            </p:sp>
            <p:sp>
              <p:nvSpPr>
                <p:cNvPr id="80986" name="Freeform 90"/>
                <p:cNvSpPr>
                  <a:spLocks/>
                </p:cNvSpPr>
                <p:nvPr/>
              </p:nvSpPr>
              <p:spPr bwMode="auto">
                <a:xfrm>
                  <a:off x="3075" y="816"/>
                  <a:ext cx="342" cy="164"/>
                </a:xfrm>
                <a:custGeom>
                  <a:avLst/>
                  <a:gdLst/>
                  <a:ahLst/>
                  <a:cxnLst>
                    <a:cxn ang="0">
                      <a:pos x="115" y="138"/>
                    </a:cxn>
                    <a:cxn ang="0">
                      <a:pos x="71" y="155"/>
                    </a:cxn>
                    <a:cxn ang="0">
                      <a:pos x="50" y="161"/>
                    </a:cxn>
                    <a:cxn ang="0">
                      <a:pos x="38" y="145"/>
                    </a:cxn>
                    <a:cxn ang="0">
                      <a:pos x="53" y="131"/>
                    </a:cxn>
                    <a:cxn ang="0">
                      <a:pos x="82" y="110"/>
                    </a:cxn>
                    <a:cxn ang="0">
                      <a:pos x="92" y="101"/>
                    </a:cxn>
                    <a:cxn ang="0">
                      <a:pos x="62" y="113"/>
                    </a:cxn>
                    <a:cxn ang="0">
                      <a:pos x="36" y="124"/>
                    </a:cxn>
                    <a:cxn ang="0">
                      <a:pos x="26" y="120"/>
                    </a:cxn>
                    <a:cxn ang="0">
                      <a:pos x="24" y="110"/>
                    </a:cxn>
                    <a:cxn ang="0">
                      <a:pos x="50" y="93"/>
                    </a:cxn>
                    <a:cxn ang="0">
                      <a:pos x="81" y="71"/>
                    </a:cxn>
                    <a:cxn ang="0">
                      <a:pos x="78" y="71"/>
                    </a:cxn>
                    <a:cxn ang="0">
                      <a:pos x="44" y="87"/>
                    </a:cxn>
                    <a:cxn ang="0">
                      <a:pos x="19" y="100"/>
                    </a:cxn>
                    <a:cxn ang="0">
                      <a:pos x="12" y="91"/>
                    </a:cxn>
                    <a:cxn ang="0">
                      <a:pos x="13" y="83"/>
                    </a:cxn>
                    <a:cxn ang="0">
                      <a:pos x="36" y="64"/>
                    </a:cxn>
                    <a:cxn ang="0">
                      <a:pos x="57" y="48"/>
                    </a:cxn>
                    <a:cxn ang="0">
                      <a:pos x="42" y="53"/>
                    </a:cxn>
                    <a:cxn ang="0">
                      <a:pos x="18" y="65"/>
                    </a:cxn>
                    <a:cxn ang="0">
                      <a:pos x="5" y="68"/>
                    </a:cxn>
                    <a:cxn ang="0">
                      <a:pos x="0" y="57"/>
                    </a:cxn>
                    <a:cxn ang="0">
                      <a:pos x="8" y="47"/>
                    </a:cxn>
                    <a:cxn ang="0">
                      <a:pos x="9" y="37"/>
                    </a:cxn>
                    <a:cxn ang="0">
                      <a:pos x="15" y="23"/>
                    </a:cxn>
                    <a:cxn ang="0">
                      <a:pos x="40" y="7"/>
                    </a:cxn>
                    <a:cxn ang="0">
                      <a:pos x="87" y="3"/>
                    </a:cxn>
                    <a:cxn ang="0">
                      <a:pos x="101" y="11"/>
                    </a:cxn>
                    <a:cxn ang="0">
                      <a:pos x="122" y="5"/>
                    </a:cxn>
                    <a:cxn ang="0">
                      <a:pos x="140" y="2"/>
                    </a:cxn>
                    <a:cxn ang="0">
                      <a:pos x="143" y="20"/>
                    </a:cxn>
                    <a:cxn ang="0">
                      <a:pos x="124" y="26"/>
                    </a:cxn>
                    <a:cxn ang="0">
                      <a:pos x="108" y="36"/>
                    </a:cxn>
                    <a:cxn ang="0">
                      <a:pos x="118" y="36"/>
                    </a:cxn>
                    <a:cxn ang="0">
                      <a:pos x="151" y="24"/>
                    </a:cxn>
                    <a:cxn ang="0">
                      <a:pos x="175" y="16"/>
                    </a:cxn>
                    <a:cxn ang="0">
                      <a:pos x="186" y="28"/>
                    </a:cxn>
                    <a:cxn ang="0">
                      <a:pos x="179" y="38"/>
                    </a:cxn>
                    <a:cxn ang="0">
                      <a:pos x="168" y="48"/>
                    </a:cxn>
                    <a:cxn ang="0">
                      <a:pos x="216" y="28"/>
                    </a:cxn>
                    <a:cxn ang="0">
                      <a:pos x="265" y="7"/>
                    </a:cxn>
                    <a:cxn ang="0">
                      <a:pos x="283" y="4"/>
                    </a:cxn>
                    <a:cxn ang="0">
                      <a:pos x="295" y="8"/>
                    </a:cxn>
                    <a:cxn ang="0">
                      <a:pos x="300" y="22"/>
                    </a:cxn>
                    <a:cxn ang="0">
                      <a:pos x="289" y="30"/>
                    </a:cxn>
                    <a:cxn ang="0">
                      <a:pos x="292" y="31"/>
                    </a:cxn>
                    <a:cxn ang="0">
                      <a:pos x="310" y="22"/>
                    </a:cxn>
                    <a:cxn ang="0">
                      <a:pos x="324" y="16"/>
                    </a:cxn>
                    <a:cxn ang="0">
                      <a:pos x="330" y="30"/>
                    </a:cxn>
                    <a:cxn ang="0">
                      <a:pos x="336" y="29"/>
                    </a:cxn>
                    <a:cxn ang="0">
                      <a:pos x="339" y="44"/>
                    </a:cxn>
                    <a:cxn ang="0">
                      <a:pos x="324" y="52"/>
                    </a:cxn>
                    <a:cxn ang="0">
                      <a:pos x="306" y="63"/>
                    </a:cxn>
                  </a:cxnLst>
                  <a:rect l="0" t="0" r="r" b="b"/>
                  <a:pathLst>
                    <a:path w="342" h="164">
                      <a:moveTo>
                        <a:pt x="143" y="125"/>
                      </a:moveTo>
                      <a:lnTo>
                        <a:pt x="139" y="127"/>
                      </a:lnTo>
                      <a:lnTo>
                        <a:pt x="134" y="129"/>
                      </a:lnTo>
                      <a:lnTo>
                        <a:pt x="128" y="132"/>
                      </a:lnTo>
                      <a:lnTo>
                        <a:pt x="122" y="134"/>
                      </a:lnTo>
                      <a:lnTo>
                        <a:pt x="115" y="138"/>
                      </a:lnTo>
                      <a:lnTo>
                        <a:pt x="107" y="141"/>
                      </a:lnTo>
                      <a:lnTo>
                        <a:pt x="100" y="144"/>
                      </a:lnTo>
                      <a:lnTo>
                        <a:pt x="92" y="147"/>
                      </a:lnTo>
                      <a:lnTo>
                        <a:pt x="85" y="150"/>
                      </a:lnTo>
                      <a:lnTo>
                        <a:pt x="78" y="152"/>
                      </a:lnTo>
                      <a:lnTo>
                        <a:pt x="71" y="155"/>
                      </a:lnTo>
                      <a:lnTo>
                        <a:pt x="65" y="157"/>
                      </a:lnTo>
                      <a:lnTo>
                        <a:pt x="60" y="159"/>
                      </a:lnTo>
                      <a:lnTo>
                        <a:pt x="56" y="161"/>
                      </a:lnTo>
                      <a:lnTo>
                        <a:pt x="53" y="163"/>
                      </a:lnTo>
                      <a:lnTo>
                        <a:pt x="52" y="163"/>
                      </a:lnTo>
                      <a:lnTo>
                        <a:pt x="50" y="161"/>
                      </a:lnTo>
                      <a:lnTo>
                        <a:pt x="48" y="158"/>
                      </a:lnTo>
                      <a:lnTo>
                        <a:pt x="46" y="156"/>
                      </a:lnTo>
                      <a:lnTo>
                        <a:pt x="44" y="153"/>
                      </a:lnTo>
                      <a:lnTo>
                        <a:pt x="42" y="150"/>
                      </a:lnTo>
                      <a:lnTo>
                        <a:pt x="39" y="147"/>
                      </a:lnTo>
                      <a:lnTo>
                        <a:pt x="38" y="145"/>
                      </a:lnTo>
                      <a:lnTo>
                        <a:pt x="36" y="144"/>
                      </a:lnTo>
                      <a:lnTo>
                        <a:pt x="38" y="142"/>
                      </a:lnTo>
                      <a:lnTo>
                        <a:pt x="41" y="140"/>
                      </a:lnTo>
                      <a:lnTo>
                        <a:pt x="45" y="138"/>
                      </a:lnTo>
                      <a:lnTo>
                        <a:pt x="49" y="134"/>
                      </a:lnTo>
                      <a:lnTo>
                        <a:pt x="53" y="131"/>
                      </a:lnTo>
                      <a:lnTo>
                        <a:pt x="58" y="127"/>
                      </a:lnTo>
                      <a:lnTo>
                        <a:pt x="63" y="124"/>
                      </a:lnTo>
                      <a:lnTo>
                        <a:pt x="68" y="120"/>
                      </a:lnTo>
                      <a:lnTo>
                        <a:pt x="73" y="117"/>
                      </a:lnTo>
                      <a:lnTo>
                        <a:pt x="77" y="113"/>
                      </a:lnTo>
                      <a:lnTo>
                        <a:pt x="82" y="110"/>
                      </a:lnTo>
                      <a:lnTo>
                        <a:pt x="86" y="106"/>
                      </a:lnTo>
                      <a:lnTo>
                        <a:pt x="89" y="104"/>
                      </a:lnTo>
                      <a:lnTo>
                        <a:pt x="92" y="102"/>
                      </a:lnTo>
                      <a:lnTo>
                        <a:pt x="94" y="100"/>
                      </a:lnTo>
                      <a:lnTo>
                        <a:pt x="96" y="99"/>
                      </a:lnTo>
                      <a:lnTo>
                        <a:pt x="92" y="101"/>
                      </a:lnTo>
                      <a:lnTo>
                        <a:pt x="88" y="102"/>
                      </a:lnTo>
                      <a:lnTo>
                        <a:pt x="83" y="104"/>
                      </a:lnTo>
                      <a:lnTo>
                        <a:pt x="78" y="106"/>
                      </a:lnTo>
                      <a:lnTo>
                        <a:pt x="73" y="109"/>
                      </a:lnTo>
                      <a:lnTo>
                        <a:pt x="68" y="111"/>
                      </a:lnTo>
                      <a:lnTo>
                        <a:pt x="62" y="113"/>
                      </a:lnTo>
                      <a:lnTo>
                        <a:pt x="57" y="115"/>
                      </a:lnTo>
                      <a:lnTo>
                        <a:pt x="52" y="117"/>
                      </a:lnTo>
                      <a:lnTo>
                        <a:pt x="48" y="119"/>
                      </a:lnTo>
                      <a:lnTo>
                        <a:pt x="43" y="121"/>
                      </a:lnTo>
                      <a:lnTo>
                        <a:pt x="39" y="123"/>
                      </a:lnTo>
                      <a:lnTo>
                        <a:pt x="36" y="124"/>
                      </a:lnTo>
                      <a:lnTo>
                        <a:pt x="33" y="125"/>
                      </a:lnTo>
                      <a:lnTo>
                        <a:pt x="31" y="126"/>
                      </a:lnTo>
                      <a:lnTo>
                        <a:pt x="30" y="126"/>
                      </a:lnTo>
                      <a:lnTo>
                        <a:pt x="29" y="124"/>
                      </a:lnTo>
                      <a:lnTo>
                        <a:pt x="27" y="122"/>
                      </a:lnTo>
                      <a:lnTo>
                        <a:pt x="26" y="120"/>
                      </a:lnTo>
                      <a:lnTo>
                        <a:pt x="25" y="118"/>
                      </a:lnTo>
                      <a:lnTo>
                        <a:pt x="24" y="115"/>
                      </a:lnTo>
                      <a:lnTo>
                        <a:pt x="24" y="113"/>
                      </a:lnTo>
                      <a:lnTo>
                        <a:pt x="23" y="112"/>
                      </a:lnTo>
                      <a:lnTo>
                        <a:pt x="23" y="111"/>
                      </a:lnTo>
                      <a:lnTo>
                        <a:pt x="24" y="110"/>
                      </a:lnTo>
                      <a:lnTo>
                        <a:pt x="27" y="107"/>
                      </a:lnTo>
                      <a:lnTo>
                        <a:pt x="30" y="105"/>
                      </a:lnTo>
                      <a:lnTo>
                        <a:pt x="34" y="102"/>
                      </a:lnTo>
                      <a:lnTo>
                        <a:pt x="39" y="99"/>
                      </a:lnTo>
                      <a:lnTo>
                        <a:pt x="44" y="96"/>
                      </a:lnTo>
                      <a:lnTo>
                        <a:pt x="50" y="93"/>
                      </a:lnTo>
                      <a:lnTo>
                        <a:pt x="55" y="89"/>
                      </a:lnTo>
                      <a:lnTo>
                        <a:pt x="61" y="85"/>
                      </a:lnTo>
                      <a:lnTo>
                        <a:pt x="67" y="82"/>
                      </a:lnTo>
                      <a:lnTo>
                        <a:pt x="72" y="77"/>
                      </a:lnTo>
                      <a:lnTo>
                        <a:pt x="77" y="74"/>
                      </a:lnTo>
                      <a:lnTo>
                        <a:pt x="81" y="71"/>
                      </a:lnTo>
                      <a:lnTo>
                        <a:pt x="85" y="69"/>
                      </a:lnTo>
                      <a:lnTo>
                        <a:pt x="88" y="68"/>
                      </a:lnTo>
                      <a:lnTo>
                        <a:pt x="89" y="66"/>
                      </a:lnTo>
                      <a:lnTo>
                        <a:pt x="86" y="68"/>
                      </a:lnTo>
                      <a:lnTo>
                        <a:pt x="83" y="69"/>
                      </a:lnTo>
                      <a:lnTo>
                        <a:pt x="78" y="71"/>
                      </a:lnTo>
                      <a:lnTo>
                        <a:pt x="73" y="73"/>
                      </a:lnTo>
                      <a:lnTo>
                        <a:pt x="68" y="75"/>
                      </a:lnTo>
                      <a:lnTo>
                        <a:pt x="62" y="78"/>
                      </a:lnTo>
                      <a:lnTo>
                        <a:pt x="56" y="80"/>
                      </a:lnTo>
                      <a:lnTo>
                        <a:pt x="50" y="84"/>
                      </a:lnTo>
                      <a:lnTo>
                        <a:pt x="44" y="87"/>
                      </a:lnTo>
                      <a:lnTo>
                        <a:pt x="38" y="89"/>
                      </a:lnTo>
                      <a:lnTo>
                        <a:pt x="33" y="92"/>
                      </a:lnTo>
                      <a:lnTo>
                        <a:pt x="28" y="94"/>
                      </a:lnTo>
                      <a:lnTo>
                        <a:pt x="24" y="96"/>
                      </a:lnTo>
                      <a:lnTo>
                        <a:pt x="21" y="98"/>
                      </a:lnTo>
                      <a:lnTo>
                        <a:pt x="19" y="100"/>
                      </a:lnTo>
                      <a:lnTo>
                        <a:pt x="18" y="101"/>
                      </a:lnTo>
                      <a:lnTo>
                        <a:pt x="16" y="99"/>
                      </a:lnTo>
                      <a:lnTo>
                        <a:pt x="15" y="97"/>
                      </a:lnTo>
                      <a:lnTo>
                        <a:pt x="14" y="95"/>
                      </a:lnTo>
                      <a:lnTo>
                        <a:pt x="13" y="93"/>
                      </a:lnTo>
                      <a:lnTo>
                        <a:pt x="12" y="91"/>
                      </a:lnTo>
                      <a:lnTo>
                        <a:pt x="11" y="90"/>
                      </a:lnTo>
                      <a:lnTo>
                        <a:pt x="10" y="89"/>
                      </a:lnTo>
                      <a:lnTo>
                        <a:pt x="10" y="87"/>
                      </a:lnTo>
                      <a:lnTo>
                        <a:pt x="10" y="86"/>
                      </a:lnTo>
                      <a:lnTo>
                        <a:pt x="11" y="85"/>
                      </a:lnTo>
                      <a:lnTo>
                        <a:pt x="13" y="83"/>
                      </a:lnTo>
                      <a:lnTo>
                        <a:pt x="16" y="79"/>
                      </a:lnTo>
                      <a:lnTo>
                        <a:pt x="20" y="76"/>
                      </a:lnTo>
                      <a:lnTo>
                        <a:pt x="23" y="73"/>
                      </a:lnTo>
                      <a:lnTo>
                        <a:pt x="27" y="70"/>
                      </a:lnTo>
                      <a:lnTo>
                        <a:pt x="32" y="67"/>
                      </a:lnTo>
                      <a:lnTo>
                        <a:pt x="36" y="64"/>
                      </a:lnTo>
                      <a:lnTo>
                        <a:pt x="40" y="60"/>
                      </a:lnTo>
                      <a:lnTo>
                        <a:pt x="44" y="57"/>
                      </a:lnTo>
                      <a:lnTo>
                        <a:pt x="48" y="55"/>
                      </a:lnTo>
                      <a:lnTo>
                        <a:pt x="51" y="51"/>
                      </a:lnTo>
                      <a:lnTo>
                        <a:pt x="54" y="49"/>
                      </a:lnTo>
                      <a:lnTo>
                        <a:pt x="57" y="48"/>
                      </a:lnTo>
                      <a:lnTo>
                        <a:pt x="58" y="47"/>
                      </a:lnTo>
                      <a:lnTo>
                        <a:pt x="56" y="48"/>
                      </a:lnTo>
                      <a:lnTo>
                        <a:pt x="53" y="49"/>
                      </a:lnTo>
                      <a:lnTo>
                        <a:pt x="50" y="50"/>
                      </a:lnTo>
                      <a:lnTo>
                        <a:pt x="46" y="51"/>
                      </a:lnTo>
                      <a:lnTo>
                        <a:pt x="42" y="53"/>
                      </a:lnTo>
                      <a:lnTo>
                        <a:pt x="38" y="56"/>
                      </a:lnTo>
                      <a:lnTo>
                        <a:pt x="34" y="57"/>
                      </a:lnTo>
                      <a:lnTo>
                        <a:pt x="30" y="59"/>
                      </a:lnTo>
                      <a:lnTo>
                        <a:pt x="25" y="61"/>
                      </a:lnTo>
                      <a:lnTo>
                        <a:pt x="21" y="63"/>
                      </a:lnTo>
                      <a:lnTo>
                        <a:pt x="18" y="65"/>
                      </a:lnTo>
                      <a:lnTo>
                        <a:pt x="14" y="66"/>
                      </a:lnTo>
                      <a:lnTo>
                        <a:pt x="11" y="67"/>
                      </a:lnTo>
                      <a:lnTo>
                        <a:pt x="9" y="69"/>
                      </a:lnTo>
                      <a:lnTo>
                        <a:pt x="7" y="69"/>
                      </a:lnTo>
                      <a:lnTo>
                        <a:pt x="6" y="70"/>
                      </a:lnTo>
                      <a:lnTo>
                        <a:pt x="5" y="68"/>
                      </a:lnTo>
                      <a:lnTo>
                        <a:pt x="4" y="66"/>
                      </a:lnTo>
                      <a:lnTo>
                        <a:pt x="2" y="64"/>
                      </a:lnTo>
                      <a:lnTo>
                        <a:pt x="1" y="62"/>
                      </a:lnTo>
                      <a:lnTo>
                        <a:pt x="0" y="60"/>
                      </a:lnTo>
                      <a:lnTo>
                        <a:pt x="0" y="58"/>
                      </a:lnTo>
                      <a:lnTo>
                        <a:pt x="0" y="57"/>
                      </a:lnTo>
                      <a:lnTo>
                        <a:pt x="1" y="56"/>
                      </a:lnTo>
                      <a:lnTo>
                        <a:pt x="2" y="53"/>
                      </a:lnTo>
                      <a:lnTo>
                        <a:pt x="4" y="52"/>
                      </a:lnTo>
                      <a:lnTo>
                        <a:pt x="5" y="50"/>
                      </a:lnTo>
                      <a:lnTo>
                        <a:pt x="7" y="49"/>
                      </a:lnTo>
                      <a:lnTo>
                        <a:pt x="8" y="47"/>
                      </a:lnTo>
                      <a:lnTo>
                        <a:pt x="10" y="46"/>
                      </a:lnTo>
                      <a:lnTo>
                        <a:pt x="11" y="45"/>
                      </a:lnTo>
                      <a:lnTo>
                        <a:pt x="13" y="44"/>
                      </a:lnTo>
                      <a:lnTo>
                        <a:pt x="11" y="42"/>
                      </a:lnTo>
                      <a:lnTo>
                        <a:pt x="10" y="39"/>
                      </a:lnTo>
                      <a:lnTo>
                        <a:pt x="9" y="37"/>
                      </a:lnTo>
                      <a:lnTo>
                        <a:pt x="7" y="35"/>
                      </a:lnTo>
                      <a:lnTo>
                        <a:pt x="8" y="33"/>
                      </a:lnTo>
                      <a:lnTo>
                        <a:pt x="9" y="31"/>
                      </a:lnTo>
                      <a:lnTo>
                        <a:pt x="11" y="29"/>
                      </a:lnTo>
                      <a:lnTo>
                        <a:pt x="13" y="25"/>
                      </a:lnTo>
                      <a:lnTo>
                        <a:pt x="15" y="23"/>
                      </a:lnTo>
                      <a:lnTo>
                        <a:pt x="17" y="20"/>
                      </a:lnTo>
                      <a:lnTo>
                        <a:pt x="21" y="17"/>
                      </a:lnTo>
                      <a:lnTo>
                        <a:pt x="24" y="14"/>
                      </a:lnTo>
                      <a:lnTo>
                        <a:pt x="29" y="12"/>
                      </a:lnTo>
                      <a:lnTo>
                        <a:pt x="34" y="9"/>
                      </a:lnTo>
                      <a:lnTo>
                        <a:pt x="40" y="7"/>
                      </a:lnTo>
                      <a:lnTo>
                        <a:pt x="48" y="4"/>
                      </a:lnTo>
                      <a:lnTo>
                        <a:pt x="56" y="3"/>
                      </a:lnTo>
                      <a:lnTo>
                        <a:pt x="65" y="1"/>
                      </a:lnTo>
                      <a:lnTo>
                        <a:pt x="75" y="0"/>
                      </a:lnTo>
                      <a:lnTo>
                        <a:pt x="87" y="0"/>
                      </a:lnTo>
                      <a:lnTo>
                        <a:pt x="87" y="3"/>
                      </a:lnTo>
                      <a:lnTo>
                        <a:pt x="88" y="7"/>
                      </a:lnTo>
                      <a:lnTo>
                        <a:pt x="89" y="11"/>
                      </a:lnTo>
                      <a:lnTo>
                        <a:pt x="92" y="13"/>
                      </a:lnTo>
                      <a:lnTo>
                        <a:pt x="95" y="12"/>
                      </a:lnTo>
                      <a:lnTo>
                        <a:pt x="98" y="12"/>
                      </a:lnTo>
                      <a:lnTo>
                        <a:pt x="101" y="11"/>
                      </a:lnTo>
                      <a:lnTo>
                        <a:pt x="105" y="10"/>
                      </a:lnTo>
                      <a:lnTo>
                        <a:pt x="108" y="9"/>
                      </a:lnTo>
                      <a:lnTo>
                        <a:pt x="112" y="8"/>
                      </a:lnTo>
                      <a:lnTo>
                        <a:pt x="115" y="7"/>
                      </a:lnTo>
                      <a:lnTo>
                        <a:pt x="119" y="6"/>
                      </a:lnTo>
                      <a:lnTo>
                        <a:pt x="122" y="5"/>
                      </a:lnTo>
                      <a:lnTo>
                        <a:pt x="126" y="4"/>
                      </a:lnTo>
                      <a:lnTo>
                        <a:pt x="129" y="3"/>
                      </a:lnTo>
                      <a:lnTo>
                        <a:pt x="132" y="2"/>
                      </a:lnTo>
                      <a:lnTo>
                        <a:pt x="135" y="2"/>
                      </a:lnTo>
                      <a:lnTo>
                        <a:pt x="138" y="2"/>
                      </a:lnTo>
                      <a:lnTo>
                        <a:pt x="140" y="2"/>
                      </a:lnTo>
                      <a:lnTo>
                        <a:pt x="142" y="2"/>
                      </a:lnTo>
                      <a:lnTo>
                        <a:pt x="143" y="6"/>
                      </a:lnTo>
                      <a:lnTo>
                        <a:pt x="143" y="11"/>
                      </a:lnTo>
                      <a:lnTo>
                        <a:pt x="144" y="15"/>
                      </a:lnTo>
                      <a:lnTo>
                        <a:pt x="145" y="19"/>
                      </a:lnTo>
                      <a:lnTo>
                        <a:pt x="143" y="20"/>
                      </a:lnTo>
                      <a:lnTo>
                        <a:pt x="140" y="20"/>
                      </a:lnTo>
                      <a:lnTo>
                        <a:pt x="137" y="21"/>
                      </a:lnTo>
                      <a:lnTo>
                        <a:pt x="134" y="23"/>
                      </a:lnTo>
                      <a:lnTo>
                        <a:pt x="131" y="24"/>
                      </a:lnTo>
                      <a:lnTo>
                        <a:pt x="128" y="25"/>
                      </a:lnTo>
                      <a:lnTo>
                        <a:pt x="124" y="26"/>
                      </a:lnTo>
                      <a:lnTo>
                        <a:pt x="121" y="29"/>
                      </a:lnTo>
                      <a:lnTo>
                        <a:pt x="118" y="30"/>
                      </a:lnTo>
                      <a:lnTo>
                        <a:pt x="115" y="32"/>
                      </a:lnTo>
                      <a:lnTo>
                        <a:pt x="113" y="33"/>
                      </a:lnTo>
                      <a:lnTo>
                        <a:pt x="110" y="34"/>
                      </a:lnTo>
                      <a:lnTo>
                        <a:pt x="108" y="36"/>
                      </a:lnTo>
                      <a:lnTo>
                        <a:pt x="107" y="37"/>
                      </a:lnTo>
                      <a:lnTo>
                        <a:pt x="106" y="39"/>
                      </a:lnTo>
                      <a:lnTo>
                        <a:pt x="105" y="40"/>
                      </a:lnTo>
                      <a:lnTo>
                        <a:pt x="109" y="39"/>
                      </a:lnTo>
                      <a:lnTo>
                        <a:pt x="113" y="37"/>
                      </a:lnTo>
                      <a:lnTo>
                        <a:pt x="118" y="36"/>
                      </a:lnTo>
                      <a:lnTo>
                        <a:pt x="123" y="34"/>
                      </a:lnTo>
                      <a:lnTo>
                        <a:pt x="129" y="32"/>
                      </a:lnTo>
                      <a:lnTo>
                        <a:pt x="134" y="31"/>
                      </a:lnTo>
                      <a:lnTo>
                        <a:pt x="140" y="28"/>
                      </a:lnTo>
                      <a:lnTo>
                        <a:pt x="146" y="26"/>
                      </a:lnTo>
                      <a:lnTo>
                        <a:pt x="151" y="24"/>
                      </a:lnTo>
                      <a:lnTo>
                        <a:pt x="156" y="22"/>
                      </a:lnTo>
                      <a:lnTo>
                        <a:pt x="161" y="20"/>
                      </a:lnTo>
                      <a:lnTo>
                        <a:pt x="166" y="19"/>
                      </a:lnTo>
                      <a:lnTo>
                        <a:pt x="170" y="17"/>
                      </a:lnTo>
                      <a:lnTo>
                        <a:pt x="173" y="16"/>
                      </a:lnTo>
                      <a:lnTo>
                        <a:pt x="175" y="16"/>
                      </a:lnTo>
                      <a:lnTo>
                        <a:pt x="176" y="15"/>
                      </a:lnTo>
                      <a:lnTo>
                        <a:pt x="178" y="18"/>
                      </a:lnTo>
                      <a:lnTo>
                        <a:pt x="180" y="20"/>
                      </a:lnTo>
                      <a:lnTo>
                        <a:pt x="182" y="22"/>
                      </a:lnTo>
                      <a:lnTo>
                        <a:pt x="184" y="25"/>
                      </a:lnTo>
                      <a:lnTo>
                        <a:pt x="186" y="28"/>
                      </a:lnTo>
                      <a:lnTo>
                        <a:pt x="187" y="30"/>
                      </a:lnTo>
                      <a:lnTo>
                        <a:pt x="189" y="32"/>
                      </a:lnTo>
                      <a:lnTo>
                        <a:pt x="190" y="34"/>
                      </a:lnTo>
                      <a:lnTo>
                        <a:pt x="187" y="34"/>
                      </a:lnTo>
                      <a:lnTo>
                        <a:pt x="183" y="36"/>
                      </a:lnTo>
                      <a:lnTo>
                        <a:pt x="179" y="38"/>
                      </a:lnTo>
                      <a:lnTo>
                        <a:pt x="175" y="40"/>
                      </a:lnTo>
                      <a:lnTo>
                        <a:pt x="171" y="43"/>
                      </a:lnTo>
                      <a:lnTo>
                        <a:pt x="167" y="45"/>
                      </a:lnTo>
                      <a:lnTo>
                        <a:pt x="165" y="47"/>
                      </a:lnTo>
                      <a:lnTo>
                        <a:pt x="164" y="50"/>
                      </a:lnTo>
                      <a:lnTo>
                        <a:pt x="168" y="48"/>
                      </a:lnTo>
                      <a:lnTo>
                        <a:pt x="174" y="45"/>
                      </a:lnTo>
                      <a:lnTo>
                        <a:pt x="181" y="42"/>
                      </a:lnTo>
                      <a:lnTo>
                        <a:pt x="189" y="39"/>
                      </a:lnTo>
                      <a:lnTo>
                        <a:pt x="198" y="36"/>
                      </a:lnTo>
                      <a:lnTo>
                        <a:pt x="207" y="32"/>
                      </a:lnTo>
                      <a:lnTo>
                        <a:pt x="216" y="28"/>
                      </a:lnTo>
                      <a:lnTo>
                        <a:pt x="225" y="23"/>
                      </a:lnTo>
                      <a:lnTo>
                        <a:pt x="234" y="20"/>
                      </a:lnTo>
                      <a:lnTo>
                        <a:pt x="243" y="16"/>
                      </a:lnTo>
                      <a:lnTo>
                        <a:pt x="251" y="13"/>
                      </a:lnTo>
                      <a:lnTo>
                        <a:pt x="258" y="10"/>
                      </a:lnTo>
                      <a:lnTo>
                        <a:pt x="265" y="7"/>
                      </a:lnTo>
                      <a:lnTo>
                        <a:pt x="270" y="6"/>
                      </a:lnTo>
                      <a:lnTo>
                        <a:pt x="273" y="4"/>
                      </a:lnTo>
                      <a:lnTo>
                        <a:pt x="275" y="3"/>
                      </a:lnTo>
                      <a:lnTo>
                        <a:pt x="278" y="4"/>
                      </a:lnTo>
                      <a:lnTo>
                        <a:pt x="281" y="4"/>
                      </a:lnTo>
                      <a:lnTo>
                        <a:pt x="283" y="4"/>
                      </a:lnTo>
                      <a:lnTo>
                        <a:pt x="286" y="5"/>
                      </a:lnTo>
                      <a:lnTo>
                        <a:pt x="288" y="5"/>
                      </a:lnTo>
                      <a:lnTo>
                        <a:pt x="290" y="5"/>
                      </a:lnTo>
                      <a:lnTo>
                        <a:pt x="292" y="6"/>
                      </a:lnTo>
                      <a:lnTo>
                        <a:pt x="294" y="6"/>
                      </a:lnTo>
                      <a:lnTo>
                        <a:pt x="295" y="8"/>
                      </a:lnTo>
                      <a:lnTo>
                        <a:pt x="296" y="10"/>
                      </a:lnTo>
                      <a:lnTo>
                        <a:pt x="297" y="13"/>
                      </a:lnTo>
                      <a:lnTo>
                        <a:pt x="299" y="15"/>
                      </a:lnTo>
                      <a:lnTo>
                        <a:pt x="299" y="18"/>
                      </a:lnTo>
                      <a:lnTo>
                        <a:pt x="300" y="20"/>
                      </a:lnTo>
                      <a:lnTo>
                        <a:pt x="300" y="22"/>
                      </a:lnTo>
                      <a:lnTo>
                        <a:pt x="300" y="23"/>
                      </a:lnTo>
                      <a:lnTo>
                        <a:pt x="297" y="24"/>
                      </a:lnTo>
                      <a:lnTo>
                        <a:pt x="295" y="25"/>
                      </a:lnTo>
                      <a:lnTo>
                        <a:pt x="293" y="26"/>
                      </a:lnTo>
                      <a:lnTo>
                        <a:pt x="291" y="29"/>
                      </a:lnTo>
                      <a:lnTo>
                        <a:pt x="289" y="30"/>
                      </a:lnTo>
                      <a:lnTo>
                        <a:pt x="287" y="32"/>
                      </a:lnTo>
                      <a:lnTo>
                        <a:pt x="285" y="33"/>
                      </a:lnTo>
                      <a:lnTo>
                        <a:pt x="283" y="35"/>
                      </a:lnTo>
                      <a:lnTo>
                        <a:pt x="286" y="34"/>
                      </a:lnTo>
                      <a:lnTo>
                        <a:pt x="289" y="33"/>
                      </a:lnTo>
                      <a:lnTo>
                        <a:pt x="292" y="31"/>
                      </a:lnTo>
                      <a:lnTo>
                        <a:pt x="295" y="30"/>
                      </a:lnTo>
                      <a:lnTo>
                        <a:pt x="298" y="29"/>
                      </a:lnTo>
                      <a:lnTo>
                        <a:pt x="301" y="26"/>
                      </a:lnTo>
                      <a:lnTo>
                        <a:pt x="304" y="25"/>
                      </a:lnTo>
                      <a:lnTo>
                        <a:pt x="307" y="24"/>
                      </a:lnTo>
                      <a:lnTo>
                        <a:pt x="310" y="22"/>
                      </a:lnTo>
                      <a:lnTo>
                        <a:pt x="313" y="21"/>
                      </a:lnTo>
                      <a:lnTo>
                        <a:pt x="316" y="20"/>
                      </a:lnTo>
                      <a:lnTo>
                        <a:pt x="318" y="19"/>
                      </a:lnTo>
                      <a:lnTo>
                        <a:pt x="320" y="18"/>
                      </a:lnTo>
                      <a:lnTo>
                        <a:pt x="322" y="17"/>
                      </a:lnTo>
                      <a:lnTo>
                        <a:pt x="324" y="16"/>
                      </a:lnTo>
                      <a:lnTo>
                        <a:pt x="325" y="15"/>
                      </a:lnTo>
                      <a:lnTo>
                        <a:pt x="326" y="18"/>
                      </a:lnTo>
                      <a:lnTo>
                        <a:pt x="327" y="22"/>
                      </a:lnTo>
                      <a:lnTo>
                        <a:pt x="328" y="26"/>
                      </a:lnTo>
                      <a:lnTo>
                        <a:pt x="329" y="30"/>
                      </a:lnTo>
                      <a:lnTo>
                        <a:pt x="330" y="30"/>
                      </a:lnTo>
                      <a:lnTo>
                        <a:pt x="331" y="30"/>
                      </a:lnTo>
                      <a:lnTo>
                        <a:pt x="332" y="30"/>
                      </a:lnTo>
                      <a:lnTo>
                        <a:pt x="333" y="29"/>
                      </a:lnTo>
                      <a:lnTo>
                        <a:pt x="334" y="29"/>
                      </a:lnTo>
                      <a:lnTo>
                        <a:pt x="335" y="29"/>
                      </a:lnTo>
                      <a:lnTo>
                        <a:pt x="336" y="29"/>
                      </a:lnTo>
                      <a:lnTo>
                        <a:pt x="338" y="29"/>
                      </a:lnTo>
                      <a:lnTo>
                        <a:pt x="338" y="32"/>
                      </a:lnTo>
                      <a:lnTo>
                        <a:pt x="339" y="36"/>
                      </a:lnTo>
                      <a:lnTo>
                        <a:pt x="340" y="40"/>
                      </a:lnTo>
                      <a:lnTo>
                        <a:pt x="341" y="43"/>
                      </a:lnTo>
                      <a:lnTo>
                        <a:pt x="339" y="44"/>
                      </a:lnTo>
                      <a:lnTo>
                        <a:pt x="338" y="44"/>
                      </a:lnTo>
                      <a:lnTo>
                        <a:pt x="335" y="46"/>
                      </a:lnTo>
                      <a:lnTo>
                        <a:pt x="333" y="47"/>
                      </a:lnTo>
                      <a:lnTo>
                        <a:pt x="330" y="49"/>
                      </a:lnTo>
                      <a:lnTo>
                        <a:pt x="327" y="50"/>
                      </a:lnTo>
                      <a:lnTo>
                        <a:pt x="324" y="52"/>
                      </a:lnTo>
                      <a:lnTo>
                        <a:pt x="321" y="55"/>
                      </a:lnTo>
                      <a:lnTo>
                        <a:pt x="317" y="57"/>
                      </a:lnTo>
                      <a:lnTo>
                        <a:pt x="314" y="58"/>
                      </a:lnTo>
                      <a:lnTo>
                        <a:pt x="311" y="60"/>
                      </a:lnTo>
                      <a:lnTo>
                        <a:pt x="309" y="61"/>
                      </a:lnTo>
                      <a:lnTo>
                        <a:pt x="306" y="63"/>
                      </a:lnTo>
                      <a:lnTo>
                        <a:pt x="304" y="64"/>
                      </a:lnTo>
                      <a:lnTo>
                        <a:pt x="303" y="65"/>
                      </a:lnTo>
                      <a:lnTo>
                        <a:pt x="302" y="65"/>
                      </a:lnTo>
                      <a:lnTo>
                        <a:pt x="143" y="125"/>
                      </a:lnTo>
                    </a:path>
                  </a:pathLst>
                </a:custGeom>
                <a:solidFill>
                  <a:srgbClr val="FF0000"/>
                </a:solidFill>
                <a:ln w="9525" cap="rnd">
                  <a:noFill/>
                  <a:round/>
                  <a:headEnd/>
                  <a:tailEnd/>
                </a:ln>
                <a:effectLst/>
              </p:spPr>
              <p:txBody>
                <a:bodyPr/>
                <a:lstStyle/>
                <a:p>
                  <a:endParaRPr lang="en-US"/>
                </a:p>
              </p:txBody>
            </p:sp>
          </p:grpSp>
          <p:sp>
            <p:nvSpPr>
              <p:cNvPr id="80987" name="Freeform 91"/>
              <p:cNvSpPr>
                <a:spLocks/>
              </p:cNvSpPr>
              <p:nvPr/>
            </p:nvSpPr>
            <p:spPr bwMode="auto">
              <a:xfrm>
                <a:off x="3138" y="864"/>
                <a:ext cx="295" cy="240"/>
              </a:xfrm>
              <a:custGeom>
                <a:avLst/>
                <a:gdLst/>
                <a:ahLst/>
                <a:cxnLst>
                  <a:cxn ang="0">
                    <a:pos x="290" y="5"/>
                  </a:cxn>
                  <a:cxn ang="0">
                    <a:pos x="292" y="11"/>
                  </a:cxn>
                  <a:cxn ang="0">
                    <a:pos x="292" y="17"/>
                  </a:cxn>
                  <a:cxn ang="0">
                    <a:pos x="283" y="24"/>
                  </a:cxn>
                  <a:cxn ang="0">
                    <a:pos x="286" y="36"/>
                  </a:cxn>
                  <a:cxn ang="0">
                    <a:pos x="270" y="46"/>
                  </a:cxn>
                  <a:cxn ang="0">
                    <a:pos x="241" y="62"/>
                  </a:cxn>
                  <a:cxn ang="0">
                    <a:pos x="218" y="75"/>
                  </a:cxn>
                  <a:cxn ang="0">
                    <a:pos x="229" y="72"/>
                  </a:cxn>
                  <a:cxn ang="0">
                    <a:pos x="253" y="62"/>
                  </a:cxn>
                  <a:cxn ang="0">
                    <a:pos x="272" y="55"/>
                  </a:cxn>
                  <a:cxn ang="0">
                    <a:pos x="278" y="59"/>
                  </a:cxn>
                  <a:cxn ang="0">
                    <a:pos x="283" y="68"/>
                  </a:cxn>
                  <a:cxn ang="0">
                    <a:pos x="265" y="81"/>
                  </a:cxn>
                  <a:cxn ang="0">
                    <a:pos x="256" y="94"/>
                  </a:cxn>
                  <a:cxn ang="0">
                    <a:pos x="248" y="105"/>
                  </a:cxn>
                  <a:cxn ang="0">
                    <a:pos x="223" y="117"/>
                  </a:cxn>
                  <a:cxn ang="0">
                    <a:pos x="200" y="130"/>
                  </a:cxn>
                  <a:cxn ang="0">
                    <a:pos x="197" y="142"/>
                  </a:cxn>
                  <a:cxn ang="0">
                    <a:pos x="184" y="159"/>
                  </a:cxn>
                  <a:cxn ang="0">
                    <a:pos x="150" y="181"/>
                  </a:cxn>
                  <a:cxn ang="0">
                    <a:pos x="111" y="213"/>
                  </a:cxn>
                  <a:cxn ang="0">
                    <a:pos x="85" y="236"/>
                  </a:cxn>
                  <a:cxn ang="0">
                    <a:pos x="80" y="230"/>
                  </a:cxn>
                  <a:cxn ang="0">
                    <a:pos x="79" y="223"/>
                  </a:cxn>
                  <a:cxn ang="0">
                    <a:pos x="86" y="214"/>
                  </a:cxn>
                  <a:cxn ang="0">
                    <a:pos x="83" y="211"/>
                  </a:cxn>
                  <a:cxn ang="0">
                    <a:pos x="72" y="211"/>
                  </a:cxn>
                  <a:cxn ang="0">
                    <a:pos x="67" y="204"/>
                  </a:cxn>
                  <a:cxn ang="0">
                    <a:pos x="67" y="194"/>
                  </a:cxn>
                  <a:cxn ang="0">
                    <a:pos x="98" y="169"/>
                  </a:cxn>
                  <a:cxn ang="0">
                    <a:pos x="141" y="137"/>
                  </a:cxn>
                  <a:cxn ang="0">
                    <a:pos x="175" y="117"/>
                  </a:cxn>
                  <a:cxn ang="0">
                    <a:pos x="137" y="135"/>
                  </a:cxn>
                  <a:cxn ang="0">
                    <a:pos x="86" y="163"/>
                  </a:cxn>
                  <a:cxn ang="0">
                    <a:pos x="55" y="183"/>
                  </a:cxn>
                  <a:cxn ang="0">
                    <a:pos x="44" y="175"/>
                  </a:cxn>
                  <a:cxn ang="0">
                    <a:pos x="39" y="165"/>
                  </a:cxn>
                  <a:cxn ang="0">
                    <a:pos x="65" y="146"/>
                  </a:cxn>
                  <a:cxn ang="0">
                    <a:pos x="101" y="120"/>
                  </a:cxn>
                  <a:cxn ang="0">
                    <a:pos x="122" y="104"/>
                  </a:cxn>
                  <a:cxn ang="0">
                    <a:pos x="96" y="116"/>
                  </a:cxn>
                  <a:cxn ang="0">
                    <a:pos x="55" y="140"/>
                  </a:cxn>
                  <a:cxn ang="0">
                    <a:pos x="26" y="156"/>
                  </a:cxn>
                  <a:cxn ang="0">
                    <a:pos x="9" y="141"/>
                  </a:cxn>
                  <a:cxn ang="0">
                    <a:pos x="2" y="129"/>
                  </a:cxn>
                  <a:cxn ang="0">
                    <a:pos x="26" y="112"/>
                  </a:cxn>
                  <a:cxn ang="0">
                    <a:pos x="61" y="90"/>
                  </a:cxn>
                  <a:cxn ang="0">
                    <a:pos x="80" y="77"/>
                  </a:cxn>
                  <a:cxn ang="0">
                    <a:pos x="252" y="12"/>
                  </a:cxn>
                  <a:cxn ang="0">
                    <a:pos x="270" y="6"/>
                  </a:cxn>
                  <a:cxn ang="0">
                    <a:pos x="283" y="1"/>
                  </a:cxn>
                </a:cxnLst>
                <a:rect l="0" t="0" r="r" b="b"/>
                <a:pathLst>
                  <a:path w="295" h="240">
                    <a:moveTo>
                      <a:pt x="285" y="0"/>
                    </a:moveTo>
                    <a:lnTo>
                      <a:pt x="286" y="1"/>
                    </a:lnTo>
                    <a:lnTo>
                      <a:pt x="288" y="2"/>
                    </a:lnTo>
                    <a:lnTo>
                      <a:pt x="289" y="4"/>
                    </a:lnTo>
                    <a:lnTo>
                      <a:pt x="290" y="5"/>
                    </a:lnTo>
                    <a:lnTo>
                      <a:pt x="291" y="6"/>
                    </a:lnTo>
                    <a:lnTo>
                      <a:pt x="292" y="8"/>
                    </a:lnTo>
                    <a:lnTo>
                      <a:pt x="293" y="9"/>
                    </a:lnTo>
                    <a:lnTo>
                      <a:pt x="293" y="10"/>
                    </a:lnTo>
                    <a:lnTo>
                      <a:pt x="292" y="11"/>
                    </a:lnTo>
                    <a:lnTo>
                      <a:pt x="293" y="12"/>
                    </a:lnTo>
                    <a:lnTo>
                      <a:pt x="294" y="14"/>
                    </a:lnTo>
                    <a:lnTo>
                      <a:pt x="294" y="15"/>
                    </a:lnTo>
                    <a:lnTo>
                      <a:pt x="294" y="16"/>
                    </a:lnTo>
                    <a:lnTo>
                      <a:pt x="292" y="17"/>
                    </a:lnTo>
                    <a:lnTo>
                      <a:pt x="291" y="18"/>
                    </a:lnTo>
                    <a:lnTo>
                      <a:pt x="289" y="19"/>
                    </a:lnTo>
                    <a:lnTo>
                      <a:pt x="287" y="20"/>
                    </a:lnTo>
                    <a:lnTo>
                      <a:pt x="285" y="22"/>
                    </a:lnTo>
                    <a:lnTo>
                      <a:pt x="283" y="24"/>
                    </a:lnTo>
                    <a:lnTo>
                      <a:pt x="282" y="25"/>
                    </a:lnTo>
                    <a:lnTo>
                      <a:pt x="282" y="27"/>
                    </a:lnTo>
                    <a:lnTo>
                      <a:pt x="283" y="30"/>
                    </a:lnTo>
                    <a:lnTo>
                      <a:pt x="285" y="33"/>
                    </a:lnTo>
                    <a:lnTo>
                      <a:pt x="286" y="36"/>
                    </a:lnTo>
                    <a:lnTo>
                      <a:pt x="285" y="37"/>
                    </a:lnTo>
                    <a:lnTo>
                      <a:pt x="282" y="39"/>
                    </a:lnTo>
                    <a:lnTo>
                      <a:pt x="279" y="41"/>
                    </a:lnTo>
                    <a:lnTo>
                      <a:pt x="275" y="43"/>
                    </a:lnTo>
                    <a:lnTo>
                      <a:pt x="270" y="46"/>
                    </a:lnTo>
                    <a:lnTo>
                      <a:pt x="265" y="50"/>
                    </a:lnTo>
                    <a:lnTo>
                      <a:pt x="259" y="53"/>
                    </a:lnTo>
                    <a:lnTo>
                      <a:pt x="253" y="56"/>
                    </a:lnTo>
                    <a:lnTo>
                      <a:pt x="247" y="59"/>
                    </a:lnTo>
                    <a:lnTo>
                      <a:pt x="241" y="62"/>
                    </a:lnTo>
                    <a:lnTo>
                      <a:pt x="235" y="65"/>
                    </a:lnTo>
                    <a:lnTo>
                      <a:pt x="230" y="68"/>
                    </a:lnTo>
                    <a:lnTo>
                      <a:pt x="225" y="70"/>
                    </a:lnTo>
                    <a:lnTo>
                      <a:pt x="221" y="73"/>
                    </a:lnTo>
                    <a:lnTo>
                      <a:pt x="218" y="75"/>
                    </a:lnTo>
                    <a:lnTo>
                      <a:pt x="215" y="76"/>
                    </a:lnTo>
                    <a:lnTo>
                      <a:pt x="218" y="76"/>
                    </a:lnTo>
                    <a:lnTo>
                      <a:pt x="221" y="75"/>
                    </a:lnTo>
                    <a:lnTo>
                      <a:pt x="225" y="73"/>
                    </a:lnTo>
                    <a:lnTo>
                      <a:pt x="229" y="72"/>
                    </a:lnTo>
                    <a:lnTo>
                      <a:pt x="234" y="69"/>
                    </a:lnTo>
                    <a:lnTo>
                      <a:pt x="239" y="67"/>
                    </a:lnTo>
                    <a:lnTo>
                      <a:pt x="243" y="65"/>
                    </a:lnTo>
                    <a:lnTo>
                      <a:pt x="248" y="63"/>
                    </a:lnTo>
                    <a:lnTo>
                      <a:pt x="253" y="62"/>
                    </a:lnTo>
                    <a:lnTo>
                      <a:pt x="258" y="60"/>
                    </a:lnTo>
                    <a:lnTo>
                      <a:pt x="262" y="58"/>
                    </a:lnTo>
                    <a:lnTo>
                      <a:pt x="266" y="57"/>
                    </a:lnTo>
                    <a:lnTo>
                      <a:pt x="269" y="56"/>
                    </a:lnTo>
                    <a:lnTo>
                      <a:pt x="272" y="55"/>
                    </a:lnTo>
                    <a:lnTo>
                      <a:pt x="274" y="54"/>
                    </a:lnTo>
                    <a:lnTo>
                      <a:pt x="275" y="54"/>
                    </a:lnTo>
                    <a:lnTo>
                      <a:pt x="277" y="54"/>
                    </a:lnTo>
                    <a:lnTo>
                      <a:pt x="278" y="56"/>
                    </a:lnTo>
                    <a:lnTo>
                      <a:pt x="278" y="59"/>
                    </a:lnTo>
                    <a:lnTo>
                      <a:pt x="278" y="61"/>
                    </a:lnTo>
                    <a:lnTo>
                      <a:pt x="279" y="63"/>
                    </a:lnTo>
                    <a:lnTo>
                      <a:pt x="280" y="65"/>
                    </a:lnTo>
                    <a:lnTo>
                      <a:pt x="281" y="67"/>
                    </a:lnTo>
                    <a:lnTo>
                      <a:pt x="283" y="68"/>
                    </a:lnTo>
                    <a:lnTo>
                      <a:pt x="281" y="70"/>
                    </a:lnTo>
                    <a:lnTo>
                      <a:pt x="278" y="73"/>
                    </a:lnTo>
                    <a:lnTo>
                      <a:pt x="274" y="75"/>
                    </a:lnTo>
                    <a:lnTo>
                      <a:pt x="270" y="78"/>
                    </a:lnTo>
                    <a:lnTo>
                      <a:pt x="265" y="81"/>
                    </a:lnTo>
                    <a:lnTo>
                      <a:pt x="261" y="83"/>
                    </a:lnTo>
                    <a:lnTo>
                      <a:pt x="257" y="85"/>
                    </a:lnTo>
                    <a:lnTo>
                      <a:pt x="255" y="87"/>
                    </a:lnTo>
                    <a:lnTo>
                      <a:pt x="256" y="90"/>
                    </a:lnTo>
                    <a:lnTo>
                      <a:pt x="256" y="94"/>
                    </a:lnTo>
                    <a:lnTo>
                      <a:pt x="256" y="98"/>
                    </a:lnTo>
                    <a:lnTo>
                      <a:pt x="256" y="100"/>
                    </a:lnTo>
                    <a:lnTo>
                      <a:pt x="254" y="101"/>
                    </a:lnTo>
                    <a:lnTo>
                      <a:pt x="251" y="103"/>
                    </a:lnTo>
                    <a:lnTo>
                      <a:pt x="248" y="105"/>
                    </a:lnTo>
                    <a:lnTo>
                      <a:pt x="243" y="107"/>
                    </a:lnTo>
                    <a:lnTo>
                      <a:pt x="239" y="109"/>
                    </a:lnTo>
                    <a:lnTo>
                      <a:pt x="234" y="112"/>
                    </a:lnTo>
                    <a:lnTo>
                      <a:pt x="228" y="114"/>
                    </a:lnTo>
                    <a:lnTo>
                      <a:pt x="223" y="117"/>
                    </a:lnTo>
                    <a:lnTo>
                      <a:pt x="218" y="121"/>
                    </a:lnTo>
                    <a:lnTo>
                      <a:pt x="213" y="123"/>
                    </a:lnTo>
                    <a:lnTo>
                      <a:pt x="208" y="126"/>
                    </a:lnTo>
                    <a:lnTo>
                      <a:pt x="204" y="128"/>
                    </a:lnTo>
                    <a:lnTo>
                      <a:pt x="200" y="130"/>
                    </a:lnTo>
                    <a:lnTo>
                      <a:pt x="198" y="132"/>
                    </a:lnTo>
                    <a:lnTo>
                      <a:pt x="196" y="133"/>
                    </a:lnTo>
                    <a:lnTo>
                      <a:pt x="195" y="134"/>
                    </a:lnTo>
                    <a:lnTo>
                      <a:pt x="196" y="137"/>
                    </a:lnTo>
                    <a:lnTo>
                      <a:pt x="197" y="142"/>
                    </a:lnTo>
                    <a:lnTo>
                      <a:pt x="198" y="147"/>
                    </a:lnTo>
                    <a:lnTo>
                      <a:pt x="199" y="150"/>
                    </a:lnTo>
                    <a:lnTo>
                      <a:pt x="195" y="153"/>
                    </a:lnTo>
                    <a:lnTo>
                      <a:pt x="190" y="155"/>
                    </a:lnTo>
                    <a:lnTo>
                      <a:pt x="184" y="159"/>
                    </a:lnTo>
                    <a:lnTo>
                      <a:pt x="178" y="162"/>
                    </a:lnTo>
                    <a:lnTo>
                      <a:pt x="172" y="166"/>
                    </a:lnTo>
                    <a:lnTo>
                      <a:pt x="165" y="171"/>
                    </a:lnTo>
                    <a:lnTo>
                      <a:pt x="157" y="176"/>
                    </a:lnTo>
                    <a:lnTo>
                      <a:pt x="150" y="181"/>
                    </a:lnTo>
                    <a:lnTo>
                      <a:pt x="142" y="187"/>
                    </a:lnTo>
                    <a:lnTo>
                      <a:pt x="134" y="193"/>
                    </a:lnTo>
                    <a:lnTo>
                      <a:pt x="126" y="200"/>
                    </a:lnTo>
                    <a:lnTo>
                      <a:pt x="118" y="206"/>
                    </a:lnTo>
                    <a:lnTo>
                      <a:pt x="111" y="213"/>
                    </a:lnTo>
                    <a:lnTo>
                      <a:pt x="103" y="222"/>
                    </a:lnTo>
                    <a:lnTo>
                      <a:pt x="95" y="230"/>
                    </a:lnTo>
                    <a:lnTo>
                      <a:pt x="88" y="239"/>
                    </a:lnTo>
                    <a:lnTo>
                      <a:pt x="86" y="237"/>
                    </a:lnTo>
                    <a:lnTo>
                      <a:pt x="85" y="236"/>
                    </a:lnTo>
                    <a:lnTo>
                      <a:pt x="83" y="235"/>
                    </a:lnTo>
                    <a:lnTo>
                      <a:pt x="82" y="233"/>
                    </a:lnTo>
                    <a:lnTo>
                      <a:pt x="81" y="232"/>
                    </a:lnTo>
                    <a:lnTo>
                      <a:pt x="81" y="231"/>
                    </a:lnTo>
                    <a:lnTo>
                      <a:pt x="80" y="230"/>
                    </a:lnTo>
                    <a:lnTo>
                      <a:pt x="80" y="229"/>
                    </a:lnTo>
                    <a:lnTo>
                      <a:pt x="80" y="227"/>
                    </a:lnTo>
                    <a:lnTo>
                      <a:pt x="80" y="226"/>
                    </a:lnTo>
                    <a:lnTo>
                      <a:pt x="79" y="225"/>
                    </a:lnTo>
                    <a:lnTo>
                      <a:pt x="79" y="223"/>
                    </a:lnTo>
                    <a:lnTo>
                      <a:pt x="80" y="222"/>
                    </a:lnTo>
                    <a:lnTo>
                      <a:pt x="81" y="220"/>
                    </a:lnTo>
                    <a:lnTo>
                      <a:pt x="83" y="219"/>
                    </a:lnTo>
                    <a:lnTo>
                      <a:pt x="84" y="217"/>
                    </a:lnTo>
                    <a:lnTo>
                      <a:pt x="86" y="214"/>
                    </a:lnTo>
                    <a:lnTo>
                      <a:pt x="87" y="212"/>
                    </a:lnTo>
                    <a:lnTo>
                      <a:pt x="88" y="211"/>
                    </a:lnTo>
                    <a:lnTo>
                      <a:pt x="90" y="210"/>
                    </a:lnTo>
                    <a:lnTo>
                      <a:pt x="86" y="210"/>
                    </a:lnTo>
                    <a:lnTo>
                      <a:pt x="83" y="211"/>
                    </a:lnTo>
                    <a:lnTo>
                      <a:pt x="81" y="212"/>
                    </a:lnTo>
                    <a:lnTo>
                      <a:pt x="78" y="212"/>
                    </a:lnTo>
                    <a:lnTo>
                      <a:pt x="76" y="212"/>
                    </a:lnTo>
                    <a:lnTo>
                      <a:pt x="74" y="211"/>
                    </a:lnTo>
                    <a:lnTo>
                      <a:pt x="72" y="211"/>
                    </a:lnTo>
                    <a:lnTo>
                      <a:pt x="71" y="210"/>
                    </a:lnTo>
                    <a:lnTo>
                      <a:pt x="70" y="209"/>
                    </a:lnTo>
                    <a:lnTo>
                      <a:pt x="69" y="207"/>
                    </a:lnTo>
                    <a:lnTo>
                      <a:pt x="68" y="206"/>
                    </a:lnTo>
                    <a:lnTo>
                      <a:pt x="67" y="204"/>
                    </a:lnTo>
                    <a:lnTo>
                      <a:pt x="66" y="202"/>
                    </a:lnTo>
                    <a:lnTo>
                      <a:pt x="65" y="200"/>
                    </a:lnTo>
                    <a:lnTo>
                      <a:pt x="64" y="198"/>
                    </a:lnTo>
                    <a:lnTo>
                      <a:pt x="63" y="197"/>
                    </a:lnTo>
                    <a:lnTo>
                      <a:pt x="67" y="194"/>
                    </a:lnTo>
                    <a:lnTo>
                      <a:pt x="71" y="190"/>
                    </a:lnTo>
                    <a:lnTo>
                      <a:pt x="77" y="185"/>
                    </a:lnTo>
                    <a:lnTo>
                      <a:pt x="83" y="180"/>
                    </a:lnTo>
                    <a:lnTo>
                      <a:pt x="90" y="175"/>
                    </a:lnTo>
                    <a:lnTo>
                      <a:pt x="98" y="169"/>
                    </a:lnTo>
                    <a:lnTo>
                      <a:pt x="107" y="162"/>
                    </a:lnTo>
                    <a:lnTo>
                      <a:pt x="115" y="156"/>
                    </a:lnTo>
                    <a:lnTo>
                      <a:pt x="124" y="150"/>
                    </a:lnTo>
                    <a:lnTo>
                      <a:pt x="132" y="144"/>
                    </a:lnTo>
                    <a:lnTo>
                      <a:pt x="141" y="137"/>
                    </a:lnTo>
                    <a:lnTo>
                      <a:pt x="149" y="132"/>
                    </a:lnTo>
                    <a:lnTo>
                      <a:pt x="156" y="127"/>
                    </a:lnTo>
                    <a:lnTo>
                      <a:pt x="163" y="123"/>
                    </a:lnTo>
                    <a:lnTo>
                      <a:pt x="169" y="120"/>
                    </a:lnTo>
                    <a:lnTo>
                      <a:pt x="175" y="117"/>
                    </a:lnTo>
                    <a:lnTo>
                      <a:pt x="169" y="120"/>
                    </a:lnTo>
                    <a:lnTo>
                      <a:pt x="163" y="122"/>
                    </a:lnTo>
                    <a:lnTo>
                      <a:pt x="155" y="126"/>
                    </a:lnTo>
                    <a:lnTo>
                      <a:pt x="146" y="130"/>
                    </a:lnTo>
                    <a:lnTo>
                      <a:pt x="137" y="135"/>
                    </a:lnTo>
                    <a:lnTo>
                      <a:pt x="127" y="140"/>
                    </a:lnTo>
                    <a:lnTo>
                      <a:pt x="116" y="146"/>
                    </a:lnTo>
                    <a:lnTo>
                      <a:pt x="106" y="152"/>
                    </a:lnTo>
                    <a:lnTo>
                      <a:pt x="96" y="157"/>
                    </a:lnTo>
                    <a:lnTo>
                      <a:pt x="86" y="163"/>
                    </a:lnTo>
                    <a:lnTo>
                      <a:pt x="77" y="169"/>
                    </a:lnTo>
                    <a:lnTo>
                      <a:pt x="70" y="173"/>
                    </a:lnTo>
                    <a:lnTo>
                      <a:pt x="63" y="177"/>
                    </a:lnTo>
                    <a:lnTo>
                      <a:pt x="58" y="181"/>
                    </a:lnTo>
                    <a:lnTo>
                      <a:pt x="55" y="183"/>
                    </a:lnTo>
                    <a:lnTo>
                      <a:pt x="54" y="184"/>
                    </a:lnTo>
                    <a:lnTo>
                      <a:pt x="51" y="182"/>
                    </a:lnTo>
                    <a:lnTo>
                      <a:pt x="49" y="180"/>
                    </a:lnTo>
                    <a:lnTo>
                      <a:pt x="46" y="177"/>
                    </a:lnTo>
                    <a:lnTo>
                      <a:pt x="44" y="175"/>
                    </a:lnTo>
                    <a:lnTo>
                      <a:pt x="42" y="173"/>
                    </a:lnTo>
                    <a:lnTo>
                      <a:pt x="40" y="171"/>
                    </a:lnTo>
                    <a:lnTo>
                      <a:pt x="38" y="169"/>
                    </a:lnTo>
                    <a:lnTo>
                      <a:pt x="37" y="168"/>
                    </a:lnTo>
                    <a:lnTo>
                      <a:pt x="39" y="165"/>
                    </a:lnTo>
                    <a:lnTo>
                      <a:pt x="42" y="162"/>
                    </a:lnTo>
                    <a:lnTo>
                      <a:pt x="47" y="159"/>
                    </a:lnTo>
                    <a:lnTo>
                      <a:pt x="53" y="155"/>
                    </a:lnTo>
                    <a:lnTo>
                      <a:pt x="59" y="150"/>
                    </a:lnTo>
                    <a:lnTo>
                      <a:pt x="65" y="146"/>
                    </a:lnTo>
                    <a:lnTo>
                      <a:pt x="72" y="140"/>
                    </a:lnTo>
                    <a:lnTo>
                      <a:pt x="80" y="135"/>
                    </a:lnTo>
                    <a:lnTo>
                      <a:pt x="87" y="130"/>
                    </a:lnTo>
                    <a:lnTo>
                      <a:pt x="94" y="125"/>
                    </a:lnTo>
                    <a:lnTo>
                      <a:pt x="101" y="120"/>
                    </a:lnTo>
                    <a:lnTo>
                      <a:pt x="107" y="115"/>
                    </a:lnTo>
                    <a:lnTo>
                      <a:pt x="112" y="111"/>
                    </a:lnTo>
                    <a:lnTo>
                      <a:pt x="116" y="108"/>
                    </a:lnTo>
                    <a:lnTo>
                      <a:pt x="120" y="105"/>
                    </a:lnTo>
                    <a:lnTo>
                      <a:pt x="122" y="104"/>
                    </a:lnTo>
                    <a:lnTo>
                      <a:pt x="120" y="104"/>
                    </a:lnTo>
                    <a:lnTo>
                      <a:pt x="115" y="106"/>
                    </a:lnTo>
                    <a:lnTo>
                      <a:pt x="110" y="109"/>
                    </a:lnTo>
                    <a:lnTo>
                      <a:pt x="104" y="112"/>
                    </a:lnTo>
                    <a:lnTo>
                      <a:pt x="96" y="116"/>
                    </a:lnTo>
                    <a:lnTo>
                      <a:pt x="88" y="121"/>
                    </a:lnTo>
                    <a:lnTo>
                      <a:pt x="80" y="126"/>
                    </a:lnTo>
                    <a:lnTo>
                      <a:pt x="71" y="130"/>
                    </a:lnTo>
                    <a:lnTo>
                      <a:pt x="63" y="135"/>
                    </a:lnTo>
                    <a:lnTo>
                      <a:pt x="55" y="140"/>
                    </a:lnTo>
                    <a:lnTo>
                      <a:pt x="47" y="145"/>
                    </a:lnTo>
                    <a:lnTo>
                      <a:pt x="40" y="149"/>
                    </a:lnTo>
                    <a:lnTo>
                      <a:pt x="34" y="152"/>
                    </a:lnTo>
                    <a:lnTo>
                      <a:pt x="29" y="154"/>
                    </a:lnTo>
                    <a:lnTo>
                      <a:pt x="26" y="156"/>
                    </a:lnTo>
                    <a:lnTo>
                      <a:pt x="25" y="157"/>
                    </a:lnTo>
                    <a:lnTo>
                      <a:pt x="21" y="154"/>
                    </a:lnTo>
                    <a:lnTo>
                      <a:pt x="17" y="150"/>
                    </a:lnTo>
                    <a:lnTo>
                      <a:pt x="13" y="146"/>
                    </a:lnTo>
                    <a:lnTo>
                      <a:pt x="9" y="141"/>
                    </a:lnTo>
                    <a:lnTo>
                      <a:pt x="5" y="137"/>
                    </a:lnTo>
                    <a:lnTo>
                      <a:pt x="2" y="134"/>
                    </a:lnTo>
                    <a:lnTo>
                      <a:pt x="0" y="131"/>
                    </a:lnTo>
                    <a:lnTo>
                      <a:pt x="0" y="130"/>
                    </a:lnTo>
                    <a:lnTo>
                      <a:pt x="2" y="129"/>
                    </a:lnTo>
                    <a:lnTo>
                      <a:pt x="4" y="127"/>
                    </a:lnTo>
                    <a:lnTo>
                      <a:pt x="9" y="124"/>
                    </a:lnTo>
                    <a:lnTo>
                      <a:pt x="14" y="121"/>
                    </a:lnTo>
                    <a:lnTo>
                      <a:pt x="20" y="116"/>
                    </a:lnTo>
                    <a:lnTo>
                      <a:pt x="26" y="112"/>
                    </a:lnTo>
                    <a:lnTo>
                      <a:pt x="33" y="108"/>
                    </a:lnTo>
                    <a:lnTo>
                      <a:pt x="40" y="104"/>
                    </a:lnTo>
                    <a:lnTo>
                      <a:pt x="48" y="99"/>
                    </a:lnTo>
                    <a:lnTo>
                      <a:pt x="54" y="94"/>
                    </a:lnTo>
                    <a:lnTo>
                      <a:pt x="61" y="90"/>
                    </a:lnTo>
                    <a:lnTo>
                      <a:pt x="67" y="86"/>
                    </a:lnTo>
                    <a:lnTo>
                      <a:pt x="72" y="83"/>
                    </a:lnTo>
                    <a:lnTo>
                      <a:pt x="76" y="80"/>
                    </a:lnTo>
                    <a:lnTo>
                      <a:pt x="79" y="78"/>
                    </a:lnTo>
                    <a:lnTo>
                      <a:pt x="80" y="77"/>
                    </a:lnTo>
                    <a:lnTo>
                      <a:pt x="239" y="16"/>
                    </a:lnTo>
                    <a:lnTo>
                      <a:pt x="242" y="16"/>
                    </a:lnTo>
                    <a:lnTo>
                      <a:pt x="245" y="14"/>
                    </a:lnTo>
                    <a:lnTo>
                      <a:pt x="248" y="13"/>
                    </a:lnTo>
                    <a:lnTo>
                      <a:pt x="252" y="12"/>
                    </a:lnTo>
                    <a:lnTo>
                      <a:pt x="255" y="11"/>
                    </a:lnTo>
                    <a:lnTo>
                      <a:pt x="259" y="10"/>
                    </a:lnTo>
                    <a:lnTo>
                      <a:pt x="263" y="8"/>
                    </a:lnTo>
                    <a:lnTo>
                      <a:pt x="266" y="7"/>
                    </a:lnTo>
                    <a:lnTo>
                      <a:pt x="270" y="6"/>
                    </a:lnTo>
                    <a:lnTo>
                      <a:pt x="272" y="5"/>
                    </a:lnTo>
                    <a:lnTo>
                      <a:pt x="275" y="4"/>
                    </a:lnTo>
                    <a:lnTo>
                      <a:pt x="278" y="3"/>
                    </a:lnTo>
                    <a:lnTo>
                      <a:pt x="280" y="2"/>
                    </a:lnTo>
                    <a:lnTo>
                      <a:pt x="283" y="1"/>
                    </a:lnTo>
                    <a:lnTo>
                      <a:pt x="284" y="0"/>
                    </a:lnTo>
                    <a:lnTo>
                      <a:pt x="285" y="0"/>
                    </a:lnTo>
                  </a:path>
                </a:pathLst>
              </a:custGeom>
              <a:solidFill>
                <a:srgbClr val="FF0000"/>
              </a:solidFill>
              <a:ln w="9525" cap="rnd">
                <a:noFill/>
                <a:round/>
                <a:headEnd/>
                <a:tailEnd/>
              </a:ln>
              <a:effectLst/>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0988"/>
                                        </p:tgtEl>
                                        <p:attrNameLst>
                                          <p:attrName>style.visibility</p:attrName>
                                        </p:attrNameLst>
                                      </p:cBhvr>
                                      <p:to>
                                        <p:strVal val="visible"/>
                                      </p:to>
                                    </p:set>
                                    <p:animEffect transition="in" filter="blinds(horizontal)">
                                      <p:cBhvr>
                                        <p:cTn id="7" dur="500"/>
                                        <p:tgtEl>
                                          <p:spTgt spid="809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0989"/>
                                        </p:tgtEl>
                                        <p:attrNameLst>
                                          <p:attrName>style.visibility</p:attrName>
                                        </p:attrNameLst>
                                      </p:cBhvr>
                                      <p:to>
                                        <p:strVal val="visible"/>
                                      </p:to>
                                    </p:set>
                                    <p:animEffect transition="in" filter="blinds(horizontal)">
                                      <p:cBhvr>
                                        <p:cTn id="12" dur="500"/>
                                        <p:tgtEl>
                                          <p:spTgt spid="8098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0990"/>
                                        </p:tgtEl>
                                        <p:attrNameLst>
                                          <p:attrName>style.visibility</p:attrName>
                                        </p:attrNameLst>
                                      </p:cBhvr>
                                      <p:to>
                                        <p:strVal val="visible"/>
                                      </p:to>
                                    </p:set>
                                    <p:animEffect transition="in" filter="blinds(horizontal)">
                                      <p:cBhvr>
                                        <p:cTn id="17" dur="500"/>
                                        <p:tgtEl>
                                          <p:spTgt spid="80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body" idx="1"/>
          </p:nvPr>
        </p:nvSpPr>
        <p:spPr>
          <a:xfrm>
            <a:off x="609600" y="1752600"/>
            <a:ext cx="7772400" cy="4038600"/>
          </a:xfrm>
        </p:spPr>
        <p:txBody>
          <a:bodyPr/>
          <a:lstStyle/>
          <a:p>
            <a:pPr>
              <a:buFont typeface="Wingdings" pitchFamily="2" charset="2"/>
              <a:buNone/>
            </a:pPr>
            <a:r>
              <a:rPr lang="en-US" sz="2200"/>
              <a:t>1.  Identify (roughly) the stage person/group is in.</a:t>
            </a:r>
          </a:p>
          <a:p>
            <a:pPr>
              <a:buFont typeface="Wingdings" pitchFamily="2" charset="2"/>
              <a:buNone/>
            </a:pPr>
            <a:r>
              <a:rPr lang="en-US" sz="2200"/>
              <a:t>2.  Determine obstacles/arenas:</a:t>
            </a:r>
          </a:p>
          <a:p>
            <a:pPr lvl="1">
              <a:buFont typeface="Monotype Sorts" pitchFamily="2" charset="2"/>
              <a:buNone/>
            </a:pPr>
            <a:r>
              <a:rPr lang="en-US" sz="1800"/>
              <a:t>a.  Head</a:t>
            </a:r>
          </a:p>
          <a:p>
            <a:pPr lvl="1">
              <a:buFont typeface="Monotype Sorts" pitchFamily="2" charset="2"/>
              <a:buNone/>
            </a:pPr>
            <a:r>
              <a:rPr lang="en-US" sz="1800"/>
              <a:t>b.  Heart</a:t>
            </a:r>
          </a:p>
          <a:p>
            <a:pPr lvl="1">
              <a:buFont typeface="Monotype Sorts" pitchFamily="2" charset="2"/>
              <a:buNone/>
            </a:pPr>
            <a:r>
              <a:rPr lang="en-US" sz="1800"/>
              <a:t>c.  Hands</a:t>
            </a:r>
          </a:p>
          <a:p>
            <a:pPr lvl="1">
              <a:buFont typeface="Monotype Sorts" pitchFamily="2" charset="2"/>
              <a:buNone/>
            </a:pPr>
            <a:r>
              <a:rPr lang="en-US" sz="1800"/>
              <a:t>d.  All of the above</a:t>
            </a:r>
          </a:p>
          <a:p>
            <a:pPr>
              <a:buFont typeface="Wingdings" pitchFamily="2" charset="2"/>
              <a:buNone/>
            </a:pPr>
            <a:r>
              <a:rPr lang="en-US" sz="2200"/>
              <a:t>3.  Use tools to move through obstacles.</a:t>
            </a:r>
          </a:p>
          <a:p>
            <a:pPr lvl="1"/>
            <a:r>
              <a:rPr lang="en-US" sz="1800"/>
              <a:t>May need several simultaneously.</a:t>
            </a:r>
          </a:p>
          <a:p>
            <a:pPr>
              <a:buFont typeface="Wingdings" pitchFamily="2" charset="2"/>
              <a:buNone/>
            </a:pPr>
            <a:r>
              <a:rPr lang="en-US" sz="2200"/>
              <a:t>4.  Recognize and acknowledge steps forward.</a:t>
            </a:r>
          </a:p>
          <a:p>
            <a:pPr>
              <a:buFont typeface="Wingdings" pitchFamily="2" charset="2"/>
              <a:buNone/>
            </a:pPr>
            <a:r>
              <a:rPr lang="en-US" sz="2200"/>
              <a:t>5.  Cycle back to Step 1.</a:t>
            </a:r>
          </a:p>
          <a:p>
            <a:pPr lvl="1"/>
            <a:endParaRPr lang="en-US" sz="2200"/>
          </a:p>
          <a:p>
            <a:pPr>
              <a:buFont typeface="Wingdings" pitchFamily="2" charset="2"/>
              <a:buNone/>
            </a:pPr>
            <a:endParaRPr lang="en-US" sz="2200"/>
          </a:p>
        </p:txBody>
      </p:sp>
      <p:sp>
        <p:nvSpPr>
          <p:cNvPr id="98308" name="AutoShape 4"/>
          <p:cNvSpPr>
            <a:spLocks noChangeArrowheads="1"/>
          </p:cNvSpPr>
          <p:nvPr/>
        </p:nvSpPr>
        <p:spPr bwMode="blackWhite">
          <a:xfrm>
            <a:off x="533400" y="152400"/>
            <a:ext cx="4495800" cy="1524000"/>
          </a:xfrm>
          <a:prstGeom prst="wave">
            <a:avLst>
              <a:gd name="adj1" fmla="val 7917"/>
              <a:gd name="adj2" fmla="val 0"/>
            </a:avLst>
          </a:prstGeom>
          <a:solidFill>
            <a:srgbClr val="008000"/>
          </a:solidFill>
          <a:ln w="12700">
            <a:solidFill>
              <a:schemeClr val="tx1"/>
            </a:solidFill>
            <a:round/>
            <a:headEnd/>
            <a:tailEnd/>
          </a:ln>
          <a:effectLst>
            <a:outerShdw dist="107763" dir="2700000" algn="ctr" rotWithShape="0">
              <a:schemeClr val="bg2"/>
            </a:outerShdw>
          </a:effectLst>
        </p:spPr>
        <p:txBody>
          <a:bodyPr wrap="none" anchor="ctr"/>
          <a:lstStyle/>
          <a:p>
            <a:r>
              <a:rPr lang="en-US" sz="2400">
                <a:solidFill>
                  <a:schemeClr val="bg1"/>
                </a:solidFill>
              </a:rPr>
              <a:t>Part III:  Leading Others</a:t>
            </a:r>
            <a:br>
              <a:rPr lang="en-US" sz="2400">
                <a:solidFill>
                  <a:schemeClr val="bg1"/>
                </a:solidFill>
              </a:rPr>
            </a:br>
            <a:r>
              <a:rPr lang="en-US" sz="2400">
                <a:solidFill>
                  <a:schemeClr val="bg1"/>
                </a:solidFill>
              </a:rPr>
              <a:t>through Change</a:t>
            </a:r>
            <a:endParaRPr lang="en-US" sz="400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64" name="Rectangle 12"/>
          <p:cNvSpPr>
            <a:spLocks noChangeArrowheads="1"/>
          </p:cNvSpPr>
          <p:nvPr/>
        </p:nvSpPr>
        <p:spPr bwMode="auto">
          <a:xfrm>
            <a:off x="381000" y="914400"/>
            <a:ext cx="8153400" cy="609600"/>
          </a:xfrm>
          <a:prstGeom prst="rect">
            <a:avLst/>
          </a:prstGeom>
          <a:solidFill>
            <a:srgbClr val="FFFF66"/>
          </a:solidFill>
          <a:ln w="12700">
            <a:solidFill>
              <a:schemeClr val="tx1"/>
            </a:solidFill>
            <a:miter lim="800000"/>
            <a:headEnd type="none" w="sm" len="sm"/>
            <a:tailEnd type="none" w="sm" len="sm"/>
          </a:ln>
          <a:effectLst/>
        </p:spPr>
        <p:txBody>
          <a:bodyPr wrap="none" anchor="ctr"/>
          <a:lstStyle/>
          <a:p>
            <a:endParaRPr lang="en-US"/>
          </a:p>
        </p:txBody>
      </p:sp>
      <p:sp>
        <p:nvSpPr>
          <p:cNvPr id="100354" name="Rectangle 2"/>
          <p:cNvSpPr>
            <a:spLocks noGrp="1" noChangeArrowheads="1"/>
          </p:cNvSpPr>
          <p:nvPr>
            <p:ph type="title"/>
          </p:nvPr>
        </p:nvSpPr>
        <p:spPr/>
        <p:txBody>
          <a:bodyPr/>
          <a:lstStyle/>
          <a:p>
            <a:r>
              <a:rPr lang="en-US"/>
              <a:t>Understanding what stage of change they’re in</a:t>
            </a:r>
          </a:p>
        </p:txBody>
      </p:sp>
      <p:sp>
        <p:nvSpPr>
          <p:cNvPr id="100355" name="Rectangle 3"/>
          <p:cNvSpPr>
            <a:spLocks noChangeArrowheads="1"/>
          </p:cNvSpPr>
          <p:nvPr/>
        </p:nvSpPr>
        <p:spPr bwMode="auto">
          <a:xfrm>
            <a:off x="381000" y="914400"/>
            <a:ext cx="8153400" cy="4648200"/>
          </a:xfrm>
          <a:prstGeom prst="rect">
            <a:avLst/>
          </a:prstGeom>
          <a:noFill/>
          <a:ln w="12700">
            <a:solidFill>
              <a:schemeClr val="tx1"/>
            </a:solidFill>
            <a:miter lim="800000"/>
            <a:headEnd type="none" w="sm" len="sm"/>
            <a:tailEnd type="none" w="sm" len="sm"/>
          </a:ln>
          <a:effectLst/>
        </p:spPr>
        <p:txBody>
          <a:bodyPr wrap="none" anchor="ctr"/>
          <a:lstStyle/>
          <a:p>
            <a:endParaRPr lang="en-US"/>
          </a:p>
        </p:txBody>
      </p:sp>
      <p:sp>
        <p:nvSpPr>
          <p:cNvPr id="100356" name="Text Box 4"/>
          <p:cNvSpPr txBox="1">
            <a:spLocks noChangeArrowheads="1"/>
          </p:cNvSpPr>
          <p:nvPr/>
        </p:nvSpPr>
        <p:spPr bwMode="auto">
          <a:xfrm>
            <a:off x="1600200" y="990600"/>
            <a:ext cx="1471613" cy="457200"/>
          </a:xfrm>
          <a:prstGeom prst="rect">
            <a:avLst/>
          </a:prstGeom>
          <a:noFill/>
          <a:ln w="12700">
            <a:noFill/>
            <a:miter lim="800000"/>
            <a:headEnd type="none" w="sm" len="sm"/>
            <a:tailEnd type="none" w="sm" len="sm"/>
          </a:ln>
          <a:effectLst/>
        </p:spPr>
        <p:txBody>
          <a:bodyPr wrap="none">
            <a:spAutoFit/>
          </a:bodyPr>
          <a:lstStyle/>
          <a:p>
            <a:r>
              <a:rPr lang="en-US" sz="2400" i="0"/>
              <a:t>Questions</a:t>
            </a:r>
            <a:endParaRPr lang="en-US" sz="2400" b="0" i="0"/>
          </a:p>
        </p:txBody>
      </p:sp>
      <p:sp>
        <p:nvSpPr>
          <p:cNvPr id="100357" name="Text Box 5"/>
          <p:cNvSpPr txBox="1">
            <a:spLocks noChangeArrowheads="1"/>
          </p:cNvSpPr>
          <p:nvPr/>
        </p:nvSpPr>
        <p:spPr bwMode="auto">
          <a:xfrm>
            <a:off x="6535738" y="990600"/>
            <a:ext cx="895350" cy="457200"/>
          </a:xfrm>
          <a:prstGeom prst="rect">
            <a:avLst/>
          </a:prstGeom>
          <a:noFill/>
          <a:ln w="12700">
            <a:noFill/>
            <a:miter lim="800000"/>
            <a:headEnd type="none" w="sm" len="sm"/>
            <a:tailEnd type="none" w="sm" len="sm"/>
          </a:ln>
          <a:effectLst/>
        </p:spPr>
        <p:txBody>
          <a:bodyPr wrap="none">
            <a:spAutoFit/>
          </a:bodyPr>
          <a:lstStyle/>
          <a:p>
            <a:r>
              <a:rPr lang="en-US" sz="2400" i="0"/>
              <a:t>Stage</a:t>
            </a:r>
          </a:p>
        </p:txBody>
      </p:sp>
      <p:sp>
        <p:nvSpPr>
          <p:cNvPr id="100358" name="Text Box 6"/>
          <p:cNvSpPr txBox="1">
            <a:spLocks noChangeArrowheads="1"/>
          </p:cNvSpPr>
          <p:nvPr/>
        </p:nvSpPr>
        <p:spPr bwMode="auto">
          <a:xfrm>
            <a:off x="533400" y="1600200"/>
            <a:ext cx="4803775" cy="3759200"/>
          </a:xfrm>
          <a:prstGeom prst="rect">
            <a:avLst/>
          </a:prstGeom>
          <a:noFill/>
          <a:ln w="12700">
            <a:noFill/>
            <a:miter lim="800000"/>
            <a:headEnd type="none" w="sm" len="sm"/>
            <a:tailEnd type="none" w="sm" len="sm"/>
          </a:ln>
          <a:effectLst/>
        </p:spPr>
        <p:txBody>
          <a:bodyPr>
            <a:spAutoFit/>
          </a:bodyPr>
          <a:lstStyle/>
          <a:p>
            <a:pPr marL="350838" indent="-350838" algn="l">
              <a:spcBef>
                <a:spcPct val="50000"/>
              </a:spcBef>
              <a:buSzPct val="70000"/>
              <a:buFont typeface="Wingdings" pitchFamily="2" charset="2"/>
              <a:buChar char="n"/>
            </a:pPr>
            <a:r>
              <a:rPr lang="en-US" sz="1600" b="0" i="0"/>
              <a:t>Do they see a need for change?</a:t>
            </a:r>
          </a:p>
          <a:p>
            <a:pPr marL="350838" indent="-350838" algn="l">
              <a:spcBef>
                <a:spcPct val="50000"/>
              </a:spcBef>
              <a:buSzPct val="70000"/>
              <a:buFont typeface="Wingdings" pitchFamily="2" charset="2"/>
              <a:buChar char="n"/>
            </a:pPr>
            <a:r>
              <a:rPr lang="en-US" sz="1600" b="0" i="0"/>
              <a:t>How uncomfortable are they with the status quo?</a:t>
            </a:r>
          </a:p>
          <a:p>
            <a:pPr marL="350838" indent="-350838" algn="l">
              <a:spcBef>
                <a:spcPct val="50000"/>
              </a:spcBef>
              <a:buSzPct val="70000"/>
              <a:buFont typeface="Wingdings" pitchFamily="2" charset="2"/>
              <a:buChar char="n"/>
            </a:pPr>
            <a:r>
              <a:rPr lang="en-US" sz="1600" b="0" i="0"/>
              <a:t>Do they have any sense of urgency about changing?</a:t>
            </a:r>
            <a:br>
              <a:rPr lang="en-US" sz="1600" b="0" i="0"/>
            </a:br>
            <a:endParaRPr lang="en-US" sz="1600" b="0" i="0"/>
          </a:p>
          <a:p>
            <a:pPr marL="350838" indent="-350838" algn="l">
              <a:spcBef>
                <a:spcPct val="50000"/>
              </a:spcBef>
              <a:buSzPct val="70000"/>
              <a:buFont typeface="Wingdings" pitchFamily="2" charset="2"/>
              <a:buChar char="n"/>
            </a:pPr>
            <a:r>
              <a:rPr lang="en-US" sz="1600" b="0" i="0"/>
              <a:t>Are they struggling with making the change work?</a:t>
            </a:r>
          </a:p>
          <a:p>
            <a:pPr marL="350838" indent="-350838" algn="l">
              <a:spcBef>
                <a:spcPct val="50000"/>
              </a:spcBef>
              <a:buSzPct val="70000"/>
              <a:buFont typeface="Wingdings" pitchFamily="2" charset="2"/>
              <a:buChar char="n"/>
            </a:pPr>
            <a:r>
              <a:rPr lang="en-US" sz="1600" b="0" i="0"/>
              <a:t>Are they looking for ways to make it work?</a:t>
            </a:r>
            <a:br>
              <a:rPr lang="en-US" sz="1600" b="0" i="0"/>
            </a:br>
            <a:endParaRPr lang="en-US" sz="1600" b="0" i="0"/>
          </a:p>
          <a:p>
            <a:pPr marL="350838" indent="-350838" algn="l">
              <a:spcBef>
                <a:spcPct val="50000"/>
              </a:spcBef>
              <a:buSzPct val="70000"/>
              <a:buFont typeface="Wingdings" pitchFamily="2" charset="2"/>
              <a:buChar char="n"/>
            </a:pPr>
            <a:r>
              <a:rPr lang="en-US" sz="1600" b="0" i="0"/>
              <a:t>Are they communicating with others involved in the change, to get salutations to problems, share Best Practices, etc.</a:t>
            </a:r>
          </a:p>
          <a:p>
            <a:pPr marL="350838" indent="-350838" algn="l">
              <a:spcBef>
                <a:spcPct val="50000"/>
              </a:spcBef>
              <a:buSzPct val="70000"/>
              <a:buFont typeface="Wingdings" pitchFamily="2" charset="2"/>
              <a:buChar char="n"/>
            </a:pPr>
            <a:r>
              <a:rPr lang="en-US" sz="1600" b="0" i="0"/>
              <a:t>Are they looking for ways to leverage the change?  To enhance it?</a:t>
            </a:r>
          </a:p>
        </p:txBody>
      </p:sp>
      <p:sp>
        <p:nvSpPr>
          <p:cNvPr id="100359" name="Text Box 7"/>
          <p:cNvSpPr txBox="1">
            <a:spLocks noChangeArrowheads="1"/>
          </p:cNvSpPr>
          <p:nvPr/>
        </p:nvSpPr>
        <p:spPr bwMode="auto">
          <a:xfrm>
            <a:off x="5791200" y="1676400"/>
            <a:ext cx="2667000" cy="3389313"/>
          </a:xfrm>
          <a:prstGeom prst="rect">
            <a:avLst/>
          </a:prstGeom>
          <a:noFill/>
          <a:ln w="12700">
            <a:noFill/>
            <a:miter lim="800000"/>
            <a:headEnd type="none" w="sm" len="sm"/>
            <a:tailEnd type="none" w="sm" len="sm"/>
          </a:ln>
          <a:effectLst>
            <a:outerShdw dist="12700" dir="10800000" algn="ctr" rotWithShape="0">
              <a:schemeClr val="bg2"/>
            </a:outerShdw>
          </a:effectLst>
        </p:spPr>
        <p:txBody>
          <a:bodyPr>
            <a:spAutoFit/>
          </a:bodyPr>
          <a:lstStyle/>
          <a:p>
            <a:pPr algn="l">
              <a:spcBef>
                <a:spcPct val="50000"/>
              </a:spcBef>
            </a:pPr>
            <a:r>
              <a:rPr lang="en-US" i="0" u="sng"/>
              <a:t>One:</a:t>
            </a:r>
            <a:r>
              <a:rPr lang="en-US" i="0"/>
              <a:t/>
            </a:r>
            <a:br>
              <a:rPr lang="en-US" i="0"/>
            </a:br>
            <a:r>
              <a:rPr lang="en-US">
                <a:solidFill>
                  <a:srgbClr val="0000FF"/>
                </a:solidFill>
              </a:rPr>
              <a:t>Coming to grips with the problem.</a:t>
            </a:r>
            <a:br>
              <a:rPr lang="en-US">
                <a:solidFill>
                  <a:srgbClr val="0000FF"/>
                </a:solidFill>
              </a:rPr>
            </a:br>
            <a:endParaRPr lang="en-US" i="0"/>
          </a:p>
          <a:p>
            <a:pPr algn="l">
              <a:spcBef>
                <a:spcPct val="50000"/>
              </a:spcBef>
            </a:pPr>
            <a:r>
              <a:rPr lang="en-US" i="0" u="sng"/>
              <a:t>Two:  </a:t>
            </a:r>
            <a:br>
              <a:rPr lang="en-US" i="0" u="sng"/>
            </a:br>
            <a:r>
              <a:rPr lang="en-US">
                <a:solidFill>
                  <a:srgbClr val="0000FF"/>
                </a:solidFill>
              </a:rPr>
              <a:t>Working through the change.</a:t>
            </a:r>
            <a:br>
              <a:rPr lang="en-US">
                <a:solidFill>
                  <a:srgbClr val="0000FF"/>
                </a:solidFill>
              </a:rPr>
            </a:br>
            <a:endParaRPr lang="en-US" i="0" u="sng"/>
          </a:p>
          <a:p>
            <a:pPr algn="l">
              <a:spcBef>
                <a:spcPct val="50000"/>
              </a:spcBef>
            </a:pPr>
            <a:r>
              <a:rPr lang="en-US" i="0" u="sng"/>
              <a:t>Three: </a:t>
            </a:r>
            <a:br>
              <a:rPr lang="en-US" i="0" u="sng"/>
            </a:br>
            <a:r>
              <a:rPr lang="en-US">
                <a:solidFill>
                  <a:srgbClr val="0000FF"/>
                </a:solidFill>
              </a:rPr>
              <a:t>Attaining &amp; sustaining improvement.</a:t>
            </a:r>
          </a:p>
        </p:txBody>
      </p:sp>
      <p:sp>
        <p:nvSpPr>
          <p:cNvPr id="100360" name="Line 8"/>
          <p:cNvSpPr>
            <a:spLocks noChangeShapeType="1"/>
          </p:cNvSpPr>
          <p:nvPr/>
        </p:nvSpPr>
        <p:spPr bwMode="auto">
          <a:xfrm>
            <a:off x="381000" y="1524000"/>
            <a:ext cx="8153400" cy="0"/>
          </a:xfrm>
          <a:prstGeom prst="line">
            <a:avLst/>
          </a:prstGeom>
          <a:noFill/>
          <a:ln w="57150">
            <a:solidFill>
              <a:schemeClr val="tx1"/>
            </a:solidFill>
            <a:round/>
            <a:headEnd type="none" w="sm" len="sm"/>
            <a:tailEnd type="none" w="sm" len="sm"/>
          </a:ln>
          <a:effectLst/>
        </p:spPr>
        <p:txBody>
          <a:bodyPr wrap="none" anchor="ctr"/>
          <a:lstStyle/>
          <a:p>
            <a:endParaRPr lang="en-US"/>
          </a:p>
        </p:txBody>
      </p:sp>
      <p:sp>
        <p:nvSpPr>
          <p:cNvPr id="100361" name="Line 9"/>
          <p:cNvSpPr>
            <a:spLocks noChangeShapeType="1"/>
          </p:cNvSpPr>
          <p:nvPr/>
        </p:nvSpPr>
        <p:spPr bwMode="auto">
          <a:xfrm>
            <a:off x="381000" y="2895600"/>
            <a:ext cx="8153400" cy="0"/>
          </a:xfrm>
          <a:prstGeom prst="line">
            <a:avLst/>
          </a:prstGeom>
          <a:noFill/>
          <a:ln w="28575">
            <a:solidFill>
              <a:schemeClr val="tx1"/>
            </a:solidFill>
            <a:round/>
            <a:headEnd type="none" w="sm" len="sm"/>
            <a:tailEnd type="none" w="sm" len="sm"/>
          </a:ln>
          <a:effectLst/>
        </p:spPr>
        <p:txBody>
          <a:bodyPr wrap="none" anchor="ctr"/>
          <a:lstStyle/>
          <a:p>
            <a:endParaRPr lang="en-US"/>
          </a:p>
        </p:txBody>
      </p:sp>
      <p:sp>
        <p:nvSpPr>
          <p:cNvPr id="100362" name="Line 10"/>
          <p:cNvSpPr>
            <a:spLocks noChangeShapeType="1"/>
          </p:cNvSpPr>
          <p:nvPr/>
        </p:nvSpPr>
        <p:spPr bwMode="auto">
          <a:xfrm>
            <a:off x="381000" y="3886200"/>
            <a:ext cx="8153400" cy="0"/>
          </a:xfrm>
          <a:prstGeom prst="line">
            <a:avLst/>
          </a:prstGeom>
          <a:noFill/>
          <a:ln w="28575">
            <a:solidFill>
              <a:schemeClr val="tx1"/>
            </a:solidFill>
            <a:round/>
            <a:headEnd type="none" w="sm" len="sm"/>
            <a:tailEnd type="none" w="sm" len="sm"/>
          </a:ln>
          <a:effectLst/>
        </p:spPr>
        <p:txBody>
          <a:bodyPr wrap="none" anchor="ctr"/>
          <a:lstStyle/>
          <a:p>
            <a:endParaRPr lang="en-US"/>
          </a:p>
        </p:txBody>
      </p:sp>
      <p:sp>
        <p:nvSpPr>
          <p:cNvPr id="100363" name="Line 11"/>
          <p:cNvSpPr>
            <a:spLocks noChangeShapeType="1"/>
          </p:cNvSpPr>
          <p:nvPr/>
        </p:nvSpPr>
        <p:spPr bwMode="auto">
          <a:xfrm>
            <a:off x="5638800" y="914400"/>
            <a:ext cx="0" cy="4648200"/>
          </a:xfrm>
          <a:prstGeom prst="line">
            <a:avLst/>
          </a:prstGeom>
          <a:noFill/>
          <a:ln w="12700">
            <a:solidFill>
              <a:schemeClr val="tx1"/>
            </a:solidFill>
            <a:prstDash val="lgDash"/>
            <a:round/>
            <a:headEnd type="none" w="sm" len="sm"/>
            <a:tailEnd type="none" w="sm" len="sm"/>
          </a:ln>
          <a:effec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1026"/>
          <p:cNvSpPr>
            <a:spLocks noGrp="1" noChangeArrowheads="1"/>
          </p:cNvSpPr>
          <p:nvPr>
            <p:ph type="title"/>
          </p:nvPr>
        </p:nvSpPr>
        <p:spPr/>
        <p:txBody>
          <a:bodyPr/>
          <a:lstStyle/>
          <a:p>
            <a:r>
              <a:rPr lang="en-US"/>
              <a:t>The technology of leading sustainable change</a:t>
            </a:r>
          </a:p>
        </p:txBody>
      </p:sp>
      <p:sp>
        <p:nvSpPr>
          <p:cNvPr id="203779" name="Rectangle 1027"/>
          <p:cNvSpPr>
            <a:spLocks noChangeArrowheads="1"/>
          </p:cNvSpPr>
          <p:nvPr/>
        </p:nvSpPr>
        <p:spPr bwMode="auto">
          <a:xfrm>
            <a:off x="158750" y="1063625"/>
            <a:ext cx="8813800" cy="4340225"/>
          </a:xfrm>
          <a:prstGeom prst="rect">
            <a:avLst/>
          </a:prstGeom>
          <a:solidFill>
            <a:srgbClr val="FFFFFF"/>
          </a:solidFill>
          <a:ln w="12700">
            <a:solidFill>
              <a:srgbClr val="000000"/>
            </a:solidFill>
            <a:miter lim="800000"/>
            <a:headEnd/>
            <a:tailEnd/>
          </a:ln>
        </p:spPr>
        <p:txBody>
          <a:bodyPr/>
          <a:lstStyle/>
          <a:p>
            <a:pPr algn="l"/>
            <a:endParaRPr lang="en-US" sz="2400" b="0" i="0"/>
          </a:p>
        </p:txBody>
      </p:sp>
      <p:sp>
        <p:nvSpPr>
          <p:cNvPr id="203780" name="Freeform 1028"/>
          <p:cNvSpPr>
            <a:spLocks/>
          </p:cNvSpPr>
          <p:nvPr/>
        </p:nvSpPr>
        <p:spPr bwMode="auto">
          <a:xfrm>
            <a:off x="176213" y="1057275"/>
            <a:ext cx="8789987" cy="1074738"/>
          </a:xfrm>
          <a:custGeom>
            <a:avLst/>
            <a:gdLst/>
            <a:ahLst/>
            <a:cxnLst>
              <a:cxn ang="0">
                <a:pos x="0" y="8"/>
              </a:cxn>
              <a:cxn ang="0">
                <a:pos x="911" y="677"/>
              </a:cxn>
              <a:cxn ang="0">
                <a:pos x="5537" y="677"/>
              </a:cxn>
              <a:cxn ang="0">
                <a:pos x="5537" y="0"/>
              </a:cxn>
              <a:cxn ang="0">
                <a:pos x="8" y="0"/>
              </a:cxn>
              <a:cxn ang="0">
                <a:pos x="0" y="8"/>
              </a:cxn>
            </a:cxnLst>
            <a:rect l="0" t="0" r="r" b="b"/>
            <a:pathLst>
              <a:path w="5537" h="677">
                <a:moveTo>
                  <a:pt x="0" y="8"/>
                </a:moveTo>
                <a:lnTo>
                  <a:pt x="911" y="677"/>
                </a:lnTo>
                <a:lnTo>
                  <a:pt x="5537" y="677"/>
                </a:lnTo>
                <a:lnTo>
                  <a:pt x="5537" y="0"/>
                </a:lnTo>
                <a:lnTo>
                  <a:pt x="8" y="0"/>
                </a:lnTo>
                <a:lnTo>
                  <a:pt x="0" y="8"/>
                </a:lnTo>
                <a:close/>
              </a:path>
            </a:pathLst>
          </a:custGeom>
          <a:solidFill>
            <a:srgbClr val="FFFFFF"/>
          </a:solidFill>
          <a:ln w="9525">
            <a:noFill/>
            <a:round/>
            <a:headEnd/>
            <a:tailEnd/>
          </a:ln>
        </p:spPr>
        <p:txBody>
          <a:bodyPr/>
          <a:lstStyle/>
          <a:p>
            <a:endParaRPr lang="en-US"/>
          </a:p>
        </p:txBody>
      </p:sp>
      <p:sp>
        <p:nvSpPr>
          <p:cNvPr id="203781" name="Freeform 1029"/>
          <p:cNvSpPr>
            <a:spLocks/>
          </p:cNvSpPr>
          <p:nvPr/>
        </p:nvSpPr>
        <p:spPr bwMode="auto">
          <a:xfrm>
            <a:off x="182563" y="1063625"/>
            <a:ext cx="8789987" cy="1074738"/>
          </a:xfrm>
          <a:custGeom>
            <a:avLst/>
            <a:gdLst/>
            <a:ahLst/>
            <a:cxnLst>
              <a:cxn ang="0">
                <a:pos x="0" y="7"/>
              </a:cxn>
              <a:cxn ang="0">
                <a:pos x="911" y="677"/>
              </a:cxn>
              <a:cxn ang="0">
                <a:pos x="5537" y="677"/>
              </a:cxn>
              <a:cxn ang="0">
                <a:pos x="5537" y="0"/>
              </a:cxn>
              <a:cxn ang="0">
                <a:pos x="8" y="0"/>
              </a:cxn>
            </a:cxnLst>
            <a:rect l="0" t="0" r="r" b="b"/>
            <a:pathLst>
              <a:path w="5537" h="677">
                <a:moveTo>
                  <a:pt x="0" y="7"/>
                </a:moveTo>
                <a:lnTo>
                  <a:pt x="911" y="677"/>
                </a:lnTo>
                <a:lnTo>
                  <a:pt x="5537" y="677"/>
                </a:lnTo>
                <a:lnTo>
                  <a:pt x="5537" y="0"/>
                </a:lnTo>
                <a:lnTo>
                  <a:pt x="8" y="0"/>
                </a:lnTo>
              </a:path>
            </a:pathLst>
          </a:custGeom>
          <a:noFill/>
          <a:ln w="12700">
            <a:solidFill>
              <a:srgbClr val="000000"/>
            </a:solidFill>
            <a:prstDash val="solid"/>
            <a:round/>
            <a:headEnd/>
            <a:tailEnd/>
          </a:ln>
        </p:spPr>
        <p:txBody>
          <a:bodyPr/>
          <a:lstStyle/>
          <a:p>
            <a:endParaRPr lang="en-US"/>
          </a:p>
        </p:txBody>
      </p:sp>
      <p:sp>
        <p:nvSpPr>
          <p:cNvPr id="203782" name="Freeform 1030"/>
          <p:cNvSpPr>
            <a:spLocks/>
          </p:cNvSpPr>
          <p:nvPr/>
        </p:nvSpPr>
        <p:spPr bwMode="auto">
          <a:xfrm>
            <a:off x="158750" y="1063625"/>
            <a:ext cx="1470025" cy="4340225"/>
          </a:xfrm>
          <a:custGeom>
            <a:avLst/>
            <a:gdLst/>
            <a:ahLst/>
            <a:cxnLst>
              <a:cxn ang="0">
                <a:pos x="0" y="0"/>
              </a:cxn>
              <a:cxn ang="0">
                <a:pos x="926" y="677"/>
              </a:cxn>
              <a:cxn ang="0">
                <a:pos x="926" y="2734"/>
              </a:cxn>
              <a:cxn ang="0">
                <a:pos x="0" y="2734"/>
              </a:cxn>
              <a:cxn ang="0">
                <a:pos x="0" y="0"/>
              </a:cxn>
            </a:cxnLst>
            <a:rect l="0" t="0" r="r" b="b"/>
            <a:pathLst>
              <a:path w="926" h="2734">
                <a:moveTo>
                  <a:pt x="0" y="0"/>
                </a:moveTo>
                <a:lnTo>
                  <a:pt x="926" y="677"/>
                </a:lnTo>
                <a:lnTo>
                  <a:pt x="926" y="2734"/>
                </a:lnTo>
                <a:lnTo>
                  <a:pt x="0" y="2734"/>
                </a:lnTo>
                <a:lnTo>
                  <a:pt x="0" y="0"/>
                </a:lnTo>
                <a:close/>
              </a:path>
            </a:pathLst>
          </a:custGeom>
          <a:solidFill>
            <a:schemeClr val="bg1"/>
          </a:solidFill>
          <a:ln w="12700">
            <a:solidFill>
              <a:srgbClr val="000000"/>
            </a:solidFill>
            <a:prstDash val="solid"/>
            <a:round/>
            <a:headEnd/>
            <a:tailEnd/>
          </a:ln>
        </p:spPr>
        <p:txBody>
          <a:bodyPr/>
          <a:lstStyle/>
          <a:p>
            <a:endParaRPr lang="en-US"/>
          </a:p>
        </p:txBody>
      </p:sp>
      <p:sp>
        <p:nvSpPr>
          <p:cNvPr id="203783" name="Line 1031"/>
          <p:cNvSpPr>
            <a:spLocks noChangeShapeType="1"/>
          </p:cNvSpPr>
          <p:nvPr/>
        </p:nvSpPr>
        <p:spPr bwMode="auto">
          <a:xfrm>
            <a:off x="152400" y="2138363"/>
            <a:ext cx="1798638" cy="1587"/>
          </a:xfrm>
          <a:prstGeom prst="line">
            <a:avLst/>
          </a:prstGeom>
          <a:noFill/>
          <a:ln w="12700">
            <a:solidFill>
              <a:srgbClr val="000000"/>
            </a:solidFill>
            <a:round/>
            <a:headEnd/>
            <a:tailEnd/>
          </a:ln>
        </p:spPr>
        <p:txBody>
          <a:bodyPr/>
          <a:lstStyle/>
          <a:p>
            <a:endParaRPr lang="en-US"/>
          </a:p>
        </p:txBody>
      </p:sp>
      <p:sp>
        <p:nvSpPr>
          <p:cNvPr id="203784" name="Line 1032"/>
          <p:cNvSpPr>
            <a:spLocks noChangeShapeType="1"/>
          </p:cNvSpPr>
          <p:nvPr/>
        </p:nvSpPr>
        <p:spPr bwMode="auto">
          <a:xfrm>
            <a:off x="1628775" y="1069975"/>
            <a:ext cx="1588" cy="4076700"/>
          </a:xfrm>
          <a:prstGeom prst="line">
            <a:avLst/>
          </a:prstGeom>
          <a:noFill/>
          <a:ln w="12700">
            <a:solidFill>
              <a:srgbClr val="000000"/>
            </a:solidFill>
            <a:round/>
            <a:headEnd/>
            <a:tailEnd/>
          </a:ln>
        </p:spPr>
        <p:txBody>
          <a:bodyPr/>
          <a:lstStyle/>
          <a:p>
            <a:endParaRPr lang="en-US"/>
          </a:p>
        </p:txBody>
      </p:sp>
      <p:sp>
        <p:nvSpPr>
          <p:cNvPr id="203785" name="Line 1033"/>
          <p:cNvSpPr>
            <a:spLocks noChangeShapeType="1"/>
          </p:cNvSpPr>
          <p:nvPr/>
        </p:nvSpPr>
        <p:spPr bwMode="auto">
          <a:xfrm>
            <a:off x="4075113" y="1057275"/>
            <a:ext cx="1587" cy="4352925"/>
          </a:xfrm>
          <a:prstGeom prst="line">
            <a:avLst/>
          </a:prstGeom>
          <a:noFill/>
          <a:ln w="12700">
            <a:solidFill>
              <a:srgbClr val="000000"/>
            </a:solidFill>
            <a:round/>
            <a:headEnd/>
            <a:tailEnd/>
          </a:ln>
        </p:spPr>
        <p:txBody>
          <a:bodyPr/>
          <a:lstStyle/>
          <a:p>
            <a:endParaRPr lang="en-US"/>
          </a:p>
        </p:txBody>
      </p:sp>
      <p:sp>
        <p:nvSpPr>
          <p:cNvPr id="203786" name="Line 1034"/>
          <p:cNvSpPr>
            <a:spLocks noChangeShapeType="1"/>
          </p:cNvSpPr>
          <p:nvPr/>
        </p:nvSpPr>
        <p:spPr bwMode="auto">
          <a:xfrm>
            <a:off x="6526213" y="1057275"/>
            <a:ext cx="1587" cy="4352925"/>
          </a:xfrm>
          <a:prstGeom prst="line">
            <a:avLst/>
          </a:prstGeom>
          <a:noFill/>
          <a:ln w="12700">
            <a:solidFill>
              <a:srgbClr val="000000"/>
            </a:solidFill>
            <a:round/>
            <a:headEnd/>
            <a:tailEnd/>
          </a:ln>
        </p:spPr>
        <p:txBody>
          <a:bodyPr/>
          <a:lstStyle/>
          <a:p>
            <a:endParaRPr lang="en-US"/>
          </a:p>
        </p:txBody>
      </p:sp>
      <p:sp>
        <p:nvSpPr>
          <p:cNvPr id="203787" name="Rectangle 1035"/>
          <p:cNvSpPr>
            <a:spLocks noChangeArrowheads="1"/>
          </p:cNvSpPr>
          <p:nvPr/>
        </p:nvSpPr>
        <p:spPr bwMode="auto">
          <a:xfrm>
            <a:off x="1771650" y="1138238"/>
            <a:ext cx="2209800" cy="868362"/>
          </a:xfrm>
          <a:prstGeom prst="rect">
            <a:avLst/>
          </a:prstGeom>
          <a:noFill/>
          <a:ln w="9525">
            <a:noFill/>
            <a:miter lim="800000"/>
            <a:headEnd/>
            <a:tailEnd/>
          </a:ln>
          <a:effectLst/>
        </p:spPr>
        <p:txBody>
          <a:bodyPr lIns="92075" tIns="46038" rIns="92075" bIns="46038">
            <a:spAutoFit/>
          </a:bodyPr>
          <a:lstStyle/>
          <a:p>
            <a:pPr algn="l"/>
            <a:r>
              <a:rPr lang="en-US" sz="1700" b="0" i="0"/>
              <a:t>Mind-set</a:t>
            </a:r>
          </a:p>
          <a:p>
            <a:pPr algn="l"/>
            <a:r>
              <a:rPr lang="en-US" sz="1700" b="0" i="0"/>
              <a:t>(Thinking/</a:t>
            </a:r>
          </a:p>
          <a:p>
            <a:pPr algn="l"/>
            <a:r>
              <a:rPr lang="en-US" sz="1700" b="0" i="0"/>
              <a:t>Understanding)</a:t>
            </a:r>
          </a:p>
        </p:txBody>
      </p:sp>
      <p:sp>
        <p:nvSpPr>
          <p:cNvPr id="203788" name="Rectangle 1036"/>
          <p:cNvSpPr>
            <a:spLocks noChangeArrowheads="1"/>
          </p:cNvSpPr>
          <p:nvPr/>
        </p:nvSpPr>
        <p:spPr bwMode="auto">
          <a:xfrm>
            <a:off x="304800" y="2384425"/>
            <a:ext cx="1235075" cy="27305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i="0" u="sng">
                <a:solidFill>
                  <a:schemeClr val="hlink"/>
                </a:solidFill>
              </a:rPr>
              <a:t>Stage One:</a:t>
            </a:r>
            <a:endParaRPr lang="en-US" sz="1400" i="0"/>
          </a:p>
        </p:txBody>
      </p:sp>
      <p:sp>
        <p:nvSpPr>
          <p:cNvPr id="203789" name="Rectangle 1037"/>
          <p:cNvSpPr>
            <a:spLocks noChangeArrowheads="1"/>
          </p:cNvSpPr>
          <p:nvPr/>
        </p:nvSpPr>
        <p:spPr bwMode="auto">
          <a:xfrm>
            <a:off x="655638" y="1104900"/>
            <a:ext cx="1006475" cy="476250"/>
          </a:xfrm>
          <a:prstGeom prst="rect">
            <a:avLst/>
          </a:prstGeom>
          <a:noFill/>
          <a:ln w="9525">
            <a:noFill/>
            <a:miter lim="800000"/>
            <a:headEnd/>
            <a:tailEnd/>
          </a:ln>
          <a:effectLst/>
        </p:spPr>
        <p:txBody>
          <a:bodyPr lIns="92075" tIns="46038" rIns="92075" bIns="46038">
            <a:spAutoFit/>
          </a:bodyPr>
          <a:lstStyle/>
          <a:p>
            <a:pPr>
              <a:lnSpc>
                <a:spcPct val="90000"/>
              </a:lnSpc>
            </a:pPr>
            <a:r>
              <a:rPr lang="en-US" sz="1400" b="0" i="0"/>
              <a:t>Arenas of Change</a:t>
            </a:r>
          </a:p>
        </p:txBody>
      </p:sp>
      <p:sp>
        <p:nvSpPr>
          <p:cNvPr id="203790" name="Rectangle 1038"/>
          <p:cNvSpPr>
            <a:spLocks noChangeArrowheads="1"/>
          </p:cNvSpPr>
          <p:nvPr/>
        </p:nvSpPr>
        <p:spPr bwMode="auto">
          <a:xfrm>
            <a:off x="173038" y="1498600"/>
            <a:ext cx="113982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Stages           of Change Management</a:t>
            </a:r>
          </a:p>
        </p:txBody>
      </p:sp>
      <p:sp>
        <p:nvSpPr>
          <p:cNvPr id="203791" name="Rectangle 1039"/>
          <p:cNvSpPr>
            <a:spLocks noChangeArrowheads="1"/>
          </p:cNvSpPr>
          <p:nvPr/>
        </p:nvSpPr>
        <p:spPr bwMode="auto">
          <a:xfrm>
            <a:off x="4287838" y="1138238"/>
            <a:ext cx="1997075" cy="868362"/>
          </a:xfrm>
          <a:prstGeom prst="rect">
            <a:avLst/>
          </a:prstGeom>
          <a:noFill/>
          <a:ln w="9525">
            <a:noFill/>
            <a:miter lim="800000"/>
            <a:headEnd/>
            <a:tailEnd/>
          </a:ln>
          <a:effectLst/>
        </p:spPr>
        <p:txBody>
          <a:bodyPr lIns="92075" tIns="46038" rIns="92075" bIns="46038">
            <a:spAutoFit/>
          </a:bodyPr>
          <a:lstStyle/>
          <a:p>
            <a:pPr algn="l"/>
            <a:r>
              <a:rPr lang="en-US" sz="1700" b="0" i="0"/>
              <a:t>Motivation</a:t>
            </a:r>
          </a:p>
          <a:p>
            <a:pPr algn="l"/>
            <a:r>
              <a:rPr lang="en-US" sz="1700" b="0" i="0"/>
              <a:t>(Emotional/</a:t>
            </a:r>
            <a:br>
              <a:rPr lang="en-US" sz="1700" b="0" i="0"/>
            </a:br>
            <a:r>
              <a:rPr lang="en-US" sz="1700" b="0" i="0"/>
              <a:t>Intuitive Dynamics)</a:t>
            </a:r>
          </a:p>
        </p:txBody>
      </p:sp>
      <p:sp>
        <p:nvSpPr>
          <p:cNvPr id="203792" name="Rectangle 1040"/>
          <p:cNvSpPr>
            <a:spLocks noChangeArrowheads="1"/>
          </p:cNvSpPr>
          <p:nvPr/>
        </p:nvSpPr>
        <p:spPr bwMode="auto">
          <a:xfrm>
            <a:off x="6757988" y="1138238"/>
            <a:ext cx="1997075" cy="609600"/>
          </a:xfrm>
          <a:prstGeom prst="rect">
            <a:avLst/>
          </a:prstGeom>
          <a:noFill/>
          <a:ln w="9525">
            <a:noFill/>
            <a:miter lim="800000"/>
            <a:headEnd/>
            <a:tailEnd/>
          </a:ln>
          <a:effectLst/>
        </p:spPr>
        <p:txBody>
          <a:bodyPr lIns="92075" tIns="46038" rIns="92075" bIns="46038">
            <a:spAutoFit/>
          </a:bodyPr>
          <a:lstStyle/>
          <a:p>
            <a:pPr algn="l"/>
            <a:r>
              <a:rPr lang="en-US" sz="1700" b="0" i="0"/>
              <a:t>Behavior</a:t>
            </a:r>
          </a:p>
          <a:p>
            <a:pPr algn="l"/>
            <a:r>
              <a:rPr lang="en-US" sz="1700" b="0" i="0"/>
              <a:t>(Capability)</a:t>
            </a:r>
          </a:p>
        </p:txBody>
      </p:sp>
      <p:grpSp>
        <p:nvGrpSpPr>
          <p:cNvPr id="203793" name="Group 1041"/>
          <p:cNvGrpSpPr>
            <a:grpSpLocks/>
          </p:cNvGrpSpPr>
          <p:nvPr/>
        </p:nvGrpSpPr>
        <p:grpSpPr bwMode="auto">
          <a:xfrm>
            <a:off x="7951788" y="1285875"/>
            <a:ext cx="887412" cy="379413"/>
            <a:chOff x="2450" y="2856"/>
            <a:chExt cx="559" cy="239"/>
          </a:xfrm>
        </p:grpSpPr>
        <p:grpSp>
          <p:nvGrpSpPr>
            <p:cNvPr id="203794" name="Group 1042"/>
            <p:cNvGrpSpPr>
              <a:grpSpLocks/>
            </p:cNvGrpSpPr>
            <p:nvPr/>
          </p:nvGrpSpPr>
          <p:grpSpPr bwMode="auto">
            <a:xfrm>
              <a:off x="2450" y="2911"/>
              <a:ext cx="324" cy="184"/>
              <a:chOff x="2450" y="2911"/>
              <a:chExt cx="324" cy="184"/>
            </a:xfrm>
          </p:grpSpPr>
          <p:sp>
            <p:nvSpPr>
              <p:cNvPr id="203795" name="Freeform 1043"/>
              <p:cNvSpPr>
                <a:spLocks/>
              </p:cNvSpPr>
              <p:nvPr/>
            </p:nvSpPr>
            <p:spPr bwMode="auto">
              <a:xfrm>
                <a:off x="2450" y="2911"/>
                <a:ext cx="324" cy="184"/>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203796" name="Freeform 1044"/>
              <p:cNvSpPr>
                <a:spLocks/>
              </p:cNvSpPr>
              <p:nvPr/>
            </p:nvSpPr>
            <p:spPr bwMode="auto">
              <a:xfrm>
                <a:off x="2551" y="3027"/>
                <a:ext cx="159" cy="65"/>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797" name="Freeform 1045"/>
              <p:cNvSpPr>
                <a:spLocks/>
              </p:cNvSpPr>
              <p:nvPr/>
            </p:nvSpPr>
            <p:spPr bwMode="auto">
              <a:xfrm>
                <a:off x="2618" y="3032"/>
                <a:ext cx="144" cy="32"/>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798" name="Freeform 1046"/>
              <p:cNvSpPr>
                <a:spLocks/>
              </p:cNvSpPr>
              <p:nvPr/>
            </p:nvSpPr>
            <p:spPr bwMode="auto">
              <a:xfrm>
                <a:off x="2643" y="3021"/>
                <a:ext cx="119" cy="1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799" name="Freeform 1047"/>
              <p:cNvSpPr>
                <a:spLocks/>
              </p:cNvSpPr>
              <p:nvPr/>
            </p:nvSpPr>
            <p:spPr bwMode="auto">
              <a:xfrm>
                <a:off x="2485" y="2935"/>
                <a:ext cx="22" cy="27"/>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0" name="Freeform 1048"/>
              <p:cNvSpPr>
                <a:spLocks/>
              </p:cNvSpPr>
              <p:nvPr/>
            </p:nvSpPr>
            <p:spPr bwMode="auto">
              <a:xfrm>
                <a:off x="2495" y="2943"/>
                <a:ext cx="17" cy="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1" name="Freeform 1049"/>
              <p:cNvSpPr>
                <a:spLocks/>
              </p:cNvSpPr>
              <p:nvPr/>
            </p:nvSpPr>
            <p:spPr bwMode="auto">
              <a:xfrm>
                <a:off x="2500" y="2973"/>
                <a:ext cx="24" cy="1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2" name="Freeform 1050"/>
              <p:cNvSpPr>
                <a:spLocks/>
              </p:cNvSpPr>
              <p:nvPr/>
            </p:nvSpPr>
            <p:spPr bwMode="auto">
              <a:xfrm>
                <a:off x="2495" y="2978"/>
                <a:ext cx="28" cy="17"/>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3" name="Freeform 1051"/>
              <p:cNvSpPr>
                <a:spLocks/>
              </p:cNvSpPr>
              <p:nvPr/>
            </p:nvSpPr>
            <p:spPr bwMode="auto">
              <a:xfrm>
                <a:off x="2572" y="2929"/>
                <a:ext cx="17" cy="55"/>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4" name="Freeform 1052"/>
              <p:cNvSpPr>
                <a:spLocks/>
              </p:cNvSpPr>
              <p:nvPr/>
            </p:nvSpPr>
            <p:spPr bwMode="auto">
              <a:xfrm>
                <a:off x="2522" y="2995"/>
                <a:ext cx="35" cy="1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5" name="Freeform 1053"/>
              <p:cNvSpPr>
                <a:spLocks/>
              </p:cNvSpPr>
              <p:nvPr/>
            </p:nvSpPr>
            <p:spPr bwMode="auto">
              <a:xfrm>
                <a:off x="2569" y="2959"/>
                <a:ext cx="56" cy="35"/>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6" name="Freeform 1054"/>
              <p:cNvSpPr>
                <a:spLocks/>
              </p:cNvSpPr>
              <p:nvPr/>
            </p:nvSpPr>
            <p:spPr bwMode="auto">
              <a:xfrm>
                <a:off x="2590" y="2984"/>
                <a:ext cx="27" cy="17"/>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7" name="Freeform 1055"/>
              <p:cNvSpPr>
                <a:spLocks/>
              </p:cNvSpPr>
              <p:nvPr/>
            </p:nvSpPr>
            <p:spPr bwMode="auto">
              <a:xfrm>
                <a:off x="2578" y="2981"/>
                <a:ext cx="78" cy="32"/>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8" name="Freeform 1056"/>
              <p:cNvSpPr>
                <a:spLocks/>
              </p:cNvSpPr>
              <p:nvPr/>
            </p:nvSpPr>
            <p:spPr bwMode="auto">
              <a:xfrm>
                <a:off x="2473" y="2935"/>
                <a:ext cx="17" cy="1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09" name="Freeform 1057"/>
              <p:cNvSpPr>
                <a:spLocks/>
              </p:cNvSpPr>
              <p:nvPr/>
            </p:nvSpPr>
            <p:spPr bwMode="auto">
              <a:xfrm>
                <a:off x="2606" y="3046"/>
                <a:ext cx="18" cy="17"/>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0" name="Freeform 1058"/>
              <p:cNvSpPr>
                <a:spLocks/>
              </p:cNvSpPr>
              <p:nvPr/>
            </p:nvSpPr>
            <p:spPr bwMode="auto">
              <a:xfrm>
                <a:off x="2640" y="3058"/>
                <a:ext cx="18" cy="17"/>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1" name="Freeform 1059"/>
              <p:cNvSpPr>
                <a:spLocks/>
              </p:cNvSpPr>
              <p:nvPr/>
            </p:nvSpPr>
            <p:spPr bwMode="auto">
              <a:xfrm>
                <a:off x="2656" y="3046"/>
                <a:ext cx="24" cy="17"/>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2" name="Freeform 1060"/>
              <p:cNvSpPr>
                <a:spLocks/>
              </p:cNvSpPr>
              <p:nvPr/>
            </p:nvSpPr>
            <p:spPr bwMode="auto">
              <a:xfrm>
                <a:off x="2700" y="3054"/>
                <a:ext cx="19" cy="17"/>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3" name="Freeform 1061"/>
              <p:cNvSpPr>
                <a:spLocks/>
              </p:cNvSpPr>
              <p:nvPr/>
            </p:nvSpPr>
            <p:spPr bwMode="auto">
              <a:xfrm>
                <a:off x="2714" y="3035"/>
                <a:ext cx="21" cy="1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4" name="Freeform 1062"/>
              <p:cNvSpPr>
                <a:spLocks/>
              </p:cNvSpPr>
              <p:nvPr/>
            </p:nvSpPr>
            <p:spPr bwMode="auto">
              <a:xfrm>
                <a:off x="2683" y="3032"/>
                <a:ext cx="18" cy="17"/>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5" name="Freeform 1063"/>
              <p:cNvSpPr>
                <a:spLocks/>
              </p:cNvSpPr>
              <p:nvPr/>
            </p:nvSpPr>
            <p:spPr bwMode="auto">
              <a:xfrm>
                <a:off x="2705" y="3012"/>
                <a:ext cx="22" cy="17"/>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6" name="Freeform 1064"/>
              <p:cNvSpPr>
                <a:spLocks/>
              </p:cNvSpPr>
              <p:nvPr/>
            </p:nvSpPr>
            <p:spPr bwMode="auto">
              <a:xfrm>
                <a:off x="2666" y="3002"/>
                <a:ext cx="32" cy="17"/>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7" name="Freeform 1065"/>
              <p:cNvSpPr>
                <a:spLocks/>
              </p:cNvSpPr>
              <p:nvPr/>
            </p:nvSpPr>
            <p:spPr bwMode="auto">
              <a:xfrm>
                <a:off x="2656" y="3007"/>
                <a:ext cx="17" cy="1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8" name="Freeform 1066"/>
              <p:cNvSpPr>
                <a:spLocks/>
              </p:cNvSpPr>
              <p:nvPr/>
            </p:nvSpPr>
            <p:spPr bwMode="auto">
              <a:xfrm>
                <a:off x="2631" y="3022"/>
                <a:ext cx="17" cy="17"/>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19" name="Line 1067"/>
              <p:cNvSpPr>
                <a:spLocks noChangeShapeType="1"/>
              </p:cNvSpPr>
              <p:nvPr/>
            </p:nvSpPr>
            <p:spPr bwMode="auto">
              <a:xfrm flipH="1" flipV="1">
                <a:off x="2640" y="3079"/>
                <a:ext cx="4" cy="6"/>
              </a:xfrm>
              <a:prstGeom prst="line">
                <a:avLst/>
              </a:prstGeom>
              <a:noFill/>
              <a:ln w="12700">
                <a:solidFill>
                  <a:srgbClr val="000000"/>
                </a:solidFill>
                <a:round/>
                <a:headEnd type="none" w="sm" len="sm"/>
                <a:tailEnd type="none" w="sm" len="sm"/>
              </a:ln>
              <a:effectLst/>
            </p:spPr>
            <p:txBody>
              <a:bodyPr wrap="none" anchor="ctr"/>
              <a:lstStyle/>
              <a:p>
                <a:endParaRPr lang="en-US"/>
              </a:p>
            </p:txBody>
          </p:sp>
        </p:grpSp>
        <p:grpSp>
          <p:nvGrpSpPr>
            <p:cNvPr id="203820" name="Group 1068"/>
            <p:cNvGrpSpPr>
              <a:grpSpLocks/>
            </p:cNvGrpSpPr>
            <p:nvPr/>
          </p:nvGrpSpPr>
          <p:grpSpPr bwMode="auto">
            <a:xfrm>
              <a:off x="2734" y="2856"/>
              <a:ext cx="275" cy="202"/>
              <a:chOff x="2734" y="2856"/>
              <a:chExt cx="275" cy="202"/>
            </a:xfrm>
          </p:grpSpPr>
          <p:sp>
            <p:nvSpPr>
              <p:cNvPr id="203821" name="Freeform 1069"/>
              <p:cNvSpPr>
                <a:spLocks/>
              </p:cNvSpPr>
              <p:nvPr/>
            </p:nvSpPr>
            <p:spPr bwMode="auto">
              <a:xfrm>
                <a:off x="2734" y="2856"/>
                <a:ext cx="275" cy="202"/>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203822" name="Freeform 1070"/>
              <p:cNvSpPr>
                <a:spLocks/>
              </p:cNvSpPr>
              <p:nvPr/>
            </p:nvSpPr>
            <p:spPr bwMode="auto">
              <a:xfrm>
                <a:off x="2773" y="2981"/>
                <a:ext cx="163" cy="1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3" name="Freeform 1071"/>
              <p:cNvSpPr>
                <a:spLocks/>
              </p:cNvSpPr>
              <p:nvPr/>
            </p:nvSpPr>
            <p:spPr bwMode="auto">
              <a:xfrm>
                <a:off x="2755" y="2950"/>
                <a:ext cx="130" cy="17"/>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4" name="Freeform 1072"/>
              <p:cNvSpPr>
                <a:spLocks/>
              </p:cNvSpPr>
              <p:nvPr/>
            </p:nvSpPr>
            <p:spPr bwMode="auto">
              <a:xfrm>
                <a:off x="2808" y="2940"/>
                <a:ext cx="106" cy="17"/>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5" name="Freeform 1073"/>
              <p:cNvSpPr>
                <a:spLocks/>
              </p:cNvSpPr>
              <p:nvPr/>
            </p:nvSpPr>
            <p:spPr bwMode="auto">
              <a:xfrm>
                <a:off x="2791" y="2878"/>
                <a:ext cx="70" cy="6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6" name="Freeform 1074"/>
              <p:cNvSpPr>
                <a:spLocks/>
              </p:cNvSpPr>
              <p:nvPr/>
            </p:nvSpPr>
            <p:spPr bwMode="auto">
              <a:xfrm>
                <a:off x="2802" y="2910"/>
                <a:ext cx="17" cy="18"/>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7" name="Freeform 1075"/>
              <p:cNvSpPr>
                <a:spLocks/>
              </p:cNvSpPr>
              <p:nvPr/>
            </p:nvSpPr>
            <p:spPr bwMode="auto">
              <a:xfrm>
                <a:off x="2891" y="2863"/>
                <a:ext cx="17" cy="21"/>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8" name="Freeform 1076"/>
              <p:cNvSpPr>
                <a:spLocks/>
              </p:cNvSpPr>
              <p:nvPr/>
            </p:nvSpPr>
            <p:spPr bwMode="auto">
              <a:xfrm>
                <a:off x="2947" y="2868"/>
                <a:ext cx="17" cy="32"/>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29" name="Freeform 1077"/>
              <p:cNvSpPr>
                <a:spLocks/>
              </p:cNvSpPr>
              <p:nvPr/>
            </p:nvSpPr>
            <p:spPr bwMode="auto">
              <a:xfrm>
                <a:off x="2915" y="2901"/>
                <a:ext cx="28" cy="1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0" name="Freeform 1078"/>
              <p:cNvSpPr>
                <a:spLocks/>
              </p:cNvSpPr>
              <p:nvPr/>
            </p:nvSpPr>
            <p:spPr bwMode="auto">
              <a:xfrm>
                <a:off x="2904" y="2991"/>
                <a:ext cx="47" cy="56"/>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1" name="Freeform 1079"/>
              <p:cNvSpPr>
                <a:spLocks/>
              </p:cNvSpPr>
              <p:nvPr/>
            </p:nvSpPr>
            <p:spPr bwMode="auto">
              <a:xfrm>
                <a:off x="2864" y="2995"/>
                <a:ext cx="46" cy="49"/>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2" name="Freeform 1080"/>
              <p:cNvSpPr>
                <a:spLocks/>
              </p:cNvSpPr>
              <p:nvPr/>
            </p:nvSpPr>
            <p:spPr bwMode="auto">
              <a:xfrm>
                <a:off x="2819" y="2993"/>
                <a:ext cx="25" cy="45"/>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3" name="Freeform 1081"/>
              <p:cNvSpPr>
                <a:spLocks/>
              </p:cNvSpPr>
              <p:nvPr/>
            </p:nvSpPr>
            <p:spPr bwMode="auto">
              <a:xfrm>
                <a:off x="2905" y="2917"/>
                <a:ext cx="17" cy="1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4" name="Freeform 1082"/>
              <p:cNvSpPr>
                <a:spLocks/>
              </p:cNvSpPr>
              <p:nvPr/>
            </p:nvSpPr>
            <p:spPr bwMode="auto">
              <a:xfrm>
                <a:off x="2785" y="2936"/>
                <a:ext cx="18" cy="17"/>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5" name="Freeform 1083"/>
              <p:cNvSpPr>
                <a:spLocks/>
              </p:cNvSpPr>
              <p:nvPr/>
            </p:nvSpPr>
            <p:spPr bwMode="auto">
              <a:xfrm>
                <a:off x="2840" y="2997"/>
                <a:ext cx="109" cy="18"/>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6" name="Freeform 1084"/>
              <p:cNvSpPr>
                <a:spLocks/>
              </p:cNvSpPr>
              <p:nvPr/>
            </p:nvSpPr>
            <p:spPr bwMode="auto">
              <a:xfrm>
                <a:off x="2940" y="3006"/>
                <a:ext cx="18" cy="17"/>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7" name="Freeform 1085"/>
              <p:cNvSpPr>
                <a:spLocks/>
              </p:cNvSpPr>
              <p:nvPr/>
            </p:nvSpPr>
            <p:spPr bwMode="auto">
              <a:xfrm>
                <a:off x="2904" y="3014"/>
                <a:ext cx="25" cy="17"/>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8" name="Freeform 1086"/>
              <p:cNvSpPr>
                <a:spLocks/>
              </p:cNvSpPr>
              <p:nvPr/>
            </p:nvSpPr>
            <p:spPr bwMode="auto">
              <a:xfrm>
                <a:off x="2863" y="3020"/>
                <a:ext cx="24" cy="17"/>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39" name="Freeform 1087"/>
              <p:cNvSpPr>
                <a:spLocks/>
              </p:cNvSpPr>
              <p:nvPr/>
            </p:nvSpPr>
            <p:spPr bwMode="auto">
              <a:xfrm>
                <a:off x="2803" y="3009"/>
                <a:ext cx="25" cy="1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3840" name="Freeform 1088"/>
              <p:cNvSpPr>
                <a:spLocks/>
              </p:cNvSpPr>
              <p:nvPr/>
            </p:nvSpPr>
            <p:spPr bwMode="auto">
              <a:xfrm>
                <a:off x="2791" y="2996"/>
                <a:ext cx="29" cy="17"/>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grpSp>
      </p:grpSp>
      <p:sp>
        <p:nvSpPr>
          <p:cNvPr id="203841" name="Freeform 1089"/>
          <p:cNvSpPr>
            <a:spLocks/>
          </p:cNvSpPr>
          <p:nvPr/>
        </p:nvSpPr>
        <p:spPr bwMode="auto">
          <a:xfrm>
            <a:off x="3281363" y="1285875"/>
            <a:ext cx="528637" cy="476250"/>
          </a:xfrm>
          <a:custGeom>
            <a:avLst/>
            <a:gdLst/>
            <a:ahLst/>
            <a:cxnLst>
              <a:cxn ang="0">
                <a:pos x="217" y="271"/>
              </a:cxn>
              <a:cxn ang="0">
                <a:pos x="220" y="257"/>
              </a:cxn>
              <a:cxn ang="0">
                <a:pos x="232" y="250"/>
              </a:cxn>
              <a:cxn ang="0">
                <a:pos x="272" y="244"/>
              </a:cxn>
              <a:cxn ang="0">
                <a:pos x="291" y="236"/>
              </a:cxn>
              <a:cxn ang="0">
                <a:pos x="298" y="229"/>
              </a:cxn>
              <a:cxn ang="0">
                <a:pos x="298" y="213"/>
              </a:cxn>
              <a:cxn ang="0">
                <a:pos x="296" y="188"/>
              </a:cxn>
              <a:cxn ang="0">
                <a:pos x="301" y="171"/>
              </a:cxn>
              <a:cxn ang="0">
                <a:pos x="314" y="165"/>
              </a:cxn>
              <a:cxn ang="0">
                <a:pos x="329" y="159"/>
              </a:cxn>
              <a:cxn ang="0">
                <a:pos x="332" y="151"/>
              </a:cxn>
              <a:cxn ang="0">
                <a:pos x="323" y="144"/>
              </a:cxn>
              <a:cxn ang="0">
                <a:pos x="294" y="114"/>
              </a:cxn>
              <a:cxn ang="0">
                <a:pos x="299" y="105"/>
              </a:cxn>
              <a:cxn ang="0">
                <a:pos x="306" y="87"/>
              </a:cxn>
              <a:cxn ang="0">
                <a:pos x="300" y="58"/>
              </a:cxn>
              <a:cxn ang="0">
                <a:pos x="282" y="31"/>
              </a:cxn>
              <a:cxn ang="0">
                <a:pos x="263" y="12"/>
              </a:cxn>
              <a:cxn ang="0">
                <a:pos x="224" y="1"/>
              </a:cxn>
              <a:cxn ang="0">
                <a:pos x="180" y="0"/>
              </a:cxn>
              <a:cxn ang="0">
                <a:pos x="139" y="2"/>
              </a:cxn>
              <a:cxn ang="0">
                <a:pos x="102" y="11"/>
              </a:cxn>
              <a:cxn ang="0">
                <a:pos x="59" y="32"/>
              </a:cxn>
              <a:cxn ang="0">
                <a:pos x="38" y="48"/>
              </a:cxn>
              <a:cxn ang="0">
                <a:pos x="17" y="72"/>
              </a:cxn>
              <a:cxn ang="0">
                <a:pos x="1" y="102"/>
              </a:cxn>
              <a:cxn ang="0">
                <a:pos x="0" y="129"/>
              </a:cxn>
              <a:cxn ang="0">
                <a:pos x="9" y="153"/>
              </a:cxn>
              <a:cxn ang="0">
                <a:pos x="52" y="206"/>
              </a:cxn>
              <a:cxn ang="0">
                <a:pos x="66" y="230"/>
              </a:cxn>
              <a:cxn ang="0">
                <a:pos x="70" y="246"/>
              </a:cxn>
              <a:cxn ang="0">
                <a:pos x="71" y="267"/>
              </a:cxn>
              <a:cxn ang="0">
                <a:pos x="217" y="299"/>
              </a:cxn>
            </a:cxnLst>
            <a:rect l="0" t="0" r="r" b="b"/>
            <a:pathLst>
              <a:path w="333" h="300">
                <a:moveTo>
                  <a:pt x="217" y="299"/>
                </a:moveTo>
                <a:lnTo>
                  <a:pt x="217" y="271"/>
                </a:lnTo>
                <a:lnTo>
                  <a:pt x="218" y="264"/>
                </a:lnTo>
                <a:lnTo>
                  <a:pt x="220" y="257"/>
                </a:lnTo>
                <a:lnTo>
                  <a:pt x="225" y="252"/>
                </a:lnTo>
                <a:lnTo>
                  <a:pt x="232" y="250"/>
                </a:lnTo>
                <a:lnTo>
                  <a:pt x="257" y="246"/>
                </a:lnTo>
                <a:lnTo>
                  <a:pt x="272" y="244"/>
                </a:lnTo>
                <a:lnTo>
                  <a:pt x="282" y="240"/>
                </a:lnTo>
                <a:lnTo>
                  <a:pt x="291" y="236"/>
                </a:lnTo>
                <a:lnTo>
                  <a:pt x="295" y="234"/>
                </a:lnTo>
                <a:lnTo>
                  <a:pt x="298" y="229"/>
                </a:lnTo>
                <a:lnTo>
                  <a:pt x="298" y="221"/>
                </a:lnTo>
                <a:lnTo>
                  <a:pt x="298" y="213"/>
                </a:lnTo>
                <a:lnTo>
                  <a:pt x="296" y="199"/>
                </a:lnTo>
                <a:lnTo>
                  <a:pt x="296" y="188"/>
                </a:lnTo>
                <a:lnTo>
                  <a:pt x="298" y="178"/>
                </a:lnTo>
                <a:lnTo>
                  <a:pt x="301" y="171"/>
                </a:lnTo>
                <a:lnTo>
                  <a:pt x="306" y="168"/>
                </a:lnTo>
                <a:lnTo>
                  <a:pt x="314" y="165"/>
                </a:lnTo>
                <a:lnTo>
                  <a:pt x="326" y="161"/>
                </a:lnTo>
                <a:lnTo>
                  <a:pt x="329" y="159"/>
                </a:lnTo>
                <a:lnTo>
                  <a:pt x="332" y="156"/>
                </a:lnTo>
                <a:lnTo>
                  <a:pt x="332" y="151"/>
                </a:lnTo>
                <a:lnTo>
                  <a:pt x="327" y="148"/>
                </a:lnTo>
                <a:lnTo>
                  <a:pt x="323" y="144"/>
                </a:lnTo>
                <a:lnTo>
                  <a:pt x="296" y="117"/>
                </a:lnTo>
                <a:lnTo>
                  <a:pt x="294" y="114"/>
                </a:lnTo>
                <a:lnTo>
                  <a:pt x="295" y="109"/>
                </a:lnTo>
                <a:lnTo>
                  <a:pt x="299" y="105"/>
                </a:lnTo>
                <a:lnTo>
                  <a:pt x="305" y="94"/>
                </a:lnTo>
                <a:lnTo>
                  <a:pt x="306" y="87"/>
                </a:lnTo>
                <a:lnTo>
                  <a:pt x="306" y="74"/>
                </a:lnTo>
                <a:lnTo>
                  <a:pt x="300" y="58"/>
                </a:lnTo>
                <a:lnTo>
                  <a:pt x="293" y="46"/>
                </a:lnTo>
                <a:lnTo>
                  <a:pt x="282" y="31"/>
                </a:lnTo>
                <a:lnTo>
                  <a:pt x="273" y="21"/>
                </a:lnTo>
                <a:lnTo>
                  <a:pt x="263" y="12"/>
                </a:lnTo>
                <a:lnTo>
                  <a:pt x="247" y="6"/>
                </a:lnTo>
                <a:lnTo>
                  <a:pt x="224" y="1"/>
                </a:lnTo>
                <a:lnTo>
                  <a:pt x="202" y="0"/>
                </a:lnTo>
                <a:lnTo>
                  <a:pt x="180" y="0"/>
                </a:lnTo>
                <a:lnTo>
                  <a:pt x="157" y="0"/>
                </a:lnTo>
                <a:lnTo>
                  <a:pt x="139" y="2"/>
                </a:lnTo>
                <a:lnTo>
                  <a:pt x="122" y="4"/>
                </a:lnTo>
                <a:lnTo>
                  <a:pt x="102" y="11"/>
                </a:lnTo>
                <a:lnTo>
                  <a:pt x="83" y="19"/>
                </a:lnTo>
                <a:lnTo>
                  <a:pt x="59" y="32"/>
                </a:lnTo>
                <a:lnTo>
                  <a:pt x="49" y="39"/>
                </a:lnTo>
                <a:lnTo>
                  <a:pt x="38" y="48"/>
                </a:lnTo>
                <a:lnTo>
                  <a:pt x="28" y="58"/>
                </a:lnTo>
                <a:lnTo>
                  <a:pt x="17" y="72"/>
                </a:lnTo>
                <a:lnTo>
                  <a:pt x="7" y="88"/>
                </a:lnTo>
                <a:lnTo>
                  <a:pt x="1" y="102"/>
                </a:lnTo>
                <a:lnTo>
                  <a:pt x="0" y="117"/>
                </a:lnTo>
                <a:lnTo>
                  <a:pt x="0" y="129"/>
                </a:lnTo>
                <a:lnTo>
                  <a:pt x="3" y="140"/>
                </a:lnTo>
                <a:lnTo>
                  <a:pt x="9" y="153"/>
                </a:lnTo>
                <a:lnTo>
                  <a:pt x="28" y="178"/>
                </a:lnTo>
                <a:lnTo>
                  <a:pt x="52" y="206"/>
                </a:lnTo>
                <a:lnTo>
                  <a:pt x="61" y="221"/>
                </a:lnTo>
                <a:lnTo>
                  <a:pt x="66" y="230"/>
                </a:lnTo>
                <a:lnTo>
                  <a:pt x="68" y="239"/>
                </a:lnTo>
                <a:lnTo>
                  <a:pt x="70" y="246"/>
                </a:lnTo>
                <a:lnTo>
                  <a:pt x="70" y="254"/>
                </a:lnTo>
                <a:lnTo>
                  <a:pt x="71" y="267"/>
                </a:lnTo>
                <a:lnTo>
                  <a:pt x="68" y="299"/>
                </a:lnTo>
                <a:lnTo>
                  <a:pt x="217" y="299"/>
                </a:lnTo>
              </a:path>
            </a:pathLst>
          </a:custGeom>
          <a:solidFill>
            <a:srgbClr val="3333CC"/>
          </a:solidFill>
          <a:ln w="12700" cap="rnd" cmpd="sng">
            <a:solidFill>
              <a:srgbClr val="000000"/>
            </a:solidFill>
            <a:prstDash val="solid"/>
            <a:round/>
            <a:headEnd/>
            <a:tailEnd/>
          </a:ln>
          <a:effectLst/>
        </p:spPr>
        <p:txBody>
          <a:bodyPr/>
          <a:lstStyle/>
          <a:p>
            <a:endParaRPr lang="en-US"/>
          </a:p>
        </p:txBody>
      </p:sp>
      <p:grpSp>
        <p:nvGrpSpPr>
          <p:cNvPr id="203842" name="Group 1090"/>
          <p:cNvGrpSpPr>
            <a:grpSpLocks/>
          </p:cNvGrpSpPr>
          <p:nvPr/>
        </p:nvGrpSpPr>
        <p:grpSpPr bwMode="auto">
          <a:xfrm>
            <a:off x="5751513" y="1285875"/>
            <a:ext cx="573087" cy="457200"/>
            <a:chOff x="3072" y="816"/>
            <a:chExt cx="361" cy="288"/>
          </a:xfrm>
        </p:grpSpPr>
        <p:grpSp>
          <p:nvGrpSpPr>
            <p:cNvPr id="203843" name="Group 1091"/>
            <p:cNvGrpSpPr>
              <a:grpSpLocks/>
            </p:cNvGrpSpPr>
            <p:nvPr/>
          </p:nvGrpSpPr>
          <p:grpSpPr bwMode="auto">
            <a:xfrm>
              <a:off x="3072" y="816"/>
              <a:ext cx="360" cy="288"/>
              <a:chOff x="3072" y="816"/>
              <a:chExt cx="360" cy="288"/>
            </a:xfrm>
          </p:grpSpPr>
          <p:sp>
            <p:nvSpPr>
              <p:cNvPr id="203844" name="Rectangle 1092"/>
              <p:cNvSpPr>
                <a:spLocks noChangeArrowheads="1"/>
              </p:cNvSpPr>
              <p:nvPr/>
            </p:nvSpPr>
            <p:spPr bwMode="auto">
              <a:xfrm>
                <a:off x="3072" y="816"/>
                <a:ext cx="360" cy="288"/>
              </a:xfrm>
              <a:prstGeom prst="rect">
                <a:avLst/>
              </a:prstGeom>
              <a:noFill/>
              <a:ln w="9525">
                <a:noFill/>
                <a:miter lim="800000"/>
                <a:headEnd/>
                <a:tailEnd/>
              </a:ln>
              <a:effectLst/>
            </p:spPr>
            <p:txBody>
              <a:bodyPr wrap="none" anchor="ctr"/>
              <a:lstStyle/>
              <a:p>
                <a:endParaRPr lang="en-US"/>
              </a:p>
            </p:txBody>
          </p:sp>
          <p:sp>
            <p:nvSpPr>
              <p:cNvPr id="203845" name="Freeform 1093"/>
              <p:cNvSpPr>
                <a:spLocks/>
              </p:cNvSpPr>
              <p:nvPr/>
            </p:nvSpPr>
            <p:spPr bwMode="auto">
              <a:xfrm>
                <a:off x="3075" y="816"/>
                <a:ext cx="342" cy="164"/>
              </a:xfrm>
              <a:custGeom>
                <a:avLst/>
                <a:gdLst/>
                <a:ahLst/>
                <a:cxnLst>
                  <a:cxn ang="0">
                    <a:pos x="115" y="138"/>
                  </a:cxn>
                  <a:cxn ang="0">
                    <a:pos x="71" y="155"/>
                  </a:cxn>
                  <a:cxn ang="0">
                    <a:pos x="50" y="161"/>
                  </a:cxn>
                  <a:cxn ang="0">
                    <a:pos x="38" y="145"/>
                  </a:cxn>
                  <a:cxn ang="0">
                    <a:pos x="53" y="131"/>
                  </a:cxn>
                  <a:cxn ang="0">
                    <a:pos x="82" y="110"/>
                  </a:cxn>
                  <a:cxn ang="0">
                    <a:pos x="92" y="101"/>
                  </a:cxn>
                  <a:cxn ang="0">
                    <a:pos x="62" y="113"/>
                  </a:cxn>
                  <a:cxn ang="0">
                    <a:pos x="36" y="124"/>
                  </a:cxn>
                  <a:cxn ang="0">
                    <a:pos x="26" y="120"/>
                  </a:cxn>
                  <a:cxn ang="0">
                    <a:pos x="24" y="110"/>
                  </a:cxn>
                  <a:cxn ang="0">
                    <a:pos x="50" y="93"/>
                  </a:cxn>
                  <a:cxn ang="0">
                    <a:pos x="81" y="71"/>
                  </a:cxn>
                  <a:cxn ang="0">
                    <a:pos x="78" y="71"/>
                  </a:cxn>
                  <a:cxn ang="0">
                    <a:pos x="44" y="87"/>
                  </a:cxn>
                  <a:cxn ang="0">
                    <a:pos x="19" y="100"/>
                  </a:cxn>
                  <a:cxn ang="0">
                    <a:pos x="12" y="91"/>
                  </a:cxn>
                  <a:cxn ang="0">
                    <a:pos x="13" y="83"/>
                  </a:cxn>
                  <a:cxn ang="0">
                    <a:pos x="36" y="64"/>
                  </a:cxn>
                  <a:cxn ang="0">
                    <a:pos x="57" y="48"/>
                  </a:cxn>
                  <a:cxn ang="0">
                    <a:pos x="42" y="53"/>
                  </a:cxn>
                  <a:cxn ang="0">
                    <a:pos x="18" y="65"/>
                  </a:cxn>
                  <a:cxn ang="0">
                    <a:pos x="5" y="68"/>
                  </a:cxn>
                  <a:cxn ang="0">
                    <a:pos x="0" y="57"/>
                  </a:cxn>
                  <a:cxn ang="0">
                    <a:pos x="8" y="47"/>
                  </a:cxn>
                  <a:cxn ang="0">
                    <a:pos x="9" y="37"/>
                  </a:cxn>
                  <a:cxn ang="0">
                    <a:pos x="15" y="23"/>
                  </a:cxn>
                  <a:cxn ang="0">
                    <a:pos x="40" y="7"/>
                  </a:cxn>
                  <a:cxn ang="0">
                    <a:pos x="87" y="3"/>
                  </a:cxn>
                  <a:cxn ang="0">
                    <a:pos x="101" y="11"/>
                  </a:cxn>
                  <a:cxn ang="0">
                    <a:pos x="122" y="5"/>
                  </a:cxn>
                  <a:cxn ang="0">
                    <a:pos x="140" y="2"/>
                  </a:cxn>
                  <a:cxn ang="0">
                    <a:pos x="143" y="20"/>
                  </a:cxn>
                  <a:cxn ang="0">
                    <a:pos x="124" y="26"/>
                  </a:cxn>
                  <a:cxn ang="0">
                    <a:pos x="108" y="36"/>
                  </a:cxn>
                  <a:cxn ang="0">
                    <a:pos x="118" y="36"/>
                  </a:cxn>
                  <a:cxn ang="0">
                    <a:pos x="151" y="24"/>
                  </a:cxn>
                  <a:cxn ang="0">
                    <a:pos x="175" y="16"/>
                  </a:cxn>
                  <a:cxn ang="0">
                    <a:pos x="186" y="28"/>
                  </a:cxn>
                  <a:cxn ang="0">
                    <a:pos x="179" y="38"/>
                  </a:cxn>
                  <a:cxn ang="0">
                    <a:pos x="168" y="48"/>
                  </a:cxn>
                  <a:cxn ang="0">
                    <a:pos x="216" y="28"/>
                  </a:cxn>
                  <a:cxn ang="0">
                    <a:pos x="265" y="7"/>
                  </a:cxn>
                  <a:cxn ang="0">
                    <a:pos x="283" y="4"/>
                  </a:cxn>
                  <a:cxn ang="0">
                    <a:pos x="295" y="8"/>
                  </a:cxn>
                  <a:cxn ang="0">
                    <a:pos x="300" y="22"/>
                  </a:cxn>
                  <a:cxn ang="0">
                    <a:pos x="289" y="30"/>
                  </a:cxn>
                  <a:cxn ang="0">
                    <a:pos x="292" y="31"/>
                  </a:cxn>
                  <a:cxn ang="0">
                    <a:pos x="310" y="22"/>
                  </a:cxn>
                  <a:cxn ang="0">
                    <a:pos x="324" y="16"/>
                  </a:cxn>
                  <a:cxn ang="0">
                    <a:pos x="330" y="30"/>
                  </a:cxn>
                  <a:cxn ang="0">
                    <a:pos x="336" y="29"/>
                  </a:cxn>
                  <a:cxn ang="0">
                    <a:pos x="339" y="44"/>
                  </a:cxn>
                  <a:cxn ang="0">
                    <a:pos x="324" y="52"/>
                  </a:cxn>
                  <a:cxn ang="0">
                    <a:pos x="306" y="63"/>
                  </a:cxn>
                </a:cxnLst>
                <a:rect l="0" t="0" r="r" b="b"/>
                <a:pathLst>
                  <a:path w="342" h="164">
                    <a:moveTo>
                      <a:pt x="143" y="125"/>
                    </a:moveTo>
                    <a:lnTo>
                      <a:pt x="139" y="127"/>
                    </a:lnTo>
                    <a:lnTo>
                      <a:pt x="134" y="129"/>
                    </a:lnTo>
                    <a:lnTo>
                      <a:pt x="128" y="132"/>
                    </a:lnTo>
                    <a:lnTo>
                      <a:pt x="122" y="134"/>
                    </a:lnTo>
                    <a:lnTo>
                      <a:pt x="115" y="138"/>
                    </a:lnTo>
                    <a:lnTo>
                      <a:pt x="107" y="141"/>
                    </a:lnTo>
                    <a:lnTo>
                      <a:pt x="100" y="144"/>
                    </a:lnTo>
                    <a:lnTo>
                      <a:pt x="92" y="147"/>
                    </a:lnTo>
                    <a:lnTo>
                      <a:pt x="85" y="150"/>
                    </a:lnTo>
                    <a:lnTo>
                      <a:pt x="78" y="152"/>
                    </a:lnTo>
                    <a:lnTo>
                      <a:pt x="71" y="155"/>
                    </a:lnTo>
                    <a:lnTo>
                      <a:pt x="65" y="157"/>
                    </a:lnTo>
                    <a:lnTo>
                      <a:pt x="60" y="159"/>
                    </a:lnTo>
                    <a:lnTo>
                      <a:pt x="56" y="161"/>
                    </a:lnTo>
                    <a:lnTo>
                      <a:pt x="53" y="163"/>
                    </a:lnTo>
                    <a:lnTo>
                      <a:pt x="52" y="163"/>
                    </a:lnTo>
                    <a:lnTo>
                      <a:pt x="50" y="161"/>
                    </a:lnTo>
                    <a:lnTo>
                      <a:pt x="48" y="158"/>
                    </a:lnTo>
                    <a:lnTo>
                      <a:pt x="46" y="156"/>
                    </a:lnTo>
                    <a:lnTo>
                      <a:pt x="44" y="153"/>
                    </a:lnTo>
                    <a:lnTo>
                      <a:pt x="42" y="150"/>
                    </a:lnTo>
                    <a:lnTo>
                      <a:pt x="39" y="147"/>
                    </a:lnTo>
                    <a:lnTo>
                      <a:pt x="38" y="145"/>
                    </a:lnTo>
                    <a:lnTo>
                      <a:pt x="36" y="144"/>
                    </a:lnTo>
                    <a:lnTo>
                      <a:pt x="38" y="142"/>
                    </a:lnTo>
                    <a:lnTo>
                      <a:pt x="41" y="140"/>
                    </a:lnTo>
                    <a:lnTo>
                      <a:pt x="45" y="138"/>
                    </a:lnTo>
                    <a:lnTo>
                      <a:pt x="49" y="134"/>
                    </a:lnTo>
                    <a:lnTo>
                      <a:pt x="53" y="131"/>
                    </a:lnTo>
                    <a:lnTo>
                      <a:pt x="58" y="127"/>
                    </a:lnTo>
                    <a:lnTo>
                      <a:pt x="63" y="124"/>
                    </a:lnTo>
                    <a:lnTo>
                      <a:pt x="68" y="120"/>
                    </a:lnTo>
                    <a:lnTo>
                      <a:pt x="73" y="117"/>
                    </a:lnTo>
                    <a:lnTo>
                      <a:pt x="77" y="113"/>
                    </a:lnTo>
                    <a:lnTo>
                      <a:pt x="82" y="110"/>
                    </a:lnTo>
                    <a:lnTo>
                      <a:pt x="86" y="106"/>
                    </a:lnTo>
                    <a:lnTo>
                      <a:pt x="89" y="104"/>
                    </a:lnTo>
                    <a:lnTo>
                      <a:pt x="92" y="102"/>
                    </a:lnTo>
                    <a:lnTo>
                      <a:pt x="94" y="100"/>
                    </a:lnTo>
                    <a:lnTo>
                      <a:pt x="96" y="99"/>
                    </a:lnTo>
                    <a:lnTo>
                      <a:pt x="92" y="101"/>
                    </a:lnTo>
                    <a:lnTo>
                      <a:pt x="88" y="102"/>
                    </a:lnTo>
                    <a:lnTo>
                      <a:pt x="83" y="104"/>
                    </a:lnTo>
                    <a:lnTo>
                      <a:pt x="78" y="106"/>
                    </a:lnTo>
                    <a:lnTo>
                      <a:pt x="73" y="109"/>
                    </a:lnTo>
                    <a:lnTo>
                      <a:pt x="68" y="111"/>
                    </a:lnTo>
                    <a:lnTo>
                      <a:pt x="62" y="113"/>
                    </a:lnTo>
                    <a:lnTo>
                      <a:pt x="57" y="115"/>
                    </a:lnTo>
                    <a:lnTo>
                      <a:pt x="52" y="117"/>
                    </a:lnTo>
                    <a:lnTo>
                      <a:pt x="48" y="119"/>
                    </a:lnTo>
                    <a:lnTo>
                      <a:pt x="43" y="121"/>
                    </a:lnTo>
                    <a:lnTo>
                      <a:pt x="39" y="123"/>
                    </a:lnTo>
                    <a:lnTo>
                      <a:pt x="36" y="124"/>
                    </a:lnTo>
                    <a:lnTo>
                      <a:pt x="33" y="125"/>
                    </a:lnTo>
                    <a:lnTo>
                      <a:pt x="31" y="126"/>
                    </a:lnTo>
                    <a:lnTo>
                      <a:pt x="30" y="126"/>
                    </a:lnTo>
                    <a:lnTo>
                      <a:pt x="29" y="124"/>
                    </a:lnTo>
                    <a:lnTo>
                      <a:pt x="27" y="122"/>
                    </a:lnTo>
                    <a:lnTo>
                      <a:pt x="26" y="120"/>
                    </a:lnTo>
                    <a:lnTo>
                      <a:pt x="25" y="118"/>
                    </a:lnTo>
                    <a:lnTo>
                      <a:pt x="24" y="115"/>
                    </a:lnTo>
                    <a:lnTo>
                      <a:pt x="24" y="113"/>
                    </a:lnTo>
                    <a:lnTo>
                      <a:pt x="23" y="112"/>
                    </a:lnTo>
                    <a:lnTo>
                      <a:pt x="23" y="111"/>
                    </a:lnTo>
                    <a:lnTo>
                      <a:pt x="24" y="110"/>
                    </a:lnTo>
                    <a:lnTo>
                      <a:pt x="27" y="107"/>
                    </a:lnTo>
                    <a:lnTo>
                      <a:pt x="30" y="105"/>
                    </a:lnTo>
                    <a:lnTo>
                      <a:pt x="34" y="102"/>
                    </a:lnTo>
                    <a:lnTo>
                      <a:pt x="39" y="99"/>
                    </a:lnTo>
                    <a:lnTo>
                      <a:pt x="44" y="96"/>
                    </a:lnTo>
                    <a:lnTo>
                      <a:pt x="50" y="93"/>
                    </a:lnTo>
                    <a:lnTo>
                      <a:pt x="55" y="89"/>
                    </a:lnTo>
                    <a:lnTo>
                      <a:pt x="61" y="85"/>
                    </a:lnTo>
                    <a:lnTo>
                      <a:pt x="67" y="82"/>
                    </a:lnTo>
                    <a:lnTo>
                      <a:pt x="72" y="77"/>
                    </a:lnTo>
                    <a:lnTo>
                      <a:pt x="77" y="74"/>
                    </a:lnTo>
                    <a:lnTo>
                      <a:pt x="81" y="71"/>
                    </a:lnTo>
                    <a:lnTo>
                      <a:pt x="85" y="69"/>
                    </a:lnTo>
                    <a:lnTo>
                      <a:pt x="88" y="68"/>
                    </a:lnTo>
                    <a:lnTo>
                      <a:pt x="89" y="66"/>
                    </a:lnTo>
                    <a:lnTo>
                      <a:pt x="86" y="68"/>
                    </a:lnTo>
                    <a:lnTo>
                      <a:pt x="83" y="69"/>
                    </a:lnTo>
                    <a:lnTo>
                      <a:pt x="78" y="71"/>
                    </a:lnTo>
                    <a:lnTo>
                      <a:pt x="73" y="73"/>
                    </a:lnTo>
                    <a:lnTo>
                      <a:pt x="68" y="75"/>
                    </a:lnTo>
                    <a:lnTo>
                      <a:pt x="62" y="78"/>
                    </a:lnTo>
                    <a:lnTo>
                      <a:pt x="56" y="80"/>
                    </a:lnTo>
                    <a:lnTo>
                      <a:pt x="50" y="84"/>
                    </a:lnTo>
                    <a:lnTo>
                      <a:pt x="44" y="87"/>
                    </a:lnTo>
                    <a:lnTo>
                      <a:pt x="38" y="89"/>
                    </a:lnTo>
                    <a:lnTo>
                      <a:pt x="33" y="92"/>
                    </a:lnTo>
                    <a:lnTo>
                      <a:pt x="28" y="94"/>
                    </a:lnTo>
                    <a:lnTo>
                      <a:pt x="24" y="96"/>
                    </a:lnTo>
                    <a:lnTo>
                      <a:pt x="21" y="98"/>
                    </a:lnTo>
                    <a:lnTo>
                      <a:pt x="19" y="100"/>
                    </a:lnTo>
                    <a:lnTo>
                      <a:pt x="18" y="101"/>
                    </a:lnTo>
                    <a:lnTo>
                      <a:pt x="16" y="99"/>
                    </a:lnTo>
                    <a:lnTo>
                      <a:pt x="15" y="97"/>
                    </a:lnTo>
                    <a:lnTo>
                      <a:pt x="14" y="95"/>
                    </a:lnTo>
                    <a:lnTo>
                      <a:pt x="13" y="93"/>
                    </a:lnTo>
                    <a:lnTo>
                      <a:pt x="12" y="91"/>
                    </a:lnTo>
                    <a:lnTo>
                      <a:pt x="11" y="90"/>
                    </a:lnTo>
                    <a:lnTo>
                      <a:pt x="10" y="89"/>
                    </a:lnTo>
                    <a:lnTo>
                      <a:pt x="10" y="87"/>
                    </a:lnTo>
                    <a:lnTo>
                      <a:pt x="10" y="86"/>
                    </a:lnTo>
                    <a:lnTo>
                      <a:pt x="11" y="85"/>
                    </a:lnTo>
                    <a:lnTo>
                      <a:pt x="13" y="83"/>
                    </a:lnTo>
                    <a:lnTo>
                      <a:pt x="16" y="79"/>
                    </a:lnTo>
                    <a:lnTo>
                      <a:pt x="20" y="76"/>
                    </a:lnTo>
                    <a:lnTo>
                      <a:pt x="23" y="73"/>
                    </a:lnTo>
                    <a:lnTo>
                      <a:pt x="27" y="70"/>
                    </a:lnTo>
                    <a:lnTo>
                      <a:pt x="32" y="67"/>
                    </a:lnTo>
                    <a:lnTo>
                      <a:pt x="36" y="64"/>
                    </a:lnTo>
                    <a:lnTo>
                      <a:pt x="40" y="60"/>
                    </a:lnTo>
                    <a:lnTo>
                      <a:pt x="44" y="57"/>
                    </a:lnTo>
                    <a:lnTo>
                      <a:pt x="48" y="55"/>
                    </a:lnTo>
                    <a:lnTo>
                      <a:pt x="51" y="51"/>
                    </a:lnTo>
                    <a:lnTo>
                      <a:pt x="54" y="49"/>
                    </a:lnTo>
                    <a:lnTo>
                      <a:pt x="57" y="48"/>
                    </a:lnTo>
                    <a:lnTo>
                      <a:pt x="58" y="47"/>
                    </a:lnTo>
                    <a:lnTo>
                      <a:pt x="56" y="48"/>
                    </a:lnTo>
                    <a:lnTo>
                      <a:pt x="53" y="49"/>
                    </a:lnTo>
                    <a:lnTo>
                      <a:pt x="50" y="50"/>
                    </a:lnTo>
                    <a:lnTo>
                      <a:pt x="46" y="51"/>
                    </a:lnTo>
                    <a:lnTo>
                      <a:pt x="42" y="53"/>
                    </a:lnTo>
                    <a:lnTo>
                      <a:pt x="38" y="56"/>
                    </a:lnTo>
                    <a:lnTo>
                      <a:pt x="34" y="57"/>
                    </a:lnTo>
                    <a:lnTo>
                      <a:pt x="30" y="59"/>
                    </a:lnTo>
                    <a:lnTo>
                      <a:pt x="25" y="61"/>
                    </a:lnTo>
                    <a:lnTo>
                      <a:pt x="21" y="63"/>
                    </a:lnTo>
                    <a:lnTo>
                      <a:pt x="18" y="65"/>
                    </a:lnTo>
                    <a:lnTo>
                      <a:pt x="14" y="66"/>
                    </a:lnTo>
                    <a:lnTo>
                      <a:pt x="11" y="67"/>
                    </a:lnTo>
                    <a:lnTo>
                      <a:pt x="9" y="69"/>
                    </a:lnTo>
                    <a:lnTo>
                      <a:pt x="7" y="69"/>
                    </a:lnTo>
                    <a:lnTo>
                      <a:pt x="6" y="70"/>
                    </a:lnTo>
                    <a:lnTo>
                      <a:pt x="5" y="68"/>
                    </a:lnTo>
                    <a:lnTo>
                      <a:pt x="4" y="66"/>
                    </a:lnTo>
                    <a:lnTo>
                      <a:pt x="2" y="64"/>
                    </a:lnTo>
                    <a:lnTo>
                      <a:pt x="1" y="62"/>
                    </a:lnTo>
                    <a:lnTo>
                      <a:pt x="0" y="60"/>
                    </a:lnTo>
                    <a:lnTo>
                      <a:pt x="0" y="58"/>
                    </a:lnTo>
                    <a:lnTo>
                      <a:pt x="0" y="57"/>
                    </a:lnTo>
                    <a:lnTo>
                      <a:pt x="1" y="56"/>
                    </a:lnTo>
                    <a:lnTo>
                      <a:pt x="2" y="53"/>
                    </a:lnTo>
                    <a:lnTo>
                      <a:pt x="4" y="52"/>
                    </a:lnTo>
                    <a:lnTo>
                      <a:pt x="5" y="50"/>
                    </a:lnTo>
                    <a:lnTo>
                      <a:pt x="7" y="49"/>
                    </a:lnTo>
                    <a:lnTo>
                      <a:pt x="8" y="47"/>
                    </a:lnTo>
                    <a:lnTo>
                      <a:pt x="10" y="46"/>
                    </a:lnTo>
                    <a:lnTo>
                      <a:pt x="11" y="45"/>
                    </a:lnTo>
                    <a:lnTo>
                      <a:pt x="13" y="44"/>
                    </a:lnTo>
                    <a:lnTo>
                      <a:pt x="11" y="42"/>
                    </a:lnTo>
                    <a:lnTo>
                      <a:pt x="10" y="39"/>
                    </a:lnTo>
                    <a:lnTo>
                      <a:pt x="9" y="37"/>
                    </a:lnTo>
                    <a:lnTo>
                      <a:pt x="7" y="35"/>
                    </a:lnTo>
                    <a:lnTo>
                      <a:pt x="8" y="33"/>
                    </a:lnTo>
                    <a:lnTo>
                      <a:pt x="9" y="31"/>
                    </a:lnTo>
                    <a:lnTo>
                      <a:pt x="11" y="29"/>
                    </a:lnTo>
                    <a:lnTo>
                      <a:pt x="13" y="25"/>
                    </a:lnTo>
                    <a:lnTo>
                      <a:pt x="15" y="23"/>
                    </a:lnTo>
                    <a:lnTo>
                      <a:pt x="17" y="20"/>
                    </a:lnTo>
                    <a:lnTo>
                      <a:pt x="21" y="17"/>
                    </a:lnTo>
                    <a:lnTo>
                      <a:pt x="24" y="14"/>
                    </a:lnTo>
                    <a:lnTo>
                      <a:pt x="29" y="12"/>
                    </a:lnTo>
                    <a:lnTo>
                      <a:pt x="34" y="9"/>
                    </a:lnTo>
                    <a:lnTo>
                      <a:pt x="40" y="7"/>
                    </a:lnTo>
                    <a:lnTo>
                      <a:pt x="48" y="4"/>
                    </a:lnTo>
                    <a:lnTo>
                      <a:pt x="56" y="3"/>
                    </a:lnTo>
                    <a:lnTo>
                      <a:pt x="65" y="1"/>
                    </a:lnTo>
                    <a:lnTo>
                      <a:pt x="75" y="0"/>
                    </a:lnTo>
                    <a:lnTo>
                      <a:pt x="87" y="0"/>
                    </a:lnTo>
                    <a:lnTo>
                      <a:pt x="87" y="3"/>
                    </a:lnTo>
                    <a:lnTo>
                      <a:pt x="88" y="7"/>
                    </a:lnTo>
                    <a:lnTo>
                      <a:pt x="89" y="11"/>
                    </a:lnTo>
                    <a:lnTo>
                      <a:pt x="92" y="13"/>
                    </a:lnTo>
                    <a:lnTo>
                      <a:pt x="95" y="12"/>
                    </a:lnTo>
                    <a:lnTo>
                      <a:pt x="98" y="12"/>
                    </a:lnTo>
                    <a:lnTo>
                      <a:pt x="101" y="11"/>
                    </a:lnTo>
                    <a:lnTo>
                      <a:pt x="105" y="10"/>
                    </a:lnTo>
                    <a:lnTo>
                      <a:pt x="108" y="9"/>
                    </a:lnTo>
                    <a:lnTo>
                      <a:pt x="112" y="8"/>
                    </a:lnTo>
                    <a:lnTo>
                      <a:pt x="115" y="7"/>
                    </a:lnTo>
                    <a:lnTo>
                      <a:pt x="119" y="6"/>
                    </a:lnTo>
                    <a:lnTo>
                      <a:pt x="122" y="5"/>
                    </a:lnTo>
                    <a:lnTo>
                      <a:pt x="126" y="4"/>
                    </a:lnTo>
                    <a:lnTo>
                      <a:pt x="129" y="3"/>
                    </a:lnTo>
                    <a:lnTo>
                      <a:pt x="132" y="2"/>
                    </a:lnTo>
                    <a:lnTo>
                      <a:pt x="135" y="2"/>
                    </a:lnTo>
                    <a:lnTo>
                      <a:pt x="138" y="2"/>
                    </a:lnTo>
                    <a:lnTo>
                      <a:pt x="140" y="2"/>
                    </a:lnTo>
                    <a:lnTo>
                      <a:pt x="142" y="2"/>
                    </a:lnTo>
                    <a:lnTo>
                      <a:pt x="143" y="6"/>
                    </a:lnTo>
                    <a:lnTo>
                      <a:pt x="143" y="11"/>
                    </a:lnTo>
                    <a:lnTo>
                      <a:pt x="144" y="15"/>
                    </a:lnTo>
                    <a:lnTo>
                      <a:pt x="145" y="19"/>
                    </a:lnTo>
                    <a:lnTo>
                      <a:pt x="143" y="20"/>
                    </a:lnTo>
                    <a:lnTo>
                      <a:pt x="140" y="20"/>
                    </a:lnTo>
                    <a:lnTo>
                      <a:pt x="137" y="21"/>
                    </a:lnTo>
                    <a:lnTo>
                      <a:pt x="134" y="23"/>
                    </a:lnTo>
                    <a:lnTo>
                      <a:pt x="131" y="24"/>
                    </a:lnTo>
                    <a:lnTo>
                      <a:pt x="128" y="25"/>
                    </a:lnTo>
                    <a:lnTo>
                      <a:pt x="124" y="26"/>
                    </a:lnTo>
                    <a:lnTo>
                      <a:pt x="121" y="29"/>
                    </a:lnTo>
                    <a:lnTo>
                      <a:pt x="118" y="30"/>
                    </a:lnTo>
                    <a:lnTo>
                      <a:pt x="115" y="32"/>
                    </a:lnTo>
                    <a:lnTo>
                      <a:pt x="113" y="33"/>
                    </a:lnTo>
                    <a:lnTo>
                      <a:pt x="110" y="34"/>
                    </a:lnTo>
                    <a:lnTo>
                      <a:pt x="108" y="36"/>
                    </a:lnTo>
                    <a:lnTo>
                      <a:pt x="107" y="37"/>
                    </a:lnTo>
                    <a:lnTo>
                      <a:pt x="106" y="39"/>
                    </a:lnTo>
                    <a:lnTo>
                      <a:pt x="105" y="40"/>
                    </a:lnTo>
                    <a:lnTo>
                      <a:pt x="109" y="39"/>
                    </a:lnTo>
                    <a:lnTo>
                      <a:pt x="113" y="37"/>
                    </a:lnTo>
                    <a:lnTo>
                      <a:pt x="118" y="36"/>
                    </a:lnTo>
                    <a:lnTo>
                      <a:pt x="123" y="34"/>
                    </a:lnTo>
                    <a:lnTo>
                      <a:pt x="129" y="32"/>
                    </a:lnTo>
                    <a:lnTo>
                      <a:pt x="134" y="31"/>
                    </a:lnTo>
                    <a:lnTo>
                      <a:pt x="140" y="28"/>
                    </a:lnTo>
                    <a:lnTo>
                      <a:pt x="146" y="26"/>
                    </a:lnTo>
                    <a:lnTo>
                      <a:pt x="151" y="24"/>
                    </a:lnTo>
                    <a:lnTo>
                      <a:pt x="156" y="22"/>
                    </a:lnTo>
                    <a:lnTo>
                      <a:pt x="161" y="20"/>
                    </a:lnTo>
                    <a:lnTo>
                      <a:pt x="166" y="19"/>
                    </a:lnTo>
                    <a:lnTo>
                      <a:pt x="170" y="17"/>
                    </a:lnTo>
                    <a:lnTo>
                      <a:pt x="173" y="16"/>
                    </a:lnTo>
                    <a:lnTo>
                      <a:pt x="175" y="16"/>
                    </a:lnTo>
                    <a:lnTo>
                      <a:pt x="176" y="15"/>
                    </a:lnTo>
                    <a:lnTo>
                      <a:pt x="178" y="18"/>
                    </a:lnTo>
                    <a:lnTo>
                      <a:pt x="180" y="20"/>
                    </a:lnTo>
                    <a:lnTo>
                      <a:pt x="182" y="22"/>
                    </a:lnTo>
                    <a:lnTo>
                      <a:pt x="184" y="25"/>
                    </a:lnTo>
                    <a:lnTo>
                      <a:pt x="186" y="28"/>
                    </a:lnTo>
                    <a:lnTo>
                      <a:pt x="187" y="30"/>
                    </a:lnTo>
                    <a:lnTo>
                      <a:pt x="189" y="32"/>
                    </a:lnTo>
                    <a:lnTo>
                      <a:pt x="190" y="34"/>
                    </a:lnTo>
                    <a:lnTo>
                      <a:pt x="187" y="34"/>
                    </a:lnTo>
                    <a:lnTo>
                      <a:pt x="183" y="36"/>
                    </a:lnTo>
                    <a:lnTo>
                      <a:pt x="179" y="38"/>
                    </a:lnTo>
                    <a:lnTo>
                      <a:pt x="175" y="40"/>
                    </a:lnTo>
                    <a:lnTo>
                      <a:pt x="171" y="43"/>
                    </a:lnTo>
                    <a:lnTo>
                      <a:pt x="167" y="45"/>
                    </a:lnTo>
                    <a:lnTo>
                      <a:pt x="165" y="47"/>
                    </a:lnTo>
                    <a:lnTo>
                      <a:pt x="164" y="50"/>
                    </a:lnTo>
                    <a:lnTo>
                      <a:pt x="168" y="48"/>
                    </a:lnTo>
                    <a:lnTo>
                      <a:pt x="174" y="45"/>
                    </a:lnTo>
                    <a:lnTo>
                      <a:pt x="181" y="42"/>
                    </a:lnTo>
                    <a:lnTo>
                      <a:pt x="189" y="39"/>
                    </a:lnTo>
                    <a:lnTo>
                      <a:pt x="198" y="36"/>
                    </a:lnTo>
                    <a:lnTo>
                      <a:pt x="207" y="32"/>
                    </a:lnTo>
                    <a:lnTo>
                      <a:pt x="216" y="28"/>
                    </a:lnTo>
                    <a:lnTo>
                      <a:pt x="225" y="23"/>
                    </a:lnTo>
                    <a:lnTo>
                      <a:pt x="234" y="20"/>
                    </a:lnTo>
                    <a:lnTo>
                      <a:pt x="243" y="16"/>
                    </a:lnTo>
                    <a:lnTo>
                      <a:pt x="251" y="13"/>
                    </a:lnTo>
                    <a:lnTo>
                      <a:pt x="258" y="10"/>
                    </a:lnTo>
                    <a:lnTo>
                      <a:pt x="265" y="7"/>
                    </a:lnTo>
                    <a:lnTo>
                      <a:pt x="270" y="6"/>
                    </a:lnTo>
                    <a:lnTo>
                      <a:pt x="273" y="4"/>
                    </a:lnTo>
                    <a:lnTo>
                      <a:pt x="275" y="3"/>
                    </a:lnTo>
                    <a:lnTo>
                      <a:pt x="278" y="4"/>
                    </a:lnTo>
                    <a:lnTo>
                      <a:pt x="281" y="4"/>
                    </a:lnTo>
                    <a:lnTo>
                      <a:pt x="283" y="4"/>
                    </a:lnTo>
                    <a:lnTo>
                      <a:pt x="286" y="5"/>
                    </a:lnTo>
                    <a:lnTo>
                      <a:pt x="288" y="5"/>
                    </a:lnTo>
                    <a:lnTo>
                      <a:pt x="290" y="5"/>
                    </a:lnTo>
                    <a:lnTo>
                      <a:pt x="292" y="6"/>
                    </a:lnTo>
                    <a:lnTo>
                      <a:pt x="294" y="6"/>
                    </a:lnTo>
                    <a:lnTo>
                      <a:pt x="295" y="8"/>
                    </a:lnTo>
                    <a:lnTo>
                      <a:pt x="296" y="10"/>
                    </a:lnTo>
                    <a:lnTo>
                      <a:pt x="297" y="13"/>
                    </a:lnTo>
                    <a:lnTo>
                      <a:pt x="299" y="15"/>
                    </a:lnTo>
                    <a:lnTo>
                      <a:pt x="299" y="18"/>
                    </a:lnTo>
                    <a:lnTo>
                      <a:pt x="300" y="20"/>
                    </a:lnTo>
                    <a:lnTo>
                      <a:pt x="300" y="22"/>
                    </a:lnTo>
                    <a:lnTo>
                      <a:pt x="300" y="23"/>
                    </a:lnTo>
                    <a:lnTo>
                      <a:pt x="297" y="24"/>
                    </a:lnTo>
                    <a:lnTo>
                      <a:pt x="295" y="25"/>
                    </a:lnTo>
                    <a:lnTo>
                      <a:pt x="293" y="26"/>
                    </a:lnTo>
                    <a:lnTo>
                      <a:pt x="291" y="29"/>
                    </a:lnTo>
                    <a:lnTo>
                      <a:pt x="289" y="30"/>
                    </a:lnTo>
                    <a:lnTo>
                      <a:pt x="287" y="32"/>
                    </a:lnTo>
                    <a:lnTo>
                      <a:pt x="285" y="33"/>
                    </a:lnTo>
                    <a:lnTo>
                      <a:pt x="283" y="35"/>
                    </a:lnTo>
                    <a:lnTo>
                      <a:pt x="286" y="34"/>
                    </a:lnTo>
                    <a:lnTo>
                      <a:pt x="289" y="33"/>
                    </a:lnTo>
                    <a:lnTo>
                      <a:pt x="292" y="31"/>
                    </a:lnTo>
                    <a:lnTo>
                      <a:pt x="295" y="30"/>
                    </a:lnTo>
                    <a:lnTo>
                      <a:pt x="298" y="29"/>
                    </a:lnTo>
                    <a:lnTo>
                      <a:pt x="301" y="26"/>
                    </a:lnTo>
                    <a:lnTo>
                      <a:pt x="304" y="25"/>
                    </a:lnTo>
                    <a:lnTo>
                      <a:pt x="307" y="24"/>
                    </a:lnTo>
                    <a:lnTo>
                      <a:pt x="310" y="22"/>
                    </a:lnTo>
                    <a:lnTo>
                      <a:pt x="313" y="21"/>
                    </a:lnTo>
                    <a:lnTo>
                      <a:pt x="316" y="20"/>
                    </a:lnTo>
                    <a:lnTo>
                      <a:pt x="318" y="19"/>
                    </a:lnTo>
                    <a:lnTo>
                      <a:pt x="320" y="18"/>
                    </a:lnTo>
                    <a:lnTo>
                      <a:pt x="322" y="17"/>
                    </a:lnTo>
                    <a:lnTo>
                      <a:pt x="324" y="16"/>
                    </a:lnTo>
                    <a:lnTo>
                      <a:pt x="325" y="15"/>
                    </a:lnTo>
                    <a:lnTo>
                      <a:pt x="326" y="18"/>
                    </a:lnTo>
                    <a:lnTo>
                      <a:pt x="327" y="22"/>
                    </a:lnTo>
                    <a:lnTo>
                      <a:pt x="328" y="26"/>
                    </a:lnTo>
                    <a:lnTo>
                      <a:pt x="329" y="30"/>
                    </a:lnTo>
                    <a:lnTo>
                      <a:pt x="330" y="30"/>
                    </a:lnTo>
                    <a:lnTo>
                      <a:pt x="331" y="30"/>
                    </a:lnTo>
                    <a:lnTo>
                      <a:pt x="332" y="30"/>
                    </a:lnTo>
                    <a:lnTo>
                      <a:pt x="333" y="29"/>
                    </a:lnTo>
                    <a:lnTo>
                      <a:pt x="334" y="29"/>
                    </a:lnTo>
                    <a:lnTo>
                      <a:pt x="335" y="29"/>
                    </a:lnTo>
                    <a:lnTo>
                      <a:pt x="336" y="29"/>
                    </a:lnTo>
                    <a:lnTo>
                      <a:pt x="338" y="29"/>
                    </a:lnTo>
                    <a:lnTo>
                      <a:pt x="338" y="32"/>
                    </a:lnTo>
                    <a:lnTo>
                      <a:pt x="339" y="36"/>
                    </a:lnTo>
                    <a:lnTo>
                      <a:pt x="340" y="40"/>
                    </a:lnTo>
                    <a:lnTo>
                      <a:pt x="341" y="43"/>
                    </a:lnTo>
                    <a:lnTo>
                      <a:pt x="339" y="44"/>
                    </a:lnTo>
                    <a:lnTo>
                      <a:pt x="338" y="44"/>
                    </a:lnTo>
                    <a:lnTo>
                      <a:pt x="335" y="46"/>
                    </a:lnTo>
                    <a:lnTo>
                      <a:pt x="333" y="47"/>
                    </a:lnTo>
                    <a:lnTo>
                      <a:pt x="330" y="49"/>
                    </a:lnTo>
                    <a:lnTo>
                      <a:pt x="327" y="50"/>
                    </a:lnTo>
                    <a:lnTo>
                      <a:pt x="324" y="52"/>
                    </a:lnTo>
                    <a:lnTo>
                      <a:pt x="321" y="55"/>
                    </a:lnTo>
                    <a:lnTo>
                      <a:pt x="317" y="57"/>
                    </a:lnTo>
                    <a:lnTo>
                      <a:pt x="314" y="58"/>
                    </a:lnTo>
                    <a:lnTo>
                      <a:pt x="311" y="60"/>
                    </a:lnTo>
                    <a:lnTo>
                      <a:pt x="309" y="61"/>
                    </a:lnTo>
                    <a:lnTo>
                      <a:pt x="306" y="63"/>
                    </a:lnTo>
                    <a:lnTo>
                      <a:pt x="304" y="64"/>
                    </a:lnTo>
                    <a:lnTo>
                      <a:pt x="303" y="65"/>
                    </a:lnTo>
                    <a:lnTo>
                      <a:pt x="302" y="65"/>
                    </a:lnTo>
                    <a:lnTo>
                      <a:pt x="143" y="125"/>
                    </a:lnTo>
                  </a:path>
                </a:pathLst>
              </a:custGeom>
              <a:solidFill>
                <a:srgbClr val="FF0000"/>
              </a:solidFill>
              <a:ln w="9525" cap="rnd">
                <a:noFill/>
                <a:round/>
                <a:headEnd/>
                <a:tailEnd/>
              </a:ln>
              <a:effectLst/>
            </p:spPr>
            <p:txBody>
              <a:bodyPr/>
              <a:lstStyle/>
              <a:p>
                <a:endParaRPr lang="en-US"/>
              </a:p>
            </p:txBody>
          </p:sp>
        </p:grpSp>
        <p:sp>
          <p:nvSpPr>
            <p:cNvPr id="203846" name="Freeform 1094"/>
            <p:cNvSpPr>
              <a:spLocks/>
            </p:cNvSpPr>
            <p:nvPr/>
          </p:nvSpPr>
          <p:spPr bwMode="auto">
            <a:xfrm>
              <a:off x="3138" y="864"/>
              <a:ext cx="295" cy="240"/>
            </a:xfrm>
            <a:custGeom>
              <a:avLst/>
              <a:gdLst/>
              <a:ahLst/>
              <a:cxnLst>
                <a:cxn ang="0">
                  <a:pos x="290" y="5"/>
                </a:cxn>
                <a:cxn ang="0">
                  <a:pos x="292" y="11"/>
                </a:cxn>
                <a:cxn ang="0">
                  <a:pos x="292" y="17"/>
                </a:cxn>
                <a:cxn ang="0">
                  <a:pos x="283" y="24"/>
                </a:cxn>
                <a:cxn ang="0">
                  <a:pos x="286" y="36"/>
                </a:cxn>
                <a:cxn ang="0">
                  <a:pos x="270" y="46"/>
                </a:cxn>
                <a:cxn ang="0">
                  <a:pos x="241" y="62"/>
                </a:cxn>
                <a:cxn ang="0">
                  <a:pos x="218" y="75"/>
                </a:cxn>
                <a:cxn ang="0">
                  <a:pos x="229" y="72"/>
                </a:cxn>
                <a:cxn ang="0">
                  <a:pos x="253" y="62"/>
                </a:cxn>
                <a:cxn ang="0">
                  <a:pos x="272" y="55"/>
                </a:cxn>
                <a:cxn ang="0">
                  <a:pos x="278" y="59"/>
                </a:cxn>
                <a:cxn ang="0">
                  <a:pos x="283" y="68"/>
                </a:cxn>
                <a:cxn ang="0">
                  <a:pos x="265" y="81"/>
                </a:cxn>
                <a:cxn ang="0">
                  <a:pos x="256" y="94"/>
                </a:cxn>
                <a:cxn ang="0">
                  <a:pos x="248" y="105"/>
                </a:cxn>
                <a:cxn ang="0">
                  <a:pos x="223" y="117"/>
                </a:cxn>
                <a:cxn ang="0">
                  <a:pos x="200" y="130"/>
                </a:cxn>
                <a:cxn ang="0">
                  <a:pos x="197" y="142"/>
                </a:cxn>
                <a:cxn ang="0">
                  <a:pos x="184" y="159"/>
                </a:cxn>
                <a:cxn ang="0">
                  <a:pos x="150" y="181"/>
                </a:cxn>
                <a:cxn ang="0">
                  <a:pos x="111" y="213"/>
                </a:cxn>
                <a:cxn ang="0">
                  <a:pos x="85" y="236"/>
                </a:cxn>
                <a:cxn ang="0">
                  <a:pos x="80" y="230"/>
                </a:cxn>
                <a:cxn ang="0">
                  <a:pos x="79" y="223"/>
                </a:cxn>
                <a:cxn ang="0">
                  <a:pos x="86" y="214"/>
                </a:cxn>
                <a:cxn ang="0">
                  <a:pos x="83" y="211"/>
                </a:cxn>
                <a:cxn ang="0">
                  <a:pos x="72" y="211"/>
                </a:cxn>
                <a:cxn ang="0">
                  <a:pos x="67" y="204"/>
                </a:cxn>
                <a:cxn ang="0">
                  <a:pos x="67" y="194"/>
                </a:cxn>
                <a:cxn ang="0">
                  <a:pos x="98" y="169"/>
                </a:cxn>
                <a:cxn ang="0">
                  <a:pos x="141" y="137"/>
                </a:cxn>
                <a:cxn ang="0">
                  <a:pos x="175" y="117"/>
                </a:cxn>
                <a:cxn ang="0">
                  <a:pos x="137" y="135"/>
                </a:cxn>
                <a:cxn ang="0">
                  <a:pos x="86" y="163"/>
                </a:cxn>
                <a:cxn ang="0">
                  <a:pos x="55" y="183"/>
                </a:cxn>
                <a:cxn ang="0">
                  <a:pos x="44" y="175"/>
                </a:cxn>
                <a:cxn ang="0">
                  <a:pos x="39" y="165"/>
                </a:cxn>
                <a:cxn ang="0">
                  <a:pos x="65" y="146"/>
                </a:cxn>
                <a:cxn ang="0">
                  <a:pos x="101" y="120"/>
                </a:cxn>
                <a:cxn ang="0">
                  <a:pos x="122" y="104"/>
                </a:cxn>
                <a:cxn ang="0">
                  <a:pos x="96" y="116"/>
                </a:cxn>
                <a:cxn ang="0">
                  <a:pos x="55" y="140"/>
                </a:cxn>
                <a:cxn ang="0">
                  <a:pos x="26" y="156"/>
                </a:cxn>
                <a:cxn ang="0">
                  <a:pos x="9" y="141"/>
                </a:cxn>
                <a:cxn ang="0">
                  <a:pos x="2" y="129"/>
                </a:cxn>
                <a:cxn ang="0">
                  <a:pos x="26" y="112"/>
                </a:cxn>
                <a:cxn ang="0">
                  <a:pos x="61" y="90"/>
                </a:cxn>
                <a:cxn ang="0">
                  <a:pos x="80" y="77"/>
                </a:cxn>
                <a:cxn ang="0">
                  <a:pos x="252" y="12"/>
                </a:cxn>
                <a:cxn ang="0">
                  <a:pos x="270" y="6"/>
                </a:cxn>
                <a:cxn ang="0">
                  <a:pos x="283" y="1"/>
                </a:cxn>
              </a:cxnLst>
              <a:rect l="0" t="0" r="r" b="b"/>
              <a:pathLst>
                <a:path w="295" h="240">
                  <a:moveTo>
                    <a:pt x="285" y="0"/>
                  </a:moveTo>
                  <a:lnTo>
                    <a:pt x="286" y="1"/>
                  </a:lnTo>
                  <a:lnTo>
                    <a:pt x="288" y="2"/>
                  </a:lnTo>
                  <a:lnTo>
                    <a:pt x="289" y="4"/>
                  </a:lnTo>
                  <a:lnTo>
                    <a:pt x="290" y="5"/>
                  </a:lnTo>
                  <a:lnTo>
                    <a:pt x="291" y="6"/>
                  </a:lnTo>
                  <a:lnTo>
                    <a:pt x="292" y="8"/>
                  </a:lnTo>
                  <a:lnTo>
                    <a:pt x="293" y="9"/>
                  </a:lnTo>
                  <a:lnTo>
                    <a:pt x="293" y="10"/>
                  </a:lnTo>
                  <a:lnTo>
                    <a:pt x="292" y="11"/>
                  </a:lnTo>
                  <a:lnTo>
                    <a:pt x="293" y="12"/>
                  </a:lnTo>
                  <a:lnTo>
                    <a:pt x="294" y="14"/>
                  </a:lnTo>
                  <a:lnTo>
                    <a:pt x="294" y="15"/>
                  </a:lnTo>
                  <a:lnTo>
                    <a:pt x="294" y="16"/>
                  </a:lnTo>
                  <a:lnTo>
                    <a:pt x="292" y="17"/>
                  </a:lnTo>
                  <a:lnTo>
                    <a:pt x="291" y="18"/>
                  </a:lnTo>
                  <a:lnTo>
                    <a:pt x="289" y="19"/>
                  </a:lnTo>
                  <a:lnTo>
                    <a:pt x="287" y="20"/>
                  </a:lnTo>
                  <a:lnTo>
                    <a:pt x="285" y="22"/>
                  </a:lnTo>
                  <a:lnTo>
                    <a:pt x="283" y="24"/>
                  </a:lnTo>
                  <a:lnTo>
                    <a:pt x="282" y="25"/>
                  </a:lnTo>
                  <a:lnTo>
                    <a:pt x="282" y="27"/>
                  </a:lnTo>
                  <a:lnTo>
                    <a:pt x="283" y="30"/>
                  </a:lnTo>
                  <a:lnTo>
                    <a:pt x="285" y="33"/>
                  </a:lnTo>
                  <a:lnTo>
                    <a:pt x="286" y="36"/>
                  </a:lnTo>
                  <a:lnTo>
                    <a:pt x="285" y="37"/>
                  </a:lnTo>
                  <a:lnTo>
                    <a:pt x="282" y="39"/>
                  </a:lnTo>
                  <a:lnTo>
                    <a:pt x="279" y="41"/>
                  </a:lnTo>
                  <a:lnTo>
                    <a:pt x="275" y="43"/>
                  </a:lnTo>
                  <a:lnTo>
                    <a:pt x="270" y="46"/>
                  </a:lnTo>
                  <a:lnTo>
                    <a:pt x="265" y="50"/>
                  </a:lnTo>
                  <a:lnTo>
                    <a:pt x="259" y="53"/>
                  </a:lnTo>
                  <a:lnTo>
                    <a:pt x="253" y="56"/>
                  </a:lnTo>
                  <a:lnTo>
                    <a:pt x="247" y="59"/>
                  </a:lnTo>
                  <a:lnTo>
                    <a:pt x="241" y="62"/>
                  </a:lnTo>
                  <a:lnTo>
                    <a:pt x="235" y="65"/>
                  </a:lnTo>
                  <a:lnTo>
                    <a:pt x="230" y="68"/>
                  </a:lnTo>
                  <a:lnTo>
                    <a:pt x="225" y="70"/>
                  </a:lnTo>
                  <a:lnTo>
                    <a:pt x="221" y="73"/>
                  </a:lnTo>
                  <a:lnTo>
                    <a:pt x="218" y="75"/>
                  </a:lnTo>
                  <a:lnTo>
                    <a:pt x="215" y="76"/>
                  </a:lnTo>
                  <a:lnTo>
                    <a:pt x="218" y="76"/>
                  </a:lnTo>
                  <a:lnTo>
                    <a:pt x="221" y="75"/>
                  </a:lnTo>
                  <a:lnTo>
                    <a:pt x="225" y="73"/>
                  </a:lnTo>
                  <a:lnTo>
                    <a:pt x="229" y="72"/>
                  </a:lnTo>
                  <a:lnTo>
                    <a:pt x="234" y="69"/>
                  </a:lnTo>
                  <a:lnTo>
                    <a:pt x="239" y="67"/>
                  </a:lnTo>
                  <a:lnTo>
                    <a:pt x="243" y="65"/>
                  </a:lnTo>
                  <a:lnTo>
                    <a:pt x="248" y="63"/>
                  </a:lnTo>
                  <a:lnTo>
                    <a:pt x="253" y="62"/>
                  </a:lnTo>
                  <a:lnTo>
                    <a:pt x="258" y="60"/>
                  </a:lnTo>
                  <a:lnTo>
                    <a:pt x="262" y="58"/>
                  </a:lnTo>
                  <a:lnTo>
                    <a:pt x="266" y="57"/>
                  </a:lnTo>
                  <a:lnTo>
                    <a:pt x="269" y="56"/>
                  </a:lnTo>
                  <a:lnTo>
                    <a:pt x="272" y="55"/>
                  </a:lnTo>
                  <a:lnTo>
                    <a:pt x="274" y="54"/>
                  </a:lnTo>
                  <a:lnTo>
                    <a:pt x="275" y="54"/>
                  </a:lnTo>
                  <a:lnTo>
                    <a:pt x="277" y="54"/>
                  </a:lnTo>
                  <a:lnTo>
                    <a:pt x="278" y="56"/>
                  </a:lnTo>
                  <a:lnTo>
                    <a:pt x="278" y="59"/>
                  </a:lnTo>
                  <a:lnTo>
                    <a:pt x="278" y="61"/>
                  </a:lnTo>
                  <a:lnTo>
                    <a:pt x="279" y="63"/>
                  </a:lnTo>
                  <a:lnTo>
                    <a:pt x="280" y="65"/>
                  </a:lnTo>
                  <a:lnTo>
                    <a:pt x="281" y="67"/>
                  </a:lnTo>
                  <a:lnTo>
                    <a:pt x="283" y="68"/>
                  </a:lnTo>
                  <a:lnTo>
                    <a:pt x="281" y="70"/>
                  </a:lnTo>
                  <a:lnTo>
                    <a:pt x="278" y="73"/>
                  </a:lnTo>
                  <a:lnTo>
                    <a:pt x="274" y="75"/>
                  </a:lnTo>
                  <a:lnTo>
                    <a:pt x="270" y="78"/>
                  </a:lnTo>
                  <a:lnTo>
                    <a:pt x="265" y="81"/>
                  </a:lnTo>
                  <a:lnTo>
                    <a:pt x="261" y="83"/>
                  </a:lnTo>
                  <a:lnTo>
                    <a:pt x="257" y="85"/>
                  </a:lnTo>
                  <a:lnTo>
                    <a:pt x="255" y="87"/>
                  </a:lnTo>
                  <a:lnTo>
                    <a:pt x="256" y="90"/>
                  </a:lnTo>
                  <a:lnTo>
                    <a:pt x="256" y="94"/>
                  </a:lnTo>
                  <a:lnTo>
                    <a:pt x="256" y="98"/>
                  </a:lnTo>
                  <a:lnTo>
                    <a:pt x="256" y="100"/>
                  </a:lnTo>
                  <a:lnTo>
                    <a:pt x="254" y="101"/>
                  </a:lnTo>
                  <a:lnTo>
                    <a:pt x="251" y="103"/>
                  </a:lnTo>
                  <a:lnTo>
                    <a:pt x="248" y="105"/>
                  </a:lnTo>
                  <a:lnTo>
                    <a:pt x="243" y="107"/>
                  </a:lnTo>
                  <a:lnTo>
                    <a:pt x="239" y="109"/>
                  </a:lnTo>
                  <a:lnTo>
                    <a:pt x="234" y="112"/>
                  </a:lnTo>
                  <a:lnTo>
                    <a:pt x="228" y="114"/>
                  </a:lnTo>
                  <a:lnTo>
                    <a:pt x="223" y="117"/>
                  </a:lnTo>
                  <a:lnTo>
                    <a:pt x="218" y="121"/>
                  </a:lnTo>
                  <a:lnTo>
                    <a:pt x="213" y="123"/>
                  </a:lnTo>
                  <a:lnTo>
                    <a:pt x="208" y="126"/>
                  </a:lnTo>
                  <a:lnTo>
                    <a:pt x="204" y="128"/>
                  </a:lnTo>
                  <a:lnTo>
                    <a:pt x="200" y="130"/>
                  </a:lnTo>
                  <a:lnTo>
                    <a:pt x="198" y="132"/>
                  </a:lnTo>
                  <a:lnTo>
                    <a:pt x="196" y="133"/>
                  </a:lnTo>
                  <a:lnTo>
                    <a:pt x="195" y="134"/>
                  </a:lnTo>
                  <a:lnTo>
                    <a:pt x="196" y="137"/>
                  </a:lnTo>
                  <a:lnTo>
                    <a:pt x="197" y="142"/>
                  </a:lnTo>
                  <a:lnTo>
                    <a:pt x="198" y="147"/>
                  </a:lnTo>
                  <a:lnTo>
                    <a:pt x="199" y="150"/>
                  </a:lnTo>
                  <a:lnTo>
                    <a:pt x="195" y="153"/>
                  </a:lnTo>
                  <a:lnTo>
                    <a:pt x="190" y="155"/>
                  </a:lnTo>
                  <a:lnTo>
                    <a:pt x="184" y="159"/>
                  </a:lnTo>
                  <a:lnTo>
                    <a:pt x="178" y="162"/>
                  </a:lnTo>
                  <a:lnTo>
                    <a:pt x="172" y="166"/>
                  </a:lnTo>
                  <a:lnTo>
                    <a:pt x="165" y="171"/>
                  </a:lnTo>
                  <a:lnTo>
                    <a:pt x="157" y="176"/>
                  </a:lnTo>
                  <a:lnTo>
                    <a:pt x="150" y="181"/>
                  </a:lnTo>
                  <a:lnTo>
                    <a:pt x="142" y="187"/>
                  </a:lnTo>
                  <a:lnTo>
                    <a:pt x="134" y="193"/>
                  </a:lnTo>
                  <a:lnTo>
                    <a:pt x="126" y="200"/>
                  </a:lnTo>
                  <a:lnTo>
                    <a:pt x="118" y="206"/>
                  </a:lnTo>
                  <a:lnTo>
                    <a:pt x="111" y="213"/>
                  </a:lnTo>
                  <a:lnTo>
                    <a:pt x="103" y="222"/>
                  </a:lnTo>
                  <a:lnTo>
                    <a:pt x="95" y="230"/>
                  </a:lnTo>
                  <a:lnTo>
                    <a:pt x="88" y="239"/>
                  </a:lnTo>
                  <a:lnTo>
                    <a:pt x="86" y="237"/>
                  </a:lnTo>
                  <a:lnTo>
                    <a:pt x="85" y="236"/>
                  </a:lnTo>
                  <a:lnTo>
                    <a:pt x="83" y="235"/>
                  </a:lnTo>
                  <a:lnTo>
                    <a:pt x="82" y="233"/>
                  </a:lnTo>
                  <a:lnTo>
                    <a:pt x="81" y="232"/>
                  </a:lnTo>
                  <a:lnTo>
                    <a:pt x="81" y="231"/>
                  </a:lnTo>
                  <a:lnTo>
                    <a:pt x="80" y="230"/>
                  </a:lnTo>
                  <a:lnTo>
                    <a:pt x="80" y="229"/>
                  </a:lnTo>
                  <a:lnTo>
                    <a:pt x="80" y="227"/>
                  </a:lnTo>
                  <a:lnTo>
                    <a:pt x="80" y="226"/>
                  </a:lnTo>
                  <a:lnTo>
                    <a:pt x="79" y="225"/>
                  </a:lnTo>
                  <a:lnTo>
                    <a:pt x="79" y="223"/>
                  </a:lnTo>
                  <a:lnTo>
                    <a:pt x="80" y="222"/>
                  </a:lnTo>
                  <a:lnTo>
                    <a:pt x="81" y="220"/>
                  </a:lnTo>
                  <a:lnTo>
                    <a:pt x="83" y="219"/>
                  </a:lnTo>
                  <a:lnTo>
                    <a:pt x="84" y="217"/>
                  </a:lnTo>
                  <a:lnTo>
                    <a:pt x="86" y="214"/>
                  </a:lnTo>
                  <a:lnTo>
                    <a:pt x="87" y="212"/>
                  </a:lnTo>
                  <a:lnTo>
                    <a:pt x="88" y="211"/>
                  </a:lnTo>
                  <a:lnTo>
                    <a:pt x="90" y="210"/>
                  </a:lnTo>
                  <a:lnTo>
                    <a:pt x="86" y="210"/>
                  </a:lnTo>
                  <a:lnTo>
                    <a:pt x="83" y="211"/>
                  </a:lnTo>
                  <a:lnTo>
                    <a:pt x="81" y="212"/>
                  </a:lnTo>
                  <a:lnTo>
                    <a:pt x="78" y="212"/>
                  </a:lnTo>
                  <a:lnTo>
                    <a:pt x="76" y="212"/>
                  </a:lnTo>
                  <a:lnTo>
                    <a:pt x="74" y="211"/>
                  </a:lnTo>
                  <a:lnTo>
                    <a:pt x="72" y="211"/>
                  </a:lnTo>
                  <a:lnTo>
                    <a:pt x="71" y="210"/>
                  </a:lnTo>
                  <a:lnTo>
                    <a:pt x="70" y="209"/>
                  </a:lnTo>
                  <a:lnTo>
                    <a:pt x="69" y="207"/>
                  </a:lnTo>
                  <a:lnTo>
                    <a:pt x="68" y="206"/>
                  </a:lnTo>
                  <a:lnTo>
                    <a:pt x="67" y="204"/>
                  </a:lnTo>
                  <a:lnTo>
                    <a:pt x="66" y="202"/>
                  </a:lnTo>
                  <a:lnTo>
                    <a:pt x="65" y="200"/>
                  </a:lnTo>
                  <a:lnTo>
                    <a:pt x="64" y="198"/>
                  </a:lnTo>
                  <a:lnTo>
                    <a:pt x="63" y="197"/>
                  </a:lnTo>
                  <a:lnTo>
                    <a:pt x="67" y="194"/>
                  </a:lnTo>
                  <a:lnTo>
                    <a:pt x="71" y="190"/>
                  </a:lnTo>
                  <a:lnTo>
                    <a:pt x="77" y="185"/>
                  </a:lnTo>
                  <a:lnTo>
                    <a:pt x="83" y="180"/>
                  </a:lnTo>
                  <a:lnTo>
                    <a:pt x="90" y="175"/>
                  </a:lnTo>
                  <a:lnTo>
                    <a:pt x="98" y="169"/>
                  </a:lnTo>
                  <a:lnTo>
                    <a:pt x="107" y="162"/>
                  </a:lnTo>
                  <a:lnTo>
                    <a:pt x="115" y="156"/>
                  </a:lnTo>
                  <a:lnTo>
                    <a:pt x="124" y="150"/>
                  </a:lnTo>
                  <a:lnTo>
                    <a:pt x="132" y="144"/>
                  </a:lnTo>
                  <a:lnTo>
                    <a:pt x="141" y="137"/>
                  </a:lnTo>
                  <a:lnTo>
                    <a:pt x="149" y="132"/>
                  </a:lnTo>
                  <a:lnTo>
                    <a:pt x="156" y="127"/>
                  </a:lnTo>
                  <a:lnTo>
                    <a:pt x="163" y="123"/>
                  </a:lnTo>
                  <a:lnTo>
                    <a:pt x="169" y="120"/>
                  </a:lnTo>
                  <a:lnTo>
                    <a:pt x="175" y="117"/>
                  </a:lnTo>
                  <a:lnTo>
                    <a:pt x="169" y="120"/>
                  </a:lnTo>
                  <a:lnTo>
                    <a:pt x="163" y="122"/>
                  </a:lnTo>
                  <a:lnTo>
                    <a:pt x="155" y="126"/>
                  </a:lnTo>
                  <a:lnTo>
                    <a:pt x="146" y="130"/>
                  </a:lnTo>
                  <a:lnTo>
                    <a:pt x="137" y="135"/>
                  </a:lnTo>
                  <a:lnTo>
                    <a:pt x="127" y="140"/>
                  </a:lnTo>
                  <a:lnTo>
                    <a:pt x="116" y="146"/>
                  </a:lnTo>
                  <a:lnTo>
                    <a:pt x="106" y="152"/>
                  </a:lnTo>
                  <a:lnTo>
                    <a:pt x="96" y="157"/>
                  </a:lnTo>
                  <a:lnTo>
                    <a:pt x="86" y="163"/>
                  </a:lnTo>
                  <a:lnTo>
                    <a:pt x="77" y="169"/>
                  </a:lnTo>
                  <a:lnTo>
                    <a:pt x="70" y="173"/>
                  </a:lnTo>
                  <a:lnTo>
                    <a:pt x="63" y="177"/>
                  </a:lnTo>
                  <a:lnTo>
                    <a:pt x="58" y="181"/>
                  </a:lnTo>
                  <a:lnTo>
                    <a:pt x="55" y="183"/>
                  </a:lnTo>
                  <a:lnTo>
                    <a:pt x="54" y="184"/>
                  </a:lnTo>
                  <a:lnTo>
                    <a:pt x="51" y="182"/>
                  </a:lnTo>
                  <a:lnTo>
                    <a:pt x="49" y="180"/>
                  </a:lnTo>
                  <a:lnTo>
                    <a:pt x="46" y="177"/>
                  </a:lnTo>
                  <a:lnTo>
                    <a:pt x="44" y="175"/>
                  </a:lnTo>
                  <a:lnTo>
                    <a:pt x="42" y="173"/>
                  </a:lnTo>
                  <a:lnTo>
                    <a:pt x="40" y="171"/>
                  </a:lnTo>
                  <a:lnTo>
                    <a:pt x="38" y="169"/>
                  </a:lnTo>
                  <a:lnTo>
                    <a:pt x="37" y="168"/>
                  </a:lnTo>
                  <a:lnTo>
                    <a:pt x="39" y="165"/>
                  </a:lnTo>
                  <a:lnTo>
                    <a:pt x="42" y="162"/>
                  </a:lnTo>
                  <a:lnTo>
                    <a:pt x="47" y="159"/>
                  </a:lnTo>
                  <a:lnTo>
                    <a:pt x="53" y="155"/>
                  </a:lnTo>
                  <a:lnTo>
                    <a:pt x="59" y="150"/>
                  </a:lnTo>
                  <a:lnTo>
                    <a:pt x="65" y="146"/>
                  </a:lnTo>
                  <a:lnTo>
                    <a:pt x="72" y="140"/>
                  </a:lnTo>
                  <a:lnTo>
                    <a:pt x="80" y="135"/>
                  </a:lnTo>
                  <a:lnTo>
                    <a:pt x="87" y="130"/>
                  </a:lnTo>
                  <a:lnTo>
                    <a:pt x="94" y="125"/>
                  </a:lnTo>
                  <a:lnTo>
                    <a:pt x="101" y="120"/>
                  </a:lnTo>
                  <a:lnTo>
                    <a:pt x="107" y="115"/>
                  </a:lnTo>
                  <a:lnTo>
                    <a:pt x="112" y="111"/>
                  </a:lnTo>
                  <a:lnTo>
                    <a:pt x="116" y="108"/>
                  </a:lnTo>
                  <a:lnTo>
                    <a:pt x="120" y="105"/>
                  </a:lnTo>
                  <a:lnTo>
                    <a:pt x="122" y="104"/>
                  </a:lnTo>
                  <a:lnTo>
                    <a:pt x="120" y="104"/>
                  </a:lnTo>
                  <a:lnTo>
                    <a:pt x="115" y="106"/>
                  </a:lnTo>
                  <a:lnTo>
                    <a:pt x="110" y="109"/>
                  </a:lnTo>
                  <a:lnTo>
                    <a:pt x="104" y="112"/>
                  </a:lnTo>
                  <a:lnTo>
                    <a:pt x="96" y="116"/>
                  </a:lnTo>
                  <a:lnTo>
                    <a:pt x="88" y="121"/>
                  </a:lnTo>
                  <a:lnTo>
                    <a:pt x="80" y="126"/>
                  </a:lnTo>
                  <a:lnTo>
                    <a:pt x="71" y="130"/>
                  </a:lnTo>
                  <a:lnTo>
                    <a:pt x="63" y="135"/>
                  </a:lnTo>
                  <a:lnTo>
                    <a:pt x="55" y="140"/>
                  </a:lnTo>
                  <a:lnTo>
                    <a:pt x="47" y="145"/>
                  </a:lnTo>
                  <a:lnTo>
                    <a:pt x="40" y="149"/>
                  </a:lnTo>
                  <a:lnTo>
                    <a:pt x="34" y="152"/>
                  </a:lnTo>
                  <a:lnTo>
                    <a:pt x="29" y="154"/>
                  </a:lnTo>
                  <a:lnTo>
                    <a:pt x="26" y="156"/>
                  </a:lnTo>
                  <a:lnTo>
                    <a:pt x="25" y="157"/>
                  </a:lnTo>
                  <a:lnTo>
                    <a:pt x="21" y="154"/>
                  </a:lnTo>
                  <a:lnTo>
                    <a:pt x="17" y="150"/>
                  </a:lnTo>
                  <a:lnTo>
                    <a:pt x="13" y="146"/>
                  </a:lnTo>
                  <a:lnTo>
                    <a:pt x="9" y="141"/>
                  </a:lnTo>
                  <a:lnTo>
                    <a:pt x="5" y="137"/>
                  </a:lnTo>
                  <a:lnTo>
                    <a:pt x="2" y="134"/>
                  </a:lnTo>
                  <a:lnTo>
                    <a:pt x="0" y="131"/>
                  </a:lnTo>
                  <a:lnTo>
                    <a:pt x="0" y="130"/>
                  </a:lnTo>
                  <a:lnTo>
                    <a:pt x="2" y="129"/>
                  </a:lnTo>
                  <a:lnTo>
                    <a:pt x="4" y="127"/>
                  </a:lnTo>
                  <a:lnTo>
                    <a:pt x="9" y="124"/>
                  </a:lnTo>
                  <a:lnTo>
                    <a:pt x="14" y="121"/>
                  </a:lnTo>
                  <a:lnTo>
                    <a:pt x="20" y="116"/>
                  </a:lnTo>
                  <a:lnTo>
                    <a:pt x="26" y="112"/>
                  </a:lnTo>
                  <a:lnTo>
                    <a:pt x="33" y="108"/>
                  </a:lnTo>
                  <a:lnTo>
                    <a:pt x="40" y="104"/>
                  </a:lnTo>
                  <a:lnTo>
                    <a:pt x="48" y="99"/>
                  </a:lnTo>
                  <a:lnTo>
                    <a:pt x="54" y="94"/>
                  </a:lnTo>
                  <a:lnTo>
                    <a:pt x="61" y="90"/>
                  </a:lnTo>
                  <a:lnTo>
                    <a:pt x="67" y="86"/>
                  </a:lnTo>
                  <a:lnTo>
                    <a:pt x="72" y="83"/>
                  </a:lnTo>
                  <a:lnTo>
                    <a:pt x="76" y="80"/>
                  </a:lnTo>
                  <a:lnTo>
                    <a:pt x="79" y="78"/>
                  </a:lnTo>
                  <a:lnTo>
                    <a:pt x="80" y="77"/>
                  </a:lnTo>
                  <a:lnTo>
                    <a:pt x="239" y="16"/>
                  </a:lnTo>
                  <a:lnTo>
                    <a:pt x="242" y="16"/>
                  </a:lnTo>
                  <a:lnTo>
                    <a:pt x="245" y="14"/>
                  </a:lnTo>
                  <a:lnTo>
                    <a:pt x="248" y="13"/>
                  </a:lnTo>
                  <a:lnTo>
                    <a:pt x="252" y="12"/>
                  </a:lnTo>
                  <a:lnTo>
                    <a:pt x="255" y="11"/>
                  </a:lnTo>
                  <a:lnTo>
                    <a:pt x="259" y="10"/>
                  </a:lnTo>
                  <a:lnTo>
                    <a:pt x="263" y="8"/>
                  </a:lnTo>
                  <a:lnTo>
                    <a:pt x="266" y="7"/>
                  </a:lnTo>
                  <a:lnTo>
                    <a:pt x="270" y="6"/>
                  </a:lnTo>
                  <a:lnTo>
                    <a:pt x="272" y="5"/>
                  </a:lnTo>
                  <a:lnTo>
                    <a:pt x="275" y="4"/>
                  </a:lnTo>
                  <a:lnTo>
                    <a:pt x="278" y="3"/>
                  </a:lnTo>
                  <a:lnTo>
                    <a:pt x="280" y="2"/>
                  </a:lnTo>
                  <a:lnTo>
                    <a:pt x="283" y="1"/>
                  </a:lnTo>
                  <a:lnTo>
                    <a:pt x="284" y="0"/>
                  </a:lnTo>
                  <a:lnTo>
                    <a:pt x="285" y="0"/>
                  </a:lnTo>
                </a:path>
              </a:pathLst>
            </a:custGeom>
            <a:solidFill>
              <a:srgbClr val="FF0000"/>
            </a:solidFill>
            <a:ln w="9525" cap="rnd">
              <a:noFill/>
              <a:round/>
              <a:headEnd/>
              <a:tailEnd/>
            </a:ln>
            <a:effectLst/>
          </p:spPr>
          <p:txBody>
            <a:bodyPr/>
            <a:lstStyle/>
            <a:p>
              <a:endParaRPr lang="en-US"/>
            </a:p>
          </p:txBody>
        </p:sp>
      </p:grpSp>
      <p:sp>
        <p:nvSpPr>
          <p:cNvPr id="203847" name="Rectangle 1095"/>
          <p:cNvSpPr>
            <a:spLocks noChangeArrowheads="1"/>
          </p:cNvSpPr>
          <p:nvPr/>
        </p:nvSpPr>
        <p:spPr bwMode="auto">
          <a:xfrm>
            <a:off x="1714500" y="2276475"/>
            <a:ext cx="2400300" cy="2047875"/>
          </a:xfrm>
          <a:prstGeom prst="rect">
            <a:avLst/>
          </a:prstGeom>
          <a:noFill/>
          <a:ln w="9525">
            <a:noFill/>
            <a:miter lim="800000"/>
            <a:headEnd/>
            <a:tailEnd/>
          </a:ln>
          <a:effectLst/>
        </p:spPr>
        <p:txBody>
          <a:bodyPr lIns="92075" tIns="46038" rIns="92075" bIns="46038">
            <a:spAutoFit/>
          </a:bodyPr>
          <a:lstStyle/>
          <a:p>
            <a:pPr marL="228600" indent="-228600" algn="l">
              <a:buSzPct val="75000"/>
              <a:buFont typeface="Wingdings" pitchFamily="2" charset="2"/>
              <a:buChar char="n"/>
            </a:pPr>
            <a:r>
              <a:rPr lang="en-US" sz="1600" b="0" i="0"/>
              <a:t>Gather data to convince you/others that old way no longer works.</a:t>
            </a:r>
            <a:br>
              <a:rPr lang="en-US" sz="1600" b="0" i="0"/>
            </a:br>
            <a:endParaRPr lang="en-US" sz="1600" b="0" i="0"/>
          </a:p>
          <a:p>
            <a:pPr marL="228600" indent="-228600" algn="l">
              <a:buSzPct val="75000"/>
              <a:buFont typeface="Wingdings" pitchFamily="2" charset="2"/>
              <a:buChar char="n"/>
            </a:pPr>
            <a:r>
              <a:rPr lang="en-US" sz="1600" b="0" i="0"/>
              <a:t>Confront myths, assumptions, &amp; beliefs that prevent seeing problem &amp; changing.</a:t>
            </a:r>
            <a:r>
              <a:rPr lang="en-US" sz="1700" b="0" i="0"/>
              <a:t>  </a:t>
            </a:r>
          </a:p>
        </p:txBody>
      </p:sp>
      <p:sp>
        <p:nvSpPr>
          <p:cNvPr id="203848" name="Rectangle 1096"/>
          <p:cNvSpPr>
            <a:spLocks noChangeArrowheads="1"/>
          </p:cNvSpPr>
          <p:nvPr/>
        </p:nvSpPr>
        <p:spPr bwMode="auto">
          <a:xfrm>
            <a:off x="4143375" y="2281238"/>
            <a:ext cx="2419350" cy="2306637"/>
          </a:xfrm>
          <a:prstGeom prst="rect">
            <a:avLst/>
          </a:prstGeom>
          <a:noFill/>
          <a:ln w="9525">
            <a:noFill/>
            <a:miter lim="800000"/>
            <a:headEnd/>
            <a:tailEnd/>
          </a:ln>
          <a:effectLst/>
        </p:spPr>
        <p:txBody>
          <a:bodyPr lIns="92075" tIns="46038" rIns="92075" bIns="46038">
            <a:spAutoFit/>
          </a:bodyPr>
          <a:lstStyle/>
          <a:p>
            <a:pPr marL="228600" indent="-228600" algn="l">
              <a:buSzPct val="75000"/>
              <a:buFont typeface="Wingdings" pitchFamily="2" charset="2"/>
              <a:buChar char="n"/>
            </a:pPr>
            <a:r>
              <a:rPr lang="en-US" sz="1600" b="0" i="0"/>
              <a:t>Increase dissatisfaction with old ways.</a:t>
            </a:r>
            <a:br>
              <a:rPr lang="en-US" sz="1600" b="0" i="0"/>
            </a:br>
            <a:endParaRPr lang="en-US" sz="1600" b="0" i="0"/>
          </a:p>
          <a:p>
            <a:pPr marL="228600" indent="-228600" algn="l">
              <a:buSzPct val="75000"/>
              <a:buFont typeface="Wingdings" pitchFamily="2" charset="2"/>
              <a:buChar char="n"/>
            </a:pPr>
            <a:r>
              <a:rPr lang="en-US" sz="1600" b="0" i="0"/>
              <a:t>Increase confidence that change is achievable.</a:t>
            </a:r>
            <a:br>
              <a:rPr lang="en-US" sz="1600" b="0" i="0"/>
            </a:br>
            <a:endParaRPr lang="en-US" sz="1600" b="0" i="0"/>
          </a:p>
          <a:p>
            <a:pPr marL="228600" indent="-228600" algn="l">
              <a:buSzPct val="75000"/>
              <a:buFont typeface="Wingdings" pitchFamily="2" charset="2"/>
              <a:buChar char="n"/>
            </a:pPr>
            <a:r>
              <a:rPr lang="en-US" sz="1600" b="0" i="0"/>
              <a:t>Outline costs of old way &amp; benefits of new way.</a:t>
            </a:r>
          </a:p>
          <a:p>
            <a:pPr marL="228600" indent="-228600" algn="l">
              <a:buSzPct val="75000"/>
              <a:buFont typeface="Wingdings" pitchFamily="2" charset="2"/>
              <a:buChar char="n"/>
            </a:pPr>
            <a:endParaRPr lang="en-US" sz="1700" b="0" i="0"/>
          </a:p>
        </p:txBody>
      </p:sp>
      <p:sp>
        <p:nvSpPr>
          <p:cNvPr id="203849" name="Rectangle 1097"/>
          <p:cNvSpPr>
            <a:spLocks noChangeArrowheads="1"/>
          </p:cNvSpPr>
          <p:nvPr/>
        </p:nvSpPr>
        <p:spPr bwMode="auto">
          <a:xfrm>
            <a:off x="6604000" y="2281238"/>
            <a:ext cx="2419350" cy="3025775"/>
          </a:xfrm>
          <a:prstGeom prst="rect">
            <a:avLst/>
          </a:prstGeom>
          <a:noFill/>
          <a:ln w="9525">
            <a:noFill/>
            <a:miter lim="800000"/>
            <a:headEnd/>
            <a:tailEnd/>
          </a:ln>
          <a:effectLst/>
        </p:spPr>
        <p:txBody>
          <a:bodyPr lIns="92075" tIns="46038" rIns="92075" bIns="46038">
            <a:spAutoFit/>
          </a:bodyPr>
          <a:lstStyle/>
          <a:p>
            <a:pPr marL="228600" indent="-228600" algn="l">
              <a:buSzPct val="75000"/>
              <a:buFont typeface="Wingdings" pitchFamily="2" charset="2"/>
              <a:buChar char="n"/>
            </a:pPr>
            <a:r>
              <a:rPr lang="en-US" sz="1600" b="0" i="0"/>
              <a:t>Form team to gather data.</a:t>
            </a:r>
            <a:br>
              <a:rPr lang="en-US" sz="1600" b="0" i="0"/>
            </a:br>
            <a:endParaRPr lang="en-US" sz="1600" b="0" i="0"/>
          </a:p>
          <a:p>
            <a:pPr marL="228600" indent="-228600" algn="l">
              <a:buSzPct val="75000"/>
              <a:buFont typeface="Wingdings" pitchFamily="2" charset="2"/>
              <a:buChar char="n"/>
            </a:pPr>
            <a:r>
              <a:rPr lang="en-US" sz="1600" b="0" i="0"/>
              <a:t>Have management talk about data &amp; need for change.</a:t>
            </a:r>
            <a:br>
              <a:rPr lang="en-US" sz="1600" b="0" i="0"/>
            </a:br>
            <a:endParaRPr lang="en-US" sz="1600" b="0" i="0"/>
          </a:p>
          <a:p>
            <a:pPr marL="228600" indent="-228600" algn="l">
              <a:buSzPct val="75000"/>
              <a:buFont typeface="Wingdings" pitchFamily="2" charset="2"/>
              <a:buChar char="n"/>
            </a:pPr>
            <a:r>
              <a:rPr lang="en-US" sz="1600" b="0" i="0"/>
              <a:t>Assess individual readiness to change.</a:t>
            </a:r>
            <a:br>
              <a:rPr lang="en-US" sz="1600" b="0" i="0"/>
            </a:br>
            <a:endParaRPr lang="en-US" sz="1600" b="0" i="0"/>
          </a:p>
          <a:p>
            <a:pPr marL="228600" indent="-228600" algn="l">
              <a:buSzPct val="75000"/>
              <a:buFont typeface="Wingdings" pitchFamily="2" charset="2"/>
              <a:buChar char="n"/>
            </a:pPr>
            <a:r>
              <a:rPr lang="en-US" sz="1600" b="0" i="0"/>
              <a:t>Identify specific behaviors to change.</a:t>
            </a:r>
          </a:p>
        </p:txBody>
      </p:sp>
      <p:sp>
        <p:nvSpPr>
          <p:cNvPr id="203850" name="Rectangle 1098"/>
          <p:cNvSpPr>
            <a:spLocks noChangeArrowheads="1"/>
          </p:cNvSpPr>
          <p:nvPr/>
        </p:nvSpPr>
        <p:spPr bwMode="auto">
          <a:xfrm>
            <a:off x="304800" y="2784475"/>
            <a:ext cx="123507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a:t>“</a:t>
            </a:r>
            <a:r>
              <a:rPr lang="en-US" sz="1400">
                <a:solidFill>
                  <a:schemeClr val="hlink"/>
                </a:solidFill>
              </a:rPr>
              <a:t>Coming to Grips with  </a:t>
            </a:r>
          </a:p>
          <a:p>
            <a:pPr algn="l">
              <a:lnSpc>
                <a:spcPct val="85000"/>
              </a:lnSpc>
            </a:pPr>
            <a:r>
              <a:rPr lang="en-US" sz="1400">
                <a:solidFill>
                  <a:schemeClr val="hlink"/>
                </a:solidFill>
              </a:rPr>
              <a:t>the Problem”</a:t>
            </a:r>
            <a:endParaRPr 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0770" name="Rectangle 2"/>
          <p:cNvSpPr>
            <a:spLocks noChangeArrowheads="1"/>
          </p:cNvSpPr>
          <p:nvPr/>
        </p:nvSpPr>
        <p:spPr bwMode="auto">
          <a:xfrm>
            <a:off x="990600" y="1219200"/>
            <a:ext cx="6858000" cy="3733800"/>
          </a:xfrm>
          <a:prstGeom prst="rect">
            <a:avLst/>
          </a:prstGeom>
          <a:gradFill rotWithShape="0">
            <a:gsLst>
              <a:gs pos="0">
                <a:srgbClr val="C9C9FF"/>
              </a:gs>
              <a:gs pos="100000">
                <a:srgbClr val="FFFFFF"/>
              </a:gs>
            </a:gsLst>
            <a:lin ang="2700000" scaled="1"/>
          </a:gradFill>
          <a:ln w="12700">
            <a:solidFill>
              <a:schemeClr val="tx1"/>
            </a:solidFill>
            <a:miter lim="800000"/>
            <a:headEnd type="none" w="sm" len="sm"/>
            <a:tailEnd type="none" w="sm" len="sm"/>
          </a:ln>
          <a:effectLst>
            <a:outerShdw dist="107763" dir="2700000" algn="ctr" rotWithShape="0">
              <a:schemeClr val="bg2"/>
            </a:outerShdw>
          </a:effectLst>
        </p:spPr>
        <p:txBody>
          <a:bodyPr wrap="none" anchor="ctr"/>
          <a:lstStyle/>
          <a:p>
            <a:r>
              <a:rPr lang="en-US" sz="2400" b="0" i="0"/>
              <a:t> </a:t>
            </a:r>
          </a:p>
        </p:txBody>
      </p:sp>
      <p:sp>
        <p:nvSpPr>
          <p:cNvPr id="160771" name="Text Box 3"/>
          <p:cNvSpPr txBox="1">
            <a:spLocks noChangeArrowheads="1"/>
          </p:cNvSpPr>
          <p:nvPr/>
        </p:nvSpPr>
        <p:spPr bwMode="auto">
          <a:xfrm>
            <a:off x="1295400" y="1447800"/>
            <a:ext cx="6096000" cy="3425825"/>
          </a:xfrm>
          <a:prstGeom prst="rect">
            <a:avLst/>
          </a:prstGeom>
          <a:noFill/>
          <a:ln w="12700">
            <a:noFill/>
            <a:miter lim="800000"/>
            <a:headEnd type="none" w="sm" len="sm"/>
            <a:tailEnd type="none" w="sm" len="sm"/>
          </a:ln>
          <a:effectLst/>
        </p:spPr>
        <p:txBody>
          <a:bodyPr lIns="92075" tIns="46038" rIns="92075" bIns="46038">
            <a:spAutoFit/>
          </a:bodyPr>
          <a:lstStyle/>
          <a:p>
            <a:pPr>
              <a:lnSpc>
                <a:spcPct val="130000"/>
              </a:lnSpc>
              <a:spcBef>
                <a:spcPct val="50000"/>
              </a:spcBef>
              <a:buSzPct val="75000"/>
              <a:buFont typeface="Wingdings" pitchFamily="2" charset="2"/>
              <a:buNone/>
            </a:pPr>
            <a:r>
              <a:rPr lang="en-US" sz="2400"/>
              <a:t>“It’s not so much that we’re afraid of change, or so in love with the old ways, but it’s the place in between that we fear… it’s like being between trapezes.  It’s Linus when his blanket is in the dryer.  There’s nothing to hold on to.”</a:t>
            </a:r>
          </a:p>
          <a:p>
            <a:pPr>
              <a:spcBef>
                <a:spcPct val="50000"/>
              </a:spcBef>
              <a:buSzPct val="75000"/>
              <a:buFont typeface="Wingdings" pitchFamily="2" charset="2"/>
              <a:buNone/>
            </a:pPr>
            <a:endParaRPr lang="en-US" sz="2400"/>
          </a:p>
          <a:p>
            <a:pPr algn="r">
              <a:spcBef>
                <a:spcPct val="50000"/>
              </a:spcBef>
              <a:buSzPct val="75000"/>
              <a:buFont typeface="Wingdings" pitchFamily="2" charset="2"/>
              <a:buNone/>
            </a:pPr>
            <a:r>
              <a:rPr lang="en-US" i="0"/>
              <a:t>- M. Ferguson</a:t>
            </a:r>
            <a:endParaRPr lang="en-US" sz="2400" i="0"/>
          </a:p>
        </p:txBody>
      </p:sp>
      <p:pic>
        <p:nvPicPr>
          <p:cNvPr id="160772" name="Picture 4" descr="C:\clorlogo.bmp"/>
          <p:cNvPicPr>
            <a:picLocks noChangeAspect="1" noChangeArrowheads="1"/>
          </p:cNvPicPr>
          <p:nvPr/>
        </p:nvPicPr>
        <p:blipFill>
          <a:blip r:embed="rId3"/>
          <a:srcRect/>
          <a:stretch>
            <a:fillRect/>
          </a:stretch>
        </p:blipFill>
        <p:spPr bwMode="auto">
          <a:xfrm>
            <a:off x="7467600" y="5953125"/>
            <a:ext cx="1295400" cy="73342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Freeform 2"/>
          <p:cNvSpPr>
            <a:spLocks/>
          </p:cNvSpPr>
          <p:nvPr/>
        </p:nvSpPr>
        <p:spPr bwMode="auto">
          <a:xfrm>
            <a:off x="158750" y="1063625"/>
            <a:ext cx="1470025" cy="1074738"/>
          </a:xfrm>
          <a:custGeom>
            <a:avLst/>
            <a:gdLst/>
            <a:ahLst/>
            <a:cxnLst>
              <a:cxn ang="0">
                <a:pos x="0" y="0"/>
              </a:cxn>
              <a:cxn ang="0">
                <a:pos x="926" y="677"/>
              </a:cxn>
              <a:cxn ang="0">
                <a:pos x="0" y="0"/>
              </a:cxn>
            </a:cxnLst>
            <a:rect l="0" t="0" r="r" b="b"/>
            <a:pathLst>
              <a:path w="926" h="677">
                <a:moveTo>
                  <a:pt x="0" y="0"/>
                </a:moveTo>
                <a:lnTo>
                  <a:pt x="926" y="677"/>
                </a:lnTo>
                <a:lnTo>
                  <a:pt x="0" y="0"/>
                </a:lnTo>
                <a:close/>
              </a:path>
            </a:pathLst>
          </a:custGeom>
          <a:solidFill>
            <a:srgbClr val="FFFF66"/>
          </a:solidFill>
          <a:ln w="12700">
            <a:solidFill>
              <a:srgbClr val="000000"/>
            </a:solidFill>
            <a:prstDash val="solid"/>
            <a:round/>
            <a:headEnd/>
            <a:tailEnd/>
          </a:ln>
        </p:spPr>
        <p:txBody>
          <a:bodyPr/>
          <a:lstStyle/>
          <a:p>
            <a:endParaRPr lang="en-US"/>
          </a:p>
        </p:txBody>
      </p:sp>
      <p:sp>
        <p:nvSpPr>
          <p:cNvPr id="205827" name="Rectangle 3"/>
          <p:cNvSpPr>
            <a:spLocks noGrp="1" noChangeArrowheads="1"/>
          </p:cNvSpPr>
          <p:nvPr>
            <p:ph type="title"/>
          </p:nvPr>
        </p:nvSpPr>
        <p:spPr/>
        <p:txBody>
          <a:bodyPr/>
          <a:lstStyle/>
          <a:p>
            <a:r>
              <a:rPr lang="en-US"/>
              <a:t>The technology of leading sustainable change</a:t>
            </a:r>
          </a:p>
        </p:txBody>
      </p:sp>
      <p:sp>
        <p:nvSpPr>
          <p:cNvPr id="205828" name="Freeform 4"/>
          <p:cNvSpPr>
            <a:spLocks/>
          </p:cNvSpPr>
          <p:nvPr/>
        </p:nvSpPr>
        <p:spPr bwMode="auto">
          <a:xfrm>
            <a:off x="176213" y="1057275"/>
            <a:ext cx="8789987" cy="1074738"/>
          </a:xfrm>
          <a:custGeom>
            <a:avLst/>
            <a:gdLst/>
            <a:ahLst/>
            <a:cxnLst>
              <a:cxn ang="0">
                <a:pos x="0" y="8"/>
              </a:cxn>
              <a:cxn ang="0">
                <a:pos x="911" y="677"/>
              </a:cxn>
              <a:cxn ang="0">
                <a:pos x="5537" y="677"/>
              </a:cxn>
              <a:cxn ang="0">
                <a:pos x="5537" y="0"/>
              </a:cxn>
              <a:cxn ang="0">
                <a:pos x="8" y="0"/>
              </a:cxn>
              <a:cxn ang="0">
                <a:pos x="0" y="8"/>
              </a:cxn>
            </a:cxnLst>
            <a:rect l="0" t="0" r="r" b="b"/>
            <a:pathLst>
              <a:path w="5537" h="677">
                <a:moveTo>
                  <a:pt x="0" y="8"/>
                </a:moveTo>
                <a:lnTo>
                  <a:pt x="911" y="677"/>
                </a:lnTo>
                <a:lnTo>
                  <a:pt x="5537" y="677"/>
                </a:lnTo>
                <a:lnTo>
                  <a:pt x="5537" y="0"/>
                </a:lnTo>
                <a:lnTo>
                  <a:pt x="8" y="0"/>
                </a:lnTo>
                <a:lnTo>
                  <a:pt x="0" y="8"/>
                </a:lnTo>
                <a:close/>
              </a:path>
            </a:pathLst>
          </a:custGeom>
          <a:solidFill>
            <a:srgbClr val="FFFFFF"/>
          </a:solidFill>
          <a:ln w="9525">
            <a:noFill/>
            <a:round/>
            <a:headEnd/>
            <a:tailEnd/>
          </a:ln>
        </p:spPr>
        <p:txBody>
          <a:bodyPr/>
          <a:lstStyle/>
          <a:p>
            <a:endParaRPr lang="en-US"/>
          </a:p>
        </p:txBody>
      </p:sp>
      <p:sp>
        <p:nvSpPr>
          <p:cNvPr id="205829" name="Freeform 5"/>
          <p:cNvSpPr>
            <a:spLocks/>
          </p:cNvSpPr>
          <p:nvPr/>
        </p:nvSpPr>
        <p:spPr bwMode="auto">
          <a:xfrm>
            <a:off x="182563" y="1063625"/>
            <a:ext cx="8789987" cy="1074738"/>
          </a:xfrm>
          <a:custGeom>
            <a:avLst/>
            <a:gdLst/>
            <a:ahLst/>
            <a:cxnLst>
              <a:cxn ang="0">
                <a:pos x="0" y="7"/>
              </a:cxn>
              <a:cxn ang="0">
                <a:pos x="911" y="677"/>
              </a:cxn>
              <a:cxn ang="0">
                <a:pos x="5537" y="677"/>
              </a:cxn>
              <a:cxn ang="0">
                <a:pos x="5537" y="0"/>
              </a:cxn>
              <a:cxn ang="0">
                <a:pos x="8" y="0"/>
              </a:cxn>
            </a:cxnLst>
            <a:rect l="0" t="0" r="r" b="b"/>
            <a:pathLst>
              <a:path w="5537" h="677">
                <a:moveTo>
                  <a:pt x="0" y="7"/>
                </a:moveTo>
                <a:lnTo>
                  <a:pt x="911" y="677"/>
                </a:lnTo>
                <a:lnTo>
                  <a:pt x="5537" y="677"/>
                </a:lnTo>
                <a:lnTo>
                  <a:pt x="5537" y="0"/>
                </a:lnTo>
                <a:lnTo>
                  <a:pt x="8" y="0"/>
                </a:lnTo>
              </a:path>
            </a:pathLst>
          </a:custGeom>
          <a:noFill/>
          <a:ln w="12700">
            <a:solidFill>
              <a:srgbClr val="000000"/>
            </a:solidFill>
            <a:prstDash val="solid"/>
            <a:round/>
            <a:headEnd/>
            <a:tailEnd/>
          </a:ln>
        </p:spPr>
        <p:txBody>
          <a:bodyPr/>
          <a:lstStyle/>
          <a:p>
            <a:endParaRPr lang="en-US"/>
          </a:p>
        </p:txBody>
      </p:sp>
      <p:sp>
        <p:nvSpPr>
          <p:cNvPr id="205830" name="Line 6"/>
          <p:cNvSpPr>
            <a:spLocks noChangeShapeType="1"/>
          </p:cNvSpPr>
          <p:nvPr/>
        </p:nvSpPr>
        <p:spPr bwMode="auto">
          <a:xfrm>
            <a:off x="152400" y="2138363"/>
            <a:ext cx="1798638" cy="1587"/>
          </a:xfrm>
          <a:prstGeom prst="line">
            <a:avLst/>
          </a:prstGeom>
          <a:noFill/>
          <a:ln w="12700">
            <a:solidFill>
              <a:srgbClr val="000000"/>
            </a:solidFill>
            <a:round/>
            <a:headEnd/>
            <a:tailEnd/>
          </a:ln>
        </p:spPr>
        <p:txBody>
          <a:bodyPr/>
          <a:lstStyle/>
          <a:p>
            <a:endParaRPr lang="en-US"/>
          </a:p>
        </p:txBody>
      </p:sp>
      <p:sp>
        <p:nvSpPr>
          <p:cNvPr id="205831" name="Line 7"/>
          <p:cNvSpPr>
            <a:spLocks noChangeShapeType="1"/>
          </p:cNvSpPr>
          <p:nvPr/>
        </p:nvSpPr>
        <p:spPr bwMode="auto">
          <a:xfrm>
            <a:off x="1628775" y="1069975"/>
            <a:ext cx="1588" cy="4492625"/>
          </a:xfrm>
          <a:prstGeom prst="line">
            <a:avLst/>
          </a:prstGeom>
          <a:noFill/>
          <a:ln w="12700">
            <a:solidFill>
              <a:srgbClr val="000000"/>
            </a:solidFill>
            <a:round/>
            <a:headEnd/>
            <a:tailEnd/>
          </a:ln>
        </p:spPr>
        <p:txBody>
          <a:bodyPr/>
          <a:lstStyle/>
          <a:p>
            <a:endParaRPr lang="en-US"/>
          </a:p>
        </p:txBody>
      </p:sp>
      <p:sp>
        <p:nvSpPr>
          <p:cNvPr id="205832" name="Line 8"/>
          <p:cNvSpPr>
            <a:spLocks noChangeShapeType="1"/>
          </p:cNvSpPr>
          <p:nvPr/>
        </p:nvSpPr>
        <p:spPr bwMode="auto">
          <a:xfrm>
            <a:off x="4075113" y="1057275"/>
            <a:ext cx="1587" cy="4505325"/>
          </a:xfrm>
          <a:prstGeom prst="line">
            <a:avLst/>
          </a:prstGeom>
          <a:noFill/>
          <a:ln w="12700">
            <a:solidFill>
              <a:srgbClr val="000000"/>
            </a:solidFill>
            <a:round/>
            <a:headEnd/>
            <a:tailEnd/>
          </a:ln>
        </p:spPr>
        <p:txBody>
          <a:bodyPr/>
          <a:lstStyle/>
          <a:p>
            <a:endParaRPr lang="en-US"/>
          </a:p>
        </p:txBody>
      </p:sp>
      <p:sp>
        <p:nvSpPr>
          <p:cNvPr id="205833" name="Line 9"/>
          <p:cNvSpPr>
            <a:spLocks noChangeShapeType="1"/>
          </p:cNvSpPr>
          <p:nvPr/>
        </p:nvSpPr>
        <p:spPr bwMode="auto">
          <a:xfrm>
            <a:off x="6526213" y="1057275"/>
            <a:ext cx="1587" cy="4352925"/>
          </a:xfrm>
          <a:prstGeom prst="line">
            <a:avLst/>
          </a:prstGeom>
          <a:noFill/>
          <a:ln w="12700">
            <a:solidFill>
              <a:srgbClr val="000000"/>
            </a:solidFill>
            <a:round/>
            <a:headEnd/>
            <a:tailEnd/>
          </a:ln>
        </p:spPr>
        <p:txBody>
          <a:bodyPr/>
          <a:lstStyle/>
          <a:p>
            <a:endParaRPr lang="en-US"/>
          </a:p>
        </p:txBody>
      </p:sp>
      <p:sp>
        <p:nvSpPr>
          <p:cNvPr id="205834" name="Rectangle 10"/>
          <p:cNvSpPr>
            <a:spLocks noChangeArrowheads="1"/>
          </p:cNvSpPr>
          <p:nvPr/>
        </p:nvSpPr>
        <p:spPr bwMode="auto">
          <a:xfrm>
            <a:off x="1771650" y="1138238"/>
            <a:ext cx="2209800" cy="868362"/>
          </a:xfrm>
          <a:prstGeom prst="rect">
            <a:avLst/>
          </a:prstGeom>
          <a:noFill/>
          <a:ln w="9525">
            <a:noFill/>
            <a:miter lim="800000"/>
            <a:headEnd/>
            <a:tailEnd/>
          </a:ln>
          <a:effectLst/>
        </p:spPr>
        <p:txBody>
          <a:bodyPr lIns="92075" tIns="46038" rIns="92075" bIns="46038">
            <a:spAutoFit/>
          </a:bodyPr>
          <a:lstStyle/>
          <a:p>
            <a:pPr algn="l"/>
            <a:r>
              <a:rPr lang="en-US" sz="1700" b="0" i="0"/>
              <a:t>Mind-set</a:t>
            </a:r>
          </a:p>
          <a:p>
            <a:pPr algn="l"/>
            <a:r>
              <a:rPr lang="en-US" sz="1700" b="0" i="0"/>
              <a:t>(Thinking/</a:t>
            </a:r>
          </a:p>
          <a:p>
            <a:pPr algn="l"/>
            <a:r>
              <a:rPr lang="en-US" sz="1700" b="0" i="0"/>
              <a:t>Understanding)</a:t>
            </a:r>
          </a:p>
        </p:txBody>
      </p:sp>
      <p:sp>
        <p:nvSpPr>
          <p:cNvPr id="205835" name="Rectangle 11"/>
          <p:cNvSpPr>
            <a:spLocks noChangeArrowheads="1"/>
          </p:cNvSpPr>
          <p:nvPr/>
        </p:nvSpPr>
        <p:spPr bwMode="auto">
          <a:xfrm>
            <a:off x="304800" y="2384425"/>
            <a:ext cx="1235075" cy="27305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i="0" u="sng">
                <a:solidFill>
                  <a:schemeClr val="hlink"/>
                </a:solidFill>
              </a:rPr>
              <a:t>Stage Two:</a:t>
            </a:r>
            <a:endParaRPr lang="en-US" sz="1400" i="0"/>
          </a:p>
        </p:txBody>
      </p:sp>
      <p:sp>
        <p:nvSpPr>
          <p:cNvPr id="205836" name="Rectangle 12"/>
          <p:cNvSpPr>
            <a:spLocks noChangeArrowheads="1"/>
          </p:cNvSpPr>
          <p:nvPr/>
        </p:nvSpPr>
        <p:spPr bwMode="auto">
          <a:xfrm>
            <a:off x="655638" y="1104900"/>
            <a:ext cx="1006475" cy="476250"/>
          </a:xfrm>
          <a:prstGeom prst="rect">
            <a:avLst/>
          </a:prstGeom>
          <a:noFill/>
          <a:ln w="9525">
            <a:noFill/>
            <a:miter lim="800000"/>
            <a:headEnd/>
            <a:tailEnd/>
          </a:ln>
          <a:effectLst/>
        </p:spPr>
        <p:txBody>
          <a:bodyPr lIns="92075" tIns="46038" rIns="92075" bIns="46038">
            <a:spAutoFit/>
          </a:bodyPr>
          <a:lstStyle/>
          <a:p>
            <a:pPr>
              <a:lnSpc>
                <a:spcPct val="90000"/>
              </a:lnSpc>
            </a:pPr>
            <a:r>
              <a:rPr lang="en-US" sz="1400" b="0" i="0"/>
              <a:t>Arenas of Change</a:t>
            </a:r>
          </a:p>
        </p:txBody>
      </p:sp>
      <p:sp>
        <p:nvSpPr>
          <p:cNvPr id="205837" name="Rectangle 13"/>
          <p:cNvSpPr>
            <a:spLocks noChangeArrowheads="1"/>
          </p:cNvSpPr>
          <p:nvPr/>
        </p:nvSpPr>
        <p:spPr bwMode="auto">
          <a:xfrm>
            <a:off x="173038" y="1498600"/>
            <a:ext cx="113982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Stages           of Change Management</a:t>
            </a:r>
          </a:p>
        </p:txBody>
      </p:sp>
      <p:sp>
        <p:nvSpPr>
          <p:cNvPr id="205838" name="Rectangle 14"/>
          <p:cNvSpPr>
            <a:spLocks noChangeArrowheads="1"/>
          </p:cNvSpPr>
          <p:nvPr/>
        </p:nvSpPr>
        <p:spPr bwMode="auto">
          <a:xfrm>
            <a:off x="4287838" y="1138238"/>
            <a:ext cx="1997075" cy="868362"/>
          </a:xfrm>
          <a:prstGeom prst="rect">
            <a:avLst/>
          </a:prstGeom>
          <a:noFill/>
          <a:ln w="9525">
            <a:noFill/>
            <a:miter lim="800000"/>
            <a:headEnd/>
            <a:tailEnd/>
          </a:ln>
          <a:effectLst/>
        </p:spPr>
        <p:txBody>
          <a:bodyPr lIns="92075" tIns="46038" rIns="92075" bIns="46038">
            <a:spAutoFit/>
          </a:bodyPr>
          <a:lstStyle/>
          <a:p>
            <a:pPr algn="l"/>
            <a:r>
              <a:rPr lang="en-US" sz="1700" b="0" i="0"/>
              <a:t>Motivation</a:t>
            </a:r>
          </a:p>
          <a:p>
            <a:pPr algn="l"/>
            <a:r>
              <a:rPr lang="en-US" sz="1700" b="0" i="0"/>
              <a:t>(Emotional/</a:t>
            </a:r>
            <a:br>
              <a:rPr lang="en-US" sz="1700" b="0" i="0"/>
            </a:br>
            <a:r>
              <a:rPr lang="en-US" sz="1700" b="0" i="0"/>
              <a:t>Intuitive Dynamics)</a:t>
            </a:r>
          </a:p>
        </p:txBody>
      </p:sp>
      <p:sp>
        <p:nvSpPr>
          <p:cNvPr id="205839" name="Rectangle 15"/>
          <p:cNvSpPr>
            <a:spLocks noChangeArrowheads="1"/>
          </p:cNvSpPr>
          <p:nvPr/>
        </p:nvSpPr>
        <p:spPr bwMode="auto">
          <a:xfrm>
            <a:off x="6757988" y="1138238"/>
            <a:ext cx="1997075" cy="609600"/>
          </a:xfrm>
          <a:prstGeom prst="rect">
            <a:avLst/>
          </a:prstGeom>
          <a:noFill/>
          <a:ln w="9525">
            <a:noFill/>
            <a:miter lim="800000"/>
            <a:headEnd/>
            <a:tailEnd/>
          </a:ln>
          <a:effectLst/>
        </p:spPr>
        <p:txBody>
          <a:bodyPr lIns="92075" tIns="46038" rIns="92075" bIns="46038">
            <a:spAutoFit/>
          </a:bodyPr>
          <a:lstStyle/>
          <a:p>
            <a:pPr algn="l"/>
            <a:r>
              <a:rPr lang="en-US" sz="1700" b="0" i="0"/>
              <a:t>Behavior</a:t>
            </a:r>
          </a:p>
          <a:p>
            <a:pPr algn="l"/>
            <a:r>
              <a:rPr lang="en-US" sz="1700" b="0" i="0"/>
              <a:t>(Capability)</a:t>
            </a:r>
          </a:p>
        </p:txBody>
      </p:sp>
      <p:sp>
        <p:nvSpPr>
          <p:cNvPr id="205842" name="Freeform 18"/>
          <p:cNvSpPr>
            <a:spLocks/>
          </p:cNvSpPr>
          <p:nvPr/>
        </p:nvSpPr>
        <p:spPr bwMode="auto">
          <a:xfrm>
            <a:off x="7951788" y="1373188"/>
            <a:ext cx="514350" cy="292100"/>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205843" name="Freeform 19"/>
          <p:cNvSpPr>
            <a:spLocks/>
          </p:cNvSpPr>
          <p:nvPr/>
        </p:nvSpPr>
        <p:spPr bwMode="auto">
          <a:xfrm>
            <a:off x="8112125" y="1557338"/>
            <a:ext cx="252413" cy="103187"/>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44" name="Freeform 20"/>
          <p:cNvSpPr>
            <a:spLocks/>
          </p:cNvSpPr>
          <p:nvPr/>
        </p:nvSpPr>
        <p:spPr bwMode="auto">
          <a:xfrm>
            <a:off x="8218488" y="1565275"/>
            <a:ext cx="228600" cy="50800"/>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45" name="Freeform 21"/>
          <p:cNvSpPr>
            <a:spLocks/>
          </p:cNvSpPr>
          <p:nvPr/>
        </p:nvSpPr>
        <p:spPr bwMode="auto">
          <a:xfrm>
            <a:off x="8258175" y="1547813"/>
            <a:ext cx="188913" cy="2698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46" name="Freeform 22"/>
          <p:cNvSpPr>
            <a:spLocks/>
          </p:cNvSpPr>
          <p:nvPr/>
        </p:nvSpPr>
        <p:spPr bwMode="auto">
          <a:xfrm>
            <a:off x="8007350" y="1411288"/>
            <a:ext cx="34925" cy="42862"/>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47" name="Freeform 23"/>
          <p:cNvSpPr>
            <a:spLocks/>
          </p:cNvSpPr>
          <p:nvPr/>
        </p:nvSpPr>
        <p:spPr bwMode="auto">
          <a:xfrm>
            <a:off x="8023225" y="1423988"/>
            <a:ext cx="26988" cy="587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48" name="Freeform 24"/>
          <p:cNvSpPr>
            <a:spLocks/>
          </p:cNvSpPr>
          <p:nvPr/>
        </p:nvSpPr>
        <p:spPr bwMode="auto">
          <a:xfrm>
            <a:off x="8031163" y="1471613"/>
            <a:ext cx="38100" cy="2698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49" name="Freeform 25"/>
          <p:cNvSpPr>
            <a:spLocks/>
          </p:cNvSpPr>
          <p:nvPr/>
        </p:nvSpPr>
        <p:spPr bwMode="auto">
          <a:xfrm>
            <a:off x="8023225" y="1479550"/>
            <a:ext cx="44450" cy="26988"/>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0" name="Freeform 26"/>
          <p:cNvSpPr>
            <a:spLocks/>
          </p:cNvSpPr>
          <p:nvPr/>
        </p:nvSpPr>
        <p:spPr bwMode="auto">
          <a:xfrm>
            <a:off x="8145463" y="1401763"/>
            <a:ext cx="26987" cy="87312"/>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1" name="Freeform 27"/>
          <p:cNvSpPr>
            <a:spLocks/>
          </p:cNvSpPr>
          <p:nvPr/>
        </p:nvSpPr>
        <p:spPr bwMode="auto">
          <a:xfrm>
            <a:off x="8066088" y="1506538"/>
            <a:ext cx="55562" cy="2698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2" name="Freeform 28"/>
          <p:cNvSpPr>
            <a:spLocks/>
          </p:cNvSpPr>
          <p:nvPr/>
        </p:nvSpPr>
        <p:spPr bwMode="auto">
          <a:xfrm>
            <a:off x="8140700" y="1449388"/>
            <a:ext cx="88900" cy="55562"/>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3" name="Freeform 29"/>
          <p:cNvSpPr>
            <a:spLocks/>
          </p:cNvSpPr>
          <p:nvPr/>
        </p:nvSpPr>
        <p:spPr bwMode="auto">
          <a:xfrm>
            <a:off x="8174038" y="1489075"/>
            <a:ext cx="42862" cy="26988"/>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4" name="Freeform 30"/>
          <p:cNvSpPr>
            <a:spLocks/>
          </p:cNvSpPr>
          <p:nvPr/>
        </p:nvSpPr>
        <p:spPr bwMode="auto">
          <a:xfrm>
            <a:off x="8154988" y="1484313"/>
            <a:ext cx="123825" cy="50800"/>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5" name="Freeform 31"/>
          <p:cNvSpPr>
            <a:spLocks/>
          </p:cNvSpPr>
          <p:nvPr/>
        </p:nvSpPr>
        <p:spPr bwMode="auto">
          <a:xfrm>
            <a:off x="7988300" y="1411288"/>
            <a:ext cx="26988" cy="2698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6" name="Freeform 32"/>
          <p:cNvSpPr>
            <a:spLocks/>
          </p:cNvSpPr>
          <p:nvPr/>
        </p:nvSpPr>
        <p:spPr bwMode="auto">
          <a:xfrm>
            <a:off x="8199438" y="1587500"/>
            <a:ext cx="28575" cy="26988"/>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7" name="Freeform 33"/>
          <p:cNvSpPr>
            <a:spLocks/>
          </p:cNvSpPr>
          <p:nvPr/>
        </p:nvSpPr>
        <p:spPr bwMode="auto">
          <a:xfrm>
            <a:off x="8253413" y="1606550"/>
            <a:ext cx="28575" cy="26988"/>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8" name="Freeform 34"/>
          <p:cNvSpPr>
            <a:spLocks/>
          </p:cNvSpPr>
          <p:nvPr/>
        </p:nvSpPr>
        <p:spPr bwMode="auto">
          <a:xfrm>
            <a:off x="8278813" y="1587500"/>
            <a:ext cx="38100" cy="26988"/>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59" name="Freeform 35"/>
          <p:cNvSpPr>
            <a:spLocks/>
          </p:cNvSpPr>
          <p:nvPr/>
        </p:nvSpPr>
        <p:spPr bwMode="auto">
          <a:xfrm>
            <a:off x="8348663" y="1600200"/>
            <a:ext cx="30162" cy="26988"/>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0" name="Freeform 36"/>
          <p:cNvSpPr>
            <a:spLocks/>
          </p:cNvSpPr>
          <p:nvPr/>
        </p:nvSpPr>
        <p:spPr bwMode="auto">
          <a:xfrm>
            <a:off x="8370888" y="1570038"/>
            <a:ext cx="33337" cy="2698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1" name="Freeform 37"/>
          <p:cNvSpPr>
            <a:spLocks/>
          </p:cNvSpPr>
          <p:nvPr/>
        </p:nvSpPr>
        <p:spPr bwMode="auto">
          <a:xfrm>
            <a:off x="8321675" y="1565275"/>
            <a:ext cx="28575" cy="26988"/>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2" name="Freeform 38"/>
          <p:cNvSpPr>
            <a:spLocks/>
          </p:cNvSpPr>
          <p:nvPr/>
        </p:nvSpPr>
        <p:spPr bwMode="auto">
          <a:xfrm>
            <a:off x="8356600" y="1533525"/>
            <a:ext cx="34925" cy="26988"/>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3" name="Freeform 39"/>
          <p:cNvSpPr>
            <a:spLocks/>
          </p:cNvSpPr>
          <p:nvPr/>
        </p:nvSpPr>
        <p:spPr bwMode="auto">
          <a:xfrm>
            <a:off x="8294688" y="1517650"/>
            <a:ext cx="50800" cy="26988"/>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4" name="Freeform 40"/>
          <p:cNvSpPr>
            <a:spLocks/>
          </p:cNvSpPr>
          <p:nvPr/>
        </p:nvSpPr>
        <p:spPr bwMode="auto">
          <a:xfrm>
            <a:off x="8278813" y="1525588"/>
            <a:ext cx="26987" cy="2698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5" name="Freeform 41"/>
          <p:cNvSpPr>
            <a:spLocks/>
          </p:cNvSpPr>
          <p:nvPr/>
        </p:nvSpPr>
        <p:spPr bwMode="auto">
          <a:xfrm>
            <a:off x="8239125" y="1549400"/>
            <a:ext cx="26988" cy="26988"/>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66" name="Line 42"/>
          <p:cNvSpPr>
            <a:spLocks noChangeShapeType="1"/>
          </p:cNvSpPr>
          <p:nvPr/>
        </p:nvSpPr>
        <p:spPr bwMode="auto">
          <a:xfrm flipH="1" flipV="1">
            <a:off x="8253413" y="1639888"/>
            <a:ext cx="6350" cy="9525"/>
          </a:xfrm>
          <a:prstGeom prst="line">
            <a:avLst/>
          </a:prstGeom>
          <a:noFill/>
          <a:ln w="12700">
            <a:solidFill>
              <a:srgbClr val="000000"/>
            </a:solidFill>
            <a:round/>
            <a:headEnd type="none" w="sm" len="sm"/>
            <a:tailEnd type="none" w="sm" len="sm"/>
          </a:ln>
          <a:effectLst/>
        </p:spPr>
        <p:txBody>
          <a:bodyPr wrap="none" anchor="ctr"/>
          <a:lstStyle/>
          <a:p>
            <a:endParaRPr lang="en-US"/>
          </a:p>
        </p:txBody>
      </p:sp>
      <p:sp>
        <p:nvSpPr>
          <p:cNvPr id="205868" name="Freeform 44"/>
          <p:cNvSpPr>
            <a:spLocks/>
          </p:cNvSpPr>
          <p:nvPr/>
        </p:nvSpPr>
        <p:spPr bwMode="auto">
          <a:xfrm>
            <a:off x="8402638" y="1285875"/>
            <a:ext cx="436562" cy="320675"/>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205869" name="Freeform 45"/>
          <p:cNvSpPr>
            <a:spLocks/>
          </p:cNvSpPr>
          <p:nvPr/>
        </p:nvSpPr>
        <p:spPr bwMode="auto">
          <a:xfrm>
            <a:off x="8464550" y="1484313"/>
            <a:ext cx="258763" cy="2698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0" name="Freeform 46"/>
          <p:cNvSpPr>
            <a:spLocks/>
          </p:cNvSpPr>
          <p:nvPr/>
        </p:nvSpPr>
        <p:spPr bwMode="auto">
          <a:xfrm>
            <a:off x="8435975" y="1435100"/>
            <a:ext cx="206375" cy="26988"/>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1" name="Freeform 47"/>
          <p:cNvSpPr>
            <a:spLocks/>
          </p:cNvSpPr>
          <p:nvPr/>
        </p:nvSpPr>
        <p:spPr bwMode="auto">
          <a:xfrm>
            <a:off x="8520113" y="1419225"/>
            <a:ext cx="168275" cy="26988"/>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2" name="Freeform 48"/>
          <p:cNvSpPr>
            <a:spLocks/>
          </p:cNvSpPr>
          <p:nvPr/>
        </p:nvSpPr>
        <p:spPr bwMode="auto">
          <a:xfrm>
            <a:off x="8493125" y="1320800"/>
            <a:ext cx="111125" cy="9525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3" name="Freeform 49"/>
          <p:cNvSpPr>
            <a:spLocks/>
          </p:cNvSpPr>
          <p:nvPr/>
        </p:nvSpPr>
        <p:spPr bwMode="auto">
          <a:xfrm>
            <a:off x="8510588" y="1371600"/>
            <a:ext cx="26987" cy="28575"/>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4" name="Freeform 50"/>
          <p:cNvSpPr>
            <a:spLocks/>
          </p:cNvSpPr>
          <p:nvPr/>
        </p:nvSpPr>
        <p:spPr bwMode="auto">
          <a:xfrm>
            <a:off x="8651875" y="1296988"/>
            <a:ext cx="26988" cy="33337"/>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5" name="Freeform 51"/>
          <p:cNvSpPr>
            <a:spLocks/>
          </p:cNvSpPr>
          <p:nvPr/>
        </p:nvSpPr>
        <p:spPr bwMode="auto">
          <a:xfrm>
            <a:off x="8740775" y="1304925"/>
            <a:ext cx="26988" cy="50800"/>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6" name="Freeform 52"/>
          <p:cNvSpPr>
            <a:spLocks/>
          </p:cNvSpPr>
          <p:nvPr/>
        </p:nvSpPr>
        <p:spPr bwMode="auto">
          <a:xfrm>
            <a:off x="8689975" y="1357313"/>
            <a:ext cx="44450" cy="2698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7" name="Freeform 53"/>
          <p:cNvSpPr>
            <a:spLocks/>
          </p:cNvSpPr>
          <p:nvPr/>
        </p:nvSpPr>
        <p:spPr bwMode="auto">
          <a:xfrm>
            <a:off x="8672513" y="1500188"/>
            <a:ext cx="74612" cy="88900"/>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8" name="Freeform 54"/>
          <p:cNvSpPr>
            <a:spLocks/>
          </p:cNvSpPr>
          <p:nvPr/>
        </p:nvSpPr>
        <p:spPr bwMode="auto">
          <a:xfrm>
            <a:off x="8609013" y="1506538"/>
            <a:ext cx="73025" cy="77787"/>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79" name="Freeform 55"/>
          <p:cNvSpPr>
            <a:spLocks/>
          </p:cNvSpPr>
          <p:nvPr/>
        </p:nvSpPr>
        <p:spPr bwMode="auto">
          <a:xfrm>
            <a:off x="8537575" y="1503363"/>
            <a:ext cx="39688" cy="71437"/>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0" name="Freeform 56"/>
          <p:cNvSpPr>
            <a:spLocks/>
          </p:cNvSpPr>
          <p:nvPr/>
        </p:nvSpPr>
        <p:spPr bwMode="auto">
          <a:xfrm>
            <a:off x="8674100" y="1382713"/>
            <a:ext cx="26988" cy="2698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1" name="Freeform 57"/>
          <p:cNvSpPr>
            <a:spLocks/>
          </p:cNvSpPr>
          <p:nvPr/>
        </p:nvSpPr>
        <p:spPr bwMode="auto">
          <a:xfrm>
            <a:off x="8483600" y="1412875"/>
            <a:ext cx="28575" cy="26988"/>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2" name="Freeform 58"/>
          <p:cNvSpPr>
            <a:spLocks/>
          </p:cNvSpPr>
          <p:nvPr/>
        </p:nvSpPr>
        <p:spPr bwMode="auto">
          <a:xfrm>
            <a:off x="8570913" y="1509713"/>
            <a:ext cx="173037" cy="28575"/>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3" name="Freeform 59"/>
          <p:cNvSpPr>
            <a:spLocks/>
          </p:cNvSpPr>
          <p:nvPr/>
        </p:nvSpPr>
        <p:spPr bwMode="auto">
          <a:xfrm>
            <a:off x="8729663" y="1524000"/>
            <a:ext cx="28575" cy="26988"/>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4" name="Freeform 60"/>
          <p:cNvSpPr>
            <a:spLocks/>
          </p:cNvSpPr>
          <p:nvPr/>
        </p:nvSpPr>
        <p:spPr bwMode="auto">
          <a:xfrm>
            <a:off x="8672513" y="1536700"/>
            <a:ext cx="39687" cy="26988"/>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5" name="Freeform 61"/>
          <p:cNvSpPr>
            <a:spLocks/>
          </p:cNvSpPr>
          <p:nvPr/>
        </p:nvSpPr>
        <p:spPr bwMode="auto">
          <a:xfrm>
            <a:off x="8607425" y="1546225"/>
            <a:ext cx="38100" cy="26988"/>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6" name="Freeform 62"/>
          <p:cNvSpPr>
            <a:spLocks/>
          </p:cNvSpPr>
          <p:nvPr/>
        </p:nvSpPr>
        <p:spPr bwMode="auto">
          <a:xfrm>
            <a:off x="8512175" y="1528763"/>
            <a:ext cx="39688" cy="2698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7" name="Freeform 63"/>
          <p:cNvSpPr>
            <a:spLocks/>
          </p:cNvSpPr>
          <p:nvPr/>
        </p:nvSpPr>
        <p:spPr bwMode="auto">
          <a:xfrm>
            <a:off x="8493125" y="1508125"/>
            <a:ext cx="46038" cy="26988"/>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5888" name="Freeform 64"/>
          <p:cNvSpPr>
            <a:spLocks/>
          </p:cNvSpPr>
          <p:nvPr/>
        </p:nvSpPr>
        <p:spPr bwMode="auto">
          <a:xfrm>
            <a:off x="3281363" y="1285875"/>
            <a:ext cx="528637" cy="476250"/>
          </a:xfrm>
          <a:custGeom>
            <a:avLst/>
            <a:gdLst/>
            <a:ahLst/>
            <a:cxnLst>
              <a:cxn ang="0">
                <a:pos x="217" y="271"/>
              </a:cxn>
              <a:cxn ang="0">
                <a:pos x="220" y="257"/>
              </a:cxn>
              <a:cxn ang="0">
                <a:pos x="232" y="250"/>
              </a:cxn>
              <a:cxn ang="0">
                <a:pos x="272" y="244"/>
              </a:cxn>
              <a:cxn ang="0">
                <a:pos x="291" y="236"/>
              </a:cxn>
              <a:cxn ang="0">
                <a:pos x="298" y="229"/>
              </a:cxn>
              <a:cxn ang="0">
                <a:pos x="298" y="213"/>
              </a:cxn>
              <a:cxn ang="0">
                <a:pos x="296" y="188"/>
              </a:cxn>
              <a:cxn ang="0">
                <a:pos x="301" y="171"/>
              </a:cxn>
              <a:cxn ang="0">
                <a:pos x="314" y="165"/>
              </a:cxn>
              <a:cxn ang="0">
                <a:pos x="329" y="159"/>
              </a:cxn>
              <a:cxn ang="0">
                <a:pos x="332" y="151"/>
              </a:cxn>
              <a:cxn ang="0">
                <a:pos x="323" y="144"/>
              </a:cxn>
              <a:cxn ang="0">
                <a:pos x="294" y="114"/>
              </a:cxn>
              <a:cxn ang="0">
                <a:pos x="299" y="105"/>
              </a:cxn>
              <a:cxn ang="0">
                <a:pos x="306" y="87"/>
              </a:cxn>
              <a:cxn ang="0">
                <a:pos x="300" y="58"/>
              </a:cxn>
              <a:cxn ang="0">
                <a:pos x="282" y="31"/>
              </a:cxn>
              <a:cxn ang="0">
                <a:pos x="263" y="12"/>
              </a:cxn>
              <a:cxn ang="0">
                <a:pos x="224" y="1"/>
              </a:cxn>
              <a:cxn ang="0">
                <a:pos x="180" y="0"/>
              </a:cxn>
              <a:cxn ang="0">
                <a:pos x="139" y="2"/>
              </a:cxn>
              <a:cxn ang="0">
                <a:pos x="102" y="11"/>
              </a:cxn>
              <a:cxn ang="0">
                <a:pos x="59" y="32"/>
              </a:cxn>
              <a:cxn ang="0">
                <a:pos x="38" y="48"/>
              </a:cxn>
              <a:cxn ang="0">
                <a:pos x="17" y="72"/>
              </a:cxn>
              <a:cxn ang="0">
                <a:pos x="1" y="102"/>
              </a:cxn>
              <a:cxn ang="0">
                <a:pos x="0" y="129"/>
              </a:cxn>
              <a:cxn ang="0">
                <a:pos x="9" y="153"/>
              </a:cxn>
              <a:cxn ang="0">
                <a:pos x="52" y="206"/>
              </a:cxn>
              <a:cxn ang="0">
                <a:pos x="66" y="230"/>
              </a:cxn>
              <a:cxn ang="0">
                <a:pos x="70" y="246"/>
              </a:cxn>
              <a:cxn ang="0">
                <a:pos x="71" y="267"/>
              </a:cxn>
              <a:cxn ang="0">
                <a:pos x="217" y="299"/>
              </a:cxn>
            </a:cxnLst>
            <a:rect l="0" t="0" r="r" b="b"/>
            <a:pathLst>
              <a:path w="333" h="300">
                <a:moveTo>
                  <a:pt x="217" y="299"/>
                </a:moveTo>
                <a:lnTo>
                  <a:pt x="217" y="271"/>
                </a:lnTo>
                <a:lnTo>
                  <a:pt x="218" y="264"/>
                </a:lnTo>
                <a:lnTo>
                  <a:pt x="220" y="257"/>
                </a:lnTo>
                <a:lnTo>
                  <a:pt x="225" y="252"/>
                </a:lnTo>
                <a:lnTo>
                  <a:pt x="232" y="250"/>
                </a:lnTo>
                <a:lnTo>
                  <a:pt x="257" y="246"/>
                </a:lnTo>
                <a:lnTo>
                  <a:pt x="272" y="244"/>
                </a:lnTo>
                <a:lnTo>
                  <a:pt x="282" y="240"/>
                </a:lnTo>
                <a:lnTo>
                  <a:pt x="291" y="236"/>
                </a:lnTo>
                <a:lnTo>
                  <a:pt x="295" y="234"/>
                </a:lnTo>
                <a:lnTo>
                  <a:pt x="298" y="229"/>
                </a:lnTo>
                <a:lnTo>
                  <a:pt x="298" y="221"/>
                </a:lnTo>
                <a:lnTo>
                  <a:pt x="298" y="213"/>
                </a:lnTo>
                <a:lnTo>
                  <a:pt x="296" y="199"/>
                </a:lnTo>
                <a:lnTo>
                  <a:pt x="296" y="188"/>
                </a:lnTo>
                <a:lnTo>
                  <a:pt x="298" y="178"/>
                </a:lnTo>
                <a:lnTo>
                  <a:pt x="301" y="171"/>
                </a:lnTo>
                <a:lnTo>
                  <a:pt x="306" y="168"/>
                </a:lnTo>
                <a:lnTo>
                  <a:pt x="314" y="165"/>
                </a:lnTo>
                <a:lnTo>
                  <a:pt x="326" y="161"/>
                </a:lnTo>
                <a:lnTo>
                  <a:pt x="329" y="159"/>
                </a:lnTo>
                <a:lnTo>
                  <a:pt x="332" y="156"/>
                </a:lnTo>
                <a:lnTo>
                  <a:pt x="332" y="151"/>
                </a:lnTo>
                <a:lnTo>
                  <a:pt x="327" y="148"/>
                </a:lnTo>
                <a:lnTo>
                  <a:pt x="323" y="144"/>
                </a:lnTo>
                <a:lnTo>
                  <a:pt x="296" y="117"/>
                </a:lnTo>
                <a:lnTo>
                  <a:pt x="294" y="114"/>
                </a:lnTo>
                <a:lnTo>
                  <a:pt x="295" y="109"/>
                </a:lnTo>
                <a:lnTo>
                  <a:pt x="299" y="105"/>
                </a:lnTo>
                <a:lnTo>
                  <a:pt x="305" y="94"/>
                </a:lnTo>
                <a:lnTo>
                  <a:pt x="306" y="87"/>
                </a:lnTo>
                <a:lnTo>
                  <a:pt x="306" y="74"/>
                </a:lnTo>
                <a:lnTo>
                  <a:pt x="300" y="58"/>
                </a:lnTo>
                <a:lnTo>
                  <a:pt x="293" y="46"/>
                </a:lnTo>
                <a:lnTo>
                  <a:pt x="282" y="31"/>
                </a:lnTo>
                <a:lnTo>
                  <a:pt x="273" y="21"/>
                </a:lnTo>
                <a:lnTo>
                  <a:pt x="263" y="12"/>
                </a:lnTo>
                <a:lnTo>
                  <a:pt x="247" y="6"/>
                </a:lnTo>
                <a:lnTo>
                  <a:pt x="224" y="1"/>
                </a:lnTo>
                <a:lnTo>
                  <a:pt x="202" y="0"/>
                </a:lnTo>
                <a:lnTo>
                  <a:pt x="180" y="0"/>
                </a:lnTo>
                <a:lnTo>
                  <a:pt x="157" y="0"/>
                </a:lnTo>
                <a:lnTo>
                  <a:pt x="139" y="2"/>
                </a:lnTo>
                <a:lnTo>
                  <a:pt x="122" y="4"/>
                </a:lnTo>
                <a:lnTo>
                  <a:pt x="102" y="11"/>
                </a:lnTo>
                <a:lnTo>
                  <a:pt x="83" y="19"/>
                </a:lnTo>
                <a:lnTo>
                  <a:pt x="59" y="32"/>
                </a:lnTo>
                <a:lnTo>
                  <a:pt x="49" y="39"/>
                </a:lnTo>
                <a:lnTo>
                  <a:pt x="38" y="48"/>
                </a:lnTo>
                <a:lnTo>
                  <a:pt x="28" y="58"/>
                </a:lnTo>
                <a:lnTo>
                  <a:pt x="17" y="72"/>
                </a:lnTo>
                <a:lnTo>
                  <a:pt x="7" y="88"/>
                </a:lnTo>
                <a:lnTo>
                  <a:pt x="1" y="102"/>
                </a:lnTo>
                <a:lnTo>
                  <a:pt x="0" y="117"/>
                </a:lnTo>
                <a:lnTo>
                  <a:pt x="0" y="129"/>
                </a:lnTo>
                <a:lnTo>
                  <a:pt x="3" y="140"/>
                </a:lnTo>
                <a:lnTo>
                  <a:pt x="9" y="153"/>
                </a:lnTo>
                <a:lnTo>
                  <a:pt x="28" y="178"/>
                </a:lnTo>
                <a:lnTo>
                  <a:pt x="52" y="206"/>
                </a:lnTo>
                <a:lnTo>
                  <a:pt x="61" y="221"/>
                </a:lnTo>
                <a:lnTo>
                  <a:pt x="66" y="230"/>
                </a:lnTo>
                <a:lnTo>
                  <a:pt x="68" y="239"/>
                </a:lnTo>
                <a:lnTo>
                  <a:pt x="70" y="246"/>
                </a:lnTo>
                <a:lnTo>
                  <a:pt x="70" y="254"/>
                </a:lnTo>
                <a:lnTo>
                  <a:pt x="71" y="267"/>
                </a:lnTo>
                <a:lnTo>
                  <a:pt x="68" y="299"/>
                </a:lnTo>
                <a:lnTo>
                  <a:pt x="217" y="299"/>
                </a:lnTo>
              </a:path>
            </a:pathLst>
          </a:custGeom>
          <a:solidFill>
            <a:srgbClr val="3333CC"/>
          </a:solidFill>
          <a:ln w="12700" cap="rnd" cmpd="sng">
            <a:solidFill>
              <a:srgbClr val="000000"/>
            </a:solidFill>
            <a:prstDash val="solid"/>
            <a:round/>
            <a:headEnd/>
            <a:tailEnd/>
          </a:ln>
          <a:effectLst/>
        </p:spPr>
        <p:txBody>
          <a:bodyPr/>
          <a:lstStyle/>
          <a:p>
            <a:endParaRPr lang="en-US"/>
          </a:p>
        </p:txBody>
      </p:sp>
      <p:sp>
        <p:nvSpPr>
          <p:cNvPr id="205891" name="Rectangle 67"/>
          <p:cNvSpPr>
            <a:spLocks noChangeArrowheads="1"/>
          </p:cNvSpPr>
          <p:nvPr/>
        </p:nvSpPr>
        <p:spPr bwMode="auto">
          <a:xfrm>
            <a:off x="5751513" y="1285875"/>
            <a:ext cx="571500" cy="457200"/>
          </a:xfrm>
          <a:prstGeom prst="rect">
            <a:avLst/>
          </a:prstGeom>
          <a:noFill/>
          <a:ln w="9525">
            <a:noFill/>
            <a:miter lim="800000"/>
            <a:headEnd/>
            <a:tailEnd/>
          </a:ln>
          <a:effectLst/>
        </p:spPr>
        <p:txBody>
          <a:bodyPr wrap="none" anchor="ctr"/>
          <a:lstStyle/>
          <a:p>
            <a:endParaRPr lang="en-US"/>
          </a:p>
        </p:txBody>
      </p:sp>
      <p:sp>
        <p:nvSpPr>
          <p:cNvPr id="205892" name="Freeform 68"/>
          <p:cNvSpPr>
            <a:spLocks/>
          </p:cNvSpPr>
          <p:nvPr/>
        </p:nvSpPr>
        <p:spPr bwMode="auto">
          <a:xfrm>
            <a:off x="5756275" y="1285875"/>
            <a:ext cx="542925" cy="260350"/>
          </a:xfrm>
          <a:custGeom>
            <a:avLst/>
            <a:gdLst/>
            <a:ahLst/>
            <a:cxnLst>
              <a:cxn ang="0">
                <a:pos x="115" y="138"/>
              </a:cxn>
              <a:cxn ang="0">
                <a:pos x="71" y="155"/>
              </a:cxn>
              <a:cxn ang="0">
                <a:pos x="50" y="161"/>
              </a:cxn>
              <a:cxn ang="0">
                <a:pos x="38" y="145"/>
              </a:cxn>
              <a:cxn ang="0">
                <a:pos x="53" y="131"/>
              </a:cxn>
              <a:cxn ang="0">
                <a:pos x="82" y="110"/>
              </a:cxn>
              <a:cxn ang="0">
                <a:pos x="92" y="101"/>
              </a:cxn>
              <a:cxn ang="0">
                <a:pos x="62" y="113"/>
              </a:cxn>
              <a:cxn ang="0">
                <a:pos x="36" y="124"/>
              </a:cxn>
              <a:cxn ang="0">
                <a:pos x="26" y="120"/>
              </a:cxn>
              <a:cxn ang="0">
                <a:pos x="24" y="110"/>
              </a:cxn>
              <a:cxn ang="0">
                <a:pos x="50" y="93"/>
              </a:cxn>
              <a:cxn ang="0">
                <a:pos x="81" y="71"/>
              </a:cxn>
              <a:cxn ang="0">
                <a:pos x="78" y="71"/>
              </a:cxn>
              <a:cxn ang="0">
                <a:pos x="44" y="87"/>
              </a:cxn>
              <a:cxn ang="0">
                <a:pos x="19" y="100"/>
              </a:cxn>
              <a:cxn ang="0">
                <a:pos x="12" y="91"/>
              </a:cxn>
              <a:cxn ang="0">
                <a:pos x="13" y="83"/>
              </a:cxn>
              <a:cxn ang="0">
                <a:pos x="36" y="64"/>
              </a:cxn>
              <a:cxn ang="0">
                <a:pos x="57" y="48"/>
              </a:cxn>
              <a:cxn ang="0">
                <a:pos x="42" y="53"/>
              </a:cxn>
              <a:cxn ang="0">
                <a:pos x="18" y="65"/>
              </a:cxn>
              <a:cxn ang="0">
                <a:pos x="5" y="68"/>
              </a:cxn>
              <a:cxn ang="0">
                <a:pos x="0" y="57"/>
              </a:cxn>
              <a:cxn ang="0">
                <a:pos x="8" y="47"/>
              </a:cxn>
              <a:cxn ang="0">
                <a:pos x="9" y="37"/>
              </a:cxn>
              <a:cxn ang="0">
                <a:pos x="15" y="23"/>
              </a:cxn>
              <a:cxn ang="0">
                <a:pos x="40" y="7"/>
              </a:cxn>
              <a:cxn ang="0">
                <a:pos x="87" y="3"/>
              </a:cxn>
              <a:cxn ang="0">
                <a:pos x="101" y="11"/>
              </a:cxn>
              <a:cxn ang="0">
                <a:pos x="122" y="5"/>
              </a:cxn>
              <a:cxn ang="0">
                <a:pos x="140" y="2"/>
              </a:cxn>
              <a:cxn ang="0">
                <a:pos x="143" y="20"/>
              </a:cxn>
              <a:cxn ang="0">
                <a:pos x="124" y="26"/>
              </a:cxn>
              <a:cxn ang="0">
                <a:pos x="108" y="36"/>
              </a:cxn>
              <a:cxn ang="0">
                <a:pos x="118" y="36"/>
              </a:cxn>
              <a:cxn ang="0">
                <a:pos x="151" y="24"/>
              </a:cxn>
              <a:cxn ang="0">
                <a:pos x="175" y="16"/>
              </a:cxn>
              <a:cxn ang="0">
                <a:pos x="186" y="28"/>
              </a:cxn>
              <a:cxn ang="0">
                <a:pos x="179" y="38"/>
              </a:cxn>
              <a:cxn ang="0">
                <a:pos x="168" y="48"/>
              </a:cxn>
              <a:cxn ang="0">
                <a:pos x="216" y="28"/>
              </a:cxn>
              <a:cxn ang="0">
                <a:pos x="265" y="7"/>
              </a:cxn>
              <a:cxn ang="0">
                <a:pos x="283" y="4"/>
              </a:cxn>
              <a:cxn ang="0">
                <a:pos x="295" y="8"/>
              </a:cxn>
              <a:cxn ang="0">
                <a:pos x="300" y="22"/>
              </a:cxn>
              <a:cxn ang="0">
                <a:pos x="289" y="30"/>
              </a:cxn>
              <a:cxn ang="0">
                <a:pos x="292" y="31"/>
              </a:cxn>
              <a:cxn ang="0">
                <a:pos x="310" y="22"/>
              </a:cxn>
              <a:cxn ang="0">
                <a:pos x="324" y="16"/>
              </a:cxn>
              <a:cxn ang="0">
                <a:pos x="330" y="30"/>
              </a:cxn>
              <a:cxn ang="0">
                <a:pos x="336" y="29"/>
              </a:cxn>
              <a:cxn ang="0">
                <a:pos x="339" y="44"/>
              </a:cxn>
              <a:cxn ang="0">
                <a:pos x="324" y="52"/>
              </a:cxn>
              <a:cxn ang="0">
                <a:pos x="306" y="63"/>
              </a:cxn>
            </a:cxnLst>
            <a:rect l="0" t="0" r="r" b="b"/>
            <a:pathLst>
              <a:path w="342" h="164">
                <a:moveTo>
                  <a:pt x="143" y="125"/>
                </a:moveTo>
                <a:lnTo>
                  <a:pt x="139" y="127"/>
                </a:lnTo>
                <a:lnTo>
                  <a:pt x="134" y="129"/>
                </a:lnTo>
                <a:lnTo>
                  <a:pt x="128" y="132"/>
                </a:lnTo>
                <a:lnTo>
                  <a:pt x="122" y="134"/>
                </a:lnTo>
                <a:lnTo>
                  <a:pt x="115" y="138"/>
                </a:lnTo>
                <a:lnTo>
                  <a:pt x="107" y="141"/>
                </a:lnTo>
                <a:lnTo>
                  <a:pt x="100" y="144"/>
                </a:lnTo>
                <a:lnTo>
                  <a:pt x="92" y="147"/>
                </a:lnTo>
                <a:lnTo>
                  <a:pt x="85" y="150"/>
                </a:lnTo>
                <a:lnTo>
                  <a:pt x="78" y="152"/>
                </a:lnTo>
                <a:lnTo>
                  <a:pt x="71" y="155"/>
                </a:lnTo>
                <a:lnTo>
                  <a:pt x="65" y="157"/>
                </a:lnTo>
                <a:lnTo>
                  <a:pt x="60" y="159"/>
                </a:lnTo>
                <a:lnTo>
                  <a:pt x="56" y="161"/>
                </a:lnTo>
                <a:lnTo>
                  <a:pt x="53" y="163"/>
                </a:lnTo>
                <a:lnTo>
                  <a:pt x="52" y="163"/>
                </a:lnTo>
                <a:lnTo>
                  <a:pt x="50" y="161"/>
                </a:lnTo>
                <a:lnTo>
                  <a:pt x="48" y="158"/>
                </a:lnTo>
                <a:lnTo>
                  <a:pt x="46" y="156"/>
                </a:lnTo>
                <a:lnTo>
                  <a:pt x="44" y="153"/>
                </a:lnTo>
                <a:lnTo>
                  <a:pt x="42" y="150"/>
                </a:lnTo>
                <a:lnTo>
                  <a:pt x="39" y="147"/>
                </a:lnTo>
                <a:lnTo>
                  <a:pt x="38" y="145"/>
                </a:lnTo>
                <a:lnTo>
                  <a:pt x="36" y="144"/>
                </a:lnTo>
                <a:lnTo>
                  <a:pt x="38" y="142"/>
                </a:lnTo>
                <a:lnTo>
                  <a:pt x="41" y="140"/>
                </a:lnTo>
                <a:lnTo>
                  <a:pt x="45" y="138"/>
                </a:lnTo>
                <a:lnTo>
                  <a:pt x="49" y="134"/>
                </a:lnTo>
                <a:lnTo>
                  <a:pt x="53" y="131"/>
                </a:lnTo>
                <a:lnTo>
                  <a:pt x="58" y="127"/>
                </a:lnTo>
                <a:lnTo>
                  <a:pt x="63" y="124"/>
                </a:lnTo>
                <a:lnTo>
                  <a:pt x="68" y="120"/>
                </a:lnTo>
                <a:lnTo>
                  <a:pt x="73" y="117"/>
                </a:lnTo>
                <a:lnTo>
                  <a:pt x="77" y="113"/>
                </a:lnTo>
                <a:lnTo>
                  <a:pt x="82" y="110"/>
                </a:lnTo>
                <a:lnTo>
                  <a:pt x="86" y="106"/>
                </a:lnTo>
                <a:lnTo>
                  <a:pt x="89" y="104"/>
                </a:lnTo>
                <a:lnTo>
                  <a:pt x="92" y="102"/>
                </a:lnTo>
                <a:lnTo>
                  <a:pt x="94" y="100"/>
                </a:lnTo>
                <a:lnTo>
                  <a:pt x="96" y="99"/>
                </a:lnTo>
                <a:lnTo>
                  <a:pt x="92" y="101"/>
                </a:lnTo>
                <a:lnTo>
                  <a:pt x="88" y="102"/>
                </a:lnTo>
                <a:lnTo>
                  <a:pt x="83" y="104"/>
                </a:lnTo>
                <a:lnTo>
                  <a:pt x="78" y="106"/>
                </a:lnTo>
                <a:lnTo>
                  <a:pt x="73" y="109"/>
                </a:lnTo>
                <a:lnTo>
                  <a:pt x="68" y="111"/>
                </a:lnTo>
                <a:lnTo>
                  <a:pt x="62" y="113"/>
                </a:lnTo>
                <a:lnTo>
                  <a:pt x="57" y="115"/>
                </a:lnTo>
                <a:lnTo>
                  <a:pt x="52" y="117"/>
                </a:lnTo>
                <a:lnTo>
                  <a:pt x="48" y="119"/>
                </a:lnTo>
                <a:lnTo>
                  <a:pt x="43" y="121"/>
                </a:lnTo>
                <a:lnTo>
                  <a:pt x="39" y="123"/>
                </a:lnTo>
                <a:lnTo>
                  <a:pt x="36" y="124"/>
                </a:lnTo>
                <a:lnTo>
                  <a:pt x="33" y="125"/>
                </a:lnTo>
                <a:lnTo>
                  <a:pt x="31" y="126"/>
                </a:lnTo>
                <a:lnTo>
                  <a:pt x="30" y="126"/>
                </a:lnTo>
                <a:lnTo>
                  <a:pt x="29" y="124"/>
                </a:lnTo>
                <a:lnTo>
                  <a:pt x="27" y="122"/>
                </a:lnTo>
                <a:lnTo>
                  <a:pt x="26" y="120"/>
                </a:lnTo>
                <a:lnTo>
                  <a:pt x="25" y="118"/>
                </a:lnTo>
                <a:lnTo>
                  <a:pt x="24" y="115"/>
                </a:lnTo>
                <a:lnTo>
                  <a:pt x="24" y="113"/>
                </a:lnTo>
                <a:lnTo>
                  <a:pt x="23" y="112"/>
                </a:lnTo>
                <a:lnTo>
                  <a:pt x="23" y="111"/>
                </a:lnTo>
                <a:lnTo>
                  <a:pt x="24" y="110"/>
                </a:lnTo>
                <a:lnTo>
                  <a:pt x="27" y="107"/>
                </a:lnTo>
                <a:lnTo>
                  <a:pt x="30" y="105"/>
                </a:lnTo>
                <a:lnTo>
                  <a:pt x="34" y="102"/>
                </a:lnTo>
                <a:lnTo>
                  <a:pt x="39" y="99"/>
                </a:lnTo>
                <a:lnTo>
                  <a:pt x="44" y="96"/>
                </a:lnTo>
                <a:lnTo>
                  <a:pt x="50" y="93"/>
                </a:lnTo>
                <a:lnTo>
                  <a:pt x="55" y="89"/>
                </a:lnTo>
                <a:lnTo>
                  <a:pt x="61" y="85"/>
                </a:lnTo>
                <a:lnTo>
                  <a:pt x="67" y="82"/>
                </a:lnTo>
                <a:lnTo>
                  <a:pt x="72" y="77"/>
                </a:lnTo>
                <a:lnTo>
                  <a:pt x="77" y="74"/>
                </a:lnTo>
                <a:lnTo>
                  <a:pt x="81" y="71"/>
                </a:lnTo>
                <a:lnTo>
                  <a:pt x="85" y="69"/>
                </a:lnTo>
                <a:lnTo>
                  <a:pt x="88" y="68"/>
                </a:lnTo>
                <a:lnTo>
                  <a:pt x="89" y="66"/>
                </a:lnTo>
                <a:lnTo>
                  <a:pt x="86" y="68"/>
                </a:lnTo>
                <a:lnTo>
                  <a:pt x="83" y="69"/>
                </a:lnTo>
                <a:lnTo>
                  <a:pt x="78" y="71"/>
                </a:lnTo>
                <a:lnTo>
                  <a:pt x="73" y="73"/>
                </a:lnTo>
                <a:lnTo>
                  <a:pt x="68" y="75"/>
                </a:lnTo>
                <a:lnTo>
                  <a:pt x="62" y="78"/>
                </a:lnTo>
                <a:lnTo>
                  <a:pt x="56" y="80"/>
                </a:lnTo>
                <a:lnTo>
                  <a:pt x="50" y="84"/>
                </a:lnTo>
                <a:lnTo>
                  <a:pt x="44" y="87"/>
                </a:lnTo>
                <a:lnTo>
                  <a:pt x="38" y="89"/>
                </a:lnTo>
                <a:lnTo>
                  <a:pt x="33" y="92"/>
                </a:lnTo>
                <a:lnTo>
                  <a:pt x="28" y="94"/>
                </a:lnTo>
                <a:lnTo>
                  <a:pt x="24" y="96"/>
                </a:lnTo>
                <a:lnTo>
                  <a:pt x="21" y="98"/>
                </a:lnTo>
                <a:lnTo>
                  <a:pt x="19" y="100"/>
                </a:lnTo>
                <a:lnTo>
                  <a:pt x="18" y="101"/>
                </a:lnTo>
                <a:lnTo>
                  <a:pt x="16" y="99"/>
                </a:lnTo>
                <a:lnTo>
                  <a:pt x="15" y="97"/>
                </a:lnTo>
                <a:lnTo>
                  <a:pt x="14" y="95"/>
                </a:lnTo>
                <a:lnTo>
                  <a:pt x="13" y="93"/>
                </a:lnTo>
                <a:lnTo>
                  <a:pt x="12" y="91"/>
                </a:lnTo>
                <a:lnTo>
                  <a:pt x="11" y="90"/>
                </a:lnTo>
                <a:lnTo>
                  <a:pt x="10" y="89"/>
                </a:lnTo>
                <a:lnTo>
                  <a:pt x="10" y="87"/>
                </a:lnTo>
                <a:lnTo>
                  <a:pt x="10" y="86"/>
                </a:lnTo>
                <a:lnTo>
                  <a:pt x="11" y="85"/>
                </a:lnTo>
                <a:lnTo>
                  <a:pt x="13" y="83"/>
                </a:lnTo>
                <a:lnTo>
                  <a:pt x="16" y="79"/>
                </a:lnTo>
                <a:lnTo>
                  <a:pt x="20" y="76"/>
                </a:lnTo>
                <a:lnTo>
                  <a:pt x="23" y="73"/>
                </a:lnTo>
                <a:lnTo>
                  <a:pt x="27" y="70"/>
                </a:lnTo>
                <a:lnTo>
                  <a:pt x="32" y="67"/>
                </a:lnTo>
                <a:lnTo>
                  <a:pt x="36" y="64"/>
                </a:lnTo>
                <a:lnTo>
                  <a:pt x="40" y="60"/>
                </a:lnTo>
                <a:lnTo>
                  <a:pt x="44" y="57"/>
                </a:lnTo>
                <a:lnTo>
                  <a:pt x="48" y="55"/>
                </a:lnTo>
                <a:lnTo>
                  <a:pt x="51" y="51"/>
                </a:lnTo>
                <a:lnTo>
                  <a:pt x="54" y="49"/>
                </a:lnTo>
                <a:lnTo>
                  <a:pt x="57" y="48"/>
                </a:lnTo>
                <a:lnTo>
                  <a:pt x="58" y="47"/>
                </a:lnTo>
                <a:lnTo>
                  <a:pt x="56" y="48"/>
                </a:lnTo>
                <a:lnTo>
                  <a:pt x="53" y="49"/>
                </a:lnTo>
                <a:lnTo>
                  <a:pt x="50" y="50"/>
                </a:lnTo>
                <a:lnTo>
                  <a:pt x="46" y="51"/>
                </a:lnTo>
                <a:lnTo>
                  <a:pt x="42" y="53"/>
                </a:lnTo>
                <a:lnTo>
                  <a:pt x="38" y="56"/>
                </a:lnTo>
                <a:lnTo>
                  <a:pt x="34" y="57"/>
                </a:lnTo>
                <a:lnTo>
                  <a:pt x="30" y="59"/>
                </a:lnTo>
                <a:lnTo>
                  <a:pt x="25" y="61"/>
                </a:lnTo>
                <a:lnTo>
                  <a:pt x="21" y="63"/>
                </a:lnTo>
                <a:lnTo>
                  <a:pt x="18" y="65"/>
                </a:lnTo>
                <a:lnTo>
                  <a:pt x="14" y="66"/>
                </a:lnTo>
                <a:lnTo>
                  <a:pt x="11" y="67"/>
                </a:lnTo>
                <a:lnTo>
                  <a:pt x="9" y="69"/>
                </a:lnTo>
                <a:lnTo>
                  <a:pt x="7" y="69"/>
                </a:lnTo>
                <a:lnTo>
                  <a:pt x="6" y="70"/>
                </a:lnTo>
                <a:lnTo>
                  <a:pt x="5" y="68"/>
                </a:lnTo>
                <a:lnTo>
                  <a:pt x="4" y="66"/>
                </a:lnTo>
                <a:lnTo>
                  <a:pt x="2" y="64"/>
                </a:lnTo>
                <a:lnTo>
                  <a:pt x="1" y="62"/>
                </a:lnTo>
                <a:lnTo>
                  <a:pt x="0" y="60"/>
                </a:lnTo>
                <a:lnTo>
                  <a:pt x="0" y="58"/>
                </a:lnTo>
                <a:lnTo>
                  <a:pt x="0" y="57"/>
                </a:lnTo>
                <a:lnTo>
                  <a:pt x="1" y="56"/>
                </a:lnTo>
                <a:lnTo>
                  <a:pt x="2" y="53"/>
                </a:lnTo>
                <a:lnTo>
                  <a:pt x="4" y="52"/>
                </a:lnTo>
                <a:lnTo>
                  <a:pt x="5" y="50"/>
                </a:lnTo>
                <a:lnTo>
                  <a:pt x="7" y="49"/>
                </a:lnTo>
                <a:lnTo>
                  <a:pt x="8" y="47"/>
                </a:lnTo>
                <a:lnTo>
                  <a:pt x="10" y="46"/>
                </a:lnTo>
                <a:lnTo>
                  <a:pt x="11" y="45"/>
                </a:lnTo>
                <a:lnTo>
                  <a:pt x="13" y="44"/>
                </a:lnTo>
                <a:lnTo>
                  <a:pt x="11" y="42"/>
                </a:lnTo>
                <a:lnTo>
                  <a:pt x="10" y="39"/>
                </a:lnTo>
                <a:lnTo>
                  <a:pt x="9" y="37"/>
                </a:lnTo>
                <a:lnTo>
                  <a:pt x="7" y="35"/>
                </a:lnTo>
                <a:lnTo>
                  <a:pt x="8" y="33"/>
                </a:lnTo>
                <a:lnTo>
                  <a:pt x="9" y="31"/>
                </a:lnTo>
                <a:lnTo>
                  <a:pt x="11" y="29"/>
                </a:lnTo>
                <a:lnTo>
                  <a:pt x="13" y="25"/>
                </a:lnTo>
                <a:lnTo>
                  <a:pt x="15" y="23"/>
                </a:lnTo>
                <a:lnTo>
                  <a:pt x="17" y="20"/>
                </a:lnTo>
                <a:lnTo>
                  <a:pt x="21" y="17"/>
                </a:lnTo>
                <a:lnTo>
                  <a:pt x="24" y="14"/>
                </a:lnTo>
                <a:lnTo>
                  <a:pt x="29" y="12"/>
                </a:lnTo>
                <a:lnTo>
                  <a:pt x="34" y="9"/>
                </a:lnTo>
                <a:lnTo>
                  <a:pt x="40" y="7"/>
                </a:lnTo>
                <a:lnTo>
                  <a:pt x="48" y="4"/>
                </a:lnTo>
                <a:lnTo>
                  <a:pt x="56" y="3"/>
                </a:lnTo>
                <a:lnTo>
                  <a:pt x="65" y="1"/>
                </a:lnTo>
                <a:lnTo>
                  <a:pt x="75" y="0"/>
                </a:lnTo>
                <a:lnTo>
                  <a:pt x="87" y="0"/>
                </a:lnTo>
                <a:lnTo>
                  <a:pt x="87" y="3"/>
                </a:lnTo>
                <a:lnTo>
                  <a:pt x="88" y="7"/>
                </a:lnTo>
                <a:lnTo>
                  <a:pt x="89" y="11"/>
                </a:lnTo>
                <a:lnTo>
                  <a:pt x="92" y="13"/>
                </a:lnTo>
                <a:lnTo>
                  <a:pt x="95" y="12"/>
                </a:lnTo>
                <a:lnTo>
                  <a:pt x="98" y="12"/>
                </a:lnTo>
                <a:lnTo>
                  <a:pt x="101" y="11"/>
                </a:lnTo>
                <a:lnTo>
                  <a:pt x="105" y="10"/>
                </a:lnTo>
                <a:lnTo>
                  <a:pt x="108" y="9"/>
                </a:lnTo>
                <a:lnTo>
                  <a:pt x="112" y="8"/>
                </a:lnTo>
                <a:lnTo>
                  <a:pt x="115" y="7"/>
                </a:lnTo>
                <a:lnTo>
                  <a:pt x="119" y="6"/>
                </a:lnTo>
                <a:lnTo>
                  <a:pt x="122" y="5"/>
                </a:lnTo>
                <a:lnTo>
                  <a:pt x="126" y="4"/>
                </a:lnTo>
                <a:lnTo>
                  <a:pt x="129" y="3"/>
                </a:lnTo>
                <a:lnTo>
                  <a:pt x="132" y="2"/>
                </a:lnTo>
                <a:lnTo>
                  <a:pt x="135" y="2"/>
                </a:lnTo>
                <a:lnTo>
                  <a:pt x="138" y="2"/>
                </a:lnTo>
                <a:lnTo>
                  <a:pt x="140" y="2"/>
                </a:lnTo>
                <a:lnTo>
                  <a:pt x="142" y="2"/>
                </a:lnTo>
                <a:lnTo>
                  <a:pt x="143" y="6"/>
                </a:lnTo>
                <a:lnTo>
                  <a:pt x="143" y="11"/>
                </a:lnTo>
                <a:lnTo>
                  <a:pt x="144" y="15"/>
                </a:lnTo>
                <a:lnTo>
                  <a:pt x="145" y="19"/>
                </a:lnTo>
                <a:lnTo>
                  <a:pt x="143" y="20"/>
                </a:lnTo>
                <a:lnTo>
                  <a:pt x="140" y="20"/>
                </a:lnTo>
                <a:lnTo>
                  <a:pt x="137" y="21"/>
                </a:lnTo>
                <a:lnTo>
                  <a:pt x="134" y="23"/>
                </a:lnTo>
                <a:lnTo>
                  <a:pt x="131" y="24"/>
                </a:lnTo>
                <a:lnTo>
                  <a:pt x="128" y="25"/>
                </a:lnTo>
                <a:lnTo>
                  <a:pt x="124" y="26"/>
                </a:lnTo>
                <a:lnTo>
                  <a:pt x="121" y="29"/>
                </a:lnTo>
                <a:lnTo>
                  <a:pt x="118" y="30"/>
                </a:lnTo>
                <a:lnTo>
                  <a:pt x="115" y="32"/>
                </a:lnTo>
                <a:lnTo>
                  <a:pt x="113" y="33"/>
                </a:lnTo>
                <a:lnTo>
                  <a:pt x="110" y="34"/>
                </a:lnTo>
                <a:lnTo>
                  <a:pt x="108" y="36"/>
                </a:lnTo>
                <a:lnTo>
                  <a:pt x="107" y="37"/>
                </a:lnTo>
                <a:lnTo>
                  <a:pt x="106" y="39"/>
                </a:lnTo>
                <a:lnTo>
                  <a:pt x="105" y="40"/>
                </a:lnTo>
                <a:lnTo>
                  <a:pt x="109" y="39"/>
                </a:lnTo>
                <a:lnTo>
                  <a:pt x="113" y="37"/>
                </a:lnTo>
                <a:lnTo>
                  <a:pt x="118" y="36"/>
                </a:lnTo>
                <a:lnTo>
                  <a:pt x="123" y="34"/>
                </a:lnTo>
                <a:lnTo>
                  <a:pt x="129" y="32"/>
                </a:lnTo>
                <a:lnTo>
                  <a:pt x="134" y="31"/>
                </a:lnTo>
                <a:lnTo>
                  <a:pt x="140" y="28"/>
                </a:lnTo>
                <a:lnTo>
                  <a:pt x="146" y="26"/>
                </a:lnTo>
                <a:lnTo>
                  <a:pt x="151" y="24"/>
                </a:lnTo>
                <a:lnTo>
                  <a:pt x="156" y="22"/>
                </a:lnTo>
                <a:lnTo>
                  <a:pt x="161" y="20"/>
                </a:lnTo>
                <a:lnTo>
                  <a:pt x="166" y="19"/>
                </a:lnTo>
                <a:lnTo>
                  <a:pt x="170" y="17"/>
                </a:lnTo>
                <a:lnTo>
                  <a:pt x="173" y="16"/>
                </a:lnTo>
                <a:lnTo>
                  <a:pt x="175" y="16"/>
                </a:lnTo>
                <a:lnTo>
                  <a:pt x="176" y="15"/>
                </a:lnTo>
                <a:lnTo>
                  <a:pt x="178" y="18"/>
                </a:lnTo>
                <a:lnTo>
                  <a:pt x="180" y="20"/>
                </a:lnTo>
                <a:lnTo>
                  <a:pt x="182" y="22"/>
                </a:lnTo>
                <a:lnTo>
                  <a:pt x="184" y="25"/>
                </a:lnTo>
                <a:lnTo>
                  <a:pt x="186" y="28"/>
                </a:lnTo>
                <a:lnTo>
                  <a:pt x="187" y="30"/>
                </a:lnTo>
                <a:lnTo>
                  <a:pt x="189" y="32"/>
                </a:lnTo>
                <a:lnTo>
                  <a:pt x="190" y="34"/>
                </a:lnTo>
                <a:lnTo>
                  <a:pt x="187" y="34"/>
                </a:lnTo>
                <a:lnTo>
                  <a:pt x="183" y="36"/>
                </a:lnTo>
                <a:lnTo>
                  <a:pt x="179" y="38"/>
                </a:lnTo>
                <a:lnTo>
                  <a:pt x="175" y="40"/>
                </a:lnTo>
                <a:lnTo>
                  <a:pt x="171" y="43"/>
                </a:lnTo>
                <a:lnTo>
                  <a:pt x="167" y="45"/>
                </a:lnTo>
                <a:lnTo>
                  <a:pt x="165" y="47"/>
                </a:lnTo>
                <a:lnTo>
                  <a:pt x="164" y="50"/>
                </a:lnTo>
                <a:lnTo>
                  <a:pt x="168" y="48"/>
                </a:lnTo>
                <a:lnTo>
                  <a:pt x="174" y="45"/>
                </a:lnTo>
                <a:lnTo>
                  <a:pt x="181" y="42"/>
                </a:lnTo>
                <a:lnTo>
                  <a:pt x="189" y="39"/>
                </a:lnTo>
                <a:lnTo>
                  <a:pt x="198" y="36"/>
                </a:lnTo>
                <a:lnTo>
                  <a:pt x="207" y="32"/>
                </a:lnTo>
                <a:lnTo>
                  <a:pt x="216" y="28"/>
                </a:lnTo>
                <a:lnTo>
                  <a:pt x="225" y="23"/>
                </a:lnTo>
                <a:lnTo>
                  <a:pt x="234" y="20"/>
                </a:lnTo>
                <a:lnTo>
                  <a:pt x="243" y="16"/>
                </a:lnTo>
                <a:lnTo>
                  <a:pt x="251" y="13"/>
                </a:lnTo>
                <a:lnTo>
                  <a:pt x="258" y="10"/>
                </a:lnTo>
                <a:lnTo>
                  <a:pt x="265" y="7"/>
                </a:lnTo>
                <a:lnTo>
                  <a:pt x="270" y="6"/>
                </a:lnTo>
                <a:lnTo>
                  <a:pt x="273" y="4"/>
                </a:lnTo>
                <a:lnTo>
                  <a:pt x="275" y="3"/>
                </a:lnTo>
                <a:lnTo>
                  <a:pt x="278" y="4"/>
                </a:lnTo>
                <a:lnTo>
                  <a:pt x="281" y="4"/>
                </a:lnTo>
                <a:lnTo>
                  <a:pt x="283" y="4"/>
                </a:lnTo>
                <a:lnTo>
                  <a:pt x="286" y="5"/>
                </a:lnTo>
                <a:lnTo>
                  <a:pt x="288" y="5"/>
                </a:lnTo>
                <a:lnTo>
                  <a:pt x="290" y="5"/>
                </a:lnTo>
                <a:lnTo>
                  <a:pt x="292" y="6"/>
                </a:lnTo>
                <a:lnTo>
                  <a:pt x="294" y="6"/>
                </a:lnTo>
                <a:lnTo>
                  <a:pt x="295" y="8"/>
                </a:lnTo>
                <a:lnTo>
                  <a:pt x="296" y="10"/>
                </a:lnTo>
                <a:lnTo>
                  <a:pt x="297" y="13"/>
                </a:lnTo>
                <a:lnTo>
                  <a:pt x="299" y="15"/>
                </a:lnTo>
                <a:lnTo>
                  <a:pt x="299" y="18"/>
                </a:lnTo>
                <a:lnTo>
                  <a:pt x="300" y="20"/>
                </a:lnTo>
                <a:lnTo>
                  <a:pt x="300" y="22"/>
                </a:lnTo>
                <a:lnTo>
                  <a:pt x="300" y="23"/>
                </a:lnTo>
                <a:lnTo>
                  <a:pt x="297" y="24"/>
                </a:lnTo>
                <a:lnTo>
                  <a:pt x="295" y="25"/>
                </a:lnTo>
                <a:lnTo>
                  <a:pt x="293" y="26"/>
                </a:lnTo>
                <a:lnTo>
                  <a:pt x="291" y="29"/>
                </a:lnTo>
                <a:lnTo>
                  <a:pt x="289" y="30"/>
                </a:lnTo>
                <a:lnTo>
                  <a:pt x="287" y="32"/>
                </a:lnTo>
                <a:lnTo>
                  <a:pt x="285" y="33"/>
                </a:lnTo>
                <a:lnTo>
                  <a:pt x="283" y="35"/>
                </a:lnTo>
                <a:lnTo>
                  <a:pt x="286" y="34"/>
                </a:lnTo>
                <a:lnTo>
                  <a:pt x="289" y="33"/>
                </a:lnTo>
                <a:lnTo>
                  <a:pt x="292" y="31"/>
                </a:lnTo>
                <a:lnTo>
                  <a:pt x="295" y="30"/>
                </a:lnTo>
                <a:lnTo>
                  <a:pt x="298" y="29"/>
                </a:lnTo>
                <a:lnTo>
                  <a:pt x="301" y="26"/>
                </a:lnTo>
                <a:lnTo>
                  <a:pt x="304" y="25"/>
                </a:lnTo>
                <a:lnTo>
                  <a:pt x="307" y="24"/>
                </a:lnTo>
                <a:lnTo>
                  <a:pt x="310" y="22"/>
                </a:lnTo>
                <a:lnTo>
                  <a:pt x="313" y="21"/>
                </a:lnTo>
                <a:lnTo>
                  <a:pt x="316" y="20"/>
                </a:lnTo>
                <a:lnTo>
                  <a:pt x="318" y="19"/>
                </a:lnTo>
                <a:lnTo>
                  <a:pt x="320" y="18"/>
                </a:lnTo>
                <a:lnTo>
                  <a:pt x="322" y="17"/>
                </a:lnTo>
                <a:lnTo>
                  <a:pt x="324" y="16"/>
                </a:lnTo>
                <a:lnTo>
                  <a:pt x="325" y="15"/>
                </a:lnTo>
                <a:lnTo>
                  <a:pt x="326" y="18"/>
                </a:lnTo>
                <a:lnTo>
                  <a:pt x="327" y="22"/>
                </a:lnTo>
                <a:lnTo>
                  <a:pt x="328" y="26"/>
                </a:lnTo>
                <a:lnTo>
                  <a:pt x="329" y="30"/>
                </a:lnTo>
                <a:lnTo>
                  <a:pt x="330" y="30"/>
                </a:lnTo>
                <a:lnTo>
                  <a:pt x="331" y="30"/>
                </a:lnTo>
                <a:lnTo>
                  <a:pt x="332" y="30"/>
                </a:lnTo>
                <a:lnTo>
                  <a:pt x="333" y="29"/>
                </a:lnTo>
                <a:lnTo>
                  <a:pt x="334" y="29"/>
                </a:lnTo>
                <a:lnTo>
                  <a:pt x="335" y="29"/>
                </a:lnTo>
                <a:lnTo>
                  <a:pt x="336" y="29"/>
                </a:lnTo>
                <a:lnTo>
                  <a:pt x="338" y="29"/>
                </a:lnTo>
                <a:lnTo>
                  <a:pt x="338" y="32"/>
                </a:lnTo>
                <a:lnTo>
                  <a:pt x="339" y="36"/>
                </a:lnTo>
                <a:lnTo>
                  <a:pt x="340" y="40"/>
                </a:lnTo>
                <a:lnTo>
                  <a:pt x="341" y="43"/>
                </a:lnTo>
                <a:lnTo>
                  <a:pt x="339" y="44"/>
                </a:lnTo>
                <a:lnTo>
                  <a:pt x="338" y="44"/>
                </a:lnTo>
                <a:lnTo>
                  <a:pt x="335" y="46"/>
                </a:lnTo>
                <a:lnTo>
                  <a:pt x="333" y="47"/>
                </a:lnTo>
                <a:lnTo>
                  <a:pt x="330" y="49"/>
                </a:lnTo>
                <a:lnTo>
                  <a:pt x="327" y="50"/>
                </a:lnTo>
                <a:lnTo>
                  <a:pt x="324" y="52"/>
                </a:lnTo>
                <a:lnTo>
                  <a:pt x="321" y="55"/>
                </a:lnTo>
                <a:lnTo>
                  <a:pt x="317" y="57"/>
                </a:lnTo>
                <a:lnTo>
                  <a:pt x="314" y="58"/>
                </a:lnTo>
                <a:lnTo>
                  <a:pt x="311" y="60"/>
                </a:lnTo>
                <a:lnTo>
                  <a:pt x="309" y="61"/>
                </a:lnTo>
                <a:lnTo>
                  <a:pt x="306" y="63"/>
                </a:lnTo>
                <a:lnTo>
                  <a:pt x="304" y="64"/>
                </a:lnTo>
                <a:lnTo>
                  <a:pt x="303" y="65"/>
                </a:lnTo>
                <a:lnTo>
                  <a:pt x="302" y="65"/>
                </a:lnTo>
                <a:lnTo>
                  <a:pt x="143" y="125"/>
                </a:lnTo>
              </a:path>
            </a:pathLst>
          </a:custGeom>
          <a:solidFill>
            <a:srgbClr val="FF0000"/>
          </a:solidFill>
          <a:ln w="9525" cap="rnd">
            <a:noFill/>
            <a:round/>
            <a:headEnd/>
            <a:tailEnd/>
          </a:ln>
          <a:effectLst/>
        </p:spPr>
        <p:txBody>
          <a:bodyPr/>
          <a:lstStyle/>
          <a:p>
            <a:endParaRPr lang="en-US"/>
          </a:p>
        </p:txBody>
      </p:sp>
      <p:sp>
        <p:nvSpPr>
          <p:cNvPr id="205893" name="Freeform 69"/>
          <p:cNvSpPr>
            <a:spLocks/>
          </p:cNvSpPr>
          <p:nvPr/>
        </p:nvSpPr>
        <p:spPr bwMode="auto">
          <a:xfrm>
            <a:off x="5856288" y="1362075"/>
            <a:ext cx="468312" cy="381000"/>
          </a:xfrm>
          <a:custGeom>
            <a:avLst/>
            <a:gdLst/>
            <a:ahLst/>
            <a:cxnLst>
              <a:cxn ang="0">
                <a:pos x="290" y="5"/>
              </a:cxn>
              <a:cxn ang="0">
                <a:pos x="292" y="11"/>
              </a:cxn>
              <a:cxn ang="0">
                <a:pos x="292" y="17"/>
              </a:cxn>
              <a:cxn ang="0">
                <a:pos x="283" y="24"/>
              </a:cxn>
              <a:cxn ang="0">
                <a:pos x="286" y="36"/>
              </a:cxn>
              <a:cxn ang="0">
                <a:pos x="270" y="46"/>
              </a:cxn>
              <a:cxn ang="0">
                <a:pos x="241" y="62"/>
              </a:cxn>
              <a:cxn ang="0">
                <a:pos x="218" y="75"/>
              </a:cxn>
              <a:cxn ang="0">
                <a:pos x="229" y="72"/>
              </a:cxn>
              <a:cxn ang="0">
                <a:pos x="253" y="62"/>
              </a:cxn>
              <a:cxn ang="0">
                <a:pos x="272" y="55"/>
              </a:cxn>
              <a:cxn ang="0">
                <a:pos x="278" y="59"/>
              </a:cxn>
              <a:cxn ang="0">
                <a:pos x="283" y="68"/>
              </a:cxn>
              <a:cxn ang="0">
                <a:pos x="265" y="81"/>
              </a:cxn>
              <a:cxn ang="0">
                <a:pos x="256" y="94"/>
              </a:cxn>
              <a:cxn ang="0">
                <a:pos x="248" y="105"/>
              </a:cxn>
              <a:cxn ang="0">
                <a:pos x="223" y="117"/>
              </a:cxn>
              <a:cxn ang="0">
                <a:pos x="200" y="130"/>
              </a:cxn>
              <a:cxn ang="0">
                <a:pos x="197" y="142"/>
              </a:cxn>
              <a:cxn ang="0">
                <a:pos x="184" y="159"/>
              </a:cxn>
              <a:cxn ang="0">
                <a:pos x="150" y="181"/>
              </a:cxn>
              <a:cxn ang="0">
                <a:pos x="111" y="213"/>
              </a:cxn>
              <a:cxn ang="0">
                <a:pos x="85" y="236"/>
              </a:cxn>
              <a:cxn ang="0">
                <a:pos x="80" y="230"/>
              </a:cxn>
              <a:cxn ang="0">
                <a:pos x="79" y="223"/>
              </a:cxn>
              <a:cxn ang="0">
                <a:pos x="86" y="214"/>
              </a:cxn>
              <a:cxn ang="0">
                <a:pos x="83" y="211"/>
              </a:cxn>
              <a:cxn ang="0">
                <a:pos x="72" y="211"/>
              </a:cxn>
              <a:cxn ang="0">
                <a:pos x="67" y="204"/>
              </a:cxn>
              <a:cxn ang="0">
                <a:pos x="67" y="194"/>
              </a:cxn>
              <a:cxn ang="0">
                <a:pos x="98" y="169"/>
              </a:cxn>
              <a:cxn ang="0">
                <a:pos x="141" y="137"/>
              </a:cxn>
              <a:cxn ang="0">
                <a:pos x="175" y="117"/>
              </a:cxn>
              <a:cxn ang="0">
                <a:pos x="137" y="135"/>
              </a:cxn>
              <a:cxn ang="0">
                <a:pos x="86" y="163"/>
              </a:cxn>
              <a:cxn ang="0">
                <a:pos x="55" y="183"/>
              </a:cxn>
              <a:cxn ang="0">
                <a:pos x="44" y="175"/>
              </a:cxn>
              <a:cxn ang="0">
                <a:pos x="39" y="165"/>
              </a:cxn>
              <a:cxn ang="0">
                <a:pos x="65" y="146"/>
              </a:cxn>
              <a:cxn ang="0">
                <a:pos x="101" y="120"/>
              </a:cxn>
              <a:cxn ang="0">
                <a:pos x="122" y="104"/>
              </a:cxn>
              <a:cxn ang="0">
                <a:pos x="96" y="116"/>
              </a:cxn>
              <a:cxn ang="0">
                <a:pos x="55" y="140"/>
              </a:cxn>
              <a:cxn ang="0">
                <a:pos x="26" y="156"/>
              </a:cxn>
              <a:cxn ang="0">
                <a:pos x="9" y="141"/>
              </a:cxn>
              <a:cxn ang="0">
                <a:pos x="2" y="129"/>
              </a:cxn>
              <a:cxn ang="0">
                <a:pos x="26" y="112"/>
              </a:cxn>
              <a:cxn ang="0">
                <a:pos x="61" y="90"/>
              </a:cxn>
              <a:cxn ang="0">
                <a:pos x="80" y="77"/>
              </a:cxn>
              <a:cxn ang="0">
                <a:pos x="252" y="12"/>
              </a:cxn>
              <a:cxn ang="0">
                <a:pos x="270" y="6"/>
              </a:cxn>
              <a:cxn ang="0">
                <a:pos x="283" y="1"/>
              </a:cxn>
            </a:cxnLst>
            <a:rect l="0" t="0" r="r" b="b"/>
            <a:pathLst>
              <a:path w="295" h="240">
                <a:moveTo>
                  <a:pt x="285" y="0"/>
                </a:moveTo>
                <a:lnTo>
                  <a:pt x="286" y="1"/>
                </a:lnTo>
                <a:lnTo>
                  <a:pt x="288" y="2"/>
                </a:lnTo>
                <a:lnTo>
                  <a:pt x="289" y="4"/>
                </a:lnTo>
                <a:lnTo>
                  <a:pt x="290" y="5"/>
                </a:lnTo>
                <a:lnTo>
                  <a:pt x="291" y="6"/>
                </a:lnTo>
                <a:lnTo>
                  <a:pt x="292" y="8"/>
                </a:lnTo>
                <a:lnTo>
                  <a:pt x="293" y="9"/>
                </a:lnTo>
                <a:lnTo>
                  <a:pt x="293" y="10"/>
                </a:lnTo>
                <a:lnTo>
                  <a:pt x="292" y="11"/>
                </a:lnTo>
                <a:lnTo>
                  <a:pt x="293" y="12"/>
                </a:lnTo>
                <a:lnTo>
                  <a:pt x="294" y="14"/>
                </a:lnTo>
                <a:lnTo>
                  <a:pt x="294" y="15"/>
                </a:lnTo>
                <a:lnTo>
                  <a:pt x="294" y="16"/>
                </a:lnTo>
                <a:lnTo>
                  <a:pt x="292" y="17"/>
                </a:lnTo>
                <a:lnTo>
                  <a:pt x="291" y="18"/>
                </a:lnTo>
                <a:lnTo>
                  <a:pt x="289" y="19"/>
                </a:lnTo>
                <a:lnTo>
                  <a:pt x="287" y="20"/>
                </a:lnTo>
                <a:lnTo>
                  <a:pt x="285" y="22"/>
                </a:lnTo>
                <a:lnTo>
                  <a:pt x="283" y="24"/>
                </a:lnTo>
                <a:lnTo>
                  <a:pt x="282" y="25"/>
                </a:lnTo>
                <a:lnTo>
                  <a:pt x="282" y="27"/>
                </a:lnTo>
                <a:lnTo>
                  <a:pt x="283" y="30"/>
                </a:lnTo>
                <a:lnTo>
                  <a:pt x="285" y="33"/>
                </a:lnTo>
                <a:lnTo>
                  <a:pt x="286" y="36"/>
                </a:lnTo>
                <a:lnTo>
                  <a:pt x="285" y="37"/>
                </a:lnTo>
                <a:lnTo>
                  <a:pt x="282" y="39"/>
                </a:lnTo>
                <a:lnTo>
                  <a:pt x="279" y="41"/>
                </a:lnTo>
                <a:lnTo>
                  <a:pt x="275" y="43"/>
                </a:lnTo>
                <a:lnTo>
                  <a:pt x="270" y="46"/>
                </a:lnTo>
                <a:lnTo>
                  <a:pt x="265" y="50"/>
                </a:lnTo>
                <a:lnTo>
                  <a:pt x="259" y="53"/>
                </a:lnTo>
                <a:lnTo>
                  <a:pt x="253" y="56"/>
                </a:lnTo>
                <a:lnTo>
                  <a:pt x="247" y="59"/>
                </a:lnTo>
                <a:lnTo>
                  <a:pt x="241" y="62"/>
                </a:lnTo>
                <a:lnTo>
                  <a:pt x="235" y="65"/>
                </a:lnTo>
                <a:lnTo>
                  <a:pt x="230" y="68"/>
                </a:lnTo>
                <a:lnTo>
                  <a:pt x="225" y="70"/>
                </a:lnTo>
                <a:lnTo>
                  <a:pt x="221" y="73"/>
                </a:lnTo>
                <a:lnTo>
                  <a:pt x="218" y="75"/>
                </a:lnTo>
                <a:lnTo>
                  <a:pt x="215" y="76"/>
                </a:lnTo>
                <a:lnTo>
                  <a:pt x="218" y="76"/>
                </a:lnTo>
                <a:lnTo>
                  <a:pt x="221" y="75"/>
                </a:lnTo>
                <a:lnTo>
                  <a:pt x="225" y="73"/>
                </a:lnTo>
                <a:lnTo>
                  <a:pt x="229" y="72"/>
                </a:lnTo>
                <a:lnTo>
                  <a:pt x="234" y="69"/>
                </a:lnTo>
                <a:lnTo>
                  <a:pt x="239" y="67"/>
                </a:lnTo>
                <a:lnTo>
                  <a:pt x="243" y="65"/>
                </a:lnTo>
                <a:lnTo>
                  <a:pt x="248" y="63"/>
                </a:lnTo>
                <a:lnTo>
                  <a:pt x="253" y="62"/>
                </a:lnTo>
                <a:lnTo>
                  <a:pt x="258" y="60"/>
                </a:lnTo>
                <a:lnTo>
                  <a:pt x="262" y="58"/>
                </a:lnTo>
                <a:lnTo>
                  <a:pt x="266" y="57"/>
                </a:lnTo>
                <a:lnTo>
                  <a:pt x="269" y="56"/>
                </a:lnTo>
                <a:lnTo>
                  <a:pt x="272" y="55"/>
                </a:lnTo>
                <a:lnTo>
                  <a:pt x="274" y="54"/>
                </a:lnTo>
                <a:lnTo>
                  <a:pt x="275" y="54"/>
                </a:lnTo>
                <a:lnTo>
                  <a:pt x="277" y="54"/>
                </a:lnTo>
                <a:lnTo>
                  <a:pt x="278" y="56"/>
                </a:lnTo>
                <a:lnTo>
                  <a:pt x="278" y="59"/>
                </a:lnTo>
                <a:lnTo>
                  <a:pt x="278" y="61"/>
                </a:lnTo>
                <a:lnTo>
                  <a:pt x="279" y="63"/>
                </a:lnTo>
                <a:lnTo>
                  <a:pt x="280" y="65"/>
                </a:lnTo>
                <a:lnTo>
                  <a:pt x="281" y="67"/>
                </a:lnTo>
                <a:lnTo>
                  <a:pt x="283" y="68"/>
                </a:lnTo>
                <a:lnTo>
                  <a:pt x="281" y="70"/>
                </a:lnTo>
                <a:lnTo>
                  <a:pt x="278" y="73"/>
                </a:lnTo>
                <a:lnTo>
                  <a:pt x="274" y="75"/>
                </a:lnTo>
                <a:lnTo>
                  <a:pt x="270" y="78"/>
                </a:lnTo>
                <a:lnTo>
                  <a:pt x="265" y="81"/>
                </a:lnTo>
                <a:lnTo>
                  <a:pt x="261" y="83"/>
                </a:lnTo>
                <a:lnTo>
                  <a:pt x="257" y="85"/>
                </a:lnTo>
                <a:lnTo>
                  <a:pt x="255" y="87"/>
                </a:lnTo>
                <a:lnTo>
                  <a:pt x="256" y="90"/>
                </a:lnTo>
                <a:lnTo>
                  <a:pt x="256" y="94"/>
                </a:lnTo>
                <a:lnTo>
                  <a:pt x="256" y="98"/>
                </a:lnTo>
                <a:lnTo>
                  <a:pt x="256" y="100"/>
                </a:lnTo>
                <a:lnTo>
                  <a:pt x="254" y="101"/>
                </a:lnTo>
                <a:lnTo>
                  <a:pt x="251" y="103"/>
                </a:lnTo>
                <a:lnTo>
                  <a:pt x="248" y="105"/>
                </a:lnTo>
                <a:lnTo>
                  <a:pt x="243" y="107"/>
                </a:lnTo>
                <a:lnTo>
                  <a:pt x="239" y="109"/>
                </a:lnTo>
                <a:lnTo>
                  <a:pt x="234" y="112"/>
                </a:lnTo>
                <a:lnTo>
                  <a:pt x="228" y="114"/>
                </a:lnTo>
                <a:lnTo>
                  <a:pt x="223" y="117"/>
                </a:lnTo>
                <a:lnTo>
                  <a:pt x="218" y="121"/>
                </a:lnTo>
                <a:lnTo>
                  <a:pt x="213" y="123"/>
                </a:lnTo>
                <a:lnTo>
                  <a:pt x="208" y="126"/>
                </a:lnTo>
                <a:lnTo>
                  <a:pt x="204" y="128"/>
                </a:lnTo>
                <a:lnTo>
                  <a:pt x="200" y="130"/>
                </a:lnTo>
                <a:lnTo>
                  <a:pt x="198" y="132"/>
                </a:lnTo>
                <a:lnTo>
                  <a:pt x="196" y="133"/>
                </a:lnTo>
                <a:lnTo>
                  <a:pt x="195" y="134"/>
                </a:lnTo>
                <a:lnTo>
                  <a:pt x="196" y="137"/>
                </a:lnTo>
                <a:lnTo>
                  <a:pt x="197" y="142"/>
                </a:lnTo>
                <a:lnTo>
                  <a:pt x="198" y="147"/>
                </a:lnTo>
                <a:lnTo>
                  <a:pt x="199" y="150"/>
                </a:lnTo>
                <a:lnTo>
                  <a:pt x="195" y="153"/>
                </a:lnTo>
                <a:lnTo>
                  <a:pt x="190" y="155"/>
                </a:lnTo>
                <a:lnTo>
                  <a:pt x="184" y="159"/>
                </a:lnTo>
                <a:lnTo>
                  <a:pt x="178" y="162"/>
                </a:lnTo>
                <a:lnTo>
                  <a:pt x="172" y="166"/>
                </a:lnTo>
                <a:lnTo>
                  <a:pt x="165" y="171"/>
                </a:lnTo>
                <a:lnTo>
                  <a:pt x="157" y="176"/>
                </a:lnTo>
                <a:lnTo>
                  <a:pt x="150" y="181"/>
                </a:lnTo>
                <a:lnTo>
                  <a:pt x="142" y="187"/>
                </a:lnTo>
                <a:lnTo>
                  <a:pt x="134" y="193"/>
                </a:lnTo>
                <a:lnTo>
                  <a:pt x="126" y="200"/>
                </a:lnTo>
                <a:lnTo>
                  <a:pt x="118" y="206"/>
                </a:lnTo>
                <a:lnTo>
                  <a:pt x="111" y="213"/>
                </a:lnTo>
                <a:lnTo>
                  <a:pt x="103" y="222"/>
                </a:lnTo>
                <a:lnTo>
                  <a:pt x="95" y="230"/>
                </a:lnTo>
                <a:lnTo>
                  <a:pt x="88" y="239"/>
                </a:lnTo>
                <a:lnTo>
                  <a:pt x="86" y="237"/>
                </a:lnTo>
                <a:lnTo>
                  <a:pt x="85" y="236"/>
                </a:lnTo>
                <a:lnTo>
                  <a:pt x="83" y="235"/>
                </a:lnTo>
                <a:lnTo>
                  <a:pt x="82" y="233"/>
                </a:lnTo>
                <a:lnTo>
                  <a:pt x="81" y="232"/>
                </a:lnTo>
                <a:lnTo>
                  <a:pt x="81" y="231"/>
                </a:lnTo>
                <a:lnTo>
                  <a:pt x="80" y="230"/>
                </a:lnTo>
                <a:lnTo>
                  <a:pt x="80" y="229"/>
                </a:lnTo>
                <a:lnTo>
                  <a:pt x="80" y="227"/>
                </a:lnTo>
                <a:lnTo>
                  <a:pt x="80" y="226"/>
                </a:lnTo>
                <a:lnTo>
                  <a:pt x="79" y="225"/>
                </a:lnTo>
                <a:lnTo>
                  <a:pt x="79" y="223"/>
                </a:lnTo>
                <a:lnTo>
                  <a:pt x="80" y="222"/>
                </a:lnTo>
                <a:lnTo>
                  <a:pt x="81" y="220"/>
                </a:lnTo>
                <a:lnTo>
                  <a:pt x="83" y="219"/>
                </a:lnTo>
                <a:lnTo>
                  <a:pt x="84" y="217"/>
                </a:lnTo>
                <a:lnTo>
                  <a:pt x="86" y="214"/>
                </a:lnTo>
                <a:lnTo>
                  <a:pt x="87" y="212"/>
                </a:lnTo>
                <a:lnTo>
                  <a:pt x="88" y="211"/>
                </a:lnTo>
                <a:lnTo>
                  <a:pt x="90" y="210"/>
                </a:lnTo>
                <a:lnTo>
                  <a:pt x="86" y="210"/>
                </a:lnTo>
                <a:lnTo>
                  <a:pt x="83" y="211"/>
                </a:lnTo>
                <a:lnTo>
                  <a:pt x="81" y="212"/>
                </a:lnTo>
                <a:lnTo>
                  <a:pt x="78" y="212"/>
                </a:lnTo>
                <a:lnTo>
                  <a:pt x="76" y="212"/>
                </a:lnTo>
                <a:lnTo>
                  <a:pt x="74" y="211"/>
                </a:lnTo>
                <a:lnTo>
                  <a:pt x="72" y="211"/>
                </a:lnTo>
                <a:lnTo>
                  <a:pt x="71" y="210"/>
                </a:lnTo>
                <a:lnTo>
                  <a:pt x="70" y="209"/>
                </a:lnTo>
                <a:lnTo>
                  <a:pt x="69" y="207"/>
                </a:lnTo>
                <a:lnTo>
                  <a:pt x="68" y="206"/>
                </a:lnTo>
                <a:lnTo>
                  <a:pt x="67" y="204"/>
                </a:lnTo>
                <a:lnTo>
                  <a:pt x="66" y="202"/>
                </a:lnTo>
                <a:lnTo>
                  <a:pt x="65" y="200"/>
                </a:lnTo>
                <a:lnTo>
                  <a:pt x="64" y="198"/>
                </a:lnTo>
                <a:lnTo>
                  <a:pt x="63" y="197"/>
                </a:lnTo>
                <a:lnTo>
                  <a:pt x="67" y="194"/>
                </a:lnTo>
                <a:lnTo>
                  <a:pt x="71" y="190"/>
                </a:lnTo>
                <a:lnTo>
                  <a:pt x="77" y="185"/>
                </a:lnTo>
                <a:lnTo>
                  <a:pt x="83" y="180"/>
                </a:lnTo>
                <a:lnTo>
                  <a:pt x="90" y="175"/>
                </a:lnTo>
                <a:lnTo>
                  <a:pt x="98" y="169"/>
                </a:lnTo>
                <a:lnTo>
                  <a:pt x="107" y="162"/>
                </a:lnTo>
                <a:lnTo>
                  <a:pt x="115" y="156"/>
                </a:lnTo>
                <a:lnTo>
                  <a:pt x="124" y="150"/>
                </a:lnTo>
                <a:lnTo>
                  <a:pt x="132" y="144"/>
                </a:lnTo>
                <a:lnTo>
                  <a:pt x="141" y="137"/>
                </a:lnTo>
                <a:lnTo>
                  <a:pt x="149" y="132"/>
                </a:lnTo>
                <a:lnTo>
                  <a:pt x="156" y="127"/>
                </a:lnTo>
                <a:lnTo>
                  <a:pt x="163" y="123"/>
                </a:lnTo>
                <a:lnTo>
                  <a:pt x="169" y="120"/>
                </a:lnTo>
                <a:lnTo>
                  <a:pt x="175" y="117"/>
                </a:lnTo>
                <a:lnTo>
                  <a:pt x="169" y="120"/>
                </a:lnTo>
                <a:lnTo>
                  <a:pt x="163" y="122"/>
                </a:lnTo>
                <a:lnTo>
                  <a:pt x="155" y="126"/>
                </a:lnTo>
                <a:lnTo>
                  <a:pt x="146" y="130"/>
                </a:lnTo>
                <a:lnTo>
                  <a:pt x="137" y="135"/>
                </a:lnTo>
                <a:lnTo>
                  <a:pt x="127" y="140"/>
                </a:lnTo>
                <a:lnTo>
                  <a:pt x="116" y="146"/>
                </a:lnTo>
                <a:lnTo>
                  <a:pt x="106" y="152"/>
                </a:lnTo>
                <a:lnTo>
                  <a:pt x="96" y="157"/>
                </a:lnTo>
                <a:lnTo>
                  <a:pt x="86" y="163"/>
                </a:lnTo>
                <a:lnTo>
                  <a:pt x="77" y="169"/>
                </a:lnTo>
                <a:lnTo>
                  <a:pt x="70" y="173"/>
                </a:lnTo>
                <a:lnTo>
                  <a:pt x="63" y="177"/>
                </a:lnTo>
                <a:lnTo>
                  <a:pt x="58" y="181"/>
                </a:lnTo>
                <a:lnTo>
                  <a:pt x="55" y="183"/>
                </a:lnTo>
                <a:lnTo>
                  <a:pt x="54" y="184"/>
                </a:lnTo>
                <a:lnTo>
                  <a:pt x="51" y="182"/>
                </a:lnTo>
                <a:lnTo>
                  <a:pt x="49" y="180"/>
                </a:lnTo>
                <a:lnTo>
                  <a:pt x="46" y="177"/>
                </a:lnTo>
                <a:lnTo>
                  <a:pt x="44" y="175"/>
                </a:lnTo>
                <a:lnTo>
                  <a:pt x="42" y="173"/>
                </a:lnTo>
                <a:lnTo>
                  <a:pt x="40" y="171"/>
                </a:lnTo>
                <a:lnTo>
                  <a:pt x="38" y="169"/>
                </a:lnTo>
                <a:lnTo>
                  <a:pt x="37" y="168"/>
                </a:lnTo>
                <a:lnTo>
                  <a:pt x="39" y="165"/>
                </a:lnTo>
                <a:lnTo>
                  <a:pt x="42" y="162"/>
                </a:lnTo>
                <a:lnTo>
                  <a:pt x="47" y="159"/>
                </a:lnTo>
                <a:lnTo>
                  <a:pt x="53" y="155"/>
                </a:lnTo>
                <a:lnTo>
                  <a:pt x="59" y="150"/>
                </a:lnTo>
                <a:lnTo>
                  <a:pt x="65" y="146"/>
                </a:lnTo>
                <a:lnTo>
                  <a:pt x="72" y="140"/>
                </a:lnTo>
                <a:lnTo>
                  <a:pt x="80" y="135"/>
                </a:lnTo>
                <a:lnTo>
                  <a:pt x="87" y="130"/>
                </a:lnTo>
                <a:lnTo>
                  <a:pt x="94" y="125"/>
                </a:lnTo>
                <a:lnTo>
                  <a:pt x="101" y="120"/>
                </a:lnTo>
                <a:lnTo>
                  <a:pt x="107" y="115"/>
                </a:lnTo>
                <a:lnTo>
                  <a:pt x="112" y="111"/>
                </a:lnTo>
                <a:lnTo>
                  <a:pt x="116" y="108"/>
                </a:lnTo>
                <a:lnTo>
                  <a:pt x="120" y="105"/>
                </a:lnTo>
                <a:lnTo>
                  <a:pt x="122" y="104"/>
                </a:lnTo>
                <a:lnTo>
                  <a:pt x="120" y="104"/>
                </a:lnTo>
                <a:lnTo>
                  <a:pt x="115" y="106"/>
                </a:lnTo>
                <a:lnTo>
                  <a:pt x="110" y="109"/>
                </a:lnTo>
                <a:lnTo>
                  <a:pt x="104" y="112"/>
                </a:lnTo>
                <a:lnTo>
                  <a:pt x="96" y="116"/>
                </a:lnTo>
                <a:lnTo>
                  <a:pt x="88" y="121"/>
                </a:lnTo>
                <a:lnTo>
                  <a:pt x="80" y="126"/>
                </a:lnTo>
                <a:lnTo>
                  <a:pt x="71" y="130"/>
                </a:lnTo>
                <a:lnTo>
                  <a:pt x="63" y="135"/>
                </a:lnTo>
                <a:lnTo>
                  <a:pt x="55" y="140"/>
                </a:lnTo>
                <a:lnTo>
                  <a:pt x="47" y="145"/>
                </a:lnTo>
                <a:lnTo>
                  <a:pt x="40" y="149"/>
                </a:lnTo>
                <a:lnTo>
                  <a:pt x="34" y="152"/>
                </a:lnTo>
                <a:lnTo>
                  <a:pt x="29" y="154"/>
                </a:lnTo>
                <a:lnTo>
                  <a:pt x="26" y="156"/>
                </a:lnTo>
                <a:lnTo>
                  <a:pt x="25" y="157"/>
                </a:lnTo>
                <a:lnTo>
                  <a:pt x="21" y="154"/>
                </a:lnTo>
                <a:lnTo>
                  <a:pt x="17" y="150"/>
                </a:lnTo>
                <a:lnTo>
                  <a:pt x="13" y="146"/>
                </a:lnTo>
                <a:lnTo>
                  <a:pt x="9" y="141"/>
                </a:lnTo>
                <a:lnTo>
                  <a:pt x="5" y="137"/>
                </a:lnTo>
                <a:lnTo>
                  <a:pt x="2" y="134"/>
                </a:lnTo>
                <a:lnTo>
                  <a:pt x="0" y="131"/>
                </a:lnTo>
                <a:lnTo>
                  <a:pt x="0" y="130"/>
                </a:lnTo>
                <a:lnTo>
                  <a:pt x="2" y="129"/>
                </a:lnTo>
                <a:lnTo>
                  <a:pt x="4" y="127"/>
                </a:lnTo>
                <a:lnTo>
                  <a:pt x="9" y="124"/>
                </a:lnTo>
                <a:lnTo>
                  <a:pt x="14" y="121"/>
                </a:lnTo>
                <a:lnTo>
                  <a:pt x="20" y="116"/>
                </a:lnTo>
                <a:lnTo>
                  <a:pt x="26" y="112"/>
                </a:lnTo>
                <a:lnTo>
                  <a:pt x="33" y="108"/>
                </a:lnTo>
                <a:lnTo>
                  <a:pt x="40" y="104"/>
                </a:lnTo>
                <a:lnTo>
                  <a:pt x="48" y="99"/>
                </a:lnTo>
                <a:lnTo>
                  <a:pt x="54" y="94"/>
                </a:lnTo>
                <a:lnTo>
                  <a:pt x="61" y="90"/>
                </a:lnTo>
                <a:lnTo>
                  <a:pt x="67" y="86"/>
                </a:lnTo>
                <a:lnTo>
                  <a:pt x="72" y="83"/>
                </a:lnTo>
                <a:lnTo>
                  <a:pt x="76" y="80"/>
                </a:lnTo>
                <a:lnTo>
                  <a:pt x="79" y="78"/>
                </a:lnTo>
                <a:lnTo>
                  <a:pt x="80" y="77"/>
                </a:lnTo>
                <a:lnTo>
                  <a:pt x="239" y="16"/>
                </a:lnTo>
                <a:lnTo>
                  <a:pt x="242" y="16"/>
                </a:lnTo>
                <a:lnTo>
                  <a:pt x="245" y="14"/>
                </a:lnTo>
                <a:lnTo>
                  <a:pt x="248" y="13"/>
                </a:lnTo>
                <a:lnTo>
                  <a:pt x="252" y="12"/>
                </a:lnTo>
                <a:lnTo>
                  <a:pt x="255" y="11"/>
                </a:lnTo>
                <a:lnTo>
                  <a:pt x="259" y="10"/>
                </a:lnTo>
                <a:lnTo>
                  <a:pt x="263" y="8"/>
                </a:lnTo>
                <a:lnTo>
                  <a:pt x="266" y="7"/>
                </a:lnTo>
                <a:lnTo>
                  <a:pt x="270" y="6"/>
                </a:lnTo>
                <a:lnTo>
                  <a:pt x="272" y="5"/>
                </a:lnTo>
                <a:lnTo>
                  <a:pt x="275" y="4"/>
                </a:lnTo>
                <a:lnTo>
                  <a:pt x="278" y="3"/>
                </a:lnTo>
                <a:lnTo>
                  <a:pt x="280" y="2"/>
                </a:lnTo>
                <a:lnTo>
                  <a:pt x="283" y="1"/>
                </a:lnTo>
                <a:lnTo>
                  <a:pt x="284" y="0"/>
                </a:lnTo>
                <a:lnTo>
                  <a:pt x="285" y="0"/>
                </a:lnTo>
              </a:path>
            </a:pathLst>
          </a:custGeom>
          <a:solidFill>
            <a:srgbClr val="FF0000"/>
          </a:solidFill>
          <a:ln w="9525" cap="rnd">
            <a:noFill/>
            <a:round/>
            <a:headEnd/>
            <a:tailEnd/>
          </a:ln>
          <a:effectLst/>
        </p:spPr>
        <p:txBody>
          <a:bodyPr/>
          <a:lstStyle/>
          <a:p>
            <a:endParaRPr lang="en-US"/>
          </a:p>
        </p:txBody>
      </p:sp>
      <p:sp>
        <p:nvSpPr>
          <p:cNvPr id="205894" name="Rectangle 70"/>
          <p:cNvSpPr>
            <a:spLocks noChangeArrowheads="1"/>
          </p:cNvSpPr>
          <p:nvPr/>
        </p:nvSpPr>
        <p:spPr bwMode="auto">
          <a:xfrm>
            <a:off x="304800" y="2784475"/>
            <a:ext cx="123507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a:solidFill>
                  <a:schemeClr val="hlink"/>
                </a:solidFill>
              </a:rPr>
              <a:t>“Working</a:t>
            </a:r>
            <a:br>
              <a:rPr lang="en-US" sz="1400">
                <a:solidFill>
                  <a:schemeClr val="hlink"/>
                </a:solidFill>
              </a:rPr>
            </a:br>
            <a:r>
              <a:rPr lang="en-US" sz="1400">
                <a:solidFill>
                  <a:schemeClr val="hlink"/>
                </a:solidFill>
              </a:rPr>
              <a:t>through the</a:t>
            </a:r>
            <a:br>
              <a:rPr lang="en-US" sz="1400">
                <a:solidFill>
                  <a:schemeClr val="hlink"/>
                </a:solidFill>
              </a:rPr>
            </a:br>
            <a:r>
              <a:rPr lang="en-US" sz="1400">
                <a:solidFill>
                  <a:schemeClr val="hlink"/>
                </a:solidFill>
              </a:rPr>
              <a:t>Change”</a:t>
            </a:r>
          </a:p>
        </p:txBody>
      </p:sp>
      <p:sp>
        <p:nvSpPr>
          <p:cNvPr id="205895" name="Rectangle 71"/>
          <p:cNvSpPr>
            <a:spLocks noChangeArrowheads="1"/>
          </p:cNvSpPr>
          <p:nvPr/>
        </p:nvSpPr>
        <p:spPr bwMode="auto">
          <a:xfrm>
            <a:off x="1708150" y="2136775"/>
            <a:ext cx="2449513" cy="3417888"/>
          </a:xfrm>
          <a:prstGeom prst="rect">
            <a:avLst/>
          </a:prstGeom>
          <a:noFill/>
          <a:ln w="9525">
            <a:noFill/>
            <a:miter lim="800000"/>
            <a:headEnd/>
            <a:tailEnd/>
          </a:ln>
          <a:effectLst/>
        </p:spPr>
        <p:txBody>
          <a:bodyPr lIns="92075" tIns="46038" rIns="92075" bIns="46038">
            <a:spAutoFit/>
          </a:bodyPr>
          <a:lstStyle/>
          <a:p>
            <a:pPr marL="228600" indent="-228600" algn="l">
              <a:spcBef>
                <a:spcPct val="20000"/>
              </a:spcBef>
              <a:buSzPct val="75000"/>
              <a:buFont typeface="Wingdings" pitchFamily="2" charset="2"/>
              <a:buChar char="n"/>
            </a:pPr>
            <a:r>
              <a:rPr lang="en-US" sz="1600" b="0" i="0"/>
              <a:t>Create a vision of the future &amp; articulate the new mind-set.</a:t>
            </a:r>
          </a:p>
          <a:p>
            <a:pPr marL="228600" indent="-228600" algn="l">
              <a:spcBef>
                <a:spcPct val="20000"/>
              </a:spcBef>
              <a:buSzPct val="75000"/>
              <a:buFont typeface="Wingdings" pitchFamily="2" charset="2"/>
              <a:buChar char="n"/>
            </a:pPr>
            <a:r>
              <a:rPr lang="en-US" sz="1600" b="0" i="0"/>
              <a:t>Help people understand both the big picture &amp; the details.</a:t>
            </a:r>
          </a:p>
          <a:p>
            <a:pPr marL="228600" indent="-228600" algn="l">
              <a:spcBef>
                <a:spcPct val="20000"/>
              </a:spcBef>
              <a:buSzPct val="75000"/>
              <a:buFont typeface="Wingdings" pitchFamily="2" charset="2"/>
              <a:buChar char="n"/>
            </a:pPr>
            <a:r>
              <a:rPr lang="en-US" sz="1600" b="0" i="0"/>
              <a:t>Communicate the purpose &amp; benefits broadly.</a:t>
            </a:r>
          </a:p>
          <a:p>
            <a:pPr marL="228600" indent="-228600" algn="l">
              <a:spcBef>
                <a:spcPct val="20000"/>
              </a:spcBef>
              <a:buSzPct val="75000"/>
              <a:buFont typeface="Wingdings" pitchFamily="2" charset="2"/>
              <a:buChar char="n"/>
            </a:pPr>
            <a:r>
              <a:rPr lang="en-US" sz="1600" b="0" i="0"/>
              <a:t>Help people make the link between solving today’s issues &amp; the new plan.</a:t>
            </a:r>
          </a:p>
        </p:txBody>
      </p:sp>
      <p:sp>
        <p:nvSpPr>
          <p:cNvPr id="205896" name="Rectangle 72"/>
          <p:cNvSpPr>
            <a:spLocks noChangeArrowheads="1"/>
          </p:cNvSpPr>
          <p:nvPr/>
        </p:nvSpPr>
        <p:spPr bwMode="auto">
          <a:xfrm>
            <a:off x="4130675" y="2133600"/>
            <a:ext cx="2419350" cy="3173413"/>
          </a:xfrm>
          <a:prstGeom prst="rect">
            <a:avLst/>
          </a:prstGeom>
          <a:noFill/>
          <a:ln w="9525">
            <a:noFill/>
            <a:miter lim="800000"/>
            <a:headEnd/>
            <a:tailEnd/>
          </a:ln>
          <a:effectLst/>
        </p:spPr>
        <p:txBody>
          <a:bodyPr lIns="92075" tIns="46038" rIns="92075" bIns="46038">
            <a:spAutoFit/>
          </a:bodyPr>
          <a:lstStyle/>
          <a:p>
            <a:pPr marL="228600" indent="-228600" algn="l">
              <a:spcBef>
                <a:spcPct val="20000"/>
              </a:spcBef>
              <a:buSzPct val="75000"/>
              <a:buFont typeface="Wingdings" pitchFamily="2" charset="2"/>
              <a:buChar char="n"/>
            </a:pPr>
            <a:r>
              <a:rPr lang="en-US" sz="1600" b="0" i="0"/>
              <a:t>Hold “reality check” meetings to work through the threats, losses, and resistance.</a:t>
            </a:r>
          </a:p>
          <a:p>
            <a:pPr marL="228600" indent="-228600" algn="l">
              <a:spcBef>
                <a:spcPct val="20000"/>
              </a:spcBef>
              <a:buSzPct val="75000"/>
              <a:buFont typeface="Wingdings" pitchFamily="2" charset="2"/>
              <a:buChar char="n"/>
            </a:pPr>
            <a:r>
              <a:rPr lang="en-US" sz="1600" b="0" i="0"/>
              <a:t>Work through the leaders’ emotion/</a:t>
            </a:r>
            <a:br>
              <a:rPr lang="en-US" sz="1600" b="0" i="0"/>
            </a:br>
            <a:r>
              <a:rPr lang="en-US" sz="1600" b="0" i="0"/>
              <a:t>resistance first.</a:t>
            </a:r>
          </a:p>
          <a:p>
            <a:pPr marL="228600" indent="-228600" algn="l">
              <a:spcBef>
                <a:spcPct val="20000"/>
              </a:spcBef>
              <a:buSzPct val="75000"/>
              <a:buFont typeface="Wingdings" pitchFamily="2" charset="2"/>
              <a:buChar char="n"/>
            </a:pPr>
            <a:r>
              <a:rPr lang="en-US" sz="1600" b="0" i="0"/>
              <a:t>Use individual gain/loss analysis as as tool.</a:t>
            </a:r>
          </a:p>
          <a:p>
            <a:pPr marL="228600" indent="-228600" algn="l">
              <a:spcBef>
                <a:spcPct val="20000"/>
              </a:spcBef>
              <a:buSzPct val="75000"/>
              <a:buFont typeface="Wingdings" pitchFamily="2" charset="2"/>
              <a:buChar char="n"/>
            </a:pPr>
            <a:r>
              <a:rPr lang="en-US" sz="1600" b="0" i="0"/>
              <a:t>Discuss how to manage stress.  Be supportive of one another.</a:t>
            </a:r>
          </a:p>
        </p:txBody>
      </p:sp>
      <p:sp>
        <p:nvSpPr>
          <p:cNvPr id="205897" name="Rectangle 73"/>
          <p:cNvSpPr>
            <a:spLocks noChangeArrowheads="1"/>
          </p:cNvSpPr>
          <p:nvPr/>
        </p:nvSpPr>
        <p:spPr bwMode="auto">
          <a:xfrm>
            <a:off x="6591300" y="2133600"/>
            <a:ext cx="2419350" cy="3810000"/>
          </a:xfrm>
          <a:prstGeom prst="rect">
            <a:avLst/>
          </a:prstGeom>
          <a:noFill/>
          <a:ln w="9525">
            <a:noFill/>
            <a:miter lim="800000"/>
            <a:headEnd/>
            <a:tailEnd/>
          </a:ln>
          <a:effectLst/>
        </p:spPr>
        <p:txBody>
          <a:bodyPr lIns="92075" tIns="46038" rIns="92075" bIns="46038">
            <a:spAutoFit/>
          </a:bodyPr>
          <a:lstStyle/>
          <a:p>
            <a:pPr marL="228600" indent="-228600" algn="l">
              <a:spcBef>
                <a:spcPct val="20000"/>
              </a:spcBef>
              <a:buSzPct val="75000"/>
              <a:buFont typeface="Wingdings" pitchFamily="2" charset="2"/>
              <a:buChar char="n"/>
            </a:pPr>
            <a:r>
              <a:rPr lang="en-US" sz="1600" b="0" i="0"/>
              <a:t>Develop a new profile of leadership success.</a:t>
            </a:r>
          </a:p>
          <a:p>
            <a:pPr marL="228600" indent="-228600" algn="l">
              <a:spcBef>
                <a:spcPct val="20000"/>
              </a:spcBef>
              <a:buSzPct val="75000"/>
              <a:buFont typeface="Wingdings" pitchFamily="2" charset="2"/>
              <a:buChar char="n"/>
            </a:pPr>
            <a:r>
              <a:rPr lang="en-US" sz="1600" b="0" i="0"/>
              <a:t>Evaluate the top levels of management in stores.</a:t>
            </a:r>
          </a:p>
          <a:p>
            <a:pPr marL="228600" indent="-228600" algn="l">
              <a:spcBef>
                <a:spcPct val="20000"/>
              </a:spcBef>
              <a:buSzPct val="75000"/>
              <a:buFont typeface="Wingdings" pitchFamily="2" charset="2"/>
              <a:buChar char="n"/>
            </a:pPr>
            <a:r>
              <a:rPr lang="en-US" sz="1600" b="0" i="0"/>
              <a:t>Involve employees in building change plans.</a:t>
            </a:r>
          </a:p>
          <a:p>
            <a:pPr marL="228600" indent="-228600" algn="l">
              <a:spcBef>
                <a:spcPct val="20000"/>
              </a:spcBef>
              <a:buSzPct val="75000"/>
              <a:buFont typeface="Wingdings" pitchFamily="2" charset="2"/>
              <a:buChar char="n"/>
            </a:pPr>
            <a:r>
              <a:rPr lang="en-US" sz="1600" b="0" i="0"/>
              <a:t>Reward successes; expect &amp; learn from mistakes.</a:t>
            </a:r>
          </a:p>
          <a:p>
            <a:pPr marL="228600" indent="-228600" algn="l">
              <a:spcBef>
                <a:spcPct val="20000"/>
              </a:spcBef>
              <a:buSzPct val="75000"/>
              <a:buFont typeface="Wingdings" pitchFamily="2" charset="2"/>
              <a:buChar char="n"/>
            </a:pPr>
            <a:r>
              <a:rPr lang="en-US" sz="1600" b="0" i="0"/>
              <a:t>Drive individual 	behavior change.</a:t>
            </a:r>
          </a:p>
          <a:p>
            <a:pPr marL="228600" indent="-228600" algn="l">
              <a:spcBef>
                <a:spcPct val="20000"/>
              </a:spcBef>
              <a:buSzPct val="75000"/>
              <a:buFont typeface="Wingdings" pitchFamily="2" charset="2"/>
              <a:buChar char="n"/>
            </a:pPr>
            <a:endParaRPr lang="en-US" sz="1600" b="0" i="0"/>
          </a:p>
          <a:p>
            <a:pPr marL="228600" indent="-228600" algn="l">
              <a:spcBef>
                <a:spcPct val="20000"/>
              </a:spcBef>
              <a:buSzPct val="75000"/>
              <a:buFont typeface="Wingdings" pitchFamily="2" charset="2"/>
              <a:buChar char="n"/>
            </a:pPr>
            <a:endParaRPr lang="en-US" sz="1600" b="0" i="0"/>
          </a:p>
        </p:txBody>
      </p:sp>
      <p:sp>
        <p:nvSpPr>
          <p:cNvPr id="205898" name="Rectangle 74"/>
          <p:cNvSpPr>
            <a:spLocks noChangeArrowheads="1"/>
          </p:cNvSpPr>
          <p:nvPr/>
        </p:nvSpPr>
        <p:spPr bwMode="auto">
          <a:xfrm>
            <a:off x="158750" y="1063625"/>
            <a:ext cx="8813800" cy="4498975"/>
          </a:xfrm>
          <a:prstGeom prst="rect">
            <a:avLst/>
          </a:prstGeom>
          <a:noFill/>
          <a:ln w="12700">
            <a:solidFill>
              <a:srgbClr val="000000"/>
            </a:solidFill>
            <a:miter lim="800000"/>
            <a:headEnd/>
            <a:tailEnd/>
          </a:ln>
        </p:spPr>
        <p:txBody>
          <a:bodyPr/>
          <a:lstStyle/>
          <a:p>
            <a:pPr algn="l"/>
            <a:endParaRPr lang="en-US" sz="2400" b="0" i="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Freeform 1026"/>
          <p:cNvSpPr>
            <a:spLocks/>
          </p:cNvSpPr>
          <p:nvPr/>
        </p:nvSpPr>
        <p:spPr bwMode="auto">
          <a:xfrm>
            <a:off x="158750" y="1063625"/>
            <a:ext cx="1470025" cy="1074738"/>
          </a:xfrm>
          <a:custGeom>
            <a:avLst/>
            <a:gdLst/>
            <a:ahLst/>
            <a:cxnLst>
              <a:cxn ang="0">
                <a:pos x="0" y="0"/>
              </a:cxn>
              <a:cxn ang="0">
                <a:pos x="926" y="677"/>
              </a:cxn>
              <a:cxn ang="0">
                <a:pos x="0" y="0"/>
              </a:cxn>
            </a:cxnLst>
            <a:rect l="0" t="0" r="r" b="b"/>
            <a:pathLst>
              <a:path w="926" h="677">
                <a:moveTo>
                  <a:pt x="0" y="0"/>
                </a:moveTo>
                <a:lnTo>
                  <a:pt x="926" y="677"/>
                </a:lnTo>
                <a:lnTo>
                  <a:pt x="0" y="0"/>
                </a:lnTo>
                <a:close/>
              </a:path>
            </a:pathLst>
          </a:custGeom>
          <a:solidFill>
            <a:srgbClr val="FFFF66"/>
          </a:solidFill>
          <a:ln w="12700">
            <a:solidFill>
              <a:srgbClr val="000000"/>
            </a:solidFill>
            <a:prstDash val="solid"/>
            <a:round/>
            <a:headEnd/>
            <a:tailEnd/>
          </a:ln>
        </p:spPr>
        <p:txBody>
          <a:bodyPr/>
          <a:lstStyle/>
          <a:p>
            <a:endParaRPr lang="en-US"/>
          </a:p>
        </p:txBody>
      </p:sp>
      <p:sp>
        <p:nvSpPr>
          <p:cNvPr id="207875" name="Rectangle 1027"/>
          <p:cNvSpPr>
            <a:spLocks noGrp="1" noChangeArrowheads="1"/>
          </p:cNvSpPr>
          <p:nvPr>
            <p:ph type="title"/>
          </p:nvPr>
        </p:nvSpPr>
        <p:spPr/>
        <p:txBody>
          <a:bodyPr/>
          <a:lstStyle/>
          <a:p>
            <a:r>
              <a:rPr lang="en-US"/>
              <a:t>The technology of leading sustainable change</a:t>
            </a:r>
          </a:p>
        </p:txBody>
      </p:sp>
      <p:sp>
        <p:nvSpPr>
          <p:cNvPr id="207876" name="Freeform 1028"/>
          <p:cNvSpPr>
            <a:spLocks/>
          </p:cNvSpPr>
          <p:nvPr/>
        </p:nvSpPr>
        <p:spPr bwMode="auto">
          <a:xfrm>
            <a:off x="176213" y="1057275"/>
            <a:ext cx="8789987" cy="1074738"/>
          </a:xfrm>
          <a:custGeom>
            <a:avLst/>
            <a:gdLst/>
            <a:ahLst/>
            <a:cxnLst>
              <a:cxn ang="0">
                <a:pos x="0" y="8"/>
              </a:cxn>
              <a:cxn ang="0">
                <a:pos x="911" y="677"/>
              </a:cxn>
              <a:cxn ang="0">
                <a:pos x="5537" y="677"/>
              </a:cxn>
              <a:cxn ang="0">
                <a:pos x="5537" y="0"/>
              </a:cxn>
              <a:cxn ang="0">
                <a:pos x="8" y="0"/>
              </a:cxn>
              <a:cxn ang="0">
                <a:pos x="0" y="8"/>
              </a:cxn>
            </a:cxnLst>
            <a:rect l="0" t="0" r="r" b="b"/>
            <a:pathLst>
              <a:path w="5537" h="677">
                <a:moveTo>
                  <a:pt x="0" y="8"/>
                </a:moveTo>
                <a:lnTo>
                  <a:pt x="911" y="677"/>
                </a:lnTo>
                <a:lnTo>
                  <a:pt x="5537" y="677"/>
                </a:lnTo>
                <a:lnTo>
                  <a:pt x="5537" y="0"/>
                </a:lnTo>
                <a:lnTo>
                  <a:pt x="8" y="0"/>
                </a:lnTo>
                <a:lnTo>
                  <a:pt x="0" y="8"/>
                </a:lnTo>
                <a:close/>
              </a:path>
            </a:pathLst>
          </a:custGeom>
          <a:solidFill>
            <a:srgbClr val="FFFFFF"/>
          </a:solidFill>
          <a:ln w="9525">
            <a:noFill/>
            <a:round/>
            <a:headEnd/>
            <a:tailEnd/>
          </a:ln>
        </p:spPr>
        <p:txBody>
          <a:bodyPr/>
          <a:lstStyle/>
          <a:p>
            <a:endParaRPr lang="en-US"/>
          </a:p>
        </p:txBody>
      </p:sp>
      <p:sp>
        <p:nvSpPr>
          <p:cNvPr id="207877" name="Freeform 1029"/>
          <p:cNvSpPr>
            <a:spLocks/>
          </p:cNvSpPr>
          <p:nvPr/>
        </p:nvSpPr>
        <p:spPr bwMode="auto">
          <a:xfrm>
            <a:off x="182563" y="1063625"/>
            <a:ext cx="8789987" cy="1074738"/>
          </a:xfrm>
          <a:custGeom>
            <a:avLst/>
            <a:gdLst/>
            <a:ahLst/>
            <a:cxnLst>
              <a:cxn ang="0">
                <a:pos x="0" y="7"/>
              </a:cxn>
              <a:cxn ang="0">
                <a:pos x="911" y="677"/>
              </a:cxn>
              <a:cxn ang="0">
                <a:pos x="5537" y="677"/>
              </a:cxn>
              <a:cxn ang="0">
                <a:pos x="5537" y="0"/>
              </a:cxn>
              <a:cxn ang="0">
                <a:pos x="8" y="0"/>
              </a:cxn>
            </a:cxnLst>
            <a:rect l="0" t="0" r="r" b="b"/>
            <a:pathLst>
              <a:path w="5537" h="677">
                <a:moveTo>
                  <a:pt x="0" y="7"/>
                </a:moveTo>
                <a:lnTo>
                  <a:pt x="911" y="677"/>
                </a:lnTo>
                <a:lnTo>
                  <a:pt x="5537" y="677"/>
                </a:lnTo>
                <a:lnTo>
                  <a:pt x="5537" y="0"/>
                </a:lnTo>
                <a:lnTo>
                  <a:pt x="8" y="0"/>
                </a:lnTo>
              </a:path>
            </a:pathLst>
          </a:custGeom>
          <a:noFill/>
          <a:ln w="12700">
            <a:solidFill>
              <a:srgbClr val="000000"/>
            </a:solidFill>
            <a:prstDash val="solid"/>
            <a:round/>
            <a:headEnd/>
            <a:tailEnd/>
          </a:ln>
        </p:spPr>
        <p:txBody>
          <a:bodyPr/>
          <a:lstStyle/>
          <a:p>
            <a:endParaRPr lang="en-US"/>
          </a:p>
        </p:txBody>
      </p:sp>
      <p:sp>
        <p:nvSpPr>
          <p:cNvPr id="207878" name="Line 1030"/>
          <p:cNvSpPr>
            <a:spLocks noChangeShapeType="1"/>
          </p:cNvSpPr>
          <p:nvPr/>
        </p:nvSpPr>
        <p:spPr bwMode="auto">
          <a:xfrm>
            <a:off x="152400" y="2138363"/>
            <a:ext cx="1798638" cy="1587"/>
          </a:xfrm>
          <a:prstGeom prst="line">
            <a:avLst/>
          </a:prstGeom>
          <a:noFill/>
          <a:ln w="12700">
            <a:solidFill>
              <a:srgbClr val="000000"/>
            </a:solidFill>
            <a:round/>
            <a:headEnd/>
            <a:tailEnd/>
          </a:ln>
        </p:spPr>
        <p:txBody>
          <a:bodyPr/>
          <a:lstStyle/>
          <a:p>
            <a:endParaRPr lang="en-US"/>
          </a:p>
        </p:txBody>
      </p:sp>
      <p:sp>
        <p:nvSpPr>
          <p:cNvPr id="207879" name="Line 1031"/>
          <p:cNvSpPr>
            <a:spLocks noChangeShapeType="1"/>
          </p:cNvSpPr>
          <p:nvPr/>
        </p:nvSpPr>
        <p:spPr bwMode="auto">
          <a:xfrm>
            <a:off x="1628775" y="1069975"/>
            <a:ext cx="1588" cy="4492625"/>
          </a:xfrm>
          <a:prstGeom prst="line">
            <a:avLst/>
          </a:prstGeom>
          <a:noFill/>
          <a:ln w="12700">
            <a:solidFill>
              <a:srgbClr val="000000"/>
            </a:solidFill>
            <a:round/>
            <a:headEnd/>
            <a:tailEnd/>
          </a:ln>
        </p:spPr>
        <p:txBody>
          <a:bodyPr/>
          <a:lstStyle/>
          <a:p>
            <a:endParaRPr lang="en-US"/>
          </a:p>
        </p:txBody>
      </p:sp>
      <p:sp>
        <p:nvSpPr>
          <p:cNvPr id="207880" name="Line 1032"/>
          <p:cNvSpPr>
            <a:spLocks noChangeShapeType="1"/>
          </p:cNvSpPr>
          <p:nvPr/>
        </p:nvSpPr>
        <p:spPr bwMode="auto">
          <a:xfrm>
            <a:off x="4075113" y="1057275"/>
            <a:ext cx="1587" cy="4505325"/>
          </a:xfrm>
          <a:prstGeom prst="line">
            <a:avLst/>
          </a:prstGeom>
          <a:noFill/>
          <a:ln w="12700">
            <a:solidFill>
              <a:srgbClr val="000000"/>
            </a:solidFill>
            <a:round/>
            <a:headEnd/>
            <a:tailEnd/>
          </a:ln>
        </p:spPr>
        <p:txBody>
          <a:bodyPr/>
          <a:lstStyle/>
          <a:p>
            <a:endParaRPr lang="en-US"/>
          </a:p>
        </p:txBody>
      </p:sp>
      <p:sp>
        <p:nvSpPr>
          <p:cNvPr id="207881" name="Line 1033"/>
          <p:cNvSpPr>
            <a:spLocks noChangeShapeType="1"/>
          </p:cNvSpPr>
          <p:nvPr/>
        </p:nvSpPr>
        <p:spPr bwMode="auto">
          <a:xfrm>
            <a:off x="6526213" y="1057275"/>
            <a:ext cx="1587" cy="4505325"/>
          </a:xfrm>
          <a:prstGeom prst="line">
            <a:avLst/>
          </a:prstGeom>
          <a:noFill/>
          <a:ln w="12700">
            <a:solidFill>
              <a:srgbClr val="000000"/>
            </a:solidFill>
            <a:round/>
            <a:headEnd/>
            <a:tailEnd/>
          </a:ln>
        </p:spPr>
        <p:txBody>
          <a:bodyPr/>
          <a:lstStyle/>
          <a:p>
            <a:endParaRPr lang="en-US"/>
          </a:p>
        </p:txBody>
      </p:sp>
      <p:sp>
        <p:nvSpPr>
          <p:cNvPr id="207882" name="Rectangle 1034"/>
          <p:cNvSpPr>
            <a:spLocks noChangeArrowheads="1"/>
          </p:cNvSpPr>
          <p:nvPr/>
        </p:nvSpPr>
        <p:spPr bwMode="auto">
          <a:xfrm>
            <a:off x="1771650" y="1138238"/>
            <a:ext cx="2209800" cy="868362"/>
          </a:xfrm>
          <a:prstGeom prst="rect">
            <a:avLst/>
          </a:prstGeom>
          <a:noFill/>
          <a:ln w="9525">
            <a:noFill/>
            <a:miter lim="800000"/>
            <a:headEnd/>
            <a:tailEnd/>
          </a:ln>
          <a:effectLst/>
        </p:spPr>
        <p:txBody>
          <a:bodyPr lIns="92075" tIns="46038" rIns="92075" bIns="46038">
            <a:spAutoFit/>
          </a:bodyPr>
          <a:lstStyle/>
          <a:p>
            <a:pPr algn="l"/>
            <a:r>
              <a:rPr lang="en-US" sz="1700" b="0" i="0"/>
              <a:t>Mind-set</a:t>
            </a:r>
          </a:p>
          <a:p>
            <a:pPr algn="l"/>
            <a:r>
              <a:rPr lang="en-US" sz="1700" b="0" i="0"/>
              <a:t>(Thinking/</a:t>
            </a:r>
          </a:p>
          <a:p>
            <a:pPr algn="l"/>
            <a:r>
              <a:rPr lang="en-US" sz="1700" b="0" i="0"/>
              <a:t>Understanding)</a:t>
            </a:r>
          </a:p>
        </p:txBody>
      </p:sp>
      <p:sp>
        <p:nvSpPr>
          <p:cNvPr id="207883" name="Rectangle 1035"/>
          <p:cNvSpPr>
            <a:spLocks noChangeArrowheads="1"/>
          </p:cNvSpPr>
          <p:nvPr/>
        </p:nvSpPr>
        <p:spPr bwMode="auto">
          <a:xfrm>
            <a:off x="655638" y="1104900"/>
            <a:ext cx="1006475" cy="476250"/>
          </a:xfrm>
          <a:prstGeom prst="rect">
            <a:avLst/>
          </a:prstGeom>
          <a:noFill/>
          <a:ln w="9525">
            <a:noFill/>
            <a:miter lim="800000"/>
            <a:headEnd/>
            <a:tailEnd/>
          </a:ln>
          <a:effectLst/>
        </p:spPr>
        <p:txBody>
          <a:bodyPr lIns="92075" tIns="46038" rIns="92075" bIns="46038">
            <a:spAutoFit/>
          </a:bodyPr>
          <a:lstStyle/>
          <a:p>
            <a:pPr>
              <a:lnSpc>
                <a:spcPct val="90000"/>
              </a:lnSpc>
            </a:pPr>
            <a:r>
              <a:rPr lang="en-US" sz="1400" b="0" i="0"/>
              <a:t>Arenas of Change</a:t>
            </a:r>
          </a:p>
        </p:txBody>
      </p:sp>
      <p:sp>
        <p:nvSpPr>
          <p:cNvPr id="207884" name="Rectangle 1036"/>
          <p:cNvSpPr>
            <a:spLocks noChangeArrowheads="1"/>
          </p:cNvSpPr>
          <p:nvPr/>
        </p:nvSpPr>
        <p:spPr bwMode="auto">
          <a:xfrm>
            <a:off x="173038" y="1498600"/>
            <a:ext cx="1139825"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b="0" i="0"/>
              <a:t>Stages           of Change Management</a:t>
            </a:r>
          </a:p>
        </p:txBody>
      </p:sp>
      <p:sp>
        <p:nvSpPr>
          <p:cNvPr id="207885" name="Rectangle 1037"/>
          <p:cNvSpPr>
            <a:spLocks noChangeArrowheads="1"/>
          </p:cNvSpPr>
          <p:nvPr/>
        </p:nvSpPr>
        <p:spPr bwMode="auto">
          <a:xfrm>
            <a:off x="4287838" y="1138238"/>
            <a:ext cx="1997075" cy="868362"/>
          </a:xfrm>
          <a:prstGeom prst="rect">
            <a:avLst/>
          </a:prstGeom>
          <a:noFill/>
          <a:ln w="9525">
            <a:noFill/>
            <a:miter lim="800000"/>
            <a:headEnd/>
            <a:tailEnd/>
          </a:ln>
          <a:effectLst/>
        </p:spPr>
        <p:txBody>
          <a:bodyPr lIns="92075" tIns="46038" rIns="92075" bIns="46038">
            <a:spAutoFit/>
          </a:bodyPr>
          <a:lstStyle/>
          <a:p>
            <a:pPr algn="l"/>
            <a:r>
              <a:rPr lang="en-US" sz="1700" b="0" i="0"/>
              <a:t>Motivation</a:t>
            </a:r>
          </a:p>
          <a:p>
            <a:pPr algn="l"/>
            <a:r>
              <a:rPr lang="en-US" sz="1700" b="0" i="0"/>
              <a:t>(Emotional/</a:t>
            </a:r>
            <a:br>
              <a:rPr lang="en-US" sz="1700" b="0" i="0"/>
            </a:br>
            <a:r>
              <a:rPr lang="en-US" sz="1700" b="0" i="0"/>
              <a:t>Intuitive Dynamics)</a:t>
            </a:r>
          </a:p>
        </p:txBody>
      </p:sp>
      <p:sp>
        <p:nvSpPr>
          <p:cNvPr id="207886" name="Rectangle 1038"/>
          <p:cNvSpPr>
            <a:spLocks noChangeArrowheads="1"/>
          </p:cNvSpPr>
          <p:nvPr/>
        </p:nvSpPr>
        <p:spPr bwMode="auto">
          <a:xfrm>
            <a:off x="6757988" y="1138238"/>
            <a:ext cx="1997075" cy="609600"/>
          </a:xfrm>
          <a:prstGeom prst="rect">
            <a:avLst/>
          </a:prstGeom>
          <a:noFill/>
          <a:ln w="9525">
            <a:noFill/>
            <a:miter lim="800000"/>
            <a:headEnd/>
            <a:tailEnd/>
          </a:ln>
          <a:effectLst/>
        </p:spPr>
        <p:txBody>
          <a:bodyPr lIns="92075" tIns="46038" rIns="92075" bIns="46038">
            <a:spAutoFit/>
          </a:bodyPr>
          <a:lstStyle/>
          <a:p>
            <a:pPr algn="l"/>
            <a:r>
              <a:rPr lang="en-US" sz="1700" b="0" i="0"/>
              <a:t>Behavior</a:t>
            </a:r>
          </a:p>
          <a:p>
            <a:pPr algn="l"/>
            <a:r>
              <a:rPr lang="en-US" sz="1700" b="0" i="0"/>
              <a:t>(Capability)</a:t>
            </a:r>
          </a:p>
        </p:txBody>
      </p:sp>
      <p:grpSp>
        <p:nvGrpSpPr>
          <p:cNvPr id="207887" name="Group 1039"/>
          <p:cNvGrpSpPr>
            <a:grpSpLocks/>
          </p:cNvGrpSpPr>
          <p:nvPr/>
        </p:nvGrpSpPr>
        <p:grpSpPr bwMode="auto">
          <a:xfrm>
            <a:off x="7951788" y="1285875"/>
            <a:ext cx="887412" cy="379413"/>
            <a:chOff x="2450" y="2856"/>
            <a:chExt cx="559" cy="239"/>
          </a:xfrm>
        </p:grpSpPr>
        <p:grpSp>
          <p:nvGrpSpPr>
            <p:cNvPr id="207888" name="Group 1040"/>
            <p:cNvGrpSpPr>
              <a:grpSpLocks/>
            </p:cNvGrpSpPr>
            <p:nvPr/>
          </p:nvGrpSpPr>
          <p:grpSpPr bwMode="auto">
            <a:xfrm>
              <a:off x="2450" y="2911"/>
              <a:ext cx="324" cy="184"/>
              <a:chOff x="2450" y="2911"/>
              <a:chExt cx="324" cy="184"/>
            </a:xfrm>
          </p:grpSpPr>
          <p:sp>
            <p:nvSpPr>
              <p:cNvPr id="207889" name="Freeform 1041"/>
              <p:cNvSpPr>
                <a:spLocks/>
              </p:cNvSpPr>
              <p:nvPr/>
            </p:nvSpPr>
            <p:spPr bwMode="auto">
              <a:xfrm>
                <a:off x="2450" y="2911"/>
                <a:ext cx="324" cy="184"/>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207890" name="Freeform 1042"/>
              <p:cNvSpPr>
                <a:spLocks/>
              </p:cNvSpPr>
              <p:nvPr/>
            </p:nvSpPr>
            <p:spPr bwMode="auto">
              <a:xfrm>
                <a:off x="2551" y="3027"/>
                <a:ext cx="159" cy="65"/>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1" name="Freeform 1043"/>
              <p:cNvSpPr>
                <a:spLocks/>
              </p:cNvSpPr>
              <p:nvPr/>
            </p:nvSpPr>
            <p:spPr bwMode="auto">
              <a:xfrm>
                <a:off x="2618" y="3032"/>
                <a:ext cx="144" cy="32"/>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2" name="Freeform 1044"/>
              <p:cNvSpPr>
                <a:spLocks/>
              </p:cNvSpPr>
              <p:nvPr/>
            </p:nvSpPr>
            <p:spPr bwMode="auto">
              <a:xfrm>
                <a:off x="2643" y="3021"/>
                <a:ext cx="119" cy="1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3" name="Freeform 1045"/>
              <p:cNvSpPr>
                <a:spLocks/>
              </p:cNvSpPr>
              <p:nvPr/>
            </p:nvSpPr>
            <p:spPr bwMode="auto">
              <a:xfrm>
                <a:off x="2485" y="2935"/>
                <a:ext cx="22" cy="27"/>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4" name="Freeform 1046"/>
              <p:cNvSpPr>
                <a:spLocks/>
              </p:cNvSpPr>
              <p:nvPr/>
            </p:nvSpPr>
            <p:spPr bwMode="auto">
              <a:xfrm>
                <a:off x="2495" y="2943"/>
                <a:ext cx="17" cy="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5" name="Freeform 1047"/>
              <p:cNvSpPr>
                <a:spLocks/>
              </p:cNvSpPr>
              <p:nvPr/>
            </p:nvSpPr>
            <p:spPr bwMode="auto">
              <a:xfrm>
                <a:off x="2500" y="2973"/>
                <a:ext cx="24" cy="1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6" name="Freeform 1048"/>
              <p:cNvSpPr>
                <a:spLocks/>
              </p:cNvSpPr>
              <p:nvPr/>
            </p:nvSpPr>
            <p:spPr bwMode="auto">
              <a:xfrm>
                <a:off x="2495" y="2978"/>
                <a:ext cx="28" cy="17"/>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7" name="Freeform 1049"/>
              <p:cNvSpPr>
                <a:spLocks/>
              </p:cNvSpPr>
              <p:nvPr/>
            </p:nvSpPr>
            <p:spPr bwMode="auto">
              <a:xfrm>
                <a:off x="2572" y="2929"/>
                <a:ext cx="17" cy="55"/>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8" name="Freeform 1050"/>
              <p:cNvSpPr>
                <a:spLocks/>
              </p:cNvSpPr>
              <p:nvPr/>
            </p:nvSpPr>
            <p:spPr bwMode="auto">
              <a:xfrm>
                <a:off x="2522" y="2995"/>
                <a:ext cx="35" cy="1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899" name="Freeform 1051"/>
              <p:cNvSpPr>
                <a:spLocks/>
              </p:cNvSpPr>
              <p:nvPr/>
            </p:nvSpPr>
            <p:spPr bwMode="auto">
              <a:xfrm>
                <a:off x="2569" y="2959"/>
                <a:ext cx="56" cy="35"/>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0" name="Freeform 1052"/>
              <p:cNvSpPr>
                <a:spLocks/>
              </p:cNvSpPr>
              <p:nvPr/>
            </p:nvSpPr>
            <p:spPr bwMode="auto">
              <a:xfrm>
                <a:off x="2590" y="2984"/>
                <a:ext cx="27" cy="17"/>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1" name="Freeform 1053"/>
              <p:cNvSpPr>
                <a:spLocks/>
              </p:cNvSpPr>
              <p:nvPr/>
            </p:nvSpPr>
            <p:spPr bwMode="auto">
              <a:xfrm>
                <a:off x="2578" y="2981"/>
                <a:ext cx="78" cy="32"/>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2" name="Freeform 1054"/>
              <p:cNvSpPr>
                <a:spLocks/>
              </p:cNvSpPr>
              <p:nvPr/>
            </p:nvSpPr>
            <p:spPr bwMode="auto">
              <a:xfrm>
                <a:off x="2473" y="2935"/>
                <a:ext cx="17" cy="1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3" name="Freeform 1055"/>
              <p:cNvSpPr>
                <a:spLocks/>
              </p:cNvSpPr>
              <p:nvPr/>
            </p:nvSpPr>
            <p:spPr bwMode="auto">
              <a:xfrm>
                <a:off x="2606" y="3046"/>
                <a:ext cx="18" cy="17"/>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4" name="Freeform 1056"/>
              <p:cNvSpPr>
                <a:spLocks/>
              </p:cNvSpPr>
              <p:nvPr/>
            </p:nvSpPr>
            <p:spPr bwMode="auto">
              <a:xfrm>
                <a:off x="2640" y="3058"/>
                <a:ext cx="18" cy="17"/>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5" name="Freeform 1057"/>
              <p:cNvSpPr>
                <a:spLocks/>
              </p:cNvSpPr>
              <p:nvPr/>
            </p:nvSpPr>
            <p:spPr bwMode="auto">
              <a:xfrm>
                <a:off x="2656" y="3046"/>
                <a:ext cx="24" cy="17"/>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6" name="Freeform 1058"/>
              <p:cNvSpPr>
                <a:spLocks/>
              </p:cNvSpPr>
              <p:nvPr/>
            </p:nvSpPr>
            <p:spPr bwMode="auto">
              <a:xfrm>
                <a:off x="2700" y="3054"/>
                <a:ext cx="19" cy="17"/>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7" name="Freeform 1059"/>
              <p:cNvSpPr>
                <a:spLocks/>
              </p:cNvSpPr>
              <p:nvPr/>
            </p:nvSpPr>
            <p:spPr bwMode="auto">
              <a:xfrm>
                <a:off x="2714" y="3035"/>
                <a:ext cx="21" cy="1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8" name="Freeform 1060"/>
              <p:cNvSpPr>
                <a:spLocks/>
              </p:cNvSpPr>
              <p:nvPr/>
            </p:nvSpPr>
            <p:spPr bwMode="auto">
              <a:xfrm>
                <a:off x="2683" y="3032"/>
                <a:ext cx="18" cy="17"/>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09" name="Freeform 1061"/>
              <p:cNvSpPr>
                <a:spLocks/>
              </p:cNvSpPr>
              <p:nvPr/>
            </p:nvSpPr>
            <p:spPr bwMode="auto">
              <a:xfrm>
                <a:off x="2705" y="3012"/>
                <a:ext cx="22" cy="17"/>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0" name="Freeform 1062"/>
              <p:cNvSpPr>
                <a:spLocks/>
              </p:cNvSpPr>
              <p:nvPr/>
            </p:nvSpPr>
            <p:spPr bwMode="auto">
              <a:xfrm>
                <a:off x="2666" y="3002"/>
                <a:ext cx="32" cy="17"/>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1" name="Freeform 1063"/>
              <p:cNvSpPr>
                <a:spLocks/>
              </p:cNvSpPr>
              <p:nvPr/>
            </p:nvSpPr>
            <p:spPr bwMode="auto">
              <a:xfrm>
                <a:off x="2656" y="3007"/>
                <a:ext cx="17" cy="1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2" name="Freeform 1064"/>
              <p:cNvSpPr>
                <a:spLocks/>
              </p:cNvSpPr>
              <p:nvPr/>
            </p:nvSpPr>
            <p:spPr bwMode="auto">
              <a:xfrm>
                <a:off x="2631" y="3022"/>
                <a:ext cx="17" cy="17"/>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3" name="Line 1065"/>
              <p:cNvSpPr>
                <a:spLocks noChangeShapeType="1"/>
              </p:cNvSpPr>
              <p:nvPr/>
            </p:nvSpPr>
            <p:spPr bwMode="auto">
              <a:xfrm flipH="1" flipV="1">
                <a:off x="2640" y="3079"/>
                <a:ext cx="4" cy="6"/>
              </a:xfrm>
              <a:prstGeom prst="line">
                <a:avLst/>
              </a:prstGeom>
              <a:noFill/>
              <a:ln w="12700">
                <a:solidFill>
                  <a:srgbClr val="000000"/>
                </a:solidFill>
                <a:round/>
                <a:headEnd type="none" w="sm" len="sm"/>
                <a:tailEnd type="none" w="sm" len="sm"/>
              </a:ln>
              <a:effectLst/>
            </p:spPr>
            <p:txBody>
              <a:bodyPr wrap="none" anchor="ctr"/>
              <a:lstStyle/>
              <a:p>
                <a:endParaRPr lang="en-US"/>
              </a:p>
            </p:txBody>
          </p:sp>
        </p:grpSp>
        <p:grpSp>
          <p:nvGrpSpPr>
            <p:cNvPr id="207914" name="Group 1066"/>
            <p:cNvGrpSpPr>
              <a:grpSpLocks/>
            </p:cNvGrpSpPr>
            <p:nvPr/>
          </p:nvGrpSpPr>
          <p:grpSpPr bwMode="auto">
            <a:xfrm>
              <a:off x="2734" y="2856"/>
              <a:ext cx="275" cy="202"/>
              <a:chOff x="2734" y="2856"/>
              <a:chExt cx="275" cy="202"/>
            </a:xfrm>
          </p:grpSpPr>
          <p:sp>
            <p:nvSpPr>
              <p:cNvPr id="207915" name="Freeform 1067"/>
              <p:cNvSpPr>
                <a:spLocks/>
              </p:cNvSpPr>
              <p:nvPr/>
            </p:nvSpPr>
            <p:spPr bwMode="auto">
              <a:xfrm>
                <a:off x="2734" y="2856"/>
                <a:ext cx="275" cy="202"/>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207916" name="Freeform 1068"/>
              <p:cNvSpPr>
                <a:spLocks/>
              </p:cNvSpPr>
              <p:nvPr/>
            </p:nvSpPr>
            <p:spPr bwMode="auto">
              <a:xfrm>
                <a:off x="2773" y="2981"/>
                <a:ext cx="163" cy="1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7" name="Freeform 1069"/>
              <p:cNvSpPr>
                <a:spLocks/>
              </p:cNvSpPr>
              <p:nvPr/>
            </p:nvSpPr>
            <p:spPr bwMode="auto">
              <a:xfrm>
                <a:off x="2755" y="2950"/>
                <a:ext cx="130" cy="17"/>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8" name="Freeform 1070"/>
              <p:cNvSpPr>
                <a:spLocks/>
              </p:cNvSpPr>
              <p:nvPr/>
            </p:nvSpPr>
            <p:spPr bwMode="auto">
              <a:xfrm>
                <a:off x="2808" y="2940"/>
                <a:ext cx="106" cy="17"/>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19" name="Freeform 1071"/>
              <p:cNvSpPr>
                <a:spLocks/>
              </p:cNvSpPr>
              <p:nvPr/>
            </p:nvSpPr>
            <p:spPr bwMode="auto">
              <a:xfrm>
                <a:off x="2791" y="2878"/>
                <a:ext cx="70" cy="6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0" name="Freeform 1072"/>
              <p:cNvSpPr>
                <a:spLocks/>
              </p:cNvSpPr>
              <p:nvPr/>
            </p:nvSpPr>
            <p:spPr bwMode="auto">
              <a:xfrm>
                <a:off x="2802" y="2910"/>
                <a:ext cx="17" cy="18"/>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1" name="Freeform 1073"/>
              <p:cNvSpPr>
                <a:spLocks/>
              </p:cNvSpPr>
              <p:nvPr/>
            </p:nvSpPr>
            <p:spPr bwMode="auto">
              <a:xfrm>
                <a:off x="2891" y="2863"/>
                <a:ext cx="17" cy="21"/>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2" name="Freeform 1074"/>
              <p:cNvSpPr>
                <a:spLocks/>
              </p:cNvSpPr>
              <p:nvPr/>
            </p:nvSpPr>
            <p:spPr bwMode="auto">
              <a:xfrm>
                <a:off x="2947" y="2868"/>
                <a:ext cx="17" cy="32"/>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3" name="Freeform 1075"/>
              <p:cNvSpPr>
                <a:spLocks/>
              </p:cNvSpPr>
              <p:nvPr/>
            </p:nvSpPr>
            <p:spPr bwMode="auto">
              <a:xfrm>
                <a:off x="2915" y="2901"/>
                <a:ext cx="28" cy="1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4" name="Freeform 1076"/>
              <p:cNvSpPr>
                <a:spLocks/>
              </p:cNvSpPr>
              <p:nvPr/>
            </p:nvSpPr>
            <p:spPr bwMode="auto">
              <a:xfrm>
                <a:off x="2904" y="2991"/>
                <a:ext cx="47" cy="56"/>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5" name="Freeform 1077"/>
              <p:cNvSpPr>
                <a:spLocks/>
              </p:cNvSpPr>
              <p:nvPr/>
            </p:nvSpPr>
            <p:spPr bwMode="auto">
              <a:xfrm>
                <a:off x="2864" y="2995"/>
                <a:ext cx="46" cy="49"/>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6" name="Freeform 1078"/>
              <p:cNvSpPr>
                <a:spLocks/>
              </p:cNvSpPr>
              <p:nvPr/>
            </p:nvSpPr>
            <p:spPr bwMode="auto">
              <a:xfrm>
                <a:off x="2819" y="2993"/>
                <a:ext cx="25" cy="45"/>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7" name="Freeform 1079"/>
              <p:cNvSpPr>
                <a:spLocks/>
              </p:cNvSpPr>
              <p:nvPr/>
            </p:nvSpPr>
            <p:spPr bwMode="auto">
              <a:xfrm>
                <a:off x="2905" y="2917"/>
                <a:ext cx="17" cy="1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8" name="Freeform 1080"/>
              <p:cNvSpPr>
                <a:spLocks/>
              </p:cNvSpPr>
              <p:nvPr/>
            </p:nvSpPr>
            <p:spPr bwMode="auto">
              <a:xfrm>
                <a:off x="2785" y="2936"/>
                <a:ext cx="18" cy="17"/>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29" name="Freeform 1081"/>
              <p:cNvSpPr>
                <a:spLocks/>
              </p:cNvSpPr>
              <p:nvPr/>
            </p:nvSpPr>
            <p:spPr bwMode="auto">
              <a:xfrm>
                <a:off x="2840" y="2997"/>
                <a:ext cx="109" cy="18"/>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30" name="Freeform 1082"/>
              <p:cNvSpPr>
                <a:spLocks/>
              </p:cNvSpPr>
              <p:nvPr/>
            </p:nvSpPr>
            <p:spPr bwMode="auto">
              <a:xfrm>
                <a:off x="2940" y="3006"/>
                <a:ext cx="18" cy="17"/>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31" name="Freeform 1083"/>
              <p:cNvSpPr>
                <a:spLocks/>
              </p:cNvSpPr>
              <p:nvPr/>
            </p:nvSpPr>
            <p:spPr bwMode="auto">
              <a:xfrm>
                <a:off x="2904" y="3014"/>
                <a:ext cx="25" cy="17"/>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32" name="Freeform 1084"/>
              <p:cNvSpPr>
                <a:spLocks/>
              </p:cNvSpPr>
              <p:nvPr/>
            </p:nvSpPr>
            <p:spPr bwMode="auto">
              <a:xfrm>
                <a:off x="2863" y="3020"/>
                <a:ext cx="24" cy="17"/>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33" name="Freeform 1085"/>
              <p:cNvSpPr>
                <a:spLocks/>
              </p:cNvSpPr>
              <p:nvPr/>
            </p:nvSpPr>
            <p:spPr bwMode="auto">
              <a:xfrm>
                <a:off x="2803" y="3009"/>
                <a:ext cx="25" cy="1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207934" name="Freeform 1086"/>
              <p:cNvSpPr>
                <a:spLocks/>
              </p:cNvSpPr>
              <p:nvPr/>
            </p:nvSpPr>
            <p:spPr bwMode="auto">
              <a:xfrm>
                <a:off x="2791" y="2996"/>
                <a:ext cx="29" cy="17"/>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grpSp>
      </p:grpSp>
      <p:sp>
        <p:nvSpPr>
          <p:cNvPr id="207935" name="Freeform 1087"/>
          <p:cNvSpPr>
            <a:spLocks/>
          </p:cNvSpPr>
          <p:nvPr/>
        </p:nvSpPr>
        <p:spPr bwMode="auto">
          <a:xfrm>
            <a:off x="3281363" y="1285875"/>
            <a:ext cx="528637" cy="476250"/>
          </a:xfrm>
          <a:custGeom>
            <a:avLst/>
            <a:gdLst/>
            <a:ahLst/>
            <a:cxnLst>
              <a:cxn ang="0">
                <a:pos x="217" y="271"/>
              </a:cxn>
              <a:cxn ang="0">
                <a:pos x="220" y="257"/>
              </a:cxn>
              <a:cxn ang="0">
                <a:pos x="232" y="250"/>
              </a:cxn>
              <a:cxn ang="0">
                <a:pos x="272" y="244"/>
              </a:cxn>
              <a:cxn ang="0">
                <a:pos x="291" y="236"/>
              </a:cxn>
              <a:cxn ang="0">
                <a:pos x="298" y="229"/>
              </a:cxn>
              <a:cxn ang="0">
                <a:pos x="298" y="213"/>
              </a:cxn>
              <a:cxn ang="0">
                <a:pos x="296" y="188"/>
              </a:cxn>
              <a:cxn ang="0">
                <a:pos x="301" y="171"/>
              </a:cxn>
              <a:cxn ang="0">
                <a:pos x="314" y="165"/>
              </a:cxn>
              <a:cxn ang="0">
                <a:pos x="329" y="159"/>
              </a:cxn>
              <a:cxn ang="0">
                <a:pos x="332" y="151"/>
              </a:cxn>
              <a:cxn ang="0">
                <a:pos x="323" y="144"/>
              </a:cxn>
              <a:cxn ang="0">
                <a:pos x="294" y="114"/>
              </a:cxn>
              <a:cxn ang="0">
                <a:pos x="299" y="105"/>
              </a:cxn>
              <a:cxn ang="0">
                <a:pos x="306" y="87"/>
              </a:cxn>
              <a:cxn ang="0">
                <a:pos x="300" y="58"/>
              </a:cxn>
              <a:cxn ang="0">
                <a:pos x="282" y="31"/>
              </a:cxn>
              <a:cxn ang="0">
                <a:pos x="263" y="12"/>
              </a:cxn>
              <a:cxn ang="0">
                <a:pos x="224" y="1"/>
              </a:cxn>
              <a:cxn ang="0">
                <a:pos x="180" y="0"/>
              </a:cxn>
              <a:cxn ang="0">
                <a:pos x="139" y="2"/>
              </a:cxn>
              <a:cxn ang="0">
                <a:pos x="102" y="11"/>
              </a:cxn>
              <a:cxn ang="0">
                <a:pos x="59" y="32"/>
              </a:cxn>
              <a:cxn ang="0">
                <a:pos x="38" y="48"/>
              </a:cxn>
              <a:cxn ang="0">
                <a:pos x="17" y="72"/>
              </a:cxn>
              <a:cxn ang="0">
                <a:pos x="1" y="102"/>
              </a:cxn>
              <a:cxn ang="0">
                <a:pos x="0" y="129"/>
              </a:cxn>
              <a:cxn ang="0">
                <a:pos x="9" y="153"/>
              </a:cxn>
              <a:cxn ang="0">
                <a:pos x="52" y="206"/>
              </a:cxn>
              <a:cxn ang="0">
                <a:pos x="66" y="230"/>
              </a:cxn>
              <a:cxn ang="0">
                <a:pos x="70" y="246"/>
              </a:cxn>
              <a:cxn ang="0">
                <a:pos x="71" y="267"/>
              </a:cxn>
              <a:cxn ang="0">
                <a:pos x="217" y="299"/>
              </a:cxn>
            </a:cxnLst>
            <a:rect l="0" t="0" r="r" b="b"/>
            <a:pathLst>
              <a:path w="333" h="300">
                <a:moveTo>
                  <a:pt x="217" y="299"/>
                </a:moveTo>
                <a:lnTo>
                  <a:pt x="217" y="271"/>
                </a:lnTo>
                <a:lnTo>
                  <a:pt x="218" y="264"/>
                </a:lnTo>
                <a:lnTo>
                  <a:pt x="220" y="257"/>
                </a:lnTo>
                <a:lnTo>
                  <a:pt x="225" y="252"/>
                </a:lnTo>
                <a:lnTo>
                  <a:pt x="232" y="250"/>
                </a:lnTo>
                <a:lnTo>
                  <a:pt x="257" y="246"/>
                </a:lnTo>
                <a:lnTo>
                  <a:pt x="272" y="244"/>
                </a:lnTo>
                <a:lnTo>
                  <a:pt x="282" y="240"/>
                </a:lnTo>
                <a:lnTo>
                  <a:pt x="291" y="236"/>
                </a:lnTo>
                <a:lnTo>
                  <a:pt x="295" y="234"/>
                </a:lnTo>
                <a:lnTo>
                  <a:pt x="298" y="229"/>
                </a:lnTo>
                <a:lnTo>
                  <a:pt x="298" y="221"/>
                </a:lnTo>
                <a:lnTo>
                  <a:pt x="298" y="213"/>
                </a:lnTo>
                <a:lnTo>
                  <a:pt x="296" y="199"/>
                </a:lnTo>
                <a:lnTo>
                  <a:pt x="296" y="188"/>
                </a:lnTo>
                <a:lnTo>
                  <a:pt x="298" y="178"/>
                </a:lnTo>
                <a:lnTo>
                  <a:pt x="301" y="171"/>
                </a:lnTo>
                <a:lnTo>
                  <a:pt x="306" y="168"/>
                </a:lnTo>
                <a:lnTo>
                  <a:pt x="314" y="165"/>
                </a:lnTo>
                <a:lnTo>
                  <a:pt x="326" y="161"/>
                </a:lnTo>
                <a:lnTo>
                  <a:pt x="329" y="159"/>
                </a:lnTo>
                <a:lnTo>
                  <a:pt x="332" y="156"/>
                </a:lnTo>
                <a:lnTo>
                  <a:pt x="332" y="151"/>
                </a:lnTo>
                <a:lnTo>
                  <a:pt x="327" y="148"/>
                </a:lnTo>
                <a:lnTo>
                  <a:pt x="323" y="144"/>
                </a:lnTo>
                <a:lnTo>
                  <a:pt x="296" y="117"/>
                </a:lnTo>
                <a:lnTo>
                  <a:pt x="294" y="114"/>
                </a:lnTo>
                <a:lnTo>
                  <a:pt x="295" y="109"/>
                </a:lnTo>
                <a:lnTo>
                  <a:pt x="299" y="105"/>
                </a:lnTo>
                <a:lnTo>
                  <a:pt x="305" y="94"/>
                </a:lnTo>
                <a:lnTo>
                  <a:pt x="306" y="87"/>
                </a:lnTo>
                <a:lnTo>
                  <a:pt x="306" y="74"/>
                </a:lnTo>
                <a:lnTo>
                  <a:pt x="300" y="58"/>
                </a:lnTo>
                <a:lnTo>
                  <a:pt x="293" y="46"/>
                </a:lnTo>
                <a:lnTo>
                  <a:pt x="282" y="31"/>
                </a:lnTo>
                <a:lnTo>
                  <a:pt x="273" y="21"/>
                </a:lnTo>
                <a:lnTo>
                  <a:pt x="263" y="12"/>
                </a:lnTo>
                <a:lnTo>
                  <a:pt x="247" y="6"/>
                </a:lnTo>
                <a:lnTo>
                  <a:pt x="224" y="1"/>
                </a:lnTo>
                <a:lnTo>
                  <a:pt x="202" y="0"/>
                </a:lnTo>
                <a:lnTo>
                  <a:pt x="180" y="0"/>
                </a:lnTo>
                <a:lnTo>
                  <a:pt x="157" y="0"/>
                </a:lnTo>
                <a:lnTo>
                  <a:pt x="139" y="2"/>
                </a:lnTo>
                <a:lnTo>
                  <a:pt x="122" y="4"/>
                </a:lnTo>
                <a:lnTo>
                  <a:pt x="102" y="11"/>
                </a:lnTo>
                <a:lnTo>
                  <a:pt x="83" y="19"/>
                </a:lnTo>
                <a:lnTo>
                  <a:pt x="59" y="32"/>
                </a:lnTo>
                <a:lnTo>
                  <a:pt x="49" y="39"/>
                </a:lnTo>
                <a:lnTo>
                  <a:pt x="38" y="48"/>
                </a:lnTo>
                <a:lnTo>
                  <a:pt x="28" y="58"/>
                </a:lnTo>
                <a:lnTo>
                  <a:pt x="17" y="72"/>
                </a:lnTo>
                <a:lnTo>
                  <a:pt x="7" y="88"/>
                </a:lnTo>
                <a:lnTo>
                  <a:pt x="1" y="102"/>
                </a:lnTo>
                <a:lnTo>
                  <a:pt x="0" y="117"/>
                </a:lnTo>
                <a:lnTo>
                  <a:pt x="0" y="129"/>
                </a:lnTo>
                <a:lnTo>
                  <a:pt x="3" y="140"/>
                </a:lnTo>
                <a:lnTo>
                  <a:pt x="9" y="153"/>
                </a:lnTo>
                <a:lnTo>
                  <a:pt x="28" y="178"/>
                </a:lnTo>
                <a:lnTo>
                  <a:pt x="52" y="206"/>
                </a:lnTo>
                <a:lnTo>
                  <a:pt x="61" y="221"/>
                </a:lnTo>
                <a:lnTo>
                  <a:pt x="66" y="230"/>
                </a:lnTo>
                <a:lnTo>
                  <a:pt x="68" y="239"/>
                </a:lnTo>
                <a:lnTo>
                  <a:pt x="70" y="246"/>
                </a:lnTo>
                <a:lnTo>
                  <a:pt x="70" y="254"/>
                </a:lnTo>
                <a:lnTo>
                  <a:pt x="71" y="267"/>
                </a:lnTo>
                <a:lnTo>
                  <a:pt x="68" y="299"/>
                </a:lnTo>
                <a:lnTo>
                  <a:pt x="217" y="299"/>
                </a:lnTo>
              </a:path>
            </a:pathLst>
          </a:custGeom>
          <a:solidFill>
            <a:srgbClr val="3333CC"/>
          </a:solidFill>
          <a:ln w="12700" cap="rnd" cmpd="sng">
            <a:solidFill>
              <a:srgbClr val="000000"/>
            </a:solidFill>
            <a:prstDash val="solid"/>
            <a:round/>
            <a:headEnd/>
            <a:tailEnd/>
          </a:ln>
          <a:effectLst/>
        </p:spPr>
        <p:txBody>
          <a:bodyPr/>
          <a:lstStyle/>
          <a:p>
            <a:endParaRPr lang="en-US"/>
          </a:p>
        </p:txBody>
      </p:sp>
      <p:grpSp>
        <p:nvGrpSpPr>
          <p:cNvPr id="207936" name="Group 1088"/>
          <p:cNvGrpSpPr>
            <a:grpSpLocks/>
          </p:cNvGrpSpPr>
          <p:nvPr/>
        </p:nvGrpSpPr>
        <p:grpSpPr bwMode="auto">
          <a:xfrm>
            <a:off x="5751513" y="1285875"/>
            <a:ext cx="573087" cy="457200"/>
            <a:chOff x="3072" y="816"/>
            <a:chExt cx="361" cy="288"/>
          </a:xfrm>
        </p:grpSpPr>
        <p:grpSp>
          <p:nvGrpSpPr>
            <p:cNvPr id="207937" name="Group 1089"/>
            <p:cNvGrpSpPr>
              <a:grpSpLocks/>
            </p:cNvGrpSpPr>
            <p:nvPr/>
          </p:nvGrpSpPr>
          <p:grpSpPr bwMode="auto">
            <a:xfrm>
              <a:off x="3072" y="816"/>
              <a:ext cx="360" cy="288"/>
              <a:chOff x="3072" y="816"/>
              <a:chExt cx="360" cy="288"/>
            </a:xfrm>
          </p:grpSpPr>
          <p:sp>
            <p:nvSpPr>
              <p:cNvPr id="207938" name="Rectangle 1090"/>
              <p:cNvSpPr>
                <a:spLocks noChangeArrowheads="1"/>
              </p:cNvSpPr>
              <p:nvPr/>
            </p:nvSpPr>
            <p:spPr bwMode="auto">
              <a:xfrm>
                <a:off x="3072" y="816"/>
                <a:ext cx="360" cy="288"/>
              </a:xfrm>
              <a:prstGeom prst="rect">
                <a:avLst/>
              </a:prstGeom>
              <a:noFill/>
              <a:ln w="9525">
                <a:noFill/>
                <a:miter lim="800000"/>
                <a:headEnd/>
                <a:tailEnd/>
              </a:ln>
              <a:effectLst/>
            </p:spPr>
            <p:txBody>
              <a:bodyPr wrap="none" anchor="ctr"/>
              <a:lstStyle/>
              <a:p>
                <a:endParaRPr lang="en-US"/>
              </a:p>
            </p:txBody>
          </p:sp>
          <p:sp>
            <p:nvSpPr>
              <p:cNvPr id="207939" name="Freeform 1091"/>
              <p:cNvSpPr>
                <a:spLocks/>
              </p:cNvSpPr>
              <p:nvPr/>
            </p:nvSpPr>
            <p:spPr bwMode="auto">
              <a:xfrm>
                <a:off x="3075" y="816"/>
                <a:ext cx="342" cy="164"/>
              </a:xfrm>
              <a:custGeom>
                <a:avLst/>
                <a:gdLst/>
                <a:ahLst/>
                <a:cxnLst>
                  <a:cxn ang="0">
                    <a:pos x="115" y="138"/>
                  </a:cxn>
                  <a:cxn ang="0">
                    <a:pos x="71" y="155"/>
                  </a:cxn>
                  <a:cxn ang="0">
                    <a:pos x="50" y="161"/>
                  </a:cxn>
                  <a:cxn ang="0">
                    <a:pos x="38" y="145"/>
                  </a:cxn>
                  <a:cxn ang="0">
                    <a:pos x="53" y="131"/>
                  </a:cxn>
                  <a:cxn ang="0">
                    <a:pos x="82" y="110"/>
                  </a:cxn>
                  <a:cxn ang="0">
                    <a:pos x="92" y="101"/>
                  </a:cxn>
                  <a:cxn ang="0">
                    <a:pos x="62" y="113"/>
                  </a:cxn>
                  <a:cxn ang="0">
                    <a:pos x="36" y="124"/>
                  </a:cxn>
                  <a:cxn ang="0">
                    <a:pos x="26" y="120"/>
                  </a:cxn>
                  <a:cxn ang="0">
                    <a:pos x="24" y="110"/>
                  </a:cxn>
                  <a:cxn ang="0">
                    <a:pos x="50" y="93"/>
                  </a:cxn>
                  <a:cxn ang="0">
                    <a:pos x="81" y="71"/>
                  </a:cxn>
                  <a:cxn ang="0">
                    <a:pos x="78" y="71"/>
                  </a:cxn>
                  <a:cxn ang="0">
                    <a:pos x="44" y="87"/>
                  </a:cxn>
                  <a:cxn ang="0">
                    <a:pos x="19" y="100"/>
                  </a:cxn>
                  <a:cxn ang="0">
                    <a:pos x="12" y="91"/>
                  </a:cxn>
                  <a:cxn ang="0">
                    <a:pos x="13" y="83"/>
                  </a:cxn>
                  <a:cxn ang="0">
                    <a:pos x="36" y="64"/>
                  </a:cxn>
                  <a:cxn ang="0">
                    <a:pos x="57" y="48"/>
                  </a:cxn>
                  <a:cxn ang="0">
                    <a:pos x="42" y="53"/>
                  </a:cxn>
                  <a:cxn ang="0">
                    <a:pos x="18" y="65"/>
                  </a:cxn>
                  <a:cxn ang="0">
                    <a:pos x="5" y="68"/>
                  </a:cxn>
                  <a:cxn ang="0">
                    <a:pos x="0" y="57"/>
                  </a:cxn>
                  <a:cxn ang="0">
                    <a:pos x="8" y="47"/>
                  </a:cxn>
                  <a:cxn ang="0">
                    <a:pos x="9" y="37"/>
                  </a:cxn>
                  <a:cxn ang="0">
                    <a:pos x="15" y="23"/>
                  </a:cxn>
                  <a:cxn ang="0">
                    <a:pos x="40" y="7"/>
                  </a:cxn>
                  <a:cxn ang="0">
                    <a:pos x="87" y="3"/>
                  </a:cxn>
                  <a:cxn ang="0">
                    <a:pos x="101" y="11"/>
                  </a:cxn>
                  <a:cxn ang="0">
                    <a:pos x="122" y="5"/>
                  </a:cxn>
                  <a:cxn ang="0">
                    <a:pos x="140" y="2"/>
                  </a:cxn>
                  <a:cxn ang="0">
                    <a:pos x="143" y="20"/>
                  </a:cxn>
                  <a:cxn ang="0">
                    <a:pos x="124" y="26"/>
                  </a:cxn>
                  <a:cxn ang="0">
                    <a:pos x="108" y="36"/>
                  </a:cxn>
                  <a:cxn ang="0">
                    <a:pos x="118" y="36"/>
                  </a:cxn>
                  <a:cxn ang="0">
                    <a:pos x="151" y="24"/>
                  </a:cxn>
                  <a:cxn ang="0">
                    <a:pos x="175" y="16"/>
                  </a:cxn>
                  <a:cxn ang="0">
                    <a:pos x="186" y="28"/>
                  </a:cxn>
                  <a:cxn ang="0">
                    <a:pos x="179" y="38"/>
                  </a:cxn>
                  <a:cxn ang="0">
                    <a:pos x="168" y="48"/>
                  </a:cxn>
                  <a:cxn ang="0">
                    <a:pos x="216" y="28"/>
                  </a:cxn>
                  <a:cxn ang="0">
                    <a:pos x="265" y="7"/>
                  </a:cxn>
                  <a:cxn ang="0">
                    <a:pos x="283" y="4"/>
                  </a:cxn>
                  <a:cxn ang="0">
                    <a:pos x="295" y="8"/>
                  </a:cxn>
                  <a:cxn ang="0">
                    <a:pos x="300" y="22"/>
                  </a:cxn>
                  <a:cxn ang="0">
                    <a:pos x="289" y="30"/>
                  </a:cxn>
                  <a:cxn ang="0">
                    <a:pos x="292" y="31"/>
                  </a:cxn>
                  <a:cxn ang="0">
                    <a:pos x="310" y="22"/>
                  </a:cxn>
                  <a:cxn ang="0">
                    <a:pos x="324" y="16"/>
                  </a:cxn>
                  <a:cxn ang="0">
                    <a:pos x="330" y="30"/>
                  </a:cxn>
                  <a:cxn ang="0">
                    <a:pos x="336" y="29"/>
                  </a:cxn>
                  <a:cxn ang="0">
                    <a:pos x="339" y="44"/>
                  </a:cxn>
                  <a:cxn ang="0">
                    <a:pos x="324" y="52"/>
                  </a:cxn>
                  <a:cxn ang="0">
                    <a:pos x="306" y="63"/>
                  </a:cxn>
                </a:cxnLst>
                <a:rect l="0" t="0" r="r" b="b"/>
                <a:pathLst>
                  <a:path w="342" h="164">
                    <a:moveTo>
                      <a:pt x="143" y="125"/>
                    </a:moveTo>
                    <a:lnTo>
                      <a:pt x="139" y="127"/>
                    </a:lnTo>
                    <a:lnTo>
                      <a:pt x="134" y="129"/>
                    </a:lnTo>
                    <a:lnTo>
                      <a:pt x="128" y="132"/>
                    </a:lnTo>
                    <a:lnTo>
                      <a:pt x="122" y="134"/>
                    </a:lnTo>
                    <a:lnTo>
                      <a:pt x="115" y="138"/>
                    </a:lnTo>
                    <a:lnTo>
                      <a:pt x="107" y="141"/>
                    </a:lnTo>
                    <a:lnTo>
                      <a:pt x="100" y="144"/>
                    </a:lnTo>
                    <a:lnTo>
                      <a:pt x="92" y="147"/>
                    </a:lnTo>
                    <a:lnTo>
                      <a:pt x="85" y="150"/>
                    </a:lnTo>
                    <a:lnTo>
                      <a:pt x="78" y="152"/>
                    </a:lnTo>
                    <a:lnTo>
                      <a:pt x="71" y="155"/>
                    </a:lnTo>
                    <a:lnTo>
                      <a:pt x="65" y="157"/>
                    </a:lnTo>
                    <a:lnTo>
                      <a:pt x="60" y="159"/>
                    </a:lnTo>
                    <a:lnTo>
                      <a:pt x="56" y="161"/>
                    </a:lnTo>
                    <a:lnTo>
                      <a:pt x="53" y="163"/>
                    </a:lnTo>
                    <a:lnTo>
                      <a:pt x="52" y="163"/>
                    </a:lnTo>
                    <a:lnTo>
                      <a:pt x="50" y="161"/>
                    </a:lnTo>
                    <a:lnTo>
                      <a:pt x="48" y="158"/>
                    </a:lnTo>
                    <a:lnTo>
                      <a:pt x="46" y="156"/>
                    </a:lnTo>
                    <a:lnTo>
                      <a:pt x="44" y="153"/>
                    </a:lnTo>
                    <a:lnTo>
                      <a:pt x="42" y="150"/>
                    </a:lnTo>
                    <a:lnTo>
                      <a:pt x="39" y="147"/>
                    </a:lnTo>
                    <a:lnTo>
                      <a:pt x="38" y="145"/>
                    </a:lnTo>
                    <a:lnTo>
                      <a:pt x="36" y="144"/>
                    </a:lnTo>
                    <a:lnTo>
                      <a:pt x="38" y="142"/>
                    </a:lnTo>
                    <a:lnTo>
                      <a:pt x="41" y="140"/>
                    </a:lnTo>
                    <a:lnTo>
                      <a:pt x="45" y="138"/>
                    </a:lnTo>
                    <a:lnTo>
                      <a:pt x="49" y="134"/>
                    </a:lnTo>
                    <a:lnTo>
                      <a:pt x="53" y="131"/>
                    </a:lnTo>
                    <a:lnTo>
                      <a:pt x="58" y="127"/>
                    </a:lnTo>
                    <a:lnTo>
                      <a:pt x="63" y="124"/>
                    </a:lnTo>
                    <a:lnTo>
                      <a:pt x="68" y="120"/>
                    </a:lnTo>
                    <a:lnTo>
                      <a:pt x="73" y="117"/>
                    </a:lnTo>
                    <a:lnTo>
                      <a:pt x="77" y="113"/>
                    </a:lnTo>
                    <a:lnTo>
                      <a:pt x="82" y="110"/>
                    </a:lnTo>
                    <a:lnTo>
                      <a:pt x="86" y="106"/>
                    </a:lnTo>
                    <a:lnTo>
                      <a:pt x="89" y="104"/>
                    </a:lnTo>
                    <a:lnTo>
                      <a:pt x="92" y="102"/>
                    </a:lnTo>
                    <a:lnTo>
                      <a:pt x="94" y="100"/>
                    </a:lnTo>
                    <a:lnTo>
                      <a:pt x="96" y="99"/>
                    </a:lnTo>
                    <a:lnTo>
                      <a:pt x="92" y="101"/>
                    </a:lnTo>
                    <a:lnTo>
                      <a:pt x="88" y="102"/>
                    </a:lnTo>
                    <a:lnTo>
                      <a:pt x="83" y="104"/>
                    </a:lnTo>
                    <a:lnTo>
                      <a:pt x="78" y="106"/>
                    </a:lnTo>
                    <a:lnTo>
                      <a:pt x="73" y="109"/>
                    </a:lnTo>
                    <a:lnTo>
                      <a:pt x="68" y="111"/>
                    </a:lnTo>
                    <a:lnTo>
                      <a:pt x="62" y="113"/>
                    </a:lnTo>
                    <a:lnTo>
                      <a:pt x="57" y="115"/>
                    </a:lnTo>
                    <a:lnTo>
                      <a:pt x="52" y="117"/>
                    </a:lnTo>
                    <a:lnTo>
                      <a:pt x="48" y="119"/>
                    </a:lnTo>
                    <a:lnTo>
                      <a:pt x="43" y="121"/>
                    </a:lnTo>
                    <a:lnTo>
                      <a:pt x="39" y="123"/>
                    </a:lnTo>
                    <a:lnTo>
                      <a:pt x="36" y="124"/>
                    </a:lnTo>
                    <a:lnTo>
                      <a:pt x="33" y="125"/>
                    </a:lnTo>
                    <a:lnTo>
                      <a:pt x="31" y="126"/>
                    </a:lnTo>
                    <a:lnTo>
                      <a:pt x="30" y="126"/>
                    </a:lnTo>
                    <a:lnTo>
                      <a:pt x="29" y="124"/>
                    </a:lnTo>
                    <a:lnTo>
                      <a:pt x="27" y="122"/>
                    </a:lnTo>
                    <a:lnTo>
                      <a:pt x="26" y="120"/>
                    </a:lnTo>
                    <a:lnTo>
                      <a:pt x="25" y="118"/>
                    </a:lnTo>
                    <a:lnTo>
                      <a:pt x="24" y="115"/>
                    </a:lnTo>
                    <a:lnTo>
                      <a:pt x="24" y="113"/>
                    </a:lnTo>
                    <a:lnTo>
                      <a:pt x="23" y="112"/>
                    </a:lnTo>
                    <a:lnTo>
                      <a:pt x="23" y="111"/>
                    </a:lnTo>
                    <a:lnTo>
                      <a:pt x="24" y="110"/>
                    </a:lnTo>
                    <a:lnTo>
                      <a:pt x="27" y="107"/>
                    </a:lnTo>
                    <a:lnTo>
                      <a:pt x="30" y="105"/>
                    </a:lnTo>
                    <a:lnTo>
                      <a:pt x="34" y="102"/>
                    </a:lnTo>
                    <a:lnTo>
                      <a:pt x="39" y="99"/>
                    </a:lnTo>
                    <a:lnTo>
                      <a:pt x="44" y="96"/>
                    </a:lnTo>
                    <a:lnTo>
                      <a:pt x="50" y="93"/>
                    </a:lnTo>
                    <a:lnTo>
                      <a:pt x="55" y="89"/>
                    </a:lnTo>
                    <a:lnTo>
                      <a:pt x="61" y="85"/>
                    </a:lnTo>
                    <a:lnTo>
                      <a:pt x="67" y="82"/>
                    </a:lnTo>
                    <a:lnTo>
                      <a:pt x="72" y="77"/>
                    </a:lnTo>
                    <a:lnTo>
                      <a:pt x="77" y="74"/>
                    </a:lnTo>
                    <a:lnTo>
                      <a:pt x="81" y="71"/>
                    </a:lnTo>
                    <a:lnTo>
                      <a:pt x="85" y="69"/>
                    </a:lnTo>
                    <a:lnTo>
                      <a:pt x="88" y="68"/>
                    </a:lnTo>
                    <a:lnTo>
                      <a:pt x="89" y="66"/>
                    </a:lnTo>
                    <a:lnTo>
                      <a:pt x="86" y="68"/>
                    </a:lnTo>
                    <a:lnTo>
                      <a:pt x="83" y="69"/>
                    </a:lnTo>
                    <a:lnTo>
                      <a:pt x="78" y="71"/>
                    </a:lnTo>
                    <a:lnTo>
                      <a:pt x="73" y="73"/>
                    </a:lnTo>
                    <a:lnTo>
                      <a:pt x="68" y="75"/>
                    </a:lnTo>
                    <a:lnTo>
                      <a:pt x="62" y="78"/>
                    </a:lnTo>
                    <a:lnTo>
                      <a:pt x="56" y="80"/>
                    </a:lnTo>
                    <a:lnTo>
                      <a:pt x="50" y="84"/>
                    </a:lnTo>
                    <a:lnTo>
                      <a:pt x="44" y="87"/>
                    </a:lnTo>
                    <a:lnTo>
                      <a:pt x="38" y="89"/>
                    </a:lnTo>
                    <a:lnTo>
                      <a:pt x="33" y="92"/>
                    </a:lnTo>
                    <a:lnTo>
                      <a:pt x="28" y="94"/>
                    </a:lnTo>
                    <a:lnTo>
                      <a:pt x="24" y="96"/>
                    </a:lnTo>
                    <a:lnTo>
                      <a:pt x="21" y="98"/>
                    </a:lnTo>
                    <a:lnTo>
                      <a:pt x="19" y="100"/>
                    </a:lnTo>
                    <a:lnTo>
                      <a:pt x="18" y="101"/>
                    </a:lnTo>
                    <a:lnTo>
                      <a:pt x="16" y="99"/>
                    </a:lnTo>
                    <a:lnTo>
                      <a:pt x="15" y="97"/>
                    </a:lnTo>
                    <a:lnTo>
                      <a:pt x="14" y="95"/>
                    </a:lnTo>
                    <a:lnTo>
                      <a:pt x="13" y="93"/>
                    </a:lnTo>
                    <a:lnTo>
                      <a:pt x="12" y="91"/>
                    </a:lnTo>
                    <a:lnTo>
                      <a:pt x="11" y="90"/>
                    </a:lnTo>
                    <a:lnTo>
                      <a:pt x="10" y="89"/>
                    </a:lnTo>
                    <a:lnTo>
                      <a:pt x="10" y="87"/>
                    </a:lnTo>
                    <a:lnTo>
                      <a:pt x="10" y="86"/>
                    </a:lnTo>
                    <a:lnTo>
                      <a:pt x="11" y="85"/>
                    </a:lnTo>
                    <a:lnTo>
                      <a:pt x="13" y="83"/>
                    </a:lnTo>
                    <a:lnTo>
                      <a:pt x="16" y="79"/>
                    </a:lnTo>
                    <a:lnTo>
                      <a:pt x="20" y="76"/>
                    </a:lnTo>
                    <a:lnTo>
                      <a:pt x="23" y="73"/>
                    </a:lnTo>
                    <a:lnTo>
                      <a:pt x="27" y="70"/>
                    </a:lnTo>
                    <a:lnTo>
                      <a:pt x="32" y="67"/>
                    </a:lnTo>
                    <a:lnTo>
                      <a:pt x="36" y="64"/>
                    </a:lnTo>
                    <a:lnTo>
                      <a:pt x="40" y="60"/>
                    </a:lnTo>
                    <a:lnTo>
                      <a:pt x="44" y="57"/>
                    </a:lnTo>
                    <a:lnTo>
                      <a:pt x="48" y="55"/>
                    </a:lnTo>
                    <a:lnTo>
                      <a:pt x="51" y="51"/>
                    </a:lnTo>
                    <a:lnTo>
                      <a:pt x="54" y="49"/>
                    </a:lnTo>
                    <a:lnTo>
                      <a:pt x="57" y="48"/>
                    </a:lnTo>
                    <a:lnTo>
                      <a:pt x="58" y="47"/>
                    </a:lnTo>
                    <a:lnTo>
                      <a:pt x="56" y="48"/>
                    </a:lnTo>
                    <a:lnTo>
                      <a:pt x="53" y="49"/>
                    </a:lnTo>
                    <a:lnTo>
                      <a:pt x="50" y="50"/>
                    </a:lnTo>
                    <a:lnTo>
                      <a:pt x="46" y="51"/>
                    </a:lnTo>
                    <a:lnTo>
                      <a:pt x="42" y="53"/>
                    </a:lnTo>
                    <a:lnTo>
                      <a:pt x="38" y="56"/>
                    </a:lnTo>
                    <a:lnTo>
                      <a:pt x="34" y="57"/>
                    </a:lnTo>
                    <a:lnTo>
                      <a:pt x="30" y="59"/>
                    </a:lnTo>
                    <a:lnTo>
                      <a:pt x="25" y="61"/>
                    </a:lnTo>
                    <a:lnTo>
                      <a:pt x="21" y="63"/>
                    </a:lnTo>
                    <a:lnTo>
                      <a:pt x="18" y="65"/>
                    </a:lnTo>
                    <a:lnTo>
                      <a:pt x="14" y="66"/>
                    </a:lnTo>
                    <a:lnTo>
                      <a:pt x="11" y="67"/>
                    </a:lnTo>
                    <a:lnTo>
                      <a:pt x="9" y="69"/>
                    </a:lnTo>
                    <a:lnTo>
                      <a:pt x="7" y="69"/>
                    </a:lnTo>
                    <a:lnTo>
                      <a:pt x="6" y="70"/>
                    </a:lnTo>
                    <a:lnTo>
                      <a:pt x="5" y="68"/>
                    </a:lnTo>
                    <a:lnTo>
                      <a:pt x="4" y="66"/>
                    </a:lnTo>
                    <a:lnTo>
                      <a:pt x="2" y="64"/>
                    </a:lnTo>
                    <a:lnTo>
                      <a:pt x="1" y="62"/>
                    </a:lnTo>
                    <a:lnTo>
                      <a:pt x="0" y="60"/>
                    </a:lnTo>
                    <a:lnTo>
                      <a:pt x="0" y="58"/>
                    </a:lnTo>
                    <a:lnTo>
                      <a:pt x="0" y="57"/>
                    </a:lnTo>
                    <a:lnTo>
                      <a:pt x="1" y="56"/>
                    </a:lnTo>
                    <a:lnTo>
                      <a:pt x="2" y="53"/>
                    </a:lnTo>
                    <a:lnTo>
                      <a:pt x="4" y="52"/>
                    </a:lnTo>
                    <a:lnTo>
                      <a:pt x="5" y="50"/>
                    </a:lnTo>
                    <a:lnTo>
                      <a:pt x="7" y="49"/>
                    </a:lnTo>
                    <a:lnTo>
                      <a:pt x="8" y="47"/>
                    </a:lnTo>
                    <a:lnTo>
                      <a:pt x="10" y="46"/>
                    </a:lnTo>
                    <a:lnTo>
                      <a:pt x="11" y="45"/>
                    </a:lnTo>
                    <a:lnTo>
                      <a:pt x="13" y="44"/>
                    </a:lnTo>
                    <a:lnTo>
                      <a:pt x="11" y="42"/>
                    </a:lnTo>
                    <a:lnTo>
                      <a:pt x="10" y="39"/>
                    </a:lnTo>
                    <a:lnTo>
                      <a:pt x="9" y="37"/>
                    </a:lnTo>
                    <a:lnTo>
                      <a:pt x="7" y="35"/>
                    </a:lnTo>
                    <a:lnTo>
                      <a:pt x="8" y="33"/>
                    </a:lnTo>
                    <a:lnTo>
                      <a:pt x="9" y="31"/>
                    </a:lnTo>
                    <a:lnTo>
                      <a:pt x="11" y="29"/>
                    </a:lnTo>
                    <a:lnTo>
                      <a:pt x="13" y="25"/>
                    </a:lnTo>
                    <a:lnTo>
                      <a:pt x="15" y="23"/>
                    </a:lnTo>
                    <a:lnTo>
                      <a:pt x="17" y="20"/>
                    </a:lnTo>
                    <a:lnTo>
                      <a:pt x="21" y="17"/>
                    </a:lnTo>
                    <a:lnTo>
                      <a:pt x="24" y="14"/>
                    </a:lnTo>
                    <a:lnTo>
                      <a:pt x="29" y="12"/>
                    </a:lnTo>
                    <a:lnTo>
                      <a:pt x="34" y="9"/>
                    </a:lnTo>
                    <a:lnTo>
                      <a:pt x="40" y="7"/>
                    </a:lnTo>
                    <a:lnTo>
                      <a:pt x="48" y="4"/>
                    </a:lnTo>
                    <a:lnTo>
                      <a:pt x="56" y="3"/>
                    </a:lnTo>
                    <a:lnTo>
                      <a:pt x="65" y="1"/>
                    </a:lnTo>
                    <a:lnTo>
                      <a:pt x="75" y="0"/>
                    </a:lnTo>
                    <a:lnTo>
                      <a:pt x="87" y="0"/>
                    </a:lnTo>
                    <a:lnTo>
                      <a:pt x="87" y="3"/>
                    </a:lnTo>
                    <a:lnTo>
                      <a:pt x="88" y="7"/>
                    </a:lnTo>
                    <a:lnTo>
                      <a:pt x="89" y="11"/>
                    </a:lnTo>
                    <a:lnTo>
                      <a:pt x="92" y="13"/>
                    </a:lnTo>
                    <a:lnTo>
                      <a:pt x="95" y="12"/>
                    </a:lnTo>
                    <a:lnTo>
                      <a:pt x="98" y="12"/>
                    </a:lnTo>
                    <a:lnTo>
                      <a:pt x="101" y="11"/>
                    </a:lnTo>
                    <a:lnTo>
                      <a:pt x="105" y="10"/>
                    </a:lnTo>
                    <a:lnTo>
                      <a:pt x="108" y="9"/>
                    </a:lnTo>
                    <a:lnTo>
                      <a:pt x="112" y="8"/>
                    </a:lnTo>
                    <a:lnTo>
                      <a:pt x="115" y="7"/>
                    </a:lnTo>
                    <a:lnTo>
                      <a:pt x="119" y="6"/>
                    </a:lnTo>
                    <a:lnTo>
                      <a:pt x="122" y="5"/>
                    </a:lnTo>
                    <a:lnTo>
                      <a:pt x="126" y="4"/>
                    </a:lnTo>
                    <a:lnTo>
                      <a:pt x="129" y="3"/>
                    </a:lnTo>
                    <a:lnTo>
                      <a:pt x="132" y="2"/>
                    </a:lnTo>
                    <a:lnTo>
                      <a:pt x="135" y="2"/>
                    </a:lnTo>
                    <a:lnTo>
                      <a:pt x="138" y="2"/>
                    </a:lnTo>
                    <a:lnTo>
                      <a:pt x="140" y="2"/>
                    </a:lnTo>
                    <a:lnTo>
                      <a:pt x="142" y="2"/>
                    </a:lnTo>
                    <a:lnTo>
                      <a:pt x="143" y="6"/>
                    </a:lnTo>
                    <a:lnTo>
                      <a:pt x="143" y="11"/>
                    </a:lnTo>
                    <a:lnTo>
                      <a:pt x="144" y="15"/>
                    </a:lnTo>
                    <a:lnTo>
                      <a:pt x="145" y="19"/>
                    </a:lnTo>
                    <a:lnTo>
                      <a:pt x="143" y="20"/>
                    </a:lnTo>
                    <a:lnTo>
                      <a:pt x="140" y="20"/>
                    </a:lnTo>
                    <a:lnTo>
                      <a:pt x="137" y="21"/>
                    </a:lnTo>
                    <a:lnTo>
                      <a:pt x="134" y="23"/>
                    </a:lnTo>
                    <a:lnTo>
                      <a:pt x="131" y="24"/>
                    </a:lnTo>
                    <a:lnTo>
                      <a:pt x="128" y="25"/>
                    </a:lnTo>
                    <a:lnTo>
                      <a:pt x="124" y="26"/>
                    </a:lnTo>
                    <a:lnTo>
                      <a:pt x="121" y="29"/>
                    </a:lnTo>
                    <a:lnTo>
                      <a:pt x="118" y="30"/>
                    </a:lnTo>
                    <a:lnTo>
                      <a:pt x="115" y="32"/>
                    </a:lnTo>
                    <a:lnTo>
                      <a:pt x="113" y="33"/>
                    </a:lnTo>
                    <a:lnTo>
                      <a:pt x="110" y="34"/>
                    </a:lnTo>
                    <a:lnTo>
                      <a:pt x="108" y="36"/>
                    </a:lnTo>
                    <a:lnTo>
                      <a:pt x="107" y="37"/>
                    </a:lnTo>
                    <a:lnTo>
                      <a:pt x="106" y="39"/>
                    </a:lnTo>
                    <a:lnTo>
                      <a:pt x="105" y="40"/>
                    </a:lnTo>
                    <a:lnTo>
                      <a:pt x="109" y="39"/>
                    </a:lnTo>
                    <a:lnTo>
                      <a:pt x="113" y="37"/>
                    </a:lnTo>
                    <a:lnTo>
                      <a:pt x="118" y="36"/>
                    </a:lnTo>
                    <a:lnTo>
                      <a:pt x="123" y="34"/>
                    </a:lnTo>
                    <a:lnTo>
                      <a:pt x="129" y="32"/>
                    </a:lnTo>
                    <a:lnTo>
                      <a:pt x="134" y="31"/>
                    </a:lnTo>
                    <a:lnTo>
                      <a:pt x="140" y="28"/>
                    </a:lnTo>
                    <a:lnTo>
                      <a:pt x="146" y="26"/>
                    </a:lnTo>
                    <a:lnTo>
                      <a:pt x="151" y="24"/>
                    </a:lnTo>
                    <a:lnTo>
                      <a:pt x="156" y="22"/>
                    </a:lnTo>
                    <a:lnTo>
                      <a:pt x="161" y="20"/>
                    </a:lnTo>
                    <a:lnTo>
                      <a:pt x="166" y="19"/>
                    </a:lnTo>
                    <a:lnTo>
                      <a:pt x="170" y="17"/>
                    </a:lnTo>
                    <a:lnTo>
                      <a:pt x="173" y="16"/>
                    </a:lnTo>
                    <a:lnTo>
                      <a:pt x="175" y="16"/>
                    </a:lnTo>
                    <a:lnTo>
                      <a:pt x="176" y="15"/>
                    </a:lnTo>
                    <a:lnTo>
                      <a:pt x="178" y="18"/>
                    </a:lnTo>
                    <a:lnTo>
                      <a:pt x="180" y="20"/>
                    </a:lnTo>
                    <a:lnTo>
                      <a:pt x="182" y="22"/>
                    </a:lnTo>
                    <a:lnTo>
                      <a:pt x="184" y="25"/>
                    </a:lnTo>
                    <a:lnTo>
                      <a:pt x="186" y="28"/>
                    </a:lnTo>
                    <a:lnTo>
                      <a:pt x="187" y="30"/>
                    </a:lnTo>
                    <a:lnTo>
                      <a:pt x="189" y="32"/>
                    </a:lnTo>
                    <a:lnTo>
                      <a:pt x="190" y="34"/>
                    </a:lnTo>
                    <a:lnTo>
                      <a:pt x="187" y="34"/>
                    </a:lnTo>
                    <a:lnTo>
                      <a:pt x="183" y="36"/>
                    </a:lnTo>
                    <a:lnTo>
                      <a:pt x="179" y="38"/>
                    </a:lnTo>
                    <a:lnTo>
                      <a:pt x="175" y="40"/>
                    </a:lnTo>
                    <a:lnTo>
                      <a:pt x="171" y="43"/>
                    </a:lnTo>
                    <a:lnTo>
                      <a:pt x="167" y="45"/>
                    </a:lnTo>
                    <a:lnTo>
                      <a:pt x="165" y="47"/>
                    </a:lnTo>
                    <a:lnTo>
                      <a:pt x="164" y="50"/>
                    </a:lnTo>
                    <a:lnTo>
                      <a:pt x="168" y="48"/>
                    </a:lnTo>
                    <a:lnTo>
                      <a:pt x="174" y="45"/>
                    </a:lnTo>
                    <a:lnTo>
                      <a:pt x="181" y="42"/>
                    </a:lnTo>
                    <a:lnTo>
                      <a:pt x="189" y="39"/>
                    </a:lnTo>
                    <a:lnTo>
                      <a:pt x="198" y="36"/>
                    </a:lnTo>
                    <a:lnTo>
                      <a:pt x="207" y="32"/>
                    </a:lnTo>
                    <a:lnTo>
                      <a:pt x="216" y="28"/>
                    </a:lnTo>
                    <a:lnTo>
                      <a:pt x="225" y="23"/>
                    </a:lnTo>
                    <a:lnTo>
                      <a:pt x="234" y="20"/>
                    </a:lnTo>
                    <a:lnTo>
                      <a:pt x="243" y="16"/>
                    </a:lnTo>
                    <a:lnTo>
                      <a:pt x="251" y="13"/>
                    </a:lnTo>
                    <a:lnTo>
                      <a:pt x="258" y="10"/>
                    </a:lnTo>
                    <a:lnTo>
                      <a:pt x="265" y="7"/>
                    </a:lnTo>
                    <a:lnTo>
                      <a:pt x="270" y="6"/>
                    </a:lnTo>
                    <a:lnTo>
                      <a:pt x="273" y="4"/>
                    </a:lnTo>
                    <a:lnTo>
                      <a:pt x="275" y="3"/>
                    </a:lnTo>
                    <a:lnTo>
                      <a:pt x="278" y="4"/>
                    </a:lnTo>
                    <a:lnTo>
                      <a:pt x="281" y="4"/>
                    </a:lnTo>
                    <a:lnTo>
                      <a:pt x="283" y="4"/>
                    </a:lnTo>
                    <a:lnTo>
                      <a:pt x="286" y="5"/>
                    </a:lnTo>
                    <a:lnTo>
                      <a:pt x="288" y="5"/>
                    </a:lnTo>
                    <a:lnTo>
                      <a:pt x="290" y="5"/>
                    </a:lnTo>
                    <a:lnTo>
                      <a:pt x="292" y="6"/>
                    </a:lnTo>
                    <a:lnTo>
                      <a:pt x="294" y="6"/>
                    </a:lnTo>
                    <a:lnTo>
                      <a:pt x="295" y="8"/>
                    </a:lnTo>
                    <a:lnTo>
                      <a:pt x="296" y="10"/>
                    </a:lnTo>
                    <a:lnTo>
                      <a:pt x="297" y="13"/>
                    </a:lnTo>
                    <a:lnTo>
                      <a:pt x="299" y="15"/>
                    </a:lnTo>
                    <a:lnTo>
                      <a:pt x="299" y="18"/>
                    </a:lnTo>
                    <a:lnTo>
                      <a:pt x="300" y="20"/>
                    </a:lnTo>
                    <a:lnTo>
                      <a:pt x="300" y="22"/>
                    </a:lnTo>
                    <a:lnTo>
                      <a:pt x="300" y="23"/>
                    </a:lnTo>
                    <a:lnTo>
                      <a:pt x="297" y="24"/>
                    </a:lnTo>
                    <a:lnTo>
                      <a:pt x="295" y="25"/>
                    </a:lnTo>
                    <a:lnTo>
                      <a:pt x="293" y="26"/>
                    </a:lnTo>
                    <a:lnTo>
                      <a:pt x="291" y="29"/>
                    </a:lnTo>
                    <a:lnTo>
                      <a:pt x="289" y="30"/>
                    </a:lnTo>
                    <a:lnTo>
                      <a:pt x="287" y="32"/>
                    </a:lnTo>
                    <a:lnTo>
                      <a:pt x="285" y="33"/>
                    </a:lnTo>
                    <a:lnTo>
                      <a:pt x="283" y="35"/>
                    </a:lnTo>
                    <a:lnTo>
                      <a:pt x="286" y="34"/>
                    </a:lnTo>
                    <a:lnTo>
                      <a:pt x="289" y="33"/>
                    </a:lnTo>
                    <a:lnTo>
                      <a:pt x="292" y="31"/>
                    </a:lnTo>
                    <a:lnTo>
                      <a:pt x="295" y="30"/>
                    </a:lnTo>
                    <a:lnTo>
                      <a:pt x="298" y="29"/>
                    </a:lnTo>
                    <a:lnTo>
                      <a:pt x="301" y="26"/>
                    </a:lnTo>
                    <a:lnTo>
                      <a:pt x="304" y="25"/>
                    </a:lnTo>
                    <a:lnTo>
                      <a:pt x="307" y="24"/>
                    </a:lnTo>
                    <a:lnTo>
                      <a:pt x="310" y="22"/>
                    </a:lnTo>
                    <a:lnTo>
                      <a:pt x="313" y="21"/>
                    </a:lnTo>
                    <a:lnTo>
                      <a:pt x="316" y="20"/>
                    </a:lnTo>
                    <a:lnTo>
                      <a:pt x="318" y="19"/>
                    </a:lnTo>
                    <a:lnTo>
                      <a:pt x="320" y="18"/>
                    </a:lnTo>
                    <a:lnTo>
                      <a:pt x="322" y="17"/>
                    </a:lnTo>
                    <a:lnTo>
                      <a:pt x="324" y="16"/>
                    </a:lnTo>
                    <a:lnTo>
                      <a:pt x="325" y="15"/>
                    </a:lnTo>
                    <a:lnTo>
                      <a:pt x="326" y="18"/>
                    </a:lnTo>
                    <a:lnTo>
                      <a:pt x="327" y="22"/>
                    </a:lnTo>
                    <a:lnTo>
                      <a:pt x="328" y="26"/>
                    </a:lnTo>
                    <a:lnTo>
                      <a:pt x="329" y="30"/>
                    </a:lnTo>
                    <a:lnTo>
                      <a:pt x="330" y="30"/>
                    </a:lnTo>
                    <a:lnTo>
                      <a:pt x="331" y="30"/>
                    </a:lnTo>
                    <a:lnTo>
                      <a:pt x="332" y="30"/>
                    </a:lnTo>
                    <a:lnTo>
                      <a:pt x="333" y="29"/>
                    </a:lnTo>
                    <a:lnTo>
                      <a:pt x="334" y="29"/>
                    </a:lnTo>
                    <a:lnTo>
                      <a:pt x="335" y="29"/>
                    </a:lnTo>
                    <a:lnTo>
                      <a:pt x="336" y="29"/>
                    </a:lnTo>
                    <a:lnTo>
                      <a:pt x="338" y="29"/>
                    </a:lnTo>
                    <a:lnTo>
                      <a:pt x="338" y="32"/>
                    </a:lnTo>
                    <a:lnTo>
                      <a:pt x="339" y="36"/>
                    </a:lnTo>
                    <a:lnTo>
                      <a:pt x="340" y="40"/>
                    </a:lnTo>
                    <a:lnTo>
                      <a:pt x="341" y="43"/>
                    </a:lnTo>
                    <a:lnTo>
                      <a:pt x="339" y="44"/>
                    </a:lnTo>
                    <a:lnTo>
                      <a:pt x="338" y="44"/>
                    </a:lnTo>
                    <a:lnTo>
                      <a:pt x="335" y="46"/>
                    </a:lnTo>
                    <a:lnTo>
                      <a:pt x="333" y="47"/>
                    </a:lnTo>
                    <a:lnTo>
                      <a:pt x="330" y="49"/>
                    </a:lnTo>
                    <a:lnTo>
                      <a:pt x="327" y="50"/>
                    </a:lnTo>
                    <a:lnTo>
                      <a:pt x="324" y="52"/>
                    </a:lnTo>
                    <a:lnTo>
                      <a:pt x="321" y="55"/>
                    </a:lnTo>
                    <a:lnTo>
                      <a:pt x="317" y="57"/>
                    </a:lnTo>
                    <a:lnTo>
                      <a:pt x="314" y="58"/>
                    </a:lnTo>
                    <a:lnTo>
                      <a:pt x="311" y="60"/>
                    </a:lnTo>
                    <a:lnTo>
                      <a:pt x="309" y="61"/>
                    </a:lnTo>
                    <a:lnTo>
                      <a:pt x="306" y="63"/>
                    </a:lnTo>
                    <a:lnTo>
                      <a:pt x="304" y="64"/>
                    </a:lnTo>
                    <a:lnTo>
                      <a:pt x="303" y="65"/>
                    </a:lnTo>
                    <a:lnTo>
                      <a:pt x="302" y="65"/>
                    </a:lnTo>
                    <a:lnTo>
                      <a:pt x="143" y="125"/>
                    </a:lnTo>
                  </a:path>
                </a:pathLst>
              </a:custGeom>
              <a:solidFill>
                <a:srgbClr val="FF0000"/>
              </a:solidFill>
              <a:ln w="9525" cap="rnd">
                <a:noFill/>
                <a:round/>
                <a:headEnd/>
                <a:tailEnd/>
              </a:ln>
              <a:effectLst/>
            </p:spPr>
            <p:txBody>
              <a:bodyPr/>
              <a:lstStyle/>
              <a:p>
                <a:endParaRPr lang="en-US"/>
              </a:p>
            </p:txBody>
          </p:sp>
        </p:grpSp>
        <p:sp>
          <p:nvSpPr>
            <p:cNvPr id="207940" name="Freeform 1092"/>
            <p:cNvSpPr>
              <a:spLocks/>
            </p:cNvSpPr>
            <p:nvPr/>
          </p:nvSpPr>
          <p:spPr bwMode="auto">
            <a:xfrm>
              <a:off x="3138" y="864"/>
              <a:ext cx="295" cy="240"/>
            </a:xfrm>
            <a:custGeom>
              <a:avLst/>
              <a:gdLst/>
              <a:ahLst/>
              <a:cxnLst>
                <a:cxn ang="0">
                  <a:pos x="290" y="5"/>
                </a:cxn>
                <a:cxn ang="0">
                  <a:pos x="292" y="11"/>
                </a:cxn>
                <a:cxn ang="0">
                  <a:pos x="292" y="17"/>
                </a:cxn>
                <a:cxn ang="0">
                  <a:pos x="283" y="24"/>
                </a:cxn>
                <a:cxn ang="0">
                  <a:pos x="286" y="36"/>
                </a:cxn>
                <a:cxn ang="0">
                  <a:pos x="270" y="46"/>
                </a:cxn>
                <a:cxn ang="0">
                  <a:pos x="241" y="62"/>
                </a:cxn>
                <a:cxn ang="0">
                  <a:pos x="218" y="75"/>
                </a:cxn>
                <a:cxn ang="0">
                  <a:pos x="229" y="72"/>
                </a:cxn>
                <a:cxn ang="0">
                  <a:pos x="253" y="62"/>
                </a:cxn>
                <a:cxn ang="0">
                  <a:pos x="272" y="55"/>
                </a:cxn>
                <a:cxn ang="0">
                  <a:pos x="278" y="59"/>
                </a:cxn>
                <a:cxn ang="0">
                  <a:pos x="283" y="68"/>
                </a:cxn>
                <a:cxn ang="0">
                  <a:pos x="265" y="81"/>
                </a:cxn>
                <a:cxn ang="0">
                  <a:pos x="256" y="94"/>
                </a:cxn>
                <a:cxn ang="0">
                  <a:pos x="248" y="105"/>
                </a:cxn>
                <a:cxn ang="0">
                  <a:pos x="223" y="117"/>
                </a:cxn>
                <a:cxn ang="0">
                  <a:pos x="200" y="130"/>
                </a:cxn>
                <a:cxn ang="0">
                  <a:pos x="197" y="142"/>
                </a:cxn>
                <a:cxn ang="0">
                  <a:pos x="184" y="159"/>
                </a:cxn>
                <a:cxn ang="0">
                  <a:pos x="150" y="181"/>
                </a:cxn>
                <a:cxn ang="0">
                  <a:pos x="111" y="213"/>
                </a:cxn>
                <a:cxn ang="0">
                  <a:pos x="85" y="236"/>
                </a:cxn>
                <a:cxn ang="0">
                  <a:pos x="80" y="230"/>
                </a:cxn>
                <a:cxn ang="0">
                  <a:pos x="79" y="223"/>
                </a:cxn>
                <a:cxn ang="0">
                  <a:pos x="86" y="214"/>
                </a:cxn>
                <a:cxn ang="0">
                  <a:pos x="83" y="211"/>
                </a:cxn>
                <a:cxn ang="0">
                  <a:pos x="72" y="211"/>
                </a:cxn>
                <a:cxn ang="0">
                  <a:pos x="67" y="204"/>
                </a:cxn>
                <a:cxn ang="0">
                  <a:pos x="67" y="194"/>
                </a:cxn>
                <a:cxn ang="0">
                  <a:pos x="98" y="169"/>
                </a:cxn>
                <a:cxn ang="0">
                  <a:pos x="141" y="137"/>
                </a:cxn>
                <a:cxn ang="0">
                  <a:pos x="175" y="117"/>
                </a:cxn>
                <a:cxn ang="0">
                  <a:pos x="137" y="135"/>
                </a:cxn>
                <a:cxn ang="0">
                  <a:pos x="86" y="163"/>
                </a:cxn>
                <a:cxn ang="0">
                  <a:pos x="55" y="183"/>
                </a:cxn>
                <a:cxn ang="0">
                  <a:pos x="44" y="175"/>
                </a:cxn>
                <a:cxn ang="0">
                  <a:pos x="39" y="165"/>
                </a:cxn>
                <a:cxn ang="0">
                  <a:pos x="65" y="146"/>
                </a:cxn>
                <a:cxn ang="0">
                  <a:pos x="101" y="120"/>
                </a:cxn>
                <a:cxn ang="0">
                  <a:pos x="122" y="104"/>
                </a:cxn>
                <a:cxn ang="0">
                  <a:pos x="96" y="116"/>
                </a:cxn>
                <a:cxn ang="0">
                  <a:pos x="55" y="140"/>
                </a:cxn>
                <a:cxn ang="0">
                  <a:pos x="26" y="156"/>
                </a:cxn>
                <a:cxn ang="0">
                  <a:pos x="9" y="141"/>
                </a:cxn>
                <a:cxn ang="0">
                  <a:pos x="2" y="129"/>
                </a:cxn>
                <a:cxn ang="0">
                  <a:pos x="26" y="112"/>
                </a:cxn>
                <a:cxn ang="0">
                  <a:pos x="61" y="90"/>
                </a:cxn>
                <a:cxn ang="0">
                  <a:pos x="80" y="77"/>
                </a:cxn>
                <a:cxn ang="0">
                  <a:pos x="252" y="12"/>
                </a:cxn>
                <a:cxn ang="0">
                  <a:pos x="270" y="6"/>
                </a:cxn>
                <a:cxn ang="0">
                  <a:pos x="283" y="1"/>
                </a:cxn>
              </a:cxnLst>
              <a:rect l="0" t="0" r="r" b="b"/>
              <a:pathLst>
                <a:path w="295" h="240">
                  <a:moveTo>
                    <a:pt x="285" y="0"/>
                  </a:moveTo>
                  <a:lnTo>
                    <a:pt x="286" y="1"/>
                  </a:lnTo>
                  <a:lnTo>
                    <a:pt x="288" y="2"/>
                  </a:lnTo>
                  <a:lnTo>
                    <a:pt x="289" y="4"/>
                  </a:lnTo>
                  <a:lnTo>
                    <a:pt x="290" y="5"/>
                  </a:lnTo>
                  <a:lnTo>
                    <a:pt x="291" y="6"/>
                  </a:lnTo>
                  <a:lnTo>
                    <a:pt x="292" y="8"/>
                  </a:lnTo>
                  <a:lnTo>
                    <a:pt x="293" y="9"/>
                  </a:lnTo>
                  <a:lnTo>
                    <a:pt x="293" y="10"/>
                  </a:lnTo>
                  <a:lnTo>
                    <a:pt x="292" y="11"/>
                  </a:lnTo>
                  <a:lnTo>
                    <a:pt x="293" y="12"/>
                  </a:lnTo>
                  <a:lnTo>
                    <a:pt x="294" y="14"/>
                  </a:lnTo>
                  <a:lnTo>
                    <a:pt x="294" y="15"/>
                  </a:lnTo>
                  <a:lnTo>
                    <a:pt x="294" y="16"/>
                  </a:lnTo>
                  <a:lnTo>
                    <a:pt x="292" y="17"/>
                  </a:lnTo>
                  <a:lnTo>
                    <a:pt x="291" y="18"/>
                  </a:lnTo>
                  <a:lnTo>
                    <a:pt x="289" y="19"/>
                  </a:lnTo>
                  <a:lnTo>
                    <a:pt x="287" y="20"/>
                  </a:lnTo>
                  <a:lnTo>
                    <a:pt x="285" y="22"/>
                  </a:lnTo>
                  <a:lnTo>
                    <a:pt x="283" y="24"/>
                  </a:lnTo>
                  <a:lnTo>
                    <a:pt x="282" y="25"/>
                  </a:lnTo>
                  <a:lnTo>
                    <a:pt x="282" y="27"/>
                  </a:lnTo>
                  <a:lnTo>
                    <a:pt x="283" y="30"/>
                  </a:lnTo>
                  <a:lnTo>
                    <a:pt x="285" y="33"/>
                  </a:lnTo>
                  <a:lnTo>
                    <a:pt x="286" y="36"/>
                  </a:lnTo>
                  <a:lnTo>
                    <a:pt x="285" y="37"/>
                  </a:lnTo>
                  <a:lnTo>
                    <a:pt x="282" y="39"/>
                  </a:lnTo>
                  <a:lnTo>
                    <a:pt x="279" y="41"/>
                  </a:lnTo>
                  <a:lnTo>
                    <a:pt x="275" y="43"/>
                  </a:lnTo>
                  <a:lnTo>
                    <a:pt x="270" y="46"/>
                  </a:lnTo>
                  <a:lnTo>
                    <a:pt x="265" y="50"/>
                  </a:lnTo>
                  <a:lnTo>
                    <a:pt x="259" y="53"/>
                  </a:lnTo>
                  <a:lnTo>
                    <a:pt x="253" y="56"/>
                  </a:lnTo>
                  <a:lnTo>
                    <a:pt x="247" y="59"/>
                  </a:lnTo>
                  <a:lnTo>
                    <a:pt x="241" y="62"/>
                  </a:lnTo>
                  <a:lnTo>
                    <a:pt x="235" y="65"/>
                  </a:lnTo>
                  <a:lnTo>
                    <a:pt x="230" y="68"/>
                  </a:lnTo>
                  <a:lnTo>
                    <a:pt x="225" y="70"/>
                  </a:lnTo>
                  <a:lnTo>
                    <a:pt x="221" y="73"/>
                  </a:lnTo>
                  <a:lnTo>
                    <a:pt x="218" y="75"/>
                  </a:lnTo>
                  <a:lnTo>
                    <a:pt x="215" y="76"/>
                  </a:lnTo>
                  <a:lnTo>
                    <a:pt x="218" y="76"/>
                  </a:lnTo>
                  <a:lnTo>
                    <a:pt x="221" y="75"/>
                  </a:lnTo>
                  <a:lnTo>
                    <a:pt x="225" y="73"/>
                  </a:lnTo>
                  <a:lnTo>
                    <a:pt x="229" y="72"/>
                  </a:lnTo>
                  <a:lnTo>
                    <a:pt x="234" y="69"/>
                  </a:lnTo>
                  <a:lnTo>
                    <a:pt x="239" y="67"/>
                  </a:lnTo>
                  <a:lnTo>
                    <a:pt x="243" y="65"/>
                  </a:lnTo>
                  <a:lnTo>
                    <a:pt x="248" y="63"/>
                  </a:lnTo>
                  <a:lnTo>
                    <a:pt x="253" y="62"/>
                  </a:lnTo>
                  <a:lnTo>
                    <a:pt x="258" y="60"/>
                  </a:lnTo>
                  <a:lnTo>
                    <a:pt x="262" y="58"/>
                  </a:lnTo>
                  <a:lnTo>
                    <a:pt x="266" y="57"/>
                  </a:lnTo>
                  <a:lnTo>
                    <a:pt x="269" y="56"/>
                  </a:lnTo>
                  <a:lnTo>
                    <a:pt x="272" y="55"/>
                  </a:lnTo>
                  <a:lnTo>
                    <a:pt x="274" y="54"/>
                  </a:lnTo>
                  <a:lnTo>
                    <a:pt x="275" y="54"/>
                  </a:lnTo>
                  <a:lnTo>
                    <a:pt x="277" y="54"/>
                  </a:lnTo>
                  <a:lnTo>
                    <a:pt x="278" y="56"/>
                  </a:lnTo>
                  <a:lnTo>
                    <a:pt x="278" y="59"/>
                  </a:lnTo>
                  <a:lnTo>
                    <a:pt x="278" y="61"/>
                  </a:lnTo>
                  <a:lnTo>
                    <a:pt x="279" y="63"/>
                  </a:lnTo>
                  <a:lnTo>
                    <a:pt x="280" y="65"/>
                  </a:lnTo>
                  <a:lnTo>
                    <a:pt x="281" y="67"/>
                  </a:lnTo>
                  <a:lnTo>
                    <a:pt x="283" y="68"/>
                  </a:lnTo>
                  <a:lnTo>
                    <a:pt x="281" y="70"/>
                  </a:lnTo>
                  <a:lnTo>
                    <a:pt x="278" y="73"/>
                  </a:lnTo>
                  <a:lnTo>
                    <a:pt x="274" y="75"/>
                  </a:lnTo>
                  <a:lnTo>
                    <a:pt x="270" y="78"/>
                  </a:lnTo>
                  <a:lnTo>
                    <a:pt x="265" y="81"/>
                  </a:lnTo>
                  <a:lnTo>
                    <a:pt x="261" y="83"/>
                  </a:lnTo>
                  <a:lnTo>
                    <a:pt x="257" y="85"/>
                  </a:lnTo>
                  <a:lnTo>
                    <a:pt x="255" y="87"/>
                  </a:lnTo>
                  <a:lnTo>
                    <a:pt x="256" y="90"/>
                  </a:lnTo>
                  <a:lnTo>
                    <a:pt x="256" y="94"/>
                  </a:lnTo>
                  <a:lnTo>
                    <a:pt x="256" y="98"/>
                  </a:lnTo>
                  <a:lnTo>
                    <a:pt x="256" y="100"/>
                  </a:lnTo>
                  <a:lnTo>
                    <a:pt x="254" y="101"/>
                  </a:lnTo>
                  <a:lnTo>
                    <a:pt x="251" y="103"/>
                  </a:lnTo>
                  <a:lnTo>
                    <a:pt x="248" y="105"/>
                  </a:lnTo>
                  <a:lnTo>
                    <a:pt x="243" y="107"/>
                  </a:lnTo>
                  <a:lnTo>
                    <a:pt x="239" y="109"/>
                  </a:lnTo>
                  <a:lnTo>
                    <a:pt x="234" y="112"/>
                  </a:lnTo>
                  <a:lnTo>
                    <a:pt x="228" y="114"/>
                  </a:lnTo>
                  <a:lnTo>
                    <a:pt x="223" y="117"/>
                  </a:lnTo>
                  <a:lnTo>
                    <a:pt x="218" y="121"/>
                  </a:lnTo>
                  <a:lnTo>
                    <a:pt x="213" y="123"/>
                  </a:lnTo>
                  <a:lnTo>
                    <a:pt x="208" y="126"/>
                  </a:lnTo>
                  <a:lnTo>
                    <a:pt x="204" y="128"/>
                  </a:lnTo>
                  <a:lnTo>
                    <a:pt x="200" y="130"/>
                  </a:lnTo>
                  <a:lnTo>
                    <a:pt x="198" y="132"/>
                  </a:lnTo>
                  <a:lnTo>
                    <a:pt x="196" y="133"/>
                  </a:lnTo>
                  <a:lnTo>
                    <a:pt x="195" y="134"/>
                  </a:lnTo>
                  <a:lnTo>
                    <a:pt x="196" y="137"/>
                  </a:lnTo>
                  <a:lnTo>
                    <a:pt x="197" y="142"/>
                  </a:lnTo>
                  <a:lnTo>
                    <a:pt x="198" y="147"/>
                  </a:lnTo>
                  <a:lnTo>
                    <a:pt x="199" y="150"/>
                  </a:lnTo>
                  <a:lnTo>
                    <a:pt x="195" y="153"/>
                  </a:lnTo>
                  <a:lnTo>
                    <a:pt x="190" y="155"/>
                  </a:lnTo>
                  <a:lnTo>
                    <a:pt x="184" y="159"/>
                  </a:lnTo>
                  <a:lnTo>
                    <a:pt x="178" y="162"/>
                  </a:lnTo>
                  <a:lnTo>
                    <a:pt x="172" y="166"/>
                  </a:lnTo>
                  <a:lnTo>
                    <a:pt x="165" y="171"/>
                  </a:lnTo>
                  <a:lnTo>
                    <a:pt x="157" y="176"/>
                  </a:lnTo>
                  <a:lnTo>
                    <a:pt x="150" y="181"/>
                  </a:lnTo>
                  <a:lnTo>
                    <a:pt x="142" y="187"/>
                  </a:lnTo>
                  <a:lnTo>
                    <a:pt x="134" y="193"/>
                  </a:lnTo>
                  <a:lnTo>
                    <a:pt x="126" y="200"/>
                  </a:lnTo>
                  <a:lnTo>
                    <a:pt x="118" y="206"/>
                  </a:lnTo>
                  <a:lnTo>
                    <a:pt x="111" y="213"/>
                  </a:lnTo>
                  <a:lnTo>
                    <a:pt x="103" y="222"/>
                  </a:lnTo>
                  <a:lnTo>
                    <a:pt x="95" y="230"/>
                  </a:lnTo>
                  <a:lnTo>
                    <a:pt x="88" y="239"/>
                  </a:lnTo>
                  <a:lnTo>
                    <a:pt x="86" y="237"/>
                  </a:lnTo>
                  <a:lnTo>
                    <a:pt x="85" y="236"/>
                  </a:lnTo>
                  <a:lnTo>
                    <a:pt x="83" y="235"/>
                  </a:lnTo>
                  <a:lnTo>
                    <a:pt x="82" y="233"/>
                  </a:lnTo>
                  <a:lnTo>
                    <a:pt x="81" y="232"/>
                  </a:lnTo>
                  <a:lnTo>
                    <a:pt x="81" y="231"/>
                  </a:lnTo>
                  <a:lnTo>
                    <a:pt x="80" y="230"/>
                  </a:lnTo>
                  <a:lnTo>
                    <a:pt x="80" y="229"/>
                  </a:lnTo>
                  <a:lnTo>
                    <a:pt x="80" y="227"/>
                  </a:lnTo>
                  <a:lnTo>
                    <a:pt x="80" y="226"/>
                  </a:lnTo>
                  <a:lnTo>
                    <a:pt x="79" y="225"/>
                  </a:lnTo>
                  <a:lnTo>
                    <a:pt x="79" y="223"/>
                  </a:lnTo>
                  <a:lnTo>
                    <a:pt x="80" y="222"/>
                  </a:lnTo>
                  <a:lnTo>
                    <a:pt x="81" y="220"/>
                  </a:lnTo>
                  <a:lnTo>
                    <a:pt x="83" y="219"/>
                  </a:lnTo>
                  <a:lnTo>
                    <a:pt x="84" y="217"/>
                  </a:lnTo>
                  <a:lnTo>
                    <a:pt x="86" y="214"/>
                  </a:lnTo>
                  <a:lnTo>
                    <a:pt x="87" y="212"/>
                  </a:lnTo>
                  <a:lnTo>
                    <a:pt x="88" y="211"/>
                  </a:lnTo>
                  <a:lnTo>
                    <a:pt x="90" y="210"/>
                  </a:lnTo>
                  <a:lnTo>
                    <a:pt x="86" y="210"/>
                  </a:lnTo>
                  <a:lnTo>
                    <a:pt x="83" y="211"/>
                  </a:lnTo>
                  <a:lnTo>
                    <a:pt x="81" y="212"/>
                  </a:lnTo>
                  <a:lnTo>
                    <a:pt x="78" y="212"/>
                  </a:lnTo>
                  <a:lnTo>
                    <a:pt x="76" y="212"/>
                  </a:lnTo>
                  <a:lnTo>
                    <a:pt x="74" y="211"/>
                  </a:lnTo>
                  <a:lnTo>
                    <a:pt x="72" y="211"/>
                  </a:lnTo>
                  <a:lnTo>
                    <a:pt x="71" y="210"/>
                  </a:lnTo>
                  <a:lnTo>
                    <a:pt x="70" y="209"/>
                  </a:lnTo>
                  <a:lnTo>
                    <a:pt x="69" y="207"/>
                  </a:lnTo>
                  <a:lnTo>
                    <a:pt x="68" y="206"/>
                  </a:lnTo>
                  <a:lnTo>
                    <a:pt x="67" y="204"/>
                  </a:lnTo>
                  <a:lnTo>
                    <a:pt x="66" y="202"/>
                  </a:lnTo>
                  <a:lnTo>
                    <a:pt x="65" y="200"/>
                  </a:lnTo>
                  <a:lnTo>
                    <a:pt x="64" y="198"/>
                  </a:lnTo>
                  <a:lnTo>
                    <a:pt x="63" y="197"/>
                  </a:lnTo>
                  <a:lnTo>
                    <a:pt x="67" y="194"/>
                  </a:lnTo>
                  <a:lnTo>
                    <a:pt x="71" y="190"/>
                  </a:lnTo>
                  <a:lnTo>
                    <a:pt x="77" y="185"/>
                  </a:lnTo>
                  <a:lnTo>
                    <a:pt x="83" y="180"/>
                  </a:lnTo>
                  <a:lnTo>
                    <a:pt x="90" y="175"/>
                  </a:lnTo>
                  <a:lnTo>
                    <a:pt x="98" y="169"/>
                  </a:lnTo>
                  <a:lnTo>
                    <a:pt x="107" y="162"/>
                  </a:lnTo>
                  <a:lnTo>
                    <a:pt x="115" y="156"/>
                  </a:lnTo>
                  <a:lnTo>
                    <a:pt x="124" y="150"/>
                  </a:lnTo>
                  <a:lnTo>
                    <a:pt x="132" y="144"/>
                  </a:lnTo>
                  <a:lnTo>
                    <a:pt x="141" y="137"/>
                  </a:lnTo>
                  <a:lnTo>
                    <a:pt x="149" y="132"/>
                  </a:lnTo>
                  <a:lnTo>
                    <a:pt x="156" y="127"/>
                  </a:lnTo>
                  <a:lnTo>
                    <a:pt x="163" y="123"/>
                  </a:lnTo>
                  <a:lnTo>
                    <a:pt x="169" y="120"/>
                  </a:lnTo>
                  <a:lnTo>
                    <a:pt x="175" y="117"/>
                  </a:lnTo>
                  <a:lnTo>
                    <a:pt x="169" y="120"/>
                  </a:lnTo>
                  <a:lnTo>
                    <a:pt x="163" y="122"/>
                  </a:lnTo>
                  <a:lnTo>
                    <a:pt x="155" y="126"/>
                  </a:lnTo>
                  <a:lnTo>
                    <a:pt x="146" y="130"/>
                  </a:lnTo>
                  <a:lnTo>
                    <a:pt x="137" y="135"/>
                  </a:lnTo>
                  <a:lnTo>
                    <a:pt x="127" y="140"/>
                  </a:lnTo>
                  <a:lnTo>
                    <a:pt x="116" y="146"/>
                  </a:lnTo>
                  <a:lnTo>
                    <a:pt x="106" y="152"/>
                  </a:lnTo>
                  <a:lnTo>
                    <a:pt x="96" y="157"/>
                  </a:lnTo>
                  <a:lnTo>
                    <a:pt x="86" y="163"/>
                  </a:lnTo>
                  <a:lnTo>
                    <a:pt x="77" y="169"/>
                  </a:lnTo>
                  <a:lnTo>
                    <a:pt x="70" y="173"/>
                  </a:lnTo>
                  <a:lnTo>
                    <a:pt x="63" y="177"/>
                  </a:lnTo>
                  <a:lnTo>
                    <a:pt x="58" y="181"/>
                  </a:lnTo>
                  <a:lnTo>
                    <a:pt x="55" y="183"/>
                  </a:lnTo>
                  <a:lnTo>
                    <a:pt x="54" y="184"/>
                  </a:lnTo>
                  <a:lnTo>
                    <a:pt x="51" y="182"/>
                  </a:lnTo>
                  <a:lnTo>
                    <a:pt x="49" y="180"/>
                  </a:lnTo>
                  <a:lnTo>
                    <a:pt x="46" y="177"/>
                  </a:lnTo>
                  <a:lnTo>
                    <a:pt x="44" y="175"/>
                  </a:lnTo>
                  <a:lnTo>
                    <a:pt x="42" y="173"/>
                  </a:lnTo>
                  <a:lnTo>
                    <a:pt x="40" y="171"/>
                  </a:lnTo>
                  <a:lnTo>
                    <a:pt x="38" y="169"/>
                  </a:lnTo>
                  <a:lnTo>
                    <a:pt x="37" y="168"/>
                  </a:lnTo>
                  <a:lnTo>
                    <a:pt x="39" y="165"/>
                  </a:lnTo>
                  <a:lnTo>
                    <a:pt x="42" y="162"/>
                  </a:lnTo>
                  <a:lnTo>
                    <a:pt x="47" y="159"/>
                  </a:lnTo>
                  <a:lnTo>
                    <a:pt x="53" y="155"/>
                  </a:lnTo>
                  <a:lnTo>
                    <a:pt x="59" y="150"/>
                  </a:lnTo>
                  <a:lnTo>
                    <a:pt x="65" y="146"/>
                  </a:lnTo>
                  <a:lnTo>
                    <a:pt x="72" y="140"/>
                  </a:lnTo>
                  <a:lnTo>
                    <a:pt x="80" y="135"/>
                  </a:lnTo>
                  <a:lnTo>
                    <a:pt x="87" y="130"/>
                  </a:lnTo>
                  <a:lnTo>
                    <a:pt x="94" y="125"/>
                  </a:lnTo>
                  <a:lnTo>
                    <a:pt x="101" y="120"/>
                  </a:lnTo>
                  <a:lnTo>
                    <a:pt x="107" y="115"/>
                  </a:lnTo>
                  <a:lnTo>
                    <a:pt x="112" y="111"/>
                  </a:lnTo>
                  <a:lnTo>
                    <a:pt x="116" y="108"/>
                  </a:lnTo>
                  <a:lnTo>
                    <a:pt x="120" y="105"/>
                  </a:lnTo>
                  <a:lnTo>
                    <a:pt x="122" y="104"/>
                  </a:lnTo>
                  <a:lnTo>
                    <a:pt x="120" y="104"/>
                  </a:lnTo>
                  <a:lnTo>
                    <a:pt x="115" y="106"/>
                  </a:lnTo>
                  <a:lnTo>
                    <a:pt x="110" y="109"/>
                  </a:lnTo>
                  <a:lnTo>
                    <a:pt x="104" y="112"/>
                  </a:lnTo>
                  <a:lnTo>
                    <a:pt x="96" y="116"/>
                  </a:lnTo>
                  <a:lnTo>
                    <a:pt x="88" y="121"/>
                  </a:lnTo>
                  <a:lnTo>
                    <a:pt x="80" y="126"/>
                  </a:lnTo>
                  <a:lnTo>
                    <a:pt x="71" y="130"/>
                  </a:lnTo>
                  <a:lnTo>
                    <a:pt x="63" y="135"/>
                  </a:lnTo>
                  <a:lnTo>
                    <a:pt x="55" y="140"/>
                  </a:lnTo>
                  <a:lnTo>
                    <a:pt x="47" y="145"/>
                  </a:lnTo>
                  <a:lnTo>
                    <a:pt x="40" y="149"/>
                  </a:lnTo>
                  <a:lnTo>
                    <a:pt x="34" y="152"/>
                  </a:lnTo>
                  <a:lnTo>
                    <a:pt x="29" y="154"/>
                  </a:lnTo>
                  <a:lnTo>
                    <a:pt x="26" y="156"/>
                  </a:lnTo>
                  <a:lnTo>
                    <a:pt x="25" y="157"/>
                  </a:lnTo>
                  <a:lnTo>
                    <a:pt x="21" y="154"/>
                  </a:lnTo>
                  <a:lnTo>
                    <a:pt x="17" y="150"/>
                  </a:lnTo>
                  <a:lnTo>
                    <a:pt x="13" y="146"/>
                  </a:lnTo>
                  <a:lnTo>
                    <a:pt x="9" y="141"/>
                  </a:lnTo>
                  <a:lnTo>
                    <a:pt x="5" y="137"/>
                  </a:lnTo>
                  <a:lnTo>
                    <a:pt x="2" y="134"/>
                  </a:lnTo>
                  <a:lnTo>
                    <a:pt x="0" y="131"/>
                  </a:lnTo>
                  <a:lnTo>
                    <a:pt x="0" y="130"/>
                  </a:lnTo>
                  <a:lnTo>
                    <a:pt x="2" y="129"/>
                  </a:lnTo>
                  <a:lnTo>
                    <a:pt x="4" y="127"/>
                  </a:lnTo>
                  <a:lnTo>
                    <a:pt x="9" y="124"/>
                  </a:lnTo>
                  <a:lnTo>
                    <a:pt x="14" y="121"/>
                  </a:lnTo>
                  <a:lnTo>
                    <a:pt x="20" y="116"/>
                  </a:lnTo>
                  <a:lnTo>
                    <a:pt x="26" y="112"/>
                  </a:lnTo>
                  <a:lnTo>
                    <a:pt x="33" y="108"/>
                  </a:lnTo>
                  <a:lnTo>
                    <a:pt x="40" y="104"/>
                  </a:lnTo>
                  <a:lnTo>
                    <a:pt x="48" y="99"/>
                  </a:lnTo>
                  <a:lnTo>
                    <a:pt x="54" y="94"/>
                  </a:lnTo>
                  <a:lnTo>
                    <a:pt x="61" y="90"/>
                  </a:lnTo>
                  <a:lnTo>
                    <a:pt x="67" y="86"/>
                  </a:lnTo>
                  <a:lnTo>
                    <a:pt x="72" y="83"/>
                  </a:lnTo>
                  <a:lnTo>
                    <a:pt x="76" y="80"/>
                  </a:lnTo>
                  <a:lnTo>
                    <a:pt x="79" y="78"/>
                  </a:lnTo>
                  <a:lnTo>
                    <a:pt x="80" y="77"/>
                  </a:lnTo>
                  <a:lnTo>
                    <a:pt x="239" y="16"/>
                  </a:lnTo>
                  <a:lnTo>
                    <a:pt x="242" y="16"/>
                  </a:lnTo>
                  <a:lnTo>
                    <a:pt x="245" y="14"/>
                  </a:lnTo>
                  <a:lnTo>
                    <a:pt x="248" y="13"/>
                  </a:lnTo>
                  <a:lnTo>
                    <a:pt x="252" y="12"/>
                  </a:lnTo>
                  <a:lnTo>
                    <a:pt x="255" y="11"/>
                  </a:lnTo>
                  <a:lnTo>
                    <a:pt x="259" y="10"/>
                  </a:lnTo>
                  <a:lnTo>
                    <a:pt x="263" y="8"/>
                  </a:lnTo>
                  <a:lnTo>
                    <a:pt x="266" y="7"/>
                  </a:lnTo>
                  <a:lnTo>
                    <a:pt x="270" y="6"/>
                  </a:lnTo>
                  <a:lnTo>
                    <a:pt x="272" y="5"/>
                  </a:lnTo>
                  <a:lnTo>
                    <a:pt x="275" y="4"/>
                  </a:lnTo>
                  <a:lnTo>
                    <a:pt x="278" y="3"/>
                  </a:lnTo>
                  <a:lnTo>
                    <a:pt x="280" y="2"/>
                  </a:lnTo>
                  <a:lnTo>
                    <a:pt x="283" y="1"/>
                  </a:lnTo>
                  <a:lnTo>
                    <a:pt x="284" y="0"/>
                  </a:lnTo>
                  <a:lnTo>
                    <a:pt x="285" y="0"/>
                  </a:lnTo>
                </a:path>
              </a:pathLst>
            </a:custGeom>
            <a:solidFill>
              <a:srgbClr val="FF0000"/>
            </a:solidFill>
            <a:ln w="9525" cap="rnd">
              <a:noFill/>
              <a:round/>
              <a:headEnd/>
              <a:tailEnd/>
            </a:ln>
            <a:effectLst/>
          </p:spPr>
          <p:txBody>
            <a:bodyPr/>
            <a:lstStyle/>
            <a:p>
              <a:endParaRPr lang="en-US"/>
            </a:p>
          </p:txBody>
        </p:sp>
      </p:grpSp>
      <p:sp>
        <p:nvSpPr>
          <p:cNvPr id="207941" name="Rectangle 1093"/>
          <p:cNvSpPr>
            <a:spLocks noChangeArrowheads="1"/>
          </p:cNvSpPr>
          <p:nvPr/>
        </p:nvSpPr>
        <p:spPr bwMode="auto">
          <a:xfrm>
            <a:off x="304800" y="2784475"/>
            <a:ext cx="1295400" cy="63500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a:t>“</a:t>
            </a:r>
            <a:r>
              <a:rPr lang="en-US" sz="1400">
                <a:solidFill>
                  <a:schemeClr val="hlink"/>
                </a:solidFill>
              </a:rPr>
              <a:t>Attaining &amp; Sustaining Improvement</a:t>
            </a:r>
            <a:r>
              <a:rPr lang="en-US" sz="1400"/>
              <a:t>”</a:t>
            </a:r>
          </a:p>
        </p:txBody>
      </p:sp>
      <p:sp>
        <p:nvSpPr>
          <p:cNvPr id="207942" name="Rectangle 1094"/>
          <p:cNvSpPr>
            <a:spLocks noChangeArrowheads="1"/>
          </p:cNvSpPr>
          <p:nvPr/>
        </p:nvSpPr>
        <p:spPr bwMode="auto">
          <a:xfrm>
            <a:off x="1708150" y="2136775"/>
            <a:ext cx="2449513" cy="2047875"/>
          </a:xfrm>
          <a:prstGeom prst="rect">
            <a:avLst/>
          </a:prstGeom>
          <a:noFill/>
          <a:ln w="9525">
            <a:noFill/>
            <a:miter lim="800000"/>
            <a:headEnd/>
            <a:tailEnd/>
          </a:ln>
          <a:effectLst/>
        </p:spPr>
        <p:txBody>
          <a:bodyPr lIns="92075" tIns="46038" rIns="92075" bIns="46038">
            <a:spAutoFit/>
          </a:bodyPr>
          <a:lstStyle/>
          <a:p>
            <a:pPr marL="228600" indent="-228600" algn="l">
              <a:spcBef>
                <a:spcPct val="20000"/>
              </a:spcBef>
              <a:buSzPct val="75000"/>
              <a:buFont typeface="Wingdings" pitchFamily="2" charset="2"/>
              <a:buChar char="n"/>
            </a:pPr>
            <a:r>
              <a:rPr lang="en-US" sz="1600" b="0" i="0"/>
              <a:t>Continually update vision of desired future &amp; teamwork.</a:t>
            </a:r>
          </a:p>
          <a:p>
            <a:pPr marL="228600" indent="-228600" algn="l">
              <a:buSzPct val="75000"/>
              <a:buFont typeface="Wingdings" pitchFamily="2" charset="2"/>
              <a:buChar char="n"/>
            </a:pPr>
            <a:r>
              <a:rPr lang="en-US" sz="1600" b="0" i="0"/>
              <a:t>Create forum for feedback &amp; continuous learning.</a:t>
            </a:r>
          </a:p>
          <a:p>
            <a:pPr marL="228600" indent="-228600" algn="l">
              <a:buSzPct val="75000"/>
              <a:buFont typeface="Wingdings" pitchFamily="2" charset="2"/>
              <a:buChar char="n"/>
            </a:pPr>
            <a:r>
              <a:rPr lang="en-US" sz="1600" b="0" i="0"/>
              <a:t>Continue to articulate why’s &amp; benefits.</a:t>
            </a:r>
          </a:p>
        </p:txBody>
      </p:sp>
      <p:sp>
        <p:nvSpPr>
          <p:cNvPr id="207943" name="Rectangle 1095"/>
          <p:cNvSpPr>
            <a:spLocks noChangeArrowheads="1"/>
          </p:cNvSpPr>
          <p:nvPr/>
        </p:nvSpPr>
        <p:spPr bwMode="auto">
          <a:xfrm>
            <a:off x="4130675" y="2133600"/>
            <a:ext cx="2419350" cy="2781300"/>
          </a:xfrm>
          <a:prstGeom prst="rect">
            <a:avLst/>
          </a:prstGeom>
          <a:noFill/>
          <a:ln w="9525">
            <a:noFill/>
            <a:miter lim="800000"/>
            <a:headEnd/>
            <a:tailEnd/>
          </a:ln>
          <a:effectLst/>
        </p:spPr>
        <p:txBody>
          <a:bodyPr lIns="92075" tIns="46038" rIns="92075" bIns="46038">
            <a:spAutoFit/>
          </a:bodyPr>
          <a:lstStyle/>
          <a:p>
            <a:pPr marL="228600" indent="-228600" algn="l">
              <a:buSzPct val="75000"/>
              <a:buFont typeface="Wingdings" pitchFamily="2" charset="2"/>
              <a:buChar char="n"/>
            </a:pPr>
            <a:r>
              <a:rPr lang="en-US" sz="1600" b="0" i="0"/>
              <a:t>Celebrate &amp; reward successes.</a:t>
            </a:r>
          </a:p>
          <a:p>
            <a:pPr marL="228600" indent="-228600" algn="l">
              <a:buSzPct val="75000"/>
              <a:buFont typeface="Wingdings" pitchFamily="2" charset="2"/>
              <a:buChar char="n"/>
            </a:pPr>
            <a:r>
              <a:rPr lang="en-US" sz="1600" b="0" i="0"/>
              <a:t>Deal with people who will not change.</a:t>
            </a:r>
          </a:p>
          <a:p>
            <a:pPr marL="228600" indent="-228600" algn="l">
              <a:buSzPct val="75000"/>
              <a:buFont typeface="Wingdings" pitchFamily="2" charset="2"/>
              <a:buChar char="n"/>
            </a:pPr>
            <a:r>
              <a:rPr lang="en-US" sz="1600" b="0" i="0"/>
              <a:t>Establish two-way communication.</a:t>
            </a:r>
          </a:p>
          <a:p>
            <a:pPr marL="228600" indent="-228600" algn="l">
              <a:buSzPct val="75000"/>
              <a:buFont typeface="Wingdings" pitchFamily="2" charset="2"/>
              <a:buChar char="n"/>
            </a:pPr>
            <a:r>
              <a:rPr lang="en-US" sz="1600" b="0" i="0"/>
              <a:t>Involve people for buy-in.</a:t>
            </a:r>
          </a:p>
          <a:p>
            <a:pPr marL="228600" indent="-228600" algn="l">
              <a:buSzPct val="75000"/>
              <a:buFont typeface="Wingdings" pitchFamily="2" charset="2"/>
              <a:buChar char="n"/>
            </a:pPr>
            <a:r>
              <a:rPr lang="en-US" sz="1600" b="0" i="0"/>
              <a:t>Continue to support each other in managing stress &amp; change.</a:t>
            </a:r>
          </a:p>
        </p:txBody>
      </p:sp>
      <p:sp>
        <p:nvSpPr>
          <p:cNvPr id="207944" name="Rectangle 1096"/>
          <p:cNvSpPr>
            <a:spLocks noChangeArrowheads="1"/>
          </p:cNvSpPr>
          <p:nvPr/>
        </p:nvSpPr>
        <p:spPr bwMode="auto">
          <a:xfrm>
            <a:off x="6591300" y="2133600"/>
            <a:ext cx="2419350" cy="2830513"/>
          </a:xfrm>
          <a:prstGeom prst="rect">
            <a:avLst/>
          </a:prstGeom>
          <a:noFill/>
          <a:ln w="9525">
            <a:noFill/>
            <a:miter lim="800000"/>
            <a:headEnd/>
            <a:tailEnd/>
          </a:ln>
          <a:effectLst/>
        </p:spPr>
        <p:txBody>
          <a:bodyPr lIns="92075" tIns="46038" rIns="92075" bIns="46038">
            <a:spAutoFit/>
          </a:bodyPr>
          <a:lstStyle/>
          <a:p>
            <a:pPr marL="228600" indent="-228600" algn="l">
              <a:buSzPct val="75000"/>
              <a:buFont typeface="Wingdings" pitchFamily="2" charset="2"/>
              <a:buChar char="n"/>
            </a:pPr>
            <a:r>
              <a:rPr lang="en-US" sz="1600" b="0" i="0"/>
              <a:t>Make sure systems &amp; rewards reinforce desired behaviors.</a:t>
            </a:r>
          </a:p>
          <a:p>
            <a:pPr marL="228600" indent="-228600" algn="l">
              <a:buSzPct val="75000"/>
              <a:buFont typeface="Wingdings" pitchFamily="2" charset="2"/>
              <a:buChar char="n"/>
            </a:pPr>
            <a:r>
              <a:rPr lang="en-US" sz="1600" b="0" i="0"/>
              <a:t>Train incoming people in the new behaviors.</a:t>
            </a:r>
          </a:p>
          <a:p>
            <a:pPr marL="228600" indent="-228600" algn="l">
              <a:buSzPct val="75000"/>
              <a:buFont typeface="Wingdings" pitchFamily="2" charset="2"/>
              <a:buChar char="n"/>
            </a:pPr>
            <a:r>
              <a:rPr lang="en-US" sz="1600" b="0" i="0"/>
              <a:t>Coach, give feedback, &amp; reinforce new behavior.</a:t>
            </a:r>
          </a:p>
          <a:p>
            <a:pPr marL="228600" indent="-228600" algn="l">
              <a:buSzPct val="75000"/>
              <a:buFont typeface="Wingdings" pitchFamily="2" charset="2"/>
              <a:buChar char="n"/>
            </a:pPr>
            <a:r>
              <a:rPr lang="en-US" sz="1600" b="0" i="0"/>
              <a:t>Deal with people who cannot change.</a:t>
            </a:r>
          </a:p>
          <a:p>
            <a:pPr marL="228600" indent="-228600" algn="l">
              <a:spcBef>
                <a:spcPct val="20000"/>
              </a:spcBef>
              <a:buSzPct val="75000"/>
              <a:buFont typeface="Wingdings" pitchFamily="2" charset="2"/>
              <a:buChar char="n"/>
            </a:pPr>
            <a:endParaRPr lang="en-US" sz="1600" b="0" i="0"/>
          </a:p>
        </p:txBody>
      </p:sp>
      <p:sp>
        <p:nvSpPr>
          <p:cNvPr id="207945" name="Rectangle 1097"/>
          <p:cNvSpPr>
            <a:spLocks noChangeArrowheads="1"/>
          </p:cNvSpPr>
          <p:nvPr/>
        </p:nvSpPr>
        <p:spPr bwMode="auto">
          <a:xfrm>
            <a:off x="158750" y="1063625"/>
            <a:ext cx="8813800" cy="4498975"/>
          </a:xfrm>
          <a:prstGeom prst="rect">
            <a:avLst/>
          </a:prstGeom>
          <a:noFill/>
          <a:ln w="12700">
            <a:solidFill>
              <a:srgbClr val="000000"/>
            </a:solidFill>
            <a:miter lim="800000"/>
            <a:headEnd/>
            <a:tailEnd/>
          </a:ln>
        </p:spPr>
        <p:txBody>
          <a:bodyPr/>
          <a:lstStyle/>
          <a:p>
            <a:pPr algn="l"/>
            <a:endParaRPr lang="en-US" sz="2400" b="0" i="0"/>
          </a:p>
        </p:txBody>
      </p:sp>
      <p:sp>
        <p:nvSpPr>
          <p:cNvPr id="207946" name="Rectangle 1098"/>
          <p:cNvSpPr>
            <a:spLocks noChangeArrowheads="1"/>
          </p:cNvSpPr>
          <p:nvPr/>
        </p:nvSpPr>
        <p:spPr bwMode="auto">
          <a:xfrm>
            <a:off x="304800" y="2384425"/>
            <a:ext cx="1235075" cy="273050"/>
          </a:xfrm>
          <a:prstGeom prst="rect">
            <a:avLst/>
          </a:prstGeom>
          <a:noFill/>
          <a:ln w="9525">
            <a:noFill/>
            <a:miter lim="800000"/>
            <a:headEnd/>
            <a:tailEnd/>
          </a:ln>
          <a:effectLst/>
        </p:spPr>
        <p:txBody>
          <a:bodyPr lIns="92075" tIns="46038" rIns="92075" bIns="46038">
            <a:spAutoFit/>
          </a:bodyPr>
          <a:lstStyle/>
          <a:p>
            <a:pPr algn="l">
              <a:lnSpc>
                <a:spcPct val="85000"/>
              </a:lnSpc>
            </a:pPr>
            <a:r>
              <a:rPr lang="en-US" sz="1400" i="0" u="sng">
                <a:solidFill>
                  <a:schemeClr val="hlink"/>
                </a:solidFill>
              </a:rPr>
              <a:t>Stage Three:</a:t>
            </a:r>
            <a:endParaRPr lang="en-US" sz="1400" i="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r>
              <a:rPr lang="en-US"/>
              <a:t>Addressing mind-set</a:t>
            </a:r>
          </a:p>
        </p:txBody>
      </p:sp>
      <p:sp>
        <p:nvSpPr>
          <p:cNvPr id="214019" name="Rectangle 3"/>
          <p:cNvSpPr>
            <a:spLocks noGrp="1" noChangeArrowheads="1"/>
          </p:cNvSpPr>
          <p:nvPr>
            <p:ph type="body" idx="1"/>
          </p:nvPr>
        </p:nvSpPr>
        <p:spPr/>
        <p:txBody>
          <a:bodyPr/>
          <a:lstStyle/>
          <a:p>
            <a:r>
              <a:rPr lang="en-US"/>
              <a:t>Learn it thoroughly yourself.</a:t>
            </a:r>
          </a:p>
          <a:p>
            <a:r>
              <a:rPr lang="en-US"/>
              <a:t>Build relationships.</a:t>
            </a:r>
          </a:p>
          <a:p>
            <a:r>
              <a:rPr lang="en-US"/>
              <a:t>Explain the purpose of change. Help them understand &amp; teach concept. </a:t>
            </a:r>
          </a:p>
          <a:p>
            <a:r>
              <a:rPr lang="en-US"/>
              <a:t>Articulate the benefits. </a:t>
            </a:r>
          </a:p>
          <a:p>
            <a:r>
              <a:rPr lang="en-US"/>
              <a:t>Link daily activities to their higher purpose &amp; benefits.</a:t>
            </a:r>
          </a:p>
          <a:p>
            <a:r>
              <a:rPr lang="en-US"/>
              <a:t>Repetition:  Provide frequent &amp; consistent communication about change &amp; what’s needed.</a:t>
            </a:r>
          </a:p>
          <a:p>
            <a:r>
              <a:rPr lang="en-US"/>
              <a:t>Paint a picture of the successful future using best practices.</a:t>
            </a:r>
          </a:p>
          <a:p>
            <a:endParaRPr lang="en-US"/>
          </a:p>
        </p:txBody>
      </p:sp>
      <p:grpSp>
        <p:nvGrpSpPr>
          <p:cNvPr id="214020" name="Group 4"/>
          <p:cNvGrpSpPr>
            <a:grpSpLocks/>
          </p:cNvGrpSpPr>
          <p:nvPr/>
        </p:nvGrpSpPr>
        <p:grpSpPr bwMode="auto">
          <a:xfrm>
            <a:off x="4724400" y="152400"/>
            <a:ext cx="4191000" cy="990600"/>
            <a:chOff x="960" y="2160"/>
            <a:chExt cx="2640" cy="624"/>
          </a:xfrm>
        </p:grpSpPr>
        <p:sp>
          <p:nvSpPr>
            <p:cNvPr id="214021" name="Rectangle 5"/>
            <p:cNvSpPr>
              <a:spLocks noChangeArrowheads="1"/>
            </p:cNvSpPr>
            <p:nvPr/>
          </p:nvSpPr>
          <p:spPr bwMode="blackWhite">
            <a:xfrm>
              <a:off x="960" y="2304"/>
              <a:ext cx="2592" cy="480"/>
            </a:xfrm>
            <a:prstGeom prst="rect">
              <a:avLst/>
            </a:prstGeom>
            <a:solidFill>
              <a:srgbClr val="008000"/>
            </a:solidFill>
            <a:ln w="9525">
              <a:solidFill>
                <a:schemeClr val="tx1"/>
              </a:solidFill>
              <a:miter lim="800000"/>
              <a:headEnd/>
              <a:tailEnd/>
            </a:ln>
            <a:effectLst/>
          </p:spPr>
          <p:txBody>
            <a:bodyPr anchor="ctr" anchorCtr="1"/>
            <a:lstStyle/>
            <a:p>
              <a:pPr algn="l"/>
              <a:r>
                <a:rPr lang="en-US" sz="2400">
                  <a:solidFill>
                    <a:schemeClr val="bg1"/>
                  </a:solidFill>
                  <a:effectLst>
                    <a:outerShdw blurRad="38100" dist="38100" dir="2700000" algn="tl">
                      <a:srgbClr val="000000"/>
                    </a:outerShdw>
                  </a:effectLst>
                </a:rPr>
                <a:t>Working with Mind-Set</a:t>
              </a:r>
              <a:endParaRPr lang="en-US" sz="4000" i="0">
                <a:solidFill>
                  <a:schemeClr val="bg1"/>
                </a:solidFill>
                <a:effectLst>
                  <a:outerShdw blurRad="38100" dist="38100" dir="2700000" algn="tl">
                    <a:srgbClr val="000000"/>
                  </a:outerShdw>
                </a:effectLst>
              </a:endParaRPr>
            </a:p>
          </p:txBody>
        </p:sp>
        <p:sp>
          <p:nvSpPr>
            <p:cNvPr id="214022" name="Freeform 6"/>
            <p:cNvSpPr>
              <a:spLocks/>
            </p:cNvSpPr>
            <p:nvPr/>
          </p:nvSpPr>
          <p:spPr bwMode="auto">
            <a:xfrm>
              <a:off x="3168" y="2160"/>
              <a:ext cx="432" cy="384"/>
            </a:xfrm>
            <a:custGeom>
              <a:avLst/>
              <a:gdLst/>
              <a:ahLst/>
              <a:cxnLst>
                <a:cxn ang="0">
                  <a:pos x="217" y="271"/>
                </a:cxn>
                <a:cxn ang="0">
                  <a:pos x="220" y="257"/>
                </a:cxn>
                <a:cxn ang="0">
                  <a:pos x="232" y="250"/>
                </a:cxn>
                <a:cxn ang="0">
                  <a:pos x="272" y="244"/>
                </a:cxn>
                <a:cxn ang="0">
                  <a:pos x="291" y="236"/>
                </a:cxn>
                <a:cxn ang="0">
                  <a:pos x="298" y="229"/>
                </a:cxn>
                <a:cxn ang="0">
                  <a:pos x="298" y="213"/>
                </a:cxn>
                <a:cxn ang="0">
                  <a:pos x="296" y="188"/>
                </a:cxn>
                <a:cxn ang="0">
                  <a:pos x="301" y="171"/>
                </a:cxn>
                <a:cxn ang="0">
                  <a:pos x="314" y="165"/>
                </a:cxn>
                <a:cxn ang="0">
                  <a:pos x="329" y="159"/>
                </a:cxn>
                <a:cxn ang="0">
                  <a:pos x="332" y="151"/>
                </a:cxn>
                <a:cxn ang="0">
                  <a:pos x="323" y="144"/>
                </a:cxn>
                <a:cxn ang="0">
                  <a:pos x="294" y="114"/>
                </a:cxn>
                <a:cxn ang="0">
                  <a:pos x="299" y="105"/>
                </a:cxn>
                <a:cxn ang="0">
                  <a:pos x="306" y="87"/>
                </a:cxn>
                <a:cxn ang="0">
                  <a:pos x="300" y="58"/>
                </a:cxn>
                <a:cxn ang="0">
                  <a:pos x="282" y="31"/>
                </a:cxn>
                <a:cxn ang="0">
                  <a:pos x="263" y="12"/>
                </a:cxn>
                <a:cxn ang="0">
                  <a:pos x="224" y="1"/>
                </a:cxn>
                <a:cxn ang="0">
                  <a:pos x="180" y="0"/>
                </a:cxn>
                <a:cxn ang="0">
                  <a:pos x="139" y="2"/>
                </a:cxn>
                <a:cxn ang="0">
                  <a:pos x="102" y="11"/>
                </a:cxn>
                <a:cxn ang="0">
                  <a:pos x="59" y="32"/>
                </a:cxn>
                <a:cxn ang="0">
                  <a:pos x="38" y="48"/>
                </a:cxn>
                <a:cxn ang="0">
                  <a:pos x="17" y="72"/>
                </a:cxn>
                <a:cxn ang="0">
                  <a:pos x="1" y="102"/>
                </a:cxn>
                <a:cxn ang="0">
                  <a:pos x="0" y="129"/>
                </a:cxn>
                <a:cxn ang="0">
                  <a:pos x="9" y="153"/>
                </a:cxn>
                <a:cxn ang="0">
                  <a:pos x="52" y="206"/>
                </a:cxn>
                <a:cxn ang="0">
                  <a:pos x="66" y="230"/>
                </a:cxn>
                <a:cxn ang="0">
                  <a:pos x="70" y="246"/>
                </a:cxn>
                <a:cxn ang="0">
                  <a:pos x="71" y="267"/>
                </a:cxn>
                <a:cxn ang="0">
                  <a:pos x="217" y="299"/>
                </a:cxn>
              </a:cxnLst>
              <a:rect l="0" t="0" r="r" b="b"/>
              <a:pathLst>
                <a:path w="333" h="300">
                  <a:moveTo>
                    <a:pt x="217" y="299"/>
                  </a:moveTo>
                  <a:lnTo>
                    <a:pt x="217" y="271"/>
                  </a:lnTo>
                  <a:lnTo>
                    <a:pt x="218" y="264"/>
                  </a:lnTo>
                  <a:lnTo>
                    <a:pt x="220" y="257"/>
                  </a:lnTo>
                  <a:lnTo>
                    <a:pt x="225" y="252"/>
                  </a:lnTo>
                  <a:lnTo>
                    <a:pt x="232" y="250"/>
                  </a:lnTo>
                  <a:lnTo>
                    <a:pt x="257" y="246"/>
                  </a:lnTo>
                  <a:lnTo>
                    <a:pt x="272" y="244"/>
                  </a:lnTo>
                  <a:lnTo>
                    <a:pt x="282" y="240"/>
                  </a:lnTo>
                  <a:lnTo>
                    <a:pt x="291" y="236"/>
                  </a:lnTo>
                  <a:lnTo>
                    <a:pt x="295" y="234"/>
                  </a:lnTo>
                  <a:lnTo>
                    <a:pt x="298" y="229"/>
                  </a:lnTo>
                  <a:lnTo>
                    <a:pt x="298" y="221"/>
                  </a:lnTo>
                  <a:lnTo>
                    <a:pt x="298" y="213"/>
                  </a:lnTo>
                  <a:lnTo>
                    <a:pt x="296" y="199"/>
                  </a:lnTo>
                  <a:lnTo>
                    <a:pt x="296" y="188"/>
                  </a:lnTo>
                  <a:lnTo>
                    <a:pt x="298" y="178"/>
                  </a:lnTo>
                  <a:lnTo>
                    <a:pt x="301" y="171"/>
                  </a:lnTo>
                  <a:lnTo>
                    <a:pt x="306" y="168"/>
                  </a:lnTo>
                  <a:lnTo>
                    <a:pt x="314" y="165"/>
                  </a:lnTo>
                  <a:lnTo>
                    <a:pt x="326" y="161"/>
                  </a:lnTo>
                  <a:lnTo>
                    <a:pt x="329" y="159"/>
                  </a:lnTo>
                  <a:lnTo>
                    <a:pt x="332" y="156"/>
                  </a:lnTo>
                  <a:lnTo>
                    <a:pt x="332" y="151"/>
                  </a:lnTo>
                  <a:lnTo>
                    <a:pt x="327" y="148"/>
                  </a:lnTo>
                  <a:lnTo>
                    <a:pt x="323" y="144"/>
                  </a:lnTo>
                  <a:lnTo>
                    <a:pt x="296" y="117"/>
                  </a:lnTo>
                  <a:lnTo>
                    <a:pt x="294" y="114"/>
                  </a:lnTo>
                  <a:lnTo>
                    <a:pt x="295" y="109"/>
                  </a:lnTo>
                  <a:lnTo>
                    <a:pt x="299" y="105"/>
                  </a:lnTo>
                  <a:lnTo>
                    <a:pt x="305" y="94"/>
                  </a:lnTo>
                  <a:lnTo>
                    <a:pt x="306" y="87"/>
                  </a:lnTo>
                  <a:lnTo>
                    <a:pt x="306" y="74"/>
                  </a:lnTo>
                  <a:lnTo>
                    <a:pt x="300" y="58"/>
                  </a:lnTo>
                  <a:lnTo>
                    <a:pt x="293" y="46"/>
                  </a:lnTo>
                  <a:lnTo>
                    <a:pt x="282" y="31"/>
                  </a:lnTo>
                  <a:lnTo>
                    <a:pt x="273" y="21"/>
                  </a:lnTo>
                  <a:lnTo>
                    <a:pt x="263" y="12"/>
                  </a:lnTo>
                  <a:lnTo>
                    <a:pt x="247" y="6"/>
                  </a:lnTo>
                  <a:lnTo>
                    <a:pt x="224" y="1"/>
                  </a:lnTo>
                  <a:lnTo>
                    <a:pt x="202" y="0"/>
                  </a:lnTo>
                  <a:lnTo>
                    <a:pt x="180" y="0"/>
                  </a:lnTo>
                  <a:lnTo>
                    <a:pt x="157" y="0"/>
                  </a:lnTo>
                  <a:lnTo>
                    <a:pt x="139" y="2"/>
                  </a:lnTo>
                  <a:lnTo>
                    <a:pt x="122" y="4"/>
                  </a:lnTo>
                  <a:lnTo>
                    <a:pt x="102" y="11"/>
                  </a:lnTo>
                  <a:lnTo>
                    <a:pt x="83" y="19"/>
                  </a:lnTo>
                  <a:lnTo>
                    <a:pt x="59" y="32"/>
                  </a:lnTo>
                  <a:lnTo>
                    <a:pt x="49" y="39"/>
                  </a:lnTo>
                  <a:lnTo>
                    <a:pt x="38" y="48"/>
                  </a:lnTo>
                  <a:lnTo>
                    <a:pt x="28" y="58"/>
                  </a:lnTo>
                  <a:lnTo>
                    <a:pt x="17" y="72"/>
                  </a:lnTo>
                  <a:lnTo>
                    <a:pt x="7" y="88"/>
                  </a:lnTo>
                  <a:lnTo>
                    <a:pt x="1" y="102"/>
                  </a:lnTo>
                  <a:lnTo>
                    <a:pt x="0" y="117"/>
                  </a:lnTo>
                  <a:lnTo>
                    <a:pt x="0" y="129"/>
                  </a:lnTo>
                  <a:lnTo>
                    <a:pt x="3" y="140"/>
                  </a:lnTo>
                  <a:lnTo>
                    <a:pt x="9" y="153"/>
                  </a:lnTo>
                  <a:lnTo>
                    <a:pt x="28" y="178"/>
                  </a:lnTo>
                  <a:lnTo>
                    <a:pt x="52" y="206"/>
                  </a:lnTo>
                  <a:lnTo>
                    <a:pt x="61" y="221"/>
                  </a:lnTo>
                  <a:lnTo>
                    <a:pt x="66" y="230"/>
                  </a:lnTo>
                  <a:lnTo>
                    <a:pt x="68" y="239"/>
                  </a:lnTo>
                  <a:lnTo>
                    <a:pt x="70" y="246"/>
                  </a:lnTo>
                  <a:lnTo>
                    <a:pt x="70" y="254"/>
                  </a:lnTo>
                  <a:lnTo>
                    <a:pt x="71" y="267"/>
                  </a:lnTo>
                  <a:lnTo>
                    <a:pt x="68" y="299"/>
                  </a:lnTo>
                  <a:lnTo>
                    <a:pt x="217" y="299"/>
                  </a:lnTo>
                </a:path>
              </a:pathLst>
            </a:custGeom>
            <a:solidFill>
              <a:srgbClr val="3333CC"/>
            </a:solidFill>
            <a:ln w="12700" cap="rnd" cmpd="sng">
              <a:solidFill>
                <a:srgbClr val="000000"/>
              </a:solidFill>
              <a:prstDash val="solid"/>
              <a:round/>
              <a:headEnd/>
              <a:tailEnd/>
            </a:ln>
            <a:effectLst/>
          </p:spPr>
          <p:txBody>
            <a:bodyPr/>
            <a:lstStyle/>
            <a:p>
              <a:endParaRPr lang="en-US"/>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Addressing behaviors</a:t>
            </a:r>
          </a:p>
        </p:txBody>
      </p:sp>
      <p:sp>
        <p:nvSpPr>
          <p:cNvPr id="146435" name="Rectangle 3"/>
          <p:cNvSpPr>
            <a:spLocks noGrp="1" noChangeArrowheads="1"/>
          </p:cNvSpPr>
          <p:nvPr>
            <p:ph type="body" idx="1"/>
          </p:nvPr>
        </p:nvSpPr>
        <p:spPr/>
        <p:txBody>
          <a:bodyPr/>
          <a:lstStyle/>
          <a:p>
            <a:r>
              <a:rPr lang="en-US"/>
              <a:t>Model desired behaviors &amp; attitudes.</a:t>
            </a:r>
          </a:p>
          <a:p>
            <a:r>
              <a:rPr lang="en-US"/>
              <a:t>Clearly define desired behaviors &amp; behaviors that need to change.</a:t>
            </a:r>
          </a:p>
          <a:p>
            <a:r>
              <a:rPr lang="en-US"/>
              <a:t>Give feedback frequently to reinforce changed behavior &amp; correct wrong behavior.</a:t>
            </a:r>
          </a:p>
          <a:p>
            <a:r>
              <a:rPr lang="en-US"/>
              <a:t>Coach &amp; teach desired behavior.</a:t>
            </a:r>
          </a:p>
        </p:txBody>
      </p:sp>
      <p:grpSp>
        <p:nvGrpSpPr>
          <p:cNvPr id="146436" name="Group 4"/>
          <p:cNvGrpSpPr>
            <a:grpSpLocks/>
          </p:cNvGrpSpPr>
          <p:nvPr/>
        </p:nvGrpSpPr>
        <p:grpSpPr bwMode="auto">
          <a:xfrm>
            <a:off x="4419600" y="33338"/>
            <a:ext cx="3429000" cy="1143000"/>
            <a:chOff x="2784" y="21"/>
            <a:chExt cx="2160" cy="720"/>
          </a:xfrm>
        </p:grpSpPr>
        <p:sp>
          <p:nvSpPr>
            <p:cNvPr id="146437" name="Rectangle 5"/>
            <p:cNvSpPr>
              <a:spLocks noChangeArrowheads="1"/>
            </p:cNvSpPr>
            <p:nvPr/>
          </p:nvSpPr>
          <p:spPr bwMode="blackWhite">
            <a:xfrm>
              <a:off x="2784" y="261"/>
              <a:ext cx="2160" cy="480"/>
            </a:xfrm>
            <a:prstGeom prst="rect">
              <a:avLst/>
            </a:prstGeom>
            <a:solidFill>
              <a:srgbClr val="008000"/>
            </a:solidFill>
            <a:ln w="9525">
              <a:solidFill>
                <a:schemeClr val="tx1"/>
              </a:solidFill>
              <a:miter lim="800000"/>
              <a:headEnd/>
              <a:tailEnd/>
            </a:ln>
            <a:effectLst/>
          </p:spPr>
          <p:txBody>
            <a:bodyPr anchor="ctr" anchorCtr="1"/>
            <a:lstStyle/>
            <a:p>
              <a:r>
                <a:rPr lang="en-US">
                  <a:solidFill>
                    <a:schemeClr val="bg1"/>
                  </a:solidFill>
                  <a:effectLst>
                    <a:outerShdw blurRad="38100" dist="38100" dir="2700000" algn="tl">
                      <a:srgbClr val="000000"/>
                    </a:outerShdw>
                  </a:effectLst>
                </a:rPr>
                <a:t/>
              </a:r>
              <a:br>
                <a:rPr lang="en-US">
                  <a:solidFill>
                    <a:schemeClr val="bg1"/>
                  </a:solidFill>
                  <a:effectLst>
                    <a:outerShdw blurRad="38100" dist="38100" dir="2700000" algn="tl">
                      <a:srgbClr val="000000"/>
                    </a:outerShdw>
                  </a:effectLst>
                </a:rPr>
              </a:br>
              <a:r>
                <a:rPr lang="en-US">
                  <a:solidFill>
                    <a:schemeClr val="bg1"/>
                  </a:solidFill>
                  <a:effectLst>
                    <a:outerShdw blurRad="38100" dist="38100" dir="2700000" algn="tl">
                      <a:srgbClr val="000000"/>
                    </a:outerShdw>
                  </a:effectLst>
                </a:rPr>
                <a:t>Working with Behaviors</a:t>
              </a:r>
              <a:endParaRPr lang="en-US" sz="4000" i="0">
                <a:solidFill>
                  <a:schemeClr val="bg1"/>
                </a:solidFill>
                <a:effectLst>
                  <a:outerShdw blurRad="38100" dist="38100" dir="2700000" algn="tl">
                    <a:srgbClr val="000000"/>
                  </a:outerShdw>
                </a:effectLst>
              </a:endParaRPr>
            </a:p>
          </p:txBody>
        </p:sp>
        <p:grpSp>
          <p:nvGrpSpPr>
            <p:cNvPr id="146438" name="Group 6"/>
            <p:cNvGrpSpPr>
              <a:grpSpLocks/>
            </p:cNvGrpSpPr>
            <p:nvPr/>
          </p:nvGrpSpPr>
          <p:grpSpPr bwMode="auto">
            <a:xfrm>
              <a:off x="3264" y="21"/>
              <a:ext cx="1056" cy="451"/>
              <a:chOff x="2450" y="2856"/>
              <a:chExt cx="559" cy="239"/>
            </a:xfrm>
          </p:grpSpPr>
          <p:grpSp>
            <p:nvGrpSpPr>
              <p:cNvPr id="146439" name="Group 7"/>
              <p:cNvGrpSpPr>
                <a:grpSpLocks/>
              </p:cNvGrpSpPr>
              <p:nvPr/>
            </p:nvGrpSpPr>
            <p:grpSpPr bwMode="auto">
              <a:xfrm>
                <a:off x="2450" y="2911"/>
                <a:ext cx="324" cy="184"/>
                <a:chOff x="2450" y="2911"/>
                <a:chExt cx="324" cy="184"/>
              </a:xfrm>
            </p:grpSpPr>
            <p:sp>
              <p:nvSpPr>
                <p:cNvPr id="146440" name="Freeform 8"/>
                <p:cNvSpPr>
                  <a:spLocks/>
                </p:cNvSpPr>
                <p:nvPr/>
              </p:nvSpPr>
              <p:spPr bwMode="auto">
                <a:xfrm>
                  <a:off x="2450" y="2911"/>
                  <a:ext cx="324" cy="184"/>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146441" name="Freeform 9"/>
                <p:cNvSpPr>
                  <a:spLocks/>
                </p:cNvSpPr>
                <p:nvPr/>
              </p:nvSpPr>
              <p:spPr bwMode="auto">
                <a:xfrm>
                  <a:off x="2551" y="3027"/>
                  <a:ext cx="159" cy="65"/>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2" name="Freeform 10"/>
                <p:cNvSpPr>
                  <a:spLocks/>
                </p:cNvSpPr>
                <p:nvPr/>
              </p:nvSpPr>
              <p:spPr bwMode="auto">
                <a:xfrm>
                  <a:off x="2618" y="3032"/>
                  <a:ext cx="144" cy="32"/>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3" name="Freeform 11"/>
                <p:cNvSpPr>
                  <a:spLocks/>
                </p:cNvSpPr>
                <p:nvPr/>
              </p:nvSpPr>
              <p:spPr bwMode="auto">
                <a:xfrm>
                  <a:off x="2643" y="3021"/>
                  <a:ext cx="119" cy="1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4" name="Freeform 12"/>
                <p:cNvSpPr>
                  <a:spLocks/>
                </p:cNvSpPr>
                <p:nvPr/>
              </p:nvSpPr>
              <p:spPr bwMode="auto">
                <a:xfrm>
                  <a:off x="2485" y="2935"/>
                  <a:ext cx="22" cy="27"/>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5" name="Freeform 13"/>
                <p:cNvSpPr>
                  <a:spLocks/>
                </p:cNvSpPr>
                <p:nvPr/>
              </p:nvSpPr>
              <p:spPr bwMode="auto">
                <a:xfrm>
                  <a:off x="2495" y="2943"/>
                  <a:ext cx="17" cy="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6" name="Freeform 14"/>
                <p:cNvSpPr>
                  <a:spLocks/>
                </p:cNvSpPr>
                <p:nvPr/>
              </p:nvSpPr>
              <p:spPr bwMode="auto">
                <a:xfrm>
                  <a:off x="2500" y="2973"/>
                  <a:ext cx="24" cy="1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7" name="Freeform 15"/>
                <p:cNvSpPr>
                  <a:spLocks/>
                </p:cNvSpPr>
                <p:nvPr/>
              </p:nvSpPr>
              <p:spPr bwMode="auto">
                <a:xfrm>
                  <a:off x="2495" y="2978"/>
                  <a:ext cx="28" cy="17"/>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8" name="Freeform 16"/>
                <p:cNvSpPr>
                  <a:spLocks/>
                </p:cNvSpPr>
                <p:nvPr/>
              </p:nvSpPr>
              <p:spPr bwMode="auto">
                <a:xfrm>
                  <a:off x="2572" y="2929"/>
                  <a:ext cx="17" cy="55"/>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49" name="Freeform 17"/>
                <p:cNvSpPr>
                  <a:spLocks/>
                </p:cNvSpPr>
                <p:nvPr/>
              </p:nvSpPr>
              <p:spPr bwMode="auto">
                <a:xfrm>
                  <a:off x="2522" y="2995"/>
                  <a:ext cx="35" cy="1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0" name="Freeform 18"/>
                <p:cNvSpPr>
                  <a:spLocks/>
                </p:cNvSpPr>
                <p:nvPr/>
              </p:nvSpPr>
              <p:spPr bwMode="auto">
                <a:xfrm>
                  <a:off x="2569" y="2959"/>
                  <a:ext cx="56" cy="35"/>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1" name="Freeform 19"/>
                <p:cNvSpPr>
                  <a:spLocks/>
                </p:cNvSpPr>
                <p:nvPr/>
              </p:nvSpPr>
              <p:spPr bwMode="auto">
                <a:xfrm>
                  <a:off x="2590" y="2984"/>
                  <a:ext cx="27" cy="17"/>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2" name="Freeform 20"/>
                <p:cNvSpPr>
                  <a:spLocks/>
                </p:cNvSpPr>
                <p:nvPr/>
              </p:nvSpPr>
              <p:spPr bwMode="auto">
                <a:xfrm>
                  <a:off x="2578" y="2981"/>
                  <a:ext cx="78" cy="32"/>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3" name="Freeform 21"/>
                <p:cNvSpPr>
                  <a:spLocks/>
                </p:cNvSpPr>
                <p:nvPr/>
              </p:nvSpPr>
              <p:spPr bwMode="auto">
                <a:xfrm>
                  <a:off x="2473" y="2935"/>
                  <a:ext cx="17" cy="1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4" name="Freeform 22"/>
                <p:cNvSpPr>
                  <a:spLocks/>
                </p:cNvSpPr>
                <p:nvPr/>
              </p:nvSpPr>
              <p:spPr bwMode="auto">
                <a:xfrm>
                  <a:off x="2606" y="3046"/>
                  <a:ext cx="18" cy="17"/>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5" name="Freeform 23"/>
                <p:cNvSpPr>
                  <a:spLocks/>
                </p:cNvSpPr>
                <p:nvPr/>
              </p:nvSpPr>
              <p:spPr bwMode="auto">
                <a:xfrm>
                  <a:off x="2640" y="3058"/>
                  <a:ext cx="18" cy="17"/>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6" name="Freeform 24"/>
                <p:cNvSpPr>
                  <a:spLocks/>
                </p:cNvSpPr>
                <p:nvPr/>
              </p:nvSpPr>
              <p:spPr bwMode="auto">
                <a:xfrm>
                  <a:off x="2656" y="3046"/>
                  <a:ext cx="24" cy="17"/>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7" name="Freeform 25"/>
                <p:cNvSpPr>
                  <a:spLocks/>
                </p:cNvSpPr>
                <p:nvPr/>
              </p:nvSpPr>
              <p:spPr bwMode="auto">
                <a:xfrm>
                  <a:off x="2700" y="3054"/>
                  <a:ext cx="19" cy="17"/>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8" name="Freeform 26"/>
                <p:cNvSpPr>
                  <a:spLocks/>
                </p:cNvSpPr>
                <p:nvPr/>
              </p:nvSpPr>
              <p:spPr bwMode="auto">
                <a:xfrm>
                  <a:off x="2714" y="3035"/>
                  <a:ext cx="21" cy="1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59" name="Freeform 27"/>
                <p:cNvSpPr>
                  <a:spLocks/>
                </p:cNvSpPr>
                <p:nvPr/>
              </p:nvSpPr>
              <p:spPr bwMode="auto">
                <a:xfrm>
                  <a:off x="2683" y="3032"/>
                  <a:ext cx="18" cy="17"/>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0" name="Freeform 28"/>
                <p:cNvSpPr>
                  <a:spLocks/>
                </p:cNvSpPr>
                <p:nvPr/>
              </p:nvSpPr>
              <p:spPr bwMode="auto">
                <a:xfrm>
                  <a:off x="2705" y="3012"/>
                  <a:ext cx="22" cy="17"/>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1" name="Freeform 29"/>
                <p:cNvSpPr>
                  <a:spLocks/>
                </p:cNvSpPr>
                <p:nvPr/>
              </p:nvSpPr>
              <p:spPr bwMode="auto">
                <a:xfrm>
                  <a:off x="2666" y="3002"/>
                  <a:ext cx="32" cy="17"/>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2" name="Freeform 30"/>
                <p:cNvSpPr>
                  <a:spLocks/>
                </p:cNvSpPr>
                <p:nvPr/>
              </p:nvSpPr>
              <p:spPr bwMode="auto">
                <a:xfrm>
                  <a:off x="2656" y="3007"/>
                  <a:ext cx="17" cy="1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3" name="Freeform 31"/>
                <p:cNvSpPr>
                  <a:spLocks/>
                </p:cNvSpPr>
                <p:nvPr/>
              </p:nvSpPr>
              <p:spPr bwMode="auto">
                <a:xfrm>
                  <a:off x="2631" y="3022"/>
                  <a:ext cx="17" cy="17"/>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4" name="Line 32"/>
                <p:cNvSpPr>
                  <a:spLocks noChangeShapeType="1"/>
                </p:cNvSpPr>
                <p:nvPr/>
              </p:nvSpPr>
              <p:spPr bwMode="auto">
                <a:xfrm flipH="1" flipV="1">
                  <a:off x="2640" y="3079"/>
                  <a:ext cx="4" cy="6"/>
                </a:xfrm>
                <a:prstGeom prst="line">
                  <a:avLst/>
                </a:prstGeom>
                <a:noFill/>
                <a:ln w="12700">
                  <a:solidFill>
                    <a:srgbClr val="000000"/>
                  </a:solidFill>
                  <a:round/>
                  <a:headEnd type="none" w="sm" len="sm"/>
                  <a:tailEnd type="none" w="sm" len="sm"/>
                </a:ln>
                <a:effectLst/>
              </p:spPr>
              <p:txBody>
                <a:bodyPr wrap="none" anchor="ctr"/>
                <a:lstStyle/>
                <a:p>
                  <a:endParaRPr lang="en-US"/>
                </a:p>
              </p:txBody>
            </p:sp>
          </p:grpSp>
          <p:grpSp>
            <p:nvGrpSpPr>
              <p:cNvPr id="146465" name="Group 33"/>
              <p:cNvGrpSpPr>
                <a:grpSpLocks/>
              </p:cNvGrpSpPr>
              <p:nvPr/>
            </p:nvGrpSpPr>
            <p:grpSpPr bwMode="auto">
              <a:xfrm>
                <a:off x="2734" y="2856"/>
                <a:ext cx="275" cy="202"/>
                <a:chOff x="2734" y="2856"/>
                <a:chExt cx="275" cy="202"/>
              </a:xfrm>
            </p:grpSpPr>
            <p:sp>
              <p:nvSpPr>
                <p:cNvPr id="146466" name="Freeform 34"/>
                <p:cNvSpPr>
                  <a:spLocks/>
                </p:cNvSpPr>
                <p:nvPr/>
              </p:nvSpPr>
              <p:spPr bwMode="auto">
                <a:xfrm>
                  <a:off x="2734" y="2856"/>
                  <a:ext cx="275" cy="202"/>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146467" name="Freeform 35"/>
                <p:cNvSpPr>
                  <a:spLocks/>
                </p:cNvSpPr>
                <p:nvPr/>
              </p:nvSpPr>
              <p:spPr bwMode="auto">
                <a:xfrm>
                  <a:off x="2773" y="2981"/>
                  <a:ext cx="163" cy="1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8" name="Freeform 36"/>
                <p:cNvSpPr>
                  <a:spLocks/>
                </p:cNvSpPr>
                <p:nvPr/>
              </p:nvSpPr>
              <p:spPr bwMode="auto">
                <a:xfrm>
                  <a:off x="2755" y="2950"/>
                  <a:ext cx="130" cy="17"/>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69" name="Freeform 37"/>
                <p:cNvSpPr>
                  <a:spLocks/>
                </p:cNvSpPr>
                <p:nvPr/>
              </p:nvSpPr>
              <p:spPr bwMode="auto">
                <a:xfrm>
                  <a:off x="2808" y="2940"/>
                  <a:ext cx="106" cy="17"/>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0" name="Freeform 38"/>
                <p:cNvSpPr>
                  <a:spLocks/>
                </p:cNvSpPr>
                <p:nvPr/>
              </p:nvSpPr>
              <p:spPr bwMode="auto">
                <a:xfrm>
                  <a:off x="2791" y="2878"/>
                  <a:ext cx="70" cy="6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1" name="Freeform 39"/>
                <p:cNvSpPr>
                  <a:spLocks/>
                </p:cNvSpPr>
                <p:nvPr/>
              </p:nvSpPr>
              <p:spPr bwMode="auto">
                <a:xfrm>
                  <a:off x="2802" y="2910"/>
                  <a:ext cx="17" cy="18"/>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2" name="Freeform 40"/>
                <p:cNvSpPr>
                  <a:spLocks/>
                </p:cNvSpPr>
                <p:nvPr/>
              </p:nvSpPr>
              <p:spPr bwMode="auto">
                <a:xfrm>
                  <a:off x="2891" y="2863"/>
                  <a:ext cx="17" cy="21"/>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3" name="Freeform 41"/>
                <p:cNvSpPr>
                  <a:spLocks/>
                </p:cNvSpPr>
                <p:nvPr/>
              </p:nvSpPr>
              <p:spPr bwMode="auto">
                <a:xfrm>
                  <a:off x="2947" y="2868"/>
                  <a:ext cx="17" cy="32"/>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4" name="Freeform 42"/>
                <p:cNvSpPr>
                  <a:spLocks/>
                </p:cNvSpPr>
                <p:nvPr/>
              </p:nvSpPr>
              <p:spPr bwMode="auto">
                <a:xfrm>
                  <a:off x="2915" y="2901"/>
                  <a:ext cx="28" cy="1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5" name="Freeform 43"/>
                <p:cNvSpPr>
                  <a:spLocks/>
                </p:cNvSpPr>
                <p:nvPr/>
              </p:nvSpPr>
              <p:spPr bwMode="auto">
                <a:xfrm>
                  <a:off x="2904" y="2991"/>
                  <a:ext cx="47" cy="56"/>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6" name="Freeform 44"/>
                <p:cNvSpPr>
                  <a:spLocks/>
                </p:cNvSpPr>
                <p:nvPr/>
              </p:nvSpPr>
              <p:spPr bwMode="auto">
                <a:xfrm>
                  <a:off x="2864" y="2995"/>
                  <a:ext cx="46" cy="49"/>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7" name="Freeform 45"/>
                <p:cNvSpPr>
                  <a:spLocks/>
                </p:cNvSpPr>
                <p:nvPr/>
              </p:nvSpPr>
              <p:spPr bwMode="auto">
                <a:xfrm>
                  <a:off x="2819" y="2993"/>
                  <a:ext cx="25" cy="45"/>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8" name="Freeform 46"/>
                <p:cNvSpPr>
                  <a:spLocks/>
                </p:cNvSpPr>
                <p:nvPr/>
              </p:nvSpPr>
              <p:spPr bwMode="auto">
                <a:xfrm>
                  <a:off x="2905" y="2917"/>
                  <a:ext cx="17" cy="1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79" name="Freeform 47"/>
                <p:cNvSpPr>
                  <a:spLocks/>
                </p:cNvSpPr>
                <p:nvPr/>
              </p:nvSpPr>
              <p:spPr bwMode="auto">
                <a:xfrm>
                  <a:off x="2785" y="2936"/>
                  <a:ext cx="18" cy="17"/>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80" name="Freeform 48"/>
                <p:cNvSpPr>
                  <a:spLocks/>
                </p:cNvSpPr>
                <p:nvPr/>
              </p:nvSpPr>
              <p:spPr bwMode="auto">
                <a:xfrm>
                  <a:off x="2840" y="2997"/>
                  <a:ext cx="109" cy="18"/>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81" name="Freeform 49"/>
                <p:cNvSpPr>
                  <a:spLocks/>
                </p:cNvSpPr>
                <p:nvPr/>
              </p:nvSpPr>
              <p:spPr bwMode="auto">
                <a:xfrm>
                  <a:off x="2940" y="3006"/>
                  <a:ext cx="18" cy="17"/>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82" name="Freeform 50"/>
                <p:cNvSpPr>
                  <a:spLocks/>
                </p:cNvSpPr>
                <p:nvPr/>
              </p:nvSpPr>
              <p:spPr bwMode="auto">
                <a:xfrm>
                  <a:off x="2904" y="3014"/>
                  <a:ext cx="25" cy="17"/>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83" name="Freeform 51"/>
                <p:cNvSpPr>
                  <a:spLocks/>
                </p:cNvSpPr>
                <p:nvPr/>
              </p:nvSpPr>
              <p:spPr bwMode="auto">
                <a:xfrm>
                  <a:off x="2863" y="3020"/>
                  <a:ext cx="24" cy="17"/>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84" name="Freeform 52"/>
                <p:cNvSpPr>
                  <a:spLocks/>
                </p:cNvSpPr>
                <p:nvPr/>
              </p:nvSpPr>
              <p:spPr bwMode="auto">
                <a:xfrm>
                  <a:off x="2803" y="3009"/>
                  <a:ext cx="25" cy="1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6485" name="Freeform 53"/>
                <p:cNvSpPr>
                  <a:spLocks/>
                </p:cNvSpPr>
                <p:nvPr/>
              </p:nvSpPr>
              <p:spPr bwMode="auto">
                <a:xfrm>
                  <a:off x="2791" y="2996"/>
                  <a:ext cx="29" cy="17"/>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grpSp>
        </p:gr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026"/>
          <p:cNvSpPr>
            <a:spLocks noGrp="1" noChangeArrowheads="1"/>
          </p:cNvSpPr>
          <p:nvPr>
            <p:ph type="title"/>
          </p:nvPr>
        </p:nvSpPr>
        <p:spPr/>
        <p:txBody>
          <a:bodyPr/>
          <a:lstStyle/>
          <a:p>
            <a:r>
              <a:rPr lang="en-US"/>
              <a:t>Addressing behaviors</a:t>
            </a:r>
          </a:p>
        </p:txBody>
      </p:sp>
      <p:sp>
        <p:nvSpPr>
          <p:cNvPr id="147459" name="Rectangle 1027"/>
          <p:cNvSpPr>
            <a:spLocks noGrp="1" noChangeArrowheads="1"/>
          </p:cNvSpPr>
          <p:nvPr>
            <p:ph type="body" idx="1"/>
          </p:nvPr>
        </p:nvSpPr>
        <p:spPr>
          <a:xfrm>
            <a:off x="609600" y="1524000"/>
            <a:ext cx="7772400" cy="4038600"/>
          </a:xfrm>
        </p:spPr>
        <p:txBody>
          <a:bodyPr/>
          <a:lstStyle/>
          <a:p>
            <a:r>
              <a:rPr lang="en-US"/>
              <a:t>Identify training needs &amp; communicate upwards.</a:t>
            </a:r>
          </a:p>
          <a:p>
            <a:r>
              <a:rPr lang="en-US"/>
              <a:t>Create goals to work toward:  a vision of success.</a:t>
            </a:r>
          </a:p>
          <a:p>
            <a:r>
              <a:rPr lang="en-US"/>
              <a:t>Help people create specific, concrete behavior-change plans as needed.</a:t>
            </a:r>
          </a:p>
          <a:p>
            <a:r>
              <a:rPr lang="en-US"/>
              <a:t>Communicate in multiple forms.</a:t>
            </a:r>
          </a:p>
        </p:txBody>
      </p:sp>
      <p:grpSp>
        <p:nvGrpSpPr>
          <p:cNvPr id="147460" name="Group 1028"/>
          <p:cNvGrpSpPr>
            <a:grpSpLocks/>
          </p:cNvGrpSpPr>
          <p:nvPr/>
        </p:nvGrpSpPr>
        <p:grpSpPr bwMode="auto">
          <a:xfrm>
            <a:off x="4419600" y="33338"/>
            <a:ext cx="3429000" cy="1143000"/>
            <a:chOff x="2784" y="21"/>
            <a:chExt cx="2160" cy="720"/>
          </a:xfrm>
        </p:grpSpPr>
        <p:sp>
          <p:nvSpPr>
            <p:cNvPr id="147461" name="Rectangle 1029"/>
            <p:cNvSpPr>
              <a:spLocks noChangeArrowheads="1"/>
            </p:cNvSpPr>
            <p:nvPr/>
          </p:nvSpPr>
          <p:spPr bwMode="blackWhite">
            <a:xfrm>
              <a:off x="2784" y="261"/>
              <a:ext cx="2160" cy="480"/>
            </a:xfrm>
            <a:prstGeom prst="rect">
              <a:avLst/>
            </a:prstGeom>
            <a:solidFill>
              <a:srgbClr val="008000"/>
            </a:solidFill>
            <a:ln w="9525">
              <a:solidFill>
                <a:schemeClr val="tx1"/>
              </a:solidFill>
              <a:miter lim="800000"/>
              <a:headEnd/>
              <a:tailEnd/>
            </a:ln>
            <a:effectLst/>
          </p:spPr>
          <p:txBody>
            <a:bodyPr anchor="ctr" anchorCtr="1"/>
            <a:lstStyle/>
            <a:p>
              <a:r>
                <a:rPr lang="en-US">
                  <a:solidFill>
                    <a:schemeClr val="bg1"/>
                  </a:solidFill>
                  <a:effectLst>
                    <a:outerShdw blurRad="38100" dist="38100" dir="2700000" algn="tl">
                      <a:srgbClr val="000000"/>
                    </a:outerShdw>
                  </a:effectLst>
                </a:rPr>
                <a:t/>
              </a:r>
              <a:br>
                <a:rPr lang="en-US">
                  <a:solidFill>
                    <a:schemeClr val="bg1"/>
                  </a:solidFill>
                  <a:effectLst>
                    <a:outerShdw blurRad="38100" dist="38100" dir="2700000" algn="tl">
                      <a:srgbClr val="000000"/>
                    </a:outerShdw>
                  </a:effectLst>
                </a:rPr>
              </a:br>
              <a:r>
                <a:rPr lang="en-US">
                  <a:solidFill>
                    <a:schemeClr val="bg1"/>
                  </a:solidFill>
                  <a:effectLst>
                    <a:outerShdw blurRad="38100" dist="38100" dir="2700000" algn="tl">
                      <a:srgbClr val="000000"/>
                    </a:outerShdw>
                  </a:effectLst>
                </a:rPr>
                <a:t>Working with Behaviors</a:t>
              </a:r>
              <a:endParaRPr lang="en-US" sz="4000" i="0">
                <a:solidFill>
                  <a:schemeClr val="bg1"/>
                </a:solidFill>
                <a:effectLst>
                  <a:outerShdw blurRad="38100" dist="38100" dir="2700000" algn="tl">
                    <a:srgbClr val="000000"/>
                  </a:outerShdw>
                </a:effectLst>
              </a:endParaRPr>
            </a:p>
          </p:txBody>
        </p:sp>
        <p:grpSp>
          <p:nvGrpSpPr>
            <p:cNvPr id="147462" name="Group 1030"/>
            <p:cNvGrpSpPr>
              <a:grpSpLocks/>
            </p:cNvGrpSpPr>
            <p:nvPr/>
          </p:nvGrpSpPr>
          <p:grpSpPr bwMode="auto">
            <a:xfrm>
              <a:off x="3264" y="21"/>
              <a:ext cx="1056" cy="451"/>
              <a:chOff x="2450" y="2856"/>
              <a:chExt cx="559" cy="239"/>
            </a:xfrm>
          </p:grpSpPr>
          <p:grpSp>
            <p:nvGrpSpPr>
              <p:cNvPr id="147463" name="Group 1031"/>
              <p:cNvGrpSpPr>
                <a:grpSpLocks/>
              </p:cNvGrpSpPr>
              <p:nvPr/>
            </p:nvGrpSpPr>
            <p:grpSpPr bwMode="auto">
              <a:xfrm>
                <a:off x="2450" y="2911"/>
                <a:ext cx="324" cy="184"/>
                <a:chOff x="2450" y="2911"/>
                <a:chExt cx="324" cy="184"/>
              </a:xfrm>
            </p:grpSpPr>
            <p:sp>
              <p:nvSpPr>
                <p:cNvPr id="147464" name="Freeform 1032"/>
                <p:cNvSpPr>
                  <a:spLocks/>
                </p:cNvSpPr>
                <p:nvPr/>
              </p:nvSpPr>
              <p:spPr bwMode="auto">
                <a:xfrm>
                  <a:off x="2450" y="2911"/>
                  <a:ext cx="324" cy="184"/>
                </a:xfrm>
                <a:custGeom>
                  <a:avLst/>
                  <a:gdLst/>
                  <a:ahLst/>
                  <a:cxnLst>
                    <a:cxn ang="0">
                      <a:pos x="129" y="17"/>
                    </a:cxn>
                    <a:cxn ang="0">
                      <a:pos x="155" y="18"/>
                    </a:cxn>
                    <a:cxn ang="0">
                      <a:pos x="162" y="21"/>
                    </a:cxn>
                    <a:cxn ang="0">
                      <a:pos x="206" y="56"/>
                    </a:cxn>
                    <a:cxn ang="0">
                      <a:pos x="227" y="84"/>
                    </a:cxn>
                    <a:cxn ang="0">
                      <a:pos x="259" y="95"/>
                    </a:cxn>
                    <a:cxn ang="0">
                      <a:pos x="272" y="101"/>
                    </a:cxn>
                    <a:cxn ang="0">
                      <a:pos x="284" y="102"/>
                    </a:cxn>
                    <a:cxn ang="0">
                      <a:pos x="297" y="103"/>
                    </a:cxn>
                    <a:cxn ang="0">
                      <a:pos x="307" y="105"/>
                    </a:cxn>
                    <a:cxn ang="0">
                      <a:pos x="315" y="111"/>
                    </a:cxn>
                    <a:cxn ang="0">
                      <a:pos x="316" y="120"/>
                    </a:cxn>
                    <a:cxn ang="0">
                      <a:pos x="311" y="126"/>
                    </a:cxn>
                    <a:cxn ang="0">
                      <a:pos x="318" y="129"/>
                    </a:cxn>
                    <a:cxn ang="0">
                      <a:pos x="323" y="137"/>
                    </a:cxn>
                    <a:cxn ang="0">
                      <a:pos x="321" y="147"/>
                    </a:cxn>
                    <a:cxn ang="0">
                      <a:pos x="316" y="151"/>
                    </a:cxn>
                    <a:cxn ang="0">
                      <a:pos x="313" y="155"/>
                    </a:cxn>
                    <a:cxn ang="0">
                      <a:pos x="312" y="161"/>
                    </a:cxn>
                    <a:cxn ang="0">
                      <a:pos x="310" y="167"/>
                    </a:cxn>
                    <a:cxn ang="0">
                      <a:pos x="305" y="171"/>
                    </a:cxn>
                    <a:cxn ang="0">
                      <a:pos x="276" y="170"/>
                    </a:cxn>
                    <a:cxn ang="0">
                      <a:pos x="256" y="177"/>
                    </a:cxn>
                    <a:cxn ang="0">
                      <a:pos x="246" y="183"/>
                    </a:cxn>
                    <a:cxn ang="0">
                      <a:pos x="214" y="177"/>
                    </a:cxn>
                    <a:cxn ang="0">
                      <a:pos x="152" y="169"/>
                    </a:cxn>
                    <a:cxn ang="0">
                      <a:pos x="78" y="122"/>
                    </a:cxn>
                    <a:cxn ang="0">
                      <a:pos x="63" y="104"/>
                    </a:cxn>
                    <a:cxn ang="0">
                      <a:pos x="43" y="70"/>
                    </a:cxn>
                    <a:cxn ang="0">
                      <a:pos x="37" y="73"/>
                    </a:cxn>
                    <a:cxn ang="0">
                      <a:pos x="29" y="74"/>
                    </a:cxn>
                    <a:cxn ang="0">
                      <a:pos x="21" y="73"/>
                    </a:cxn>
                    <a:cxn ang="0">
                      <a:pos x="11" y="71"/>
                    </a:cxn>
                    <a:cxn ang="0">
                      <a:pos x="2" y="65"/>
                    </a:cxn>
                    <a:cxn ang="0">
                      <a:pos x="0" y="53"/>
                    </a:cxn>
                    <a:cxn ang="0">
                      <a:pos x="1" y="43"/>
                    </a:cxn>
                    <a:cxn ang="0">
                      <a:pos x="7" y="35"/>
                    </a:cxn>
                    <a:cxn ang="0">
                      <a:pos x="15" y="29"/>
                    </a:cxn>
                    <a:cxn ang="0">
                      <a:pos x="23" y="25"/>
                    </a:cxn>
                    <a:cxn ang="0">
                      <a:pos x="41" y="9"/>
                    </a:cxn>
                    <a:cxn ang="0">
                      <a:pos x="80" y="0"/>
                    </a:cxn>
                    <a:cxn ang="0">
                      <a:pos x="101" y="5"/>
                    </a:cxn>
                    <a:cxn ang="0">
                      <a:pos x="114" y="11"/>
                    </a:cxn>
                  </a:cxnLst>
                  <a:rect l="0" t="0" r="r" b="b"/>
                  <a:pathLst>
                    <a:path w="324" h="184">
                      <a:moveTo>
                        <a:pt x="124" y="18"/>
                      </a:moveTo>
                      <a:lnTo>
                        <a:pt x="129" y="17"/>
                      </a:lnTo>
                      <a:lnTo>
                        <a:pt x="151" y="17"/>
                      </a:lnTo>
                      <a:lnTo>
                        <a:pt x="155" y="18"/>
                      </a:lnTo>
                      <a:lnTo>
                        <a:pt x="158" y="19"/>
                      </a:lnTo>
                      <a:lnTo>
                        <a:pt x="162" y="21"/>
                      </a:lnTo>
                      <a:lnTo>
                        <a:pt x="190" y="40"/>
                      </a:lnTo>
                      <a:lnTo>
                        <a:pt x="206" y="56"/>
                      </a:lnTo>
                      <a:lnTo>
                        <a:pt x="215" y="66"/>
                      </a:lnTo>
                      <a:lnTo>
                        <a:pt x="227" y="84"/>
                      </a:lnTo>
                      <a:lnTo>
                        <a:pt x="244" y="91"/>
                      </a:lnTo>
                      <a:lnTo>
                        <a:pt x="259" y="95"/>
                      </a:lnTo>
                      <a:lnTo>
                        <a:pt x="268" y="99"/>
                      </a:lnTo>
                      <a:lnTo>
                        <a:pt x="272" y="101"/>
                      </a:lnTo>
                      <a:lnTo>
                        <a:pt x="277" y="101"/>
                      </a:lnTo>
                      <a:lnTo>
                        <a:pt x="284" y="102"/>
                      </a:lnTo>
                      <a:lnTo>
                        <a:pt x="291" y="102"/>
                      </a:lnTo>
                      <a:lnTo>
                        <a:pt x="297" y="103"/>
                      </a:lnTo>
                      <a:lnTo>
                        <a:pt x="302" y="104"/>
                      </a:lnTo>
                      <a:lnTo>
                        <a:pt x="307" y="105"/>
                      </a:lnTo>
                      <a:lnTo>
                        <a:pt x="312" y="108"/>
                      </a:lnTo>
                      <a:lnTo>
                        <a:pt x="315" y="111"/>
                      </a:lnTo>
                      <a:lnTo>
                        <a:pt x="316" y="116"/>
                      </a:lnTo>
                      <a:lnTo>
                        <a:pt x="316" y="120"/>
                      </a:lnTo>
                      <a:lnTo>
                        <a:pt x="314" y="124"/>
                      </a:lnTo>
                      <a:lnTo>
                        <a:pt x="311" y="126"/>
                      </a:lnTo>
                      <a:lnTo>
                        <a:pt x="315" y="127"/>
                      </a:lnTo>
                      <a:lnTo>
                        <a:pt x="318" y="129"/>
                      </a:lnTo>
                      <a:lnTo>
                        <a:pt x="321" y="132"/>
                      </a:lnTo>
                      <a:lnTo>
                        <a:pt x="323" y="137"/>
                      </a:lnTo>
                      <a:lnTo>
                        <a:pt x="323" y="142"/>
                      </a:lnTo>
                      <a:lnTo>
                        <a:pt x="321" y="147"/>
                      </a:lnTo>
                      <a:lnTo>
                        <a:pt x="318" y="149"/>
                      </a:lnTo>
                      <a:lnTo>
                        <a:pt x="316" y="151"/>
                      </a:lnTo>
                      <a:lnTo>
                        <a:pt x="312" y="152"/>
                      </a:lnTo>
                      <a:lnTo>
                        <a:pt x="313" y="155"/>
                      </a:lnTo>
                      <a:lnTo>
                        <a:pt x="313" y="158"/>
                      </a:lnTo>
                      <a:lnTo>
                        <a:pt x="312" y="161"/>
                      </a:lnTo>
                      <a:lnTo>
                        <a:pt x="311" y="164"/>
                      </a:lnTo>
                      <a:lnTo>
                        <a:pt x="310" y="167"/>
                      </a:lnTo>
                      <a:lnTo>
                        <a:pt x="308" y="169"/>
                      </a:lnTo>
                      <a:lnTo>
                        <a:pt x="305" y="171"/>
                      </a:lnTo>
                      <a:lnTo>
                        <a:pt x="301" y="171"/>
                      </a:lnTo>
                      <a:lnTo>
                        <a:pt x="276" y="170"/>
                      </a:lnTo>
                      <a:lnTo>
                        <a:pt x="259" y="172"/>
                      </a:lnTo>
                      <a:lnTo>
                        <a:pt x="256" y="177"/>
                      </a:lnTo>
                      <a:lnTo>
                        <a:pt x="252" y="181"/>
                      </a:lnTo>
                      <a:lnTo>
                        <a:pt x="246" y="183"/>
                      </a:lnTo>
                      <a:lnTo>
                        <a:pt x="240" y="182"/>
                      </a:lnTo>
                      <a:lnTo>
                        <a:pt x="214" y="177"/>
                      </a:lnTo>
                      <a:lnTo>
                        <a:pt x="194" y="174"/>
                      </a:lnTo>
                      <a:lnTo>
                        <a:pt x="152" y="169"/>
                      </a:lnTo>
                      <a:lnTo>
                        <a:pt x="92" y="137"/>
                      </a:lnTo>
                      <a:lnTo>
                        <a:pt x="78" y="122"/>
                      </a:lnTo>
                      <a:lnTo>
                        <a:pt x="69" y="112"/>
                      </a:lnTo>
                      <a:lnTo>
                        <a:pt x="63" y="104"/>
                      </a:lnTo>
                      <a:lnTo>
                        <a:pt x="53" y="89"/>
                      </a:lnTo>
                      <a:lnTo>
                        <a:pt x="43" y="70"/>
                      </a:lnTo>
                      <a:lnTo>
                        <a:pt x="41" y="71"/>
                      </a:lnTo>
                      <a:lnTo>
                        <a:pt x="37" y="73"/>
                      </a:lnTo>
                      <a:lnTo>
                        <a:pt x="34" y="73"/>
                      </a:lnTo>
                      <a:lnTo>
                        <a:pt x="29" y="74"/>
                      </a:lnTo>
                      <a:lnTo>
                        <a:pt x="25" y="74"/>
                      </a:lnTo>
                      <a:lnTo>
                        <a:pt x="21" y="73"/>
                      </a:lnTo>
                      <a:lnTo>
                        <a:pt x="17" y="72"/>
                      </a:lnTo>
                      <a:lnTo>
                        <a:pt x="11" y="71"/>
                      </a:lnTo>
                      <a:lnTo>
                        <a:pt x="6" y="68"/>
                      </a:lnTo>
                      <a:lnTo>
                        <a:pt x="2" y="65"/>
                      </a:lnTo>
                      <a:lnTo>
                        <a:pt x="0" y="59"/>
                      </a:lnTo>
                      <a:lnTo>
                        <a:pt x="0" y="53"/>
                      </a:lnTo>
                      <a:lnTo>
                        <a:pt x="0" y="48"/>
                      </a:lnTo>
                      <a:lnTo>
                        <a:pt x="1" y="43"/>
                      </a:lnTo>
                      <a:lnTo>
                        <a:pt x="4" y="39"/>
                      </a:lnTo>
                      <a:lnTo>
                        <a:pt x="7" y="35"/>
                      </a:lnTo>
                      <a:lnTo>
                        <a:pt x="11" y="32"/>
                      </a:lnTo>
                      <a:lnTo>
                        <a:pt x="15" y="29"/>
                      </a:lnTo>
                      <a:lnTo>
                        <a:pt x="19" y="27"/>
                      </a:lnTo>
                      <a:lnTo>
                        <a:pt x="23" y="25"/>
                      </a:lnTo>
                      <a:lnTo>
                        <a:pt x="25" y="21"/>
                      </a:lnTo>
                      <a:lnTo>
                        <a:pt x="41" y="9"/>
                      </a:lnTo>
                      <a:lnTo>
                        <a:pt x="60" y="1"/>
                      </a:lnTo>
                      <a:lnTo>
                        <a:pt x="80" y="0"/>
                      </a:lnTo>
                      <a:lnTo>
                        <a:pt x="94" y="3"/>
                      </a:lnTo>
                      <a:lnTo>
                        <a:pt x="101" y="5"/>
                      </a:lnTo>
                      <a:lnTo>
                        <a:pt x="107" y="8"/>
                      </a:lnTo>
                      <a:lnTo>
                        <a:pt x="114" y="11"/>
                      </a:lnTo>
                      <a:lnTo>
                        <a:pt x="124" y="18"/>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147465" name="Freeform 1033"/>
                <p:cNvSpPr>
                  <a:spLocks/>
                </p:cNvSpPr>
                <p:nvPr/>
              </p:nvSpPr>
              <p:spPr bwMode="auto">
                <a:xfrm>
                  <a:off x="2551" y="3027"/>
                  <a:ext cx="159" cy="65"/>
                </a:xfrm>
                <a:custGeom>
                  <a:avLst/>
                  <a:gdLst/>
                  <a:ahLst/>
                  <a:cxnLst>
                    <a:cxn ang="0">
                      <a:pos x="153" y="64"/>
                    </a:cxn>
                    <a:cxn ang="0">
                      <a:pos x="157" y="58"/>
                    </a:cxn>
                    <a:cxn ang="0">
                      <a:pos x="158" y="52"/>
                    </a:cxn>
                    <a:cxn ang="0">
                      <a:pos x="157" y="46"/>
                    </a:cxn>
                    <a:cxn ang="0">
                      <a:pos x="152" y="40"/>
                    </a:cxn>
                    <a:cxn ang="0">
                      <a:pos x="147" y="37"/>
                    </a:cxn>
                    <a:cxn ang="0">
                      <a:pos x="140" y="35"/>
                    </a:cxn>
                    <a:cxn ang="0">
                      <a:pos x="132" y="33"/>
                    </a:cxn>
                    <a:cxn ang="0">
                      <a:pos x="124" y="32"/>
                    </a:cxn>
                    <a:cxn ang="0">
                      <a:pos x="115" y="32"/>
                    </a:cxn>
                    <a:cxn ang="0">
                      <a:pos x="106" y="31"/>
                    </a:cxn>
                    <a:cxn ang="0">
                      <a:pos x="101" y="27"/>
                    </a:cxn>
                    <a:cxn ang="0">
                      <a:pos x="92" y="22"/>
                    </a:cxn>
                    <a:cxn ang="0">
                      <a:pos x="82" y="20"/>
                    </a:cxn>
                    <a:cxn ang="0">
                      <a:pos x="72" y="19"/>
                    </a:cxn>
                    <a:cxn ang="0">
                      <a:pos x="65" y="13"/>
                    </a:cxn>
                    <a:cxn ang="0">
                      <a:pos x="58" y="9"/>
                    </a:cxn>
                    <a:cxn ang="0">
                      <a:pos x="49" y="4"/>
                    </a:cxn>
                    <a:cxn ang="0">
                      <a:pos x="40" y="1"/>
                    </a:cxn>
                    <a:cxn ang="0">
                      <a:pos x="29" y="0"/>
                    </a:cxn>
                    <a:cxn ang="0">
                      <a:pos x="21" y="1"/>
                    </a:cxn>
                    <a:cxn ang="0">
                      <a:pos x="9" y="2"/>
                    </a:cxn>
                    <a:cxn ang="0">
                      <a:pos x="0" y="7"/>
                    </a:cxn>
                  </a:cxnLst>
                  <a:rect l="0" t="0" r="r" b="b"/>
                  <a:pathLst>
                    <a:path w="159" h="65">
                      <a:moveTo>
                        <a:pt x="153" y="64"/>
                      </a:moveTo>
                      <a:lnTo>
                        <a:pt x="157" y="58"/>
                      </a:lnTo>
                      <a:lnTo>
                        <a:pt x="158" y="52"/>
                      </a:lnTo>
                      <a:lnTo>
                        <a:pt x="157" y="46"/>
                      </a:lnTo>
                      <a:lnTo>
                        <a:pt x="152" y="40"/>
                      </a:lnTo>
                      <a:lnTo>
                        <a:pt x="147" y="37"/>
                      </a:lnTo>
                      <a:lnTo>
                        <a:pt x="140" y="35"/>
                      </a:lnTo>
                      <a:lnTo>
                        <a:pt x="132" y="33"/>
                      </a:lnTo>
                      <a:lnTo>
                        <a:pt x="124" y="32"/>
                      </a:lnTo>
                      <a:lnTo>
                        <a:pt x="115" y="32"/>
                      </a:lnTo>
                      <a:lnTo>
                        <a:pt x="106" y="31"/>
                      </a:lnTo>
                      <a:lnTo>
                        <a:pt x="101" y="27"/>
                      </a:lnTo>
                      <a:lnTo>
                        <a:pt x="92" y="22"/>
                      </a:lnTo>
                      <a:lnTo>
                        <a:pt x="82" y="20"/>
                      </a:lnTo>
                      <a:lnTo>
                        <a:pt x="72" y="19"/>
                      </a:lnTo>
                      <a:lnTo>
                        <a:pt x="65" y="13"/>
                      </a:lnTo>
                      <a:lnTo>
                        <a:pt x="58" y="9"/>
                      </a:lnTo>
                      <a:lnTo>
                        <a:pt x="49" y="4"/>
                      </a:lnTo>
                      <a:lnTo>
                        <a:pt x="40" y="1"/>
                      </a:lnTo>
                      <a:lnTo>
                        <a:pt x="29" y="0"/>
                      </a:lnTo>
                      <a:lnTo>
                        <a:pt x="21" y="1"/>
                      </a:lnTo>
                      <a:lnTo>
                        <a:pt x="9" y="2"/>
                      </a:lnTo>
                      <a:lnTo>
                        <a:pt x="0" y="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66" name="Freeform 1034"/>
                <p:cNvSpPr>
                  <a:spLocks/>
                </p:cNvSpPr>
                <p:nvPr/>
              </p:nvSpPr>
              <p:spPr bwMode="auto">
                <a:xfrm>
                  <a:off x="2618" y="3032"/>
                  <a:ext cx="144" cy="32"/>
                </a:xfrm>
                <a:custGeom>
                  <a:avLst/>
                  <a:gdLst/>
                  <a:ahLst/>
                  <a:cxnLst>
                    <a:cxn ang="0">
                      <a:pos x="143" y="31"/>
                    </a:cxn>
                    <a:cxn ang="0">
                      <a:pos x="140" y="27"/>
                    </a:cxn>
                    <a:cxn ang="0">
                      <a:pos x="135" y="24"/>
                    </a:cxn>
                    <a:cxn ang="0">
                      <a:pos x="129" y="23"/>
                    </a:cxn>
                    <a:cxn ang="0">
                      <a:pos x="122" y="22"/>
                    </a:cxn>
                    <a:cxn ang="0">
                      <a:pos x="115" y="21"/>
                    </a:cxn>
                    <a:cxn ang="0">
                      <a:pos x="107" y="21"/>
                    </a:cxn>
                    <a:cxn ang="0">
                      <a:pos x="99" y="22"/>
                    </a:cxn>
                    <a:cxn ang="0">
                      <a:pos x="91" y="20"/>
                    </a:cxn>
                    <a:cxn ang="0">
                      <a:pos x="83" y="17"/>
                    </a:cxn>
                    <a:cxn ang="0">
                      <a:pos x="75" y="16"/>
                    </a:cxn>
                    <a:cxn ang="0">
                      <a:pos x="67" y="15"/>
                    </a:cxn>
                    <a:cxn ang="0">
                      <a:pos x="59" y="14"/>
                    </a:cxn>
                    <a:cxn ang="0">
                      <a:pos x="54" y="11"/>
                    </a:cxn>
                    <a:cxn ang="0">
                      <a:pos x="48" y="7"/>
                    </a:cxn>
                    <a:cxn ang="0">
                      <a:pos x="41" y="4"/>
                    </a:cxn>
                    <a:cxn ang="0">
                      <a:pos x="34" y="1"/>
                    </a:cxn>
                    <a:cxn ang="0">
                      <a:pos x="27" y="0"/>
                    </a:cxn>
                    <a:cxn ang="0">
                      <a:pos x="20" y="0"/>
                    </a:cxn>
                    <a:cxn ang="0">
                      <a:pos x="12" y="2"/>
                    </a:cxn>
                    <a:cxn ang="0">
                      <a:pos x="8" y="5"/>
                    </a:cxn>
                    <a:cxn ang="0">
                      <a:pos x="3" y="8"/>
                    </a:cxn>
                    <a:cxn ang="0">
                      <a:pos x="0" y="10"/>
                    </a:cxn>
                  </a:cxnLst>
                  <a:rect l="0" t="0" r="r" b="b"/>
                  <a:pathLst>
                    <a:path w="144" h="32">
                      <a:moveTo>
                        <a:pt x="143" y="31"/>
                      </a:moveTo>
                      <a:lnTo>
                        <a:pt x="140" y="27"/>
                      </a:lnTo>
                      <a:lnTo>
                        <a:pt x="135" y="24"/>
                      </a:lnTo>
                      <a:lnTo>
                        <a:pt x="129" y="23"/>
                      </a:lnTo>
                      <a:lnTo>
                        <a:pt x="122" y="22"/>
                      </a:lnTo>
                      <a:lnTo>
                        <a:pt x="115" y="21"/>
                      </a:lnTo>
                      <a:lnTo>
                        <a:pt x="107" y="21"/>
                      </a:lnTo>
                      <a:lnTo>
                        <a:pt x="99" y="22"/>
                      </a:lnTo>
                      <a:lnTo>
                        <a:pt x="91" y="20"/>
                      </a:lnTo>
                      <a:lnTo>
                        <a:pt x="83" y="17"/>
                      </a:lnTo>
                      <a:lnTo>
                        <a:pt x="75" y="16"/>
                      </a:lnTo>
                      <a:lnTo>
                        <a:pt x="67" y="15"/>
                      </a:lnTo>
                      <a:lnTo>
                        <a:pt x="59" y="14"/>
                      </a:lnTo>
                      <a:lnTo>
                        <a:pt x="54" y="11"/>
                      </a:lnTo>
                      <a:lnTo>
                        <a:pt x="48" y="7"/>
                      </a:lnTo>
                      <a:lnTo>
                        <a:pt x="41" y="4"/>
                      </a:lnTo>
                      <a:lnTo>
                        <a:pt x="34" y="1"/>
                      </a:lnTo>
                      <a:lnTo>
                        <a:pt x="27" y="0"/>
                      </a:lnTo>
                      <a:lnTo>
                        <a:pt x="20" y="0"/>
                      </a:lnTo>
                      <a:lnTo>
                        <a:pt x="12" y="2"/>
                      </a:lnTo>
                      <a:lnTo>
                        <a:pt x="8" y="5"/>
                      </a:lnTo>
                      <a:lnTo>
                        <a:pt x="3" y="8"/>
                      </a:lnTo>
                      <a:lnTo>
                        <a:pt x="0" y="1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67" name="Freeform 1035"/>
                <p:cNvSpPr>
                  <a:spLocks/>
                </p:cNvSpPr>
                <p:nvPr/>
              </p:nvSpPr>
              <p:spPr bwMode="auto">
                <a:xfrm>
                  <a:off x="2643" y="3021"/>
                  <a:ext cx="119" cy="17"/>
                </a:xfrm>
                <a:custGeom>
                  <a:avLst/>
                  <a:gdLst/>
                  <a:ahLst/>
                  <a:cxnLst>
                    <a:cxn ang="0">
                      <a:pos x="118" y="16"/>
                    </a:cxn>
                    <a:cxn ang="0">
                      <a:pos x="112" y="15"/>
                    </a:cxn>
                    <a:cxn ang="0">
                      <a:pos x="105" y="14"/>
                    </a:cxn>
                    <a:cxn ang="0">
                      <a:pos x="95" y="14"/>
                    </a:cxn>
                    <a:cxn ang="0">
                      <a:pos x="87" y="14"/>
                    </a:cxn>
                    <a:cxn ang="0">
                      <a:pos x="77" y="12"/>
                    </a:cxn>
                    <a:cxn ang="0">
                      <a:pos x="66" y="11"/>
                    </a:cxn>
                    <a:cxn ang="0">
                      <a:pos x="58" y="11"/>
                    </a:cxn>
                    <a:cxn ang="0">
                      <a:pos x="48" y="8"/>
                    </a:cxn>
                    <a:cxn ang="0">
                      <a:pos x="39" y="3"/>
                    </a:cxn>
                    <a:cxn ang="0">
                      <a:pos x="29" y="1"/>
                    </a:cxn>
                    <a:cxn ang="0">
                      <a:pos x="22" y="0"/>
                    </a:cxn>
                    <a:cxn ang="0">
                      <a:pos x="15" y="0"/>
                    </a:cxn>
                    <a:cxn ang="0">
                      <a:pos x="7" y="1"/>
                    </a:cxn>
                    <a:cxn ang="0">
                      <a:pos x="0" y="4"/>
                    </a:cxn>
                  </a:cxnLst>
                  <a:rect l="0" t="0" r="r" b="b"/>
                  <a:pathLst>
                    <a:path w="119" h="17">
                      <a:moveTo>
                        <a:pt x="118" y="16"/>
                      </a:moveTo>
                      <a:lnTo>
                        <a:pt x="112" y="15"/>
                      </a:lnTo>
                      <a:lnTo>
                        <a:pt x="105" y="14"/>
                      </a:lnTo>
                      <a:lnTo>
                        <a:pt x="95" y="14"/>
                      </a:lnTo>
                      <a:lnTo>
                        <a:pt x="87" y="14"/>
                      </a:lnTo>
                      <a:lnTo>
                        <a:pt x="77" y="12"/>
                      </a:lnTo>
                      <a:lnTo>
                        <a:pt x="66" y="11"/>
                      </a:lnTo>
                      <a:lnTo>
                        <a:pt x="58" y="11"/>
                      </a:lnTo>
                      <a:lnTo>
                        <a:pt x="48" y="8"/>
                      </a:lnTo>
                      <a:lnTo>
                        <a:pt x="39" y="3"/>
                      </a:lnTo>
                      <a:lnTo>
                        <a:pt x="29" y="1"/>
                      </a:lnTo>
                      <a:lnTo>
                        <a:pt x="22" y="0"/>
                      </a:lnTo>
                      <a:lnTo>
                        <a:pt x="15" y="0"/>
                      </a:lnTo>
                      <a:lnTo>
                        <a:pt x="7" y="1"/>
                      </a:lnTo>
                      <a:lnTo>
                        <a:pt x="0"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68" name="Freeform 1036"/>
                <p:cNvSpPr>
                  <a:spLocks/>
                </p:cNvSpPr>
                <p:nvPr/>
              </p:nvSpPr>
              <p:spPr bwMode="auto">
                <a:xfrm>
                  <a:off x="2485" y="2935"/>
                  <a:ext cx="22" cy="27"/>
                </a:xfrm>
                <a:custGeom>
                  <a:avLst/>
                  <a:gdLst/>
                  <a:ahLst/>
                  <a:cxnLst>
                    <a:cxn ang="0">
                      <a:pos x="0" y="0"/>
                    </a:cxn>
                    <a:cxn ang="0">
                      <a:pos x="5" y="0"/>
                    </a:cxn>
                    <a:cxn ang="0">
                      <a:pos x="8" y="1"/>
                    </a:cxn>
                    <a:cxn ang="0">
                      <a:pos x="12" y="2"/>
                    </a:cxn>
                    <a:cxn ang="0">
                      <a:pos x="16" y="5"/>
                    </a:cxn>
                    <a:cxn ang="0">
                      <a:pos x="19" y="8"/>
                    </a:cxn>
                    <a:cxn ang="0">
                      <a:pos x="21" y="14"/>
                    </a:cxn>
                    <a:cxn ang="0">
                      <a:pos x="21" y="19"/>
                    </a:cxn>
                    <a:cxn ang="0">
                      <a:pos x="20" y="26"/>
                    </a:cxn>
                  </a:cxnLst>
                  <a:rect l="0" t="0" r="r" b="b"/>
                  <a:pathLst>
                    <a:path w="22" h="27">
                      <a:moveTo>
                        <a:pt x="0" y="0"/>
                      </a:moveTo>
                      <a:lnTo>
                        <a:pt x="5" y="0"/>
                      </a:lnTo>
                      <a:lnTo>
                        <a:pt x="8" y="1"/>
                      </a:lnTo>
                      <a:lnTo>
                        <a:pt x="12" y="2"/>
                      </a:lnTo>
                      <a:lnTo>
                        <a:pt x="16" y="5"/>
                      </a:lnTo>
                      <a:lnTo>
                        <a:pt x="19" y="8"/>
                      </a:lnTo>
                      <a:lnTo>
                        <a:pt x="21" y="14"/>
                      </a:lnTo>
                      <a:lnTo>
                        <a:pt x="21" y="19"/>
                      </a:lnTo>
                      <a:lnTo>
                        <a:pt x="20" y="2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69" name="Freeform 1037"/>
                <p:cNvSpPr>
                  <a:spLocks/>
                </p:cNvSpPr>
                <p:nvPr/>
              </p:nvSpPr>
              <p:spPr bwMode="auto">
                <a:xfrm>
                  <a:off x="2495" y="2943"/>
                  <a:ext cx="17" cy="37"/>
                </a:xfrm>
                <a:custGeom>
                  <a:avLst/>
                  <a:gdLst/>
                  <a:ahLst/>
                  <a:cxnLst>
                    <a:cxn ang="0">
                      <a:pos x="16" y="0"/>
                    </a:cxn>
                    <a:cxn ang="0">
                      <a:pos x="14" y="8"/>
                    </a:cxn>
                    <a:cxn ang="0">
                      <a:pos x="13" y="17"/>
                    </a:cxn>
                    <a:cxn ang="0">
                      <a:pos x="11" y="23"/>
                    </a:cxn>
                    <a:cxn ang="0">
                      <a:pos x="9" y="27"/>
                    </a:cxn>
                    <a:cxn ang="0">
                      <a:pos x="6" y="30"/>
                    </a:cxn>
                    <a:cxn ang="0">
                      <a:pos x="3" y="33"/>
                    </a:cxn>
                    <a:cxn ang="0">
                      <a:pos x="0" y="36"/>
                    </a:cxn>
                  </a:cxnLst>
                  <a:rect l="0" t="0" r="r" b="b"/>
                  <a:pathLst>
                    <a:path w="17" h="37">
                      <a:moveTo>
                        <a:pt x="16" y="0"/>
                      </a:moveTo>
                      <a:lnTo>
                        <a:pt x="14" y="8"/>
                      </a:lnTo>
                      <a:lnTo>
                        <a:pt x="13" y="17"/>
                      </a:lnTo>
                      <a:lnTo>
                        <a:pt x="11" y="23"/>
                      </a:lnTo>
                      <a:lnTo>
                        <a:pt x="9" y="27"/>
                      </a:lnTo>
                      <a:lnTo>
                        <a:pt x="6" y="30"/>
                      </a:lnTo>
                      <a:lnTo>
                        <a:pt x="3" y="33"/>
                      </a:lnTo>
                      <a:lnTo>
                        <a:pt x="0" y="3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0" name="Freeform 1038"/>
                <p:cNvSpPr>
                  <a:spLocks/>
                </p:cNvSpPr>
                <p:nvPr/>
              </p:nvSpPr>
              <p:spPr bwMode="auto">
                <a:xfrm>
                  <a:off x="2500" y="2973"/>
                  <a:ext cx="24" cy="17"/>
                </a:xfrm>
                <a:custGeom>
                  <a:avLst/>
                  <a:gdLst/>
                  <a:ahLst/>
                  <a:cxnLst>
                    <a:cxn ang="0">
                      <a:pos x="0" y="0"/>
                    </a:cxn>
                    <a:cxn ang="0">
                      <a:pos x="6" y="0"/>
                    </a:cxn>
                    <a:cxn ang="0">
                      <a:pos x="11" y="0"/>
                    </a:cxn>
                    <a:cxn ang="0">
                      <a:pos x="16" y="6"/>
                    </a:cxn>
                    <a:cxn ang="0">
                      <a:pos x="23" y="16"/>
                    </a:cxn>
                  </a:cxnLst>
                  <a:rect l="0" t="0" r="r" b="b"/>
                  <a:pathLst>
                    <a:path w="24" h="17">
                      <a:moveTo>
                        <a:pt x="0" y="0"/>
                      </a:moveTo>
                      <a:lnTo>
                        <a:pt x="6" y="0"/>
                      </a:lnTo>
                      <a:lnTo>
                        <a:pt x="11" y="0"/>
                      </a:lnTo>
                      <a:lnTo>
                        <a:pt x="16" y="6"/>
                      </a:lnTo>
                      <a:lnTo>
                        <a:pt x="2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1" name="Freeform 1039"/>
                <p:cNvSpPr>
                  <a:spLocks/>
                </p:cNvSpPr>
                <p:nvPr/>
              </p:nvSpPr>
              <p:spPr bwMode="auto">
                <a:xfrm>
                  <a:off x="2495" y="2978"/>
                  <a:ext cx="28" cy="17"/>
                </a:xfrm>
                <a:custGeom>
                  <a:avLst/>
                  <a:gdLst/>
                  <a:ahLst/>
                  <a:cxnLst>
                    <a:cxn ang="0">
                      <a:pos x="0" y="2"/>
                    </a:cxn>
                    <a:cxn ang="0">
                      <a:pos x="6" y="0"/>
                    </a:cxn>
                    <a:cxn ang="0">
                      <a:pos x="9" y="0"/>
                    </a:cxn>
                    <a:cxn ang="0">
                      <a:pos x="14" y="0"/>
                    </a:cxn>
                    <a:cxn ang="0">
                      <a:pos x="19" y="2"/>
                    </a:cxn>
                    <a:cxn ang="0">
                      <a:pos x="23" y="10"/>
                    </a:cxn>
                    <a:cxn ang="0">
                      <a:pos x="27" y="16"/>
                    </a:cxn>
                  </a:cxnLst>
                  <a:rect l="0" t="0" r="r" b="b"/>
                  <a:pathLst>
                    <a:path w="28" h="17">
                      <a:moveTo>
                        <a:pt x="0" y="2"/>
                      </a:moveTo>
                      <a:lnTo>
                        <a:pt x="6" y="0"/>
                      </a:lnTo>
                      <a:lnTo>
                        <a:pt x="9" y="0"/>
                      </a:lnTo>
                      <a:lnTo>
                        <a:pt x="14" y="0"/>
                      </a:lnTo>
                      <a:lnTo>
                        <a:pt x="19" y="2"/>
                      </a:lnTo>
                      <a:lnTo>
                        <a:pt x="23" y="10"/>
                      </a:lnTo>
                      <a:lnTo>
                        <a:pt x="2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2" name="Freeform 1040"/>
                <p:cNvSpPr>
                  <a:spLocks/>
                </p:cNvSpPr>
                <p:nvPr/>
              </p:nvSpPr>
              <p:spPr bwMode="auto">
                <a:xfrm>
                  <a:off x="2572" y="2929"/>
                  <a:ext cx="17" cy="55"/>
                </a:xfrm>
                <a:custGeom>
                  <a:avLst/>
                  <a:gdLst/>
                  <a:ahLst/>
                  <a:cxnLst>
                    <a:cxn ang="0">
                      <a:pos x="4" y="0"/>
                    </a:cxn>
                    <a:cxn ang="0">
                      <a:pos x="7" y="4"/>
                    </a:cxn>
                    <a:cxn ang="0">
                      <a:pos x="10" y="8"/>
                    </a:cxn>
                    <a:cxn ang="0">
                      <a:pos x="13" y="14"/>
                    </a:cxn>
                    <a:cxn ang="0">
                      <a:pos x="16" y="19"/>
                    </a:cxn>
                    <a:cxn ang="0">
                      <a:pos x="16" y="26"/>
                    </a:cxn>
                    <a:cxn ang="0">
                      <a:pos x="14" y="32"/>
                    </a:cxn>
                    <a:cxn ang="0">
                      <a:pos x="13" y="38"/>
                    </a:cxn>
                    <a:cxn ang="0">
                      <a:pos x="8" y="44"/>
                    </a:cxn>
                    <a:cxn ang="0">
                      <a:pos x="4" y="49"/>
                    </a:cxn>
                    <a:cxn ang="0">
                      <a:pos x="0" y="54"/>
                    </a:cxn>
                  </a:cxnLst>
                  <a:rect l="0" t="0" r="r" b="b"/>
                  <a:pathLst>
                    <a:path w="17" h="55">
                      <a:moveTo>
                        <a:pt x="4" y="0"/>
                      </a:moveTo>
                      <a:lnTo>
                        <a:pt x="7" y="4"/>
                      </a:lnTo>
                      <a:lnTo>
                        <a:pt x="10" y="8"/>
                      </a:lnTo>
                      <a:lnTo>
                        <a:pt x="13" y="14"/>
                      </a:lnTo>
                      <a:lnTo>
                        <a:pt x="16" y="19"/>
                      </a:lnTo>
                      <a:lnTo>
                        <a:pt x="16" y="26"/>
                      </a:lnTo>
                      <a:lnTo>
                        <a:pt x="14" y="32"/>
                      </a:lnTo>
                      <a:lnTo>
                        <a:pt x="13" y="38"/>
                      </a:lnTo>
                      <a:lnTo>
                        <a:pt x="8" y="44"/>
                      </a:lnTo>
                      <a:lnTo>
                        <a:pt x="4" y="49"/>
                      </a:lnTo>
                      <a:lnTo>
                        <a:pt x="0" y="5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3" name="Freeform 1041"/>
                <p:cNvSpPr>
                  <a:spLocks/>
                </p:cNvSpPr>
                <p:nvPr/>
              </p:nvSpPr>
              <p:spPr bwMode="auto">
                <a:xfrm>
                  <a:off x="2522" y="2995"/>
                  <a:ext cx="35" cy="17"/>
                </a:xfrm>
                <a:custGeom>
                  <a:avLst/>
                  <a:gdLst/>
                  <a:ahLst/>
                  <a:cxnLst>
                    <a:cxn ang="0">
                      <a:pos x="0" y="16"/>
                    </a:cxn>
                    <a:cxn ang="0">
                      <a:pos x="6" y="11"/>
                    </a:cxn>
                    <a:cxn ang="0">
                      <a:pos x="12" y="7"/>
                    </a:cxn>
                    <a:cxn ang="0">
                      <a:pos x="17" y="4"/>
                    </a:cxn>
                    <a:cxn ang="0">
                      <a:pos x="23" y="1"/>
                    </a:cxn>
                    <a:cxn ang="0">
                      <a:pos x="29" y="0"/>
                    </a:cxn>
                    <a:cxn ang="0">
                      <a:pos x="34" y="0"/>
                    </a:cxn>
                  </a:cxnLst>
                  <a:rect l="0" t="0" r="r" b="b"/>
                  <a:pathLst>
                    <a:path w="35" h="17">
                      <a:moveTo>
                        <a:pt x="0" y="16"/>
                      </a:moveTo>
                      <a:lnTo>
                        <a:pt x="6" y="11"/>
                      </a:lnTo>
                      <a:lnTo>
                        <a:pt x="12" y="7"/>
                      </a:lnTo>
                      <a:lnTo>
                        <a:pt x="17" y="4"/>
                      </a:lnTo>
                      <a:lnTo>
                        <a:pt x="23" y="1"/>
                      </a:lnTo>
                      <a:lnTo>
                        <a:pt x="29" y="0"/>
                      </a:lnTo>
                      <a:lnTo>
                        <a:pt x="34"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4" name="Freeform 1042"/>
                <p:cNvSpPr>
                  <a:spLocks/>
                </p:cNvSpPr>
                <p:nvPr/>
              </p:nvSpPr>
              <p:spPr bwMode="auto">
                <a:xfrm>
                  <a:off x="2569" y="2959"/>
                  <a:ext cx="56" cy="35"/>
                </a:xfrm>
                <a:custGeom>
                  <a:avLst/>
                  <a:gdLst/>
                  <a:ahLst/>
                  <a:cxnLst>
                    <a:cxn ang="0">
                      <a:pos x="0" y="34"/>
                    </a:cxn>
                    <a:cxn ang="0">
                      <a:pos x="6" y="34"/>
                    </a:cxn>
                    <a:cxn ang="0">
                      <a:pos x="15" y="32"/>
                    </a:cxn>
                    <a:cxn ang="0">
                      <a:pos x="23" y="29"/>
                    </a:cxn>
                    <a:cxn ang="0">
                      <a:pos x="30" y="26"/>
                    </a:cxn>
                    <a:cxn ang="0">
                      <a:pos x="37" y="22"/>
                    </a:cxn>
                    <a:cxn ang="0">
                      <a:pos x="45" y="16"/>
                    </a:cxn>
                    <a:cxn ang="0">
                      <a:pos x="48" y="11"/>
                    </a:cxn>
                    <a:cxn ang="0">
                      <a:pos x="55" y="0"/>
                    </a:cxn>
                  </a:cxnLst>
                  <a:rect l="0" t="0" r="r" b="b"/>
                  <a:pathLst>
                    <a:path w="56" h="35">
                      <a:moveTo>
                        <a:pt x="0" y="34"/>
                      </a:moveTo>
                      <a:lnTo>
                        <a:pt x="6" y="34"/>
                      </a:lnTo>
                      <a:lnTo>
                        <a:pt x="15" y="32"/>
                      </a:lnTo>
                      <a:lnTo>
                        <a:pt x="23" y="29"/>
                      </a:lnTo>
                      <a:lnTo>
                        <a:pt x="30" y="26"/>
                      </a:lnTo>
                      <a:lnTo>
                        <a:pt x="37" y="22"/>
                      </a:lnTo>
                      <a:lnTo>
                        <a:pt x="45" y="16"/>
                      </a:lnTo>
                      <a:lnTo>
                        <a:pt x="48" y="11"/>
                      </a:lnTo>
                      <a:lnTo>
                        <a:pt x="55"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5" name="Freeform 1043"/>
                <p:cNvSpPr>
                  <a:spLocks/>
                </p:cNvSpPr>
                <p:nvPr/>
              </p:nvSpPr>
              <p:spPr bwMode="auto">
                <a:xfrm>
                  <a:off x="2590" y="2984"/>
                  <a:ext cx="27" cy="17"/>
                </a:xfrm>
                <a:custGeom>
                  <a:avLst/>
                  <a:gdLst/>
                  <a:ahLst/>
                  <a:cxnLst>
                    <a:cxn ang="0">
                      <a:pos x="0" y="16"/>
                    </a:cxn>
                    <a:cxn ang="0">
                      <a:pos x="11" y="10"/>
                    </a:cxn>
                    <a:cxn ang="0">
                      <a:pos x="20" y="5"/>
                    </a:cxn>
                    <a:cxn ang="0">
                      <a:pos x="26" y="0"/>
                    </a:cxn>
                  </a:cxnLst>
                  <a:rect l="0" t="0" r="r" b="b"/>
                  <a:pathLst>
                    <a:path w="27" h="17">
                      <a:moveTo>
                        <a:pt x="0" y="16"/>
                      </a:moveTo>
                      <a:lnTo>
                        <a:pt x="11" y="10"/>
                      </a:lnTo>
                      <a:lnTo>
                        <a:pt x="20" y="5"/>
                      </a:lnTo>
                      <a:lnTo>
                        <a:pt x="2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6" name="Freeform 1044"/>
                <p:cNvSpPr>
                  <a:spLocks/>
                </p:cNvSpPr>
                <p:nvPr/>
              </p:nvSpPr>
              <p:spPr bwMode="auto">
                <a:xfrm>
                  <a:off x="2578" y="2981"/>
                  <a:ext cx="78" cy="32"/>
                </a:xfrm>
                <a:custGeom>
                  <a:avLst/>
                  <a:gdLst/>
                  <a:ahLst/>
                  <a:cxnLst>
                    <a:cxn ang="0">
                      <a:pos x="0" y="31"/>
                    </a:cxn>
                    <a:cxn ang="0">
                      <a:pos x="8" y="26"/>
                    </a:cxn>
                    <a:cxn ang="0">
                      <a:pos x="17" y="23"/>
                    </a:cxn>
                    <a:cxn ang="0">
                      <a:pos x="25" y="20"/>
                    </a:cxn>
                    <a:cxn ang="0">
                      <a:pos x="36" y="16"/>
                    </a:cxn>
                    <a:cxn ang="0">
                      <a:pos x="44" y="12"/>
                    </a:cxn>
                    <a:cxn ang="0">
                      <a:pos x="46" y="12"/>
                    </a:cxn>
                    <a:cxn ang="0">
                      <a:pos x="58" y="4"/>
                    </a:cxn>
                    <a:cxn ang="0">
                      <a:pos x="68" y="2"/>
                    </a:cxn>
                    <a:cxn ang="0">
                      <a:pos x="77" y="0"/>
                    </a:cxn>
                  </a:cxnLst>
                  <a:rect l="0" t="0" r="r" b="b"/>
                  <a:pathLst>
                    <a:path w="78" h="32">
                      <a:moveTo>
                        <a:pt x="0" y="31"/>
                      </a:moveTo>
                      <a:lnTo>
                        <a:pt x="8" y="26"/>
                      </a:lnTo>
                      <a:lnTo>
                        <a:pt x="17" y="23"/>
                      </a:lnTo>
                      <a:lnTo>
                        <a:pt x="25" y="20"/>
                      </a:lnTo>
                      <a:lnTo>
                        <a:pt x="36" y="16"/>
                      </a:lnTo>
                      <a:lnTo>
                        <a:pt x="44" y="12"/>
                      </a:lnTo>
                      <a:lnTo>
                        <a:pt x="46" y="12"/>
                      </a:lnTo>
                      <a:lnTo>
                        <a:pt x="58" y="4"/>
                      </a:lnTo>
                      <a:lnTo>
                        <a:pt x="68" y="2"/>
                      </a:lnTo>
                      <a:lnTo>
                        <a:pt x="77"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7" name="Freeform 1045"/>
                <p:cNvSpPr>
                  <a:spLocks/>
                </p:cNvSpPr>
                <p:nvPr/>
              </p:nvSpPr>
              <p:spPr bwMode="auto">
                <a:xfrm>
                  <a:off x="2473" y="2935"/>
                  <a:ext cx="17" cy="17"/>
                </a:xfrm>
                <a:custGeom>
                  <a:avLst/>
                  <a:gdLst/>
                  <a:ahLst/>
                  <a:cxnLst>
                    <a:cxn ang="0">
                      <a:pos x="0" y="16"/>
                    </a:cxn>
                    <a:cxn ang="0">
                      <a:pos x="9" y="16"/>
                    </a:cxn>
                    <a:cxn ang="0">
                      <a:pos x="16" y="0"/>
                    </a:cxn>
                  </a:cxnLst>
                  <a:rect l="0" t="0" r="r" b="b"/>
                  <a:pathLst>
                    <a:path w="17" h="17">
                      <a:moveTo>
                        <a:pt x="0" y="16"/>
                      </a:moveTo>
                      <a:lnTo>
                        <a:pt x="9" y="16"/>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8" name="Freeform 1046"/>
                <p:cNvSpPr>
                  <a:spLocks/>
                </p:cNvSpPr>
                <p:nvPr/>
              </p:nvSpPr>
              <p:spPr bwMode="auto">
                <a:xfrm>
                  <a:off x="2606" y="3046"/>
                  <a:ext cx="18" cy="17"/>
                </a:xfrm>
                <a:custGeom>
                  <a:avLst/>
                  <a:gdLst/>
                  <a:ahLst/>
                  <a:cxnLst>
                    <a:cxn ang="0">
                      <a:pos x="17" y="0"/>
                    </a:cxn>
                    <a:cxn ang="0">
                      <a:pos x="12" y="3"/>
                    </a:cxn>
                    <a:cxn ang="0">
                      <a:pos x="8" y="3"/>
                    </a:cxn>
                    <a:cxn ang="0">
                      <a:pos x="4" y="9"/>
                    </a:cxn>
                    <a:cxn ang="0">
                      <a:pos x="0" y="16"/>
                    </a:cxn>
                  </a:cxnLst>
                  <a:rect l="0" t="0" r="r" b="b"/>
                  <a:pathLst>
                    <a:path w="18" h="17">
                      <a:moveTo>
                        <a:pt x="17" y="0"/>
                      </a:moveTo>
                      <a:lnTo>
                        <a:pt x="12" y="3"/>
                      </a:lnTo>
                      <a:lnTo>
                        <a:pt x="8" y="3"/>
                      </a:lnTo>
                      <a:lnTo>
                        <a:pt x="4"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79" name="Freeform 1047"/>
                <p:cNvSpPr>
                  <a:spLocks/>
                </p:cNvSpPr>
                <p:nvPr/>
              </p:nvSpPr>
              <p:spPr bwMode="auto">
                <a:xfrm>
                  <a:off x="2640" y="3058"/>
                  <a:ext cx="18" cy="17"/>
                </a:xfrm>
                <a:custGeom>
                  <a:avLst/>
                  <a:gdLst/>
                  <a:ahLst/>
                  <a:cxnLst>
                    <a:cxn ang="0">
                      <a:pos x="17" y="0"/>
                    </a:cxn>
                    <a:cxn ang="0">
                      <a:pos x="11" y="0"/>
                    </a:cxn>
                    <a:cxn ang="0">
                      <a:pos x="5" y="5"/>
                    </a:cxn>
                    <a:cxn ang="0">
                      <a:pos x="0" y="16"/>
                    </a:cxn>
                  </a:cxnLst>
                  <a:rect l="0" t="0" r="r" b="b"/>
                  <a:pathLst>
                    <a:path w="18" h="17">
                      <a:moveTo>
                        <a:pt x="17" y="0"/>
                      </a:moveTo>
                      <a:lnTo>
                        <a:pt x="11" y="0"/>
                      </a:lnTo>
                      <a:lnTo>
                        <a:pt x="5" y="5"/>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0" name="Freeform 1048"/>
                <p:cNvSpPr>
                  <a:spLocks/>
                </p:cNvSpPr>
                <p:nvPr/>
              </p:nvSpPr>
              <p:spPr bwMode="auto">
                <a:xfrm>
                  <a:off x="2656" y="3046"/>
                  <a:ext cx="24" cy="17"/>
                </a:xfrm>
                <a:custGeom>
                  <a:avLst/>
                  <a:gdLst/>
                  <a:ahLst/>
                  <a:cxnLst>
                    <a:cxn ang="0">
                      <a:pos x="23" y="0"/>
                    </a:cxn>
                    <a:cxn ang="0">
                      <a:pos x="19" y="1"/>
                    </a:cxn>
                    <a:cxn ang="0">
                      <a:pos x="14" y="2"/>
                    </a:cxn>
                    <a:cxn ang="0">
                      <a:pos x="10" y="5"/>
                    </a:cxn>
                    <a:cxn ang="0">
                      <a:pos x="6" y="8"/>
                    </a:cxn>
                    <a:cxn ang="0">
                      <a:pos x="3" y="11"/>
                    </a:cxn>
                    <a:cxn ang="0">
                      <a:pos x="1" y="14"/>
                    </a:cxn>
                    <a:cxn ang="0">
                      <a:pos x="0" y="16"/>
                    </a:cxn>
                  </a:cxnLst>
                  <a:rect l="0" t="0" r="r" b="b"/>
                  <a:pathLst>
                    <a:path w="24" h="17">
                      <a:moveTo>
                        <a:pt x="23" y="0"/>
                      </a:moveTo>
                      <a:lnTo>
                        <a:pt x="19" y="1"/>
                      </a:lnTo>
                      <a:lnTo>
                        <a:pt x="14" y="2"/>
                      </a:lnTo>
                      <a:lnTo>
                        <a:pt x="10" y="5"/>
                      </a:lnTo>
                      <a:lnTo>
                        <a:pt x="6" y="8"/>
                      </a:lnTo>
                      <a:lnTo>
                        <a:pt x="3" y="11"/>
                      </a:lnTo>
                      <a:lnTo>
                        <a:pt x="1" y="14"/>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1" name="Freeform 1049"/>
                <p:cNvSpPr>
                  <a:spLocks/>
                </p:cNvSpPr>
                <p:nvPr/>
              </p:nvSpPr>
              <p:spPr bwMode="auto">
                <a:xfrm>
                  <a:off x="2700" y="3054"/>
                  <a:ext cx="19" cy="17"/>
                </a:xfrm>
                <a:custGeom>
                  <a:avLst/>
                  <a:gdLst/>
                  <a:ahLst/>
                  <a:cxnLst>
                    <a:cxn ang="0">
                      <a:pos x="18" y="0"/>
                    </a:cxn>
                    <a:cxn ang="0">
                      <a:pos x="9" y="2"/>
                    </a:cxn>
                    <a:cxn ang="0">
                      <a:pos x="6" y="5"/>
                    </a:cxn>
                    <a:cxn ang="0">
                      <a:pos x="2" y="10"/>
                    </a:cxn>
                    <a:cxn ang="0">
                      <a:pos x="0" y="16"/>
                    </a:cxn>
                  </a:cxnLst>
                  <a:rect l="0" t="0" r="r" b="b"/>
                  <a:pathLst>
                    <a:path w="19" h="17">
                      <a:moveTo>
                        <a:pt x="18" y="0"/>
                      </a:moveTo>
                      <a:lnTo>
                        <a:pt x="9" y="2"/>
                      </a:lnTo>
                      <a:lnTo>
                        <a:pt x="6" y="5"/>
                      </a:lnTo>
                      <a:lnTo>
                        <a:pt x="2"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2" name="Freeform 1050"/>
                <p:cNvSpPr>
                  <a:spLocks/>
                </p:cNvSpPr>
                <p:nvPr/>
              </p:nvSpPr>
              <p:spPr bwMode="auto">
                <a:xfrm>
                  <a:off x="2714" y="3035"/>
                  <a:ext cx="21" cy="17"/>
                </a:xfrm>
                <a:custGeom>
                  <a:avLst/>
                  <a:gdLst/>
                  <a:ahLst/>
                  <a:cxnLst>
                    <a:cxn ang="0">
                      <a:pos x="20" y="0"/>
                    </a:cxn>
                    <a:cxn ang="0">
                      <a:pos x="13" y="3"/>
                    </a:cxn>
                    <a:cxn ang="0">
                      <a:pos x="9" y="6"/>
                    </a:cxn>
                    <a:cxn ang="0">
                      <a:pos x="6" y="9"/>
                    </a:cxn>
                    <a:cxn ang="0">
                      <a:pos x="3" y="12"/>
                    </a:cxn>
                    <a:cxn ang="0">
                      <a:pos x="0" y="16"/>
                    </a:cxn>
                  </a:cxnLst>
                  <a:rect l="0" t="0" r="r" b="b"/>
                  <a:pathLst>
                    <a:path w="21" h="17">
                      <a:moveTo>
                        <a:pt x="20" y="0"/>
                      </a:moveTo>
                      <a:lnTo>
                        <a:pt x="13" y="3"/>
                      </a:lnTo>
                      <a:lnTo>
                        <a:pt x="9" y="6"/>
                      </a:lnTo>
                      <a:lnTo>
                        <a:pt x="6" y="9"/>
                      </a:lnTo>
                      <a:lnTo>
                        <a:pt x="3" y="12"/>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3" name="Freeform 1051"/>
                <p:cNvSpPr>
                  <a:spLocks/>
                </p:cNvSpPr>
                <p:nvPr/>
              </p:nvSpPr>
              <p:spPr bwMode="auto">
                <a:xfrm>
                  <a:off x="2683" y="3032"/>
                  <a:ext cx="18" cy="17"/>
                </a:xfrm>
                <a:custGeom>
                  <a:avLst/>
                  <a:gdLst/>
                  <a:ahLst/>
                  <a:cxnLst>
                    <a:cxn ang="0">
                      <a:pos x="17" y="0"/>
                    </a:cxn>
                    <a:cxn ang="0">
                      <a:pos x="10" y="2"/>
                    </a:cxn>
                    <a:cxn ang="0">
                      <a:pos x="7" y="6"/>
                    </a:cxn>
                    <a:cxn ang="0">
                      <a:pos x="3" y="10"/>
                    </a:cxn>
                    <a:cxn ang="0">
                      <a:pos x="0" y="16"/>
                    </a:cxn>
                  </a:cxnLst>
                  <a:rect l="0" t="0" r="r" b="b"/>
                  <a:pathLst>
                    <a:path w="18" h="17">
                      <a:moveTo>
                        <a:pt x="17" y="0"/>
                      </a:moveTo>
                      <a:lnTo>
                        <a:pt x="10" y="2"/>
                      </a:lnTo>
                      <a:lnTo>
                        <a:pt x="7" y="6"/>
                      </a:lnTo>
                      <a:lnTo>
                        <a:pt x="3" y="1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4" name="Freeform 1052"/>
                <p:cNvSpPr>
                  <a:spLocks/>
                </p:cNvSpPr>
                <p:nvPr/>
              </p:nvSpPr>
              <p:spPr bwMode="auto">
                <a:xfrm>
                  <a:off x="2705" y="3012"/>
                  <a:ext cx="22" cy="17"/>
                </a:xfrm>
                <a:custGeom>
                  <a:avLst/>
                  <a:gdLst/>
                  <a:ahLst/>
                  <a:cxnLst>
                    <a:cxn ang="0">
                      <a:pos x="21" y="0"/>
                    </a:cxn>
                    <a:cxn ang="0">
                      <a:pos x="12" y="2"/>
                    </a:cxn>
                    <a:cxn ang="0">
                      <a:pos x="7" y="5"/>
                    </a:cxn>
                    <a:cxn ang="0">
                      <a:pos x="3" y="8"/>
                    </a:cxn>
                    <a:cxn ang="0">
                      <a:pos x="1" y="11"/>
                    </a:cxn>
                    <a:cxn ang="0">
                      <a:pos x="0" y="16"/>
                    </a:cxn>
                  </a:cxnLst>
                  <a:rect l="0" t="0" r="r" b="b"/>
                  <a:pathLst>
                    <a:path w="22" h="17">
                      <a:moveTo>
                        <a:pt x="21" y="0"/>
                      </a:moveTo>
                      <a:lnTo>
                        <a:pt x="12" y="2"/>
                      </a:lnTo>
                      <a:lnTo>
                        <a:pt x="7" y="5"/>
                      </a:lnTo>
                      <a:lnTo>
                        <a:pt x="3" y="8"/>
                      </a:lnTo>
                      <a:lnTo>
                        <a:pt x="1" y="11"/>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5" name="Freeform 1053"/>
                <p:cNvSpPr>
                  <a:spLocks/>
                </p:cNvSpPr>
                <p:nvPr/>
              </p:nvSpPr>
              <p:spPr bwMode="auto">
                <a:xfrm>
                  <a:off x="2666" y="3002"/>
                  <a:ext cx="32" cy="17"/>
                </a:xfrm>
                <a:custGeom>
                  <a:avLst/>
                  <a:gdLst/>
                  <a:ahLst/>
                  <a:cxnLst>
                    <a:cxn ang="0">
                      <a:pos x="31" y="0"/>
                    </a:cxn>
                    <a:cxn ang="0">
                      <a:pos x="18" y="0"/>
                    </a:cxn>
                    <a:cxn ang="0">
                      <a:pos x="9" y="4"/>
                    </a:cxn>
                    <a:cxn ang="0">
                      <a:pos x="3" y="9"/>
                    </a:cxn>
                    <a:cxn ang="0">
                      <a:pos x="0" y="16"/>
                    </a:cxn>
                  </a:cxnLst>
                  <a:rect l="0" t="0" r="r" b="b"/>
                  <a:pathLst>
                    <a:path w="32" h="17">
                      <a:moveTo>
                        <a:pt x="31" y="0"/>
                      </a:moveTo>
                      <a:lnTo>
                        <a:pt x="18" y="0"/>
                      </a:lnTo>
                      <a:lnTo>
                        <a:pt x="9" y="4"/>
                      </a:lnTo>
                      <a:lnTo>
                        <a:pt x="3" y="9"/>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6" name="Freeform 1054"/>
                <p:cNvSpPr>
                  <a:spLocks/>
                </p:cNvSpPr>
                <p:nvPr/>
              </p:nvSpPr>
              <p:spPr bwMode="auto">
                <a:xfrm>
                  <a:off x="2656" y="3007"/>
                  <a:ext cx="17" cy="17"/>
                </a:xfrm>
                <a:custGeom>
                  <a:avLst/>
                  <a:gdLst/>
                  <a:ahLst/>
                  <a:cxnLst>
                    <a:cxn ang="0">
                      <a:pos x="5" y="16"/>
                    </a:cxn>
                    <a:cxn ang="0">
                      <a:pos x="0" y="11"/>
                    </a:cxn>
                    <a:cxn ang="0">
                      <a:pos x="5" y="5"/>
                    </a:cxn>
                    <a:cxn ang="0">
                      <a:pos x="16" y="0"/>
                    </a:cxn>
                  </a:cxnLst>
                  <a:rect l="0" t="0" r="r" b="b"/>
                  <a:pathLst>
                    <a:path w="17" h="17">
                      <a:moveTo>
                        <a:pt x="5" y="16"/>
                      </a:moveTo>
                      <a:lnTo>
                        <a:pt x="0" y="11"/>
                      </a:lnTo>
                      <a:lnTo>
                        <a:pt x="5" y="5"/>
                      </a:lnTo>
                      <a:lnTo>
                        <a:pt x="16"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7" name="Freeform 1055"/>
                <p:cNvSpPr>
                  <a:spLocks/>
                </p:cNvSpPr>
                <p:nvPr/>
              </p:nvSpPr>
              <p:spPr bwMode="auto">
                <a:xfrm>
                  <a:off x="2631" y="3022"/>
                  <a:ext cx="17" cy="17"/>
                </a:xfrm>
                <a:custGeom>
                  <a:avLst/>
                  <a:gdLst/>
                  <a:ahLst/>
                  <a:cxnLst>
                    <a:cxn ang="0">
                      <a:pos x="16" y="16"/>
                    </a:cxn>
                    <a:cxn ang="0">
                      <a:pos x="8" y="9"/>
                    </a:cxn>
                    <a:cxn ang="0">
                      <a:pos x="0" y="0"/>
                    </a:cxn>
                  </a:cxnLst>
                  <a:rect l="0" t="0" r="r" b="b"/>
                  <a:pathLst>
                    <a:path w="17" h="17">
                      <a:moveTo>
                        <a:pt x="16" y="16"/>
                      </a:moveTo>
                      <a:lnTo>
                        <a:pt x="8" y="9"/>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88" name="Line 1056"/>
                <p:cNvSpPr>
                  <a:spLocks noChangeShapeType="1"/>
                </p:cNvSpPr>
                <p:nvPr/>
              </p:nvSpPr>
              <p:spPr bwMode="auto">
                <a:xfrm flipH="1" flipV="1">
                  <a:off x="2640" y="3079"/>
                  <a:ext cx="4" cy="6"/>
                </a:xfrm>
                <a:prstGeom prst="line">
                  <a:avLst/>
                </a:prstGeom>
                <a:noFill/>
                <a:ln w="12700">
                  <a:solidFill>
                    <a:srgbClr val="000000"/>
                  </a:solidFill>
                  <a:round/>
                  <a:headEnd type="none" w="sm" len="sm"/>
                  <a:tailEnd type="none" w="sm" len="sm"/>
                </a:ln>
                <a:effectLst/>
              </p:spPr>
              <p:txBody>
                <a:bodyPr wrap="none" anchor="ctr"/>
                <a:lstStyle/>
                <a:p>
                  <a:endParaRPr lang="en-US"/>
                </a:p>
              </p:txBody>
            </p:sp>
          </p:grpSp>
          <p:grpSp>
            <p:nvGrpSpPr>
              <p:cNvPr id="147489" name="Group 1057"/>
              <p:cNvGrpSpPr>
                <a:grpSpLocks/>
              </p:cNvGrpSpPr>
              <p:nvPr/>
            </p:nvGrpSpPr>
            <p:grpSpPr bwMode="auto">
              <a:xfrm>
                <a:off x="2734" y="2856"/>
                <a:ext cx="275" cy="202"/>
                <a:chOff x="2734" y="2856"/>
                <a:chExt cx="275" cy="202"/>
              </a:xfrm>
            </p:grpSpPr>
            <p:sp>
              <p:nvSpPr>
                <p:cNvPr id="147490" name="Freeform 1058"/>
                <p:cNvSpPr>
                  <a:spLocks/>
                </p:cNvSpPr>
                <p:nvPr/>
              </p:nvSpPr>
              <p:spPr bwMode="auto">
                <a:xfrm>
                  <a:off x="2734" y="2856"/>
                  <a:ext cx="275" cy="202"/>
                </a:xfrm>
                <a:custGeom>
                  <a:avLst/>
                  <a:gdLst/>
                  <a:ahLst/>
                  <a:cxnLst>
                    <a:cxn ang="0">
                      <a:pos x="84" y="4"/>
                    </a:cxn>
                    <a:cxn ang="0">
                      <a:pos x="124" y="0"/>
                    </a:cxn>
                    <a:cxn ang="0">
                      <a:pos x="141" y="1"/>
                    </a:cxn>
                    <a:cxn ang="0">
                      <a:pos x="152" y="4"/>
                    </a:cxn>
                    <a:cxn ang="0">
                      <a:pos x="175" y="6"/>
                    </a:cxn>
                    <a:cxn ang="0">
                      <a:pos x="215" y="9"/>
                    </a:cxn>
                    <a:cxn ang="0">
                      <a:pos x="253" y="9"/>
                    </a:cxn>
                    <a:cxn ang="0">
                      <a:pos x="268" y="11"/>
                    </a:cxn>
                    <a:cxn ang="0">
                      <a:pos x="273" y="17"/>
                    </a:cxn>
                    <a:cxn ang="0">
                      <a:pos x="274" y="27"/>
                    </a:cxn>
                    <a:cxn ang="0">
                      <a:pos x="270" y="36"/>
                    </a:cxn>
                    <a:cxn ang="0">
                      <a:pos x="265" y="41"/>
                    </a:cxn>
                    <a:cxn ang="0">
                      <a:pos x="256" y="45"/>
                    </a:cxn>
                    <a:cxn ang="0">
                      <a:pos x="239" y="48"/>
                    </a:cxn>
                    <a:cxn ang="0">
                      <a:pos x="226" y="50"/>
                    </a:cxn>
                    <a:cxn ang="0">
                      <a:pos x="215" y="49"/>
                    </a:cxn>
                    <a:cxn ang="0">
                      <a:pos x="201" y="47"/>
                    </a:cxn>
                    <a:cxn ang="0">
                      <a:pos x="192" y="48"/>
                    </a:cxn>
                    <a:cxn ang="0">
                      <a:pos x="186" y="51"/>
                    </a:cxn>
                    <a:cxn ang="0">
                      <a:pos x="179" y="57"/>
                    </a:cxn>
                    <a:cxn ang="0">
                      <a:pos x="175" y="65"/>
                    </a:cxn>
                    <a:cxn ang="0">
                      <a:pos x="176" y="69"/>
                    </a:cxn>
                    <a:cxn ang="0">
                      <a:pos x="183" y="87"/>
                    </a:cxn>
                    <a:cxn ang="0">
                      <a:pos x="199" y="114"/>
                    </a:cxn>
                    <a:cxn ang="0">
                      <a:pos x="209" y="136"/>
                    </a:cxn>
                    <a:cxn ang="0">
                      <a:pos x="222" y="150"/>
                    </a:cxn>
                    <a:cxn ang="0">
                      <a:pos x="236" y="161"/>
                    </a:cxn>
                    <a:cxn ang="0">
                      <a:pos x="242" y="168"/>
                    </a:cxn>
                    <a:cxn ang="0">
                      <a:pos x="244" y="174"/>
                    </a:cxn>
                    <a:cxn ang="0">
                      <a:pos x="244" y="179"/>
                    </a:cxn>
                    <a:cxn ang="0">
                      <a:pos x="242" y="185"/>
                    </a:cxn>
                    <a:cxn ang="0">
                      <a:pos x="239" y="190"/>
                    </a:cxn>
                    <a:cxn ang="0">
                      <a:pos x="233" y="192"/>
                    </a:cxn>
                    <a:cxn ang="0">
                      <a:pos x="226" y="193"/>
                    </a:cxn>
                    <a:cxn ang="0">
                      <a:pos x="214" y="190"/>
                    </a:cxn>
                    <a:cxn ang="0">
                      <a:pos x="209" y="194"/>
                    </a:cxn>
                    <a:cxn ang="0">
                      <a:pos x="201" y="196"/>
                    </a:cxn>
                    <a:cxn ang="0">
                      <a:pos x="192" y="195"/>
                    </a:cxn>
                    <a:cxn ang="0">
                      <a:pos x="182" y="193"/>
                    </a:cxn>
                    <a:cxn ang="0">
                      <a:pos x="173" y="191"/>
                    </a:cxn>
                    <a:cxn ang="0">
                      <a:pos x="171" y="196"/>
                    </a:cxn>
                    <a:cxn ang="0">
                      <a:pos x="165" y="200"/>
                    </a:cxn>
                    <a:cxn ang="0">
                      <a:pos x="156" y="201"/>
                    </a:cxn>
                    <a:cxn ang="0">
                      <a:pos x="141" y="197"/>
                    </a:cxn>
                    <a:cxn ang="0">
                      <a:pos x="112" y="184"/>
                    </a:cxn>
                    <a:cxn ang="0">
                      <a:pos x="105" y="183"/>
                    </a:cxn>
                    <a:cxn ang="0">
                      <a:pos x="100" y="185"/>
                    </a:cxn>
                    <a:cxn ang="0">
                      <a:pos x="95" y="186"/>
                    </a:cxn>
                    <a:cxn ang="0">
                      <a:pos x="90" y="185"/>
                    </a:cxn>
                    <a:cxn ang="0">
                      <a:pos x="85" y="184"/>
                    </a:cxn>
                    <a:cxn ang="0">
                      <a:pos x="81" y="182"/>
                    </a:cxn>
                    <a:cxn ang="0">
                      <a:pos x="73" y="174"/>
                    </a:cxn>
                    <a:cxn ang="0">
                      <a:pos x="56" y="160"/>
                    </a:cxn>
                    <a:cxn ang="0">
                      <a:pos x="44" y="147"/>
                    </a:cxn>
                    <a:cxn ang="0">
                      <a:pos x="30" y="134"/>
                    </a:cxn>
                    <a:cxn ang="0">
                      <a:pos x="6" y="97"/>
                    </a:cxn>
                    <a:cxn ang="0">
                      <a:pos x="0" y="72"/>
                    </a:cxn>
                    <a:cxn ang="0">
                      <a:pos x="0" y="51"/>
                    </a:cxn>
                    <a:cxn ang="0">
                      <a:pos x="7" y="36"/>
                    </a:cxn>
                    <a:cxn ang="0">
                      <a:pos x="15" y="28"/>
                    </a:cxn>
                    <a:cxn ang="0">
                      <a:pos x="26" y="24"/>
                    </a:cxn>
                    <a:cxn ang="0">
                      <a:pos x="38" y="22"/>
                    </a:cxn>
                    <a:cxn ang="0">
                      <a:pos x="51" y="23"/>
                    </a:cxn>
                  </a:cxnLst>
                  <a:rect l="0" t="0" r="r" b="b"/>
                  <a:pathLst>
                    <a:path w="275" h="202">
                      <a:moveTo>
                        <a:pt x="58" y="22"/>
                      </a:moveTo>
                      <a:lnTo>
                        <a:pt x="84" y="4"/>
                      </a:lnTo>
                      <a:lnTo>
                        <a:pt x="110" y="1"/>
                      </a:lnTo>
                      <a:lnTo>
                        <a:pt x="124" y="0"/>
                      </a:lnTo>
                      <a:lnTo>
                        <a:pt x="133" y="0"/>
                      </a:lnTo>
                      <a:lnTo>
                        <a:pt x="141" y="1"/>
                      </a:lnTo>
                      <a:lnTo>
                        <a:pt x="147" y="2"/>
                      </a:lnTo>
                      <a:lnTo>
                        <a:pt x="152" y="4"/>
                      </a:lnTo>
                      <a:lnTo>
                        <a:pt x="157" y="6"/>
                      </a:lnTo>
                      <a:lnTo>
                        <a:pt x="175" y="6"/>
                      </a:lnTo>
                      <a:lnTo>
                        <a:pt x="198" y="8"/>
                      </a:lnTo>
                      <a:lnTo>
                        <a:pt x="215" y="9"/>
                      </a:lnTo>
                      <a:lnTo>
                        <a:pt x="229" y="8"/>
                      </a:lnTo>
                      <a:lnTo>
                        <a:pt x="253" y="9"/>
                      </a:lnTo>
                      <a:lnTo>
                        <a:pt x="261" y="10"/>
                      </a:lnTo>
                      <a:lnTo>
                        <a:pt x="268" y="11"/>
                      </a:lnTo>
                      <a:lnTo>
                        <a:pt x="271" y="14"/>
                      </a:lnTo>
                      <a:lnTo>
                        <a:pt x="273" y="17"/>
                      </a:lnTo>
                      <a:lnTo>
                        <a:pt x="274" y="22"/>
                      </a:lnTo>
                      <a:lnTo>
                        <a:pt x="274" y="27"/>
                      </a:lnTo>
                      <a:lnTo>
                        <a:pt x="273" y="32"/>
                      </a:lnTo>
                      <a:lnTo>
                        <a:pt x="270" y="36"/>
                      </a:lnTo>
                      <a:lnTo>
                        <a:pt x="267" y="39"/>
                      </a:lnTo>
                      <a:lnTo>
                        <a:pt x="265" y="41"/>
                      </a:lnTo>
                      <a:lnTo>
                        <a:pt x="260" y="43"/>
                      </a:lnTo>
                      <a:lnTo>
                        <a:pt x="256" y="45"/>
                      </a:lnTo>
                      <a:lnTo>
                        <a:pt x="250" y="46"/>
                      </a:lnTo>
                      <a:lnTo>
                        <a:pt x="239" y="48"/>
                      </a:lnTo>
                      <a:lnTo>
                        <a:pt x="232" y="49"/>
                      </a:lnTo>
                      <a:lnTo>
                        <a:pt x="226" y="50"/>
                      </a:lnTo>
                      <a:lnTo>
                        <a:pt x="220" y="50"/>
                      </a:lnTo>
                      <a:lnTo>
                        <a:pt x="215" y="49"/>
                      </a:lnTo>
                      <a:lnTo>
                        <a:pt x="206" y="47"/>
                      </a:lnTo>
                      <a:lnTo>
                        <a:pt x="201" y="47"/>
                      </a:lnTo>
                      <a:lnTo>
                        <a:pt x="196" y="47"/>
                      </a:lnTo>
                      <a:lnTo>
                        <a:pt x="192" y="48"/>
                      </a:lnTo>
                      <a:lnTo>
                        <a:pt x="188" y="50"/>
                      </a:lnTo>
                      <a:lnTo>
                        <a:pt x="186" y="51"/>
                      </a:lnTo>
                      <a:lnTo>
                        <a:pt x="183" y="53"/>
                      </a:lnTo>
                      <a:lnTo>
                        <a:pt x="179" y="57"/>
                      </a:lnTo>
                      <a:lnTo>
                        <a:pt x="176" y="62"/>
                      </a:lnTo>
                      <a:lnTo>
                        <a:pt x="175" y="65"/>
                      </a:lnTo>
                      <a:lnTo>
                        <a:pt x="175" y="66"/>
                      </a:lnTo>
                      <a:lnTo>
                        <a:pt x="176" y="69"/>
                      </a:lnTo>
                      <a:lnTo>
                        <a:pt x="180" y="82"/>
                      </a:lnTo>
                      <a:lnTo>
                        <a:pt x="183" y="87"/>
                      </a:lnTo>
                      <a:lnTo>
                        <a:pt x="191" y="98"/>
                      </a:lnTo>
                      <a:lnTo>
                        <a:pt x="199" y="114"/>
                      </a:lnTo>
                      <a:lnTo>
                        <a:pt x="201" y="125"/>
                      </a:lnTo>
                      <a:lnTo>
                        <a:pt x="209" y="136"/>
                      </a:lnTo>
                      <a:lnTo>
                        <a:pt x="216" y="145"/>
                      </a:lnTo>
                      <a:lnTo>
                        <a:pt x="222" y="150"/>
                      </a:lnTo>
                      <a:lnTo>
                        <a:pt x="229" y="155"/>
                      </a:lnTo>
                      <a:lnTo>
                        <a:pt x="236" y="161"/>
                      </a:lnTo>
                      <a:lnTo>
                        <a:pt x="241" y="166"/>
                      </a:lnTo>
                      <a:lnTo>
                        <a:pt x="242" y="168"/>
                      </a:lnTo>
                      <a:lnTo>
                        <a:pt x="244" y="171"/>
                      </a:lnTo>
                      <a:lnTo>
                        <a:pt x="244" y="174"/>
                      </a:lnTo>
                      <a:lnTo>
                        <a:pt x="244" y="176"/>
                      </a:lnTo>
                      <a:lnTo>
                        <a:pt x="244" y="179"/>
                      </a:lnTo>
                      <a:lnTo>
                        <a:pt x="244" y="182"/>
                      </a:lnTo>
                      <a:lnTo>
                        <a:pt x="242" y="185"/>
                      </a:lnTo>
                      <a:lnTo>
                        <a:pt x="241" y="188"/>
                      </a:lnTo>
                      <a:lnTo>
                        <a:pt x="239" y="190"/>
                      </a:lnTo>
                      <a:lnTo>
                        <a:pt x="236" y="192"/>
                      </a:lnTo>
                      <a:lnTo>
                        <a:pt x="233" y="192"/>
                      </a:lnTo>
                      <a:lnTo>
                        <a:pt x="229" y="193"/>
                      </a:lnTo>
                      <a:lnTo>
                        <a:pt x="226" y="193"/>
                      </a:lnTo>
                      <a:lnTo>
                        <a:pt x="222" y="192"/>
                      </a:lnTo>
                      <a:lnTo>
                        <a:pt x="214" y="190"/>
                      </a:lnTo>
                      <a:lnTo>
                        <a:pt x="212" y="192"/>
                      </a:lnTo>
                      <a:lnTo>
                        <a:pt x="209" y="194"/>
                      </a:lnTo>
                      <a:lnTo>
                        <a:pt x="205" y="195"/>
                      </a:lnTo>
                      <a:lnTo>
                        <a:pt x="201" y="196"/>
                      </a:lnTo>
                      <a:lnTo>
                        <a:pt x="197" y="196"/>
                      </a:lnTo>
                      <a:lnTo>
                        <a:pt x="192" y="195"/>
                      </a:lnTo>
                      <a:lnTo>
                        <a:pt x="188" y="194"/>
                      </a:lnTo>
                      <a:lnTo>
                        <a:pt x="182" y="193"/>
                      </a:lnTo>
                      <a:lnTo>
                        <a:pt x="174" y="188"/>
                      </a:lnTo>
                      <a:lnTo>
                        <a:pt x="173" y="191"/>
                      </a:lnTo>
                      <a:lnTo>
                        <a:pt x="172" y="193"/>
                      </a:lnTo>
                      <a:lnTo>
                        <a:pt x="171" y="196"/>
                      </a:lnTo>
                      <a:lnTo>
                        <a:pt x="168" y="198"/>
                      </a:lnTo>
                      <a:lnTo>
                        <a:pt x="165" y="200"/>
                      </a:lnTo>
                      <a:lnTo>
                        <a:pt x="161" y="201"/>
                      </a:lnTo>
                      <a:lnTo>
                        <a:pt x="156" y="201"/>
                      </a:lnTo>
                      <a:lnTo>
                        <a:pt x="149" y="199"/>
                      </a:lnTo>
                      <a:lnTo>
                        <a:pt x="141" y="197"/>
                      </a:lnTo>
                      <a:lnTo>
                        <a:pt x="129" y="193"/>
                      </a:lnTo>
                      <a:lnTo>
                        <a:pt x="112" y="184"/>
                      </a:lnTo>
                      <a:lnTo>
                        <a:pt x="106" y="181"/>
                      </a:lnTo>
                      <a:lnTo>
                        <a:pt x="105" y="183"/>
                      </a:lnTo>
                      <a:lnTo>
                        <a:pt x="102" y="184"/>
                      </a:lnTo>
                      <a:lnTo>
                        <a:pt x="100" y="185"/>
                      </a:lnTo>
                      <a:lnTo>
                        <a:pt x="98" y="185"/>
                      </a:lnTo>
                      <a:lnTo>
                        <a:pt x="95" y="186"/>
                      </a:lnTo>
                      <a:lnTo>
                        <a:pt x="93" y="186"/>
                      </a:lnTo>
                      <a:lnTo>
                        <a:pt x="90" y="185"/>
                      </a:lnTo>
                      <a:lnTo>
                        <a:pt x="88" y="185"/>
                      </a:lnTo>
                      <a:lnTo>
                        <a:pt x="85" y="184"/>
                      </a:lnTo>
                      <a:lnTo>
                        <a:pt x="83" y="183"/>
                      </a:lnTo>
                      <a:lnTo>
                        <a:pt x="81" y="182"/>
                      </a:lnTo>
                      <a:lnTo>
                        <a:pt x="80" y="181"/>
                      </a:lnTo>
                      <a:lnTo>
                        <a:pt x="73" y="174"/>
                      </a:lnTo>
                      <a:lnTo>
                        <a:pt x="65" y="166"/>
                      </a:lnTo>
                      <a:lnTo>
                        <a:pt x="56" y="160"/>
                      </a:lnTo>
                      <a:lnTo>
                        <a:pt x="50" y="155"/>
                      </a:lnTo>
                      <a:lnTo>
                        <a:pt x="44" y="147"/>
                      </a:lnTo>
                      <a:lnTo>
                        <a:pt x="40" y="142"/>
                      </a:lnTo>
                      <a:lnTo>
                        <a:pt x="30" y="134"/>
                      </a:lnTo>
                      <a:lnTo>
                        <a:pt x="11" y="111"/>
                      </a:lnTo>
                      <a:lnTo>
                        <a:pt x="6" y="97"/>
                      </a:lnTo>
                      <a:lnTo>
                        <a:pt x="3" y="86"/>
                      </a:lnTo>
                      <a:lnTo>
                        <a:pt x="0" y="72"/>
                      </a:lnTo>
                      <a:lnTo>
                        <a:pt x="0" y="60"/>
                      </a:lnTo>
                      <a:lnTo>
                        <a:pt x="0" y="51"/>
                      </a:lnTo>
                      <a:lnTo>
                        <a:pt x="3" y="43"/>
                      </a:lnTo>
                      <a:lnTo>
                        <a:pt x="7" y="36"/>
                      </a:lnTo>
                      <a:lnTo>
                        <a:pt x="11" y="32"/>
                      </a:lnTo>
                      <a:lnTo>
                        <a:pt x="15" y="28"/>
                      </a:lnTo>
                      <a:lnTo>
                        <a:pt x="20" y="26"/>
                      </a:lnTo>
                      <a:lnTo>
                        <a:pt x="26" y="24"/>
                      </a:lnTo>
                      <a:lnTo>
                        <a:pt x="32" y="23"/>
                      </a:lnTo>
                      <a:lnTo>
                        <a:pt x="38" y="22"/>
                      </a:lnTo>
                      <a:lnTo>
                        <a:pt x="45" y="22"/>
                      </a:lnTo>
                      <a:lnTo>
                        <a:pt x="51" y="23"/>
                      </a:lnTo>
                      <a:lnTo>
                        <a:pt x="58" y="22"/>
                      </a:lnTo>
                    </a:path>
                  </a:pathLst>
                </a:custGeom>
                <a:solidFill>
                  <a:srgbClr val="FFE1C3"/>
                </a:solidFill>
                <a:ln w="12700" cap="rnd" cmpd="sng">
                  <a:solidFill>
                    <a:srgbClr val="000000"/>
                  </a:solidFill>
                  <a:prstDash val="solid"/>
                  <a:round/>
                  <a:headEnd/>
                  <a:tailEnd/>
                </a:ln>
                <a:effectLst/>
              </p:spPr>
              <p:txBody>
                <a:bodyPr/>
                <a:lstStyle/>
                <a:p>
                  <a:endParaRPr lang="en-US"/>
                </a:p>
              </p:txBody>
            </p:sp>
            <p:sp>
              <p:nvSpPr>
                <p:cNvPr id="147491" name="Freeform 1059"/>
                <p:cNvSpPr>
                  <a:spLocks/>
                </p:cNvSpPr>
                <p:nvPr/>
              </p:nvSpPr>
              <p:spPr bwMode="auto">
                <a:xfrm>
                  <a:off x="2773" y="2981"/>
                  <a:ext cx="163" cy="17"/>
                </a:xfrm>
                <a:custGeom>
                  <a:avLst/>
                  <a:gdLst/>
                  <a:ahLst/>
                  <a:cxnLst>
                    <a:cxn ang="0">
                      <a:pos x="0" y="5"/>
                    </a:cxn>
                    <a:cxn ang="0">
                      <a:pos x="9" y="3"/>
                    </a:cxn>
                    <a:cxn ang="0">
                      <a:pos x="15" y="1"/>
                    </a:cxn>
                    <a:cxn ang="0">
                      <a:pos x="21" y="1"/>
                    </a:cxn>
                    <a:cxn ang="0">
                      <a:pos x="29" y="3"/>
                    </a:cxn>
                    <a:cxn ang="0">
                      <a:pos x="33" y="4"/>
                    </a:cxn>
                    <a:cxn ang="0">
                      <a:pos x="38" y="6"/>
                    </a:cxn>
                    <a:cxn ang="0">
                      <a:pos x="43" y="10"/>
                    </a:cxn>
                    <a:cxn ang="0">
                      <a:pos x="48" y="13"/>
                    </a:cxn>
                    <a:cxn ang="0">
                      <a:pos x="52" y="11"/>
                    </a:cxn>
                    <a:cxn ang="0">
                      <a:pos x="58" y="9"/>
                    </a:cxn>
                    <a:cxn ang="0">
                      <a:pos x="64" y="9"/>
                    </a:cxn>
                    <a:cxn ang="0">
                      <a:pos x="71" y="9"/>
                    </a:cxn>
                    <a:cxn ang="0">
                      <a:pos x="77" y="9"/>
                    </a:cxn>
                    <a:cxn ang="0">
                      <a:pos x="82" y="11"/>
                    </a:cxn>
                    <a:cxn ang="0">
                      <a:pos x="88" y="13"/>
                    </a:cxn>
                    <a:cxn ang="0">
                      <a:pos x="91" y="16"/>
                    </a:cxn>
                    <a:cxn ang="0">
                      <a:pos x="97" y="13"/>
                    </a:cxn>
                    <a:cxn ang="0">
                      <a:pos x="102" y="11"/>
                    </a:cxn>
                    <a:cxn ang="0">
                      <a:pos x="108" y="10"/>
                    </a:cxn>
                    <a:cxn ang="0">
                      <a:pos x="112" y="10"/>
                    </a:cxn>
                    <a:cxn ang="0">
                      <a:pos x="116" y="10"/>
                    </a:cxn>
                    <a:cxn ang="0">
                      <a:pos x="122" y="10"/>
                    </a:cxn>
                    <a:cxn ang="0">
                      <a:pos x="130" y="11"/>
                    </a:cxn>
                    <a:cxn ang="0">
                      <a:pos x="134" y="6"/>
                    </a:cxn>
                    <a:cxn ang="0">
                      <a:pos x="137" y="4"/>
                    </a:cxn>
                    <a:cxn ang="0">
                      <a:pos x="141" y="3"/>
                    </a:cxn>
                    <a:cxn ang="0">
                      <a:pos x="145" y="1"/>
                    </a:cxn>
                    <a:cxn ang="0">
                      <a:pos x="149" y="0"/>
                    </a:cxn>
                    <a:cxn ang="0">
                      <a:pos x="153" y="0"/>
                    </a:cxn>
                    <a:cxn ang="0">
                      <a:pos x="158" y="0"/>
                    </a:cxn>
                    <a:cxn ang="0">
                      <a:pos x="162" y="0"/>
                    </a:cxn>
                  </a:cxnLst>
                  <a:rect l="0" t="0" r="r" b="b"/>
                  <a:pathLst>
                    <a:path w="163" h="17">
                      <a:moveTo>
                        <a:pt x="0" y="5"/>
                      </a:moveTo>
                      <a:lnTo>
                        <a:pt x="9" y="3"/>
                      </a:lnTo>
                      <a:lnTo>
                        <a:pt x="15" y="1"/>
                      </a:lnTo>
                      <a:lnTo>
                        <a:pt x="21" y="1"/>
                      </a:lnTo>
                      <a:lnTo>
                        <a:pt x="29" y="3"/>
                      </a:lnTo>
                      <a:lnTo>
                        <a:pt x="33" y="4"/>
                      </a:lnTo>
                      <a:lnTo>
                        <a:pt x="38" y="6"/>
                      </a:lnTo>
                      <a:lnTo>
                        <a:pt x="43" y="10"/>
                      </a:lnTo>
                      <a:lnTo>
                        <a:pt x="48" y="13"/>
                      </a:lnTo>
                      <a:lnTo>
                        <a:pt x="52" y="11"/>
                      </a:lnTo>
                      <a:lnTo>
                        <a:pt x="58" y="9"/>
                      </a:lnTo>
                      <a:lnTo>
                        <a:pt x="64" y="9"/>
                      </a:lnTo>
                      <a:lnTo>
                        <a:pt x="71" y="9"/>
                      </a:lnTo>
                      <a:lnTo>
                        <a:pt x="77" y="9"/>
                      </a:lnTo>
                      <a:lnTo>
                        <a:pt x="82" y="11"/>
                      </a:lnTo>
                      <a:lnTo>
                        <a:pt x="88" y="13"/>
                      </a:lnTo>
                      <a:lnTo>
                        <a:pt x="91" y="16"/>
                      </a:lnTo>
                      <a:lnTo>
                        <a:pt x="97" y="13"/>
                      </a:lnTo>
                      <a:lnTo>
                        <a:pt x="102" y="11"/>
                      </a:lnTo>
                      <a:lnTo>
                        <a:pt x="108" y="10"/>
                      </a:lnTo>
                      <a:lnTo>
                        <a:pt x="112" y="10"/>
                      </a:lnTo>
                      <a:lnTo>
                        <a:pt x="116" y="10"/>
                      </a:lnTo>
                      <a:lnTo>
                        <a:pt x="122" y="10"/>
                      </a:lnTo>
                      <a:lnTo>
                        <a:pt x="130" y="11"/>
                      </a:lnTo>
                      <a:lnTo>
                        <a:pt x="134" y="6"/>
                      </a:lnTo>
                      <a:lnTo>
                        <a:pt x="137" y="4"/>
                      </a:lnTo>
                      <a:lnTo>
                        <a:pt x="141" y="3"/>
                      </a:lnTo>
                      <a:lnTo>
                        <a:pt x="145" y="1"/>
                      </a:lnTo>
                      <a:lnTo>
                        <a:pt x="149" y="0"/>
                      </a:lnTo>
                      <a:lnTo>
                        <a:pt x="153" y="0"/>
                      </a:lnTo>
                      <a:lnTo>
                        <a:pt x="158" y="0"/>
                      </a:lnTo>
                      <a:lnTo>
                        <a:pt x="162"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2" name="Freeform 1060"/>
                <p:cNvSpPr>
                  <a:spLocks/>
                </p:cNvSpPr>
                <p:nvPr/>
              </p:nvSpPr>
              <p:spPr bwMode="auto">
                <a:xfrm>
                  <a:off x="2755" y="2950"/>
                  <a:ext cx="130" cy="17"/>
                </a:xfrm>
                <a:custGeom>
                  <a:avLst/>
                  <a:gdLst/>
                  <a:ahLst/>
                  <a:cxnLst>
                    <a:cxn ang="0">
                      <a:pos x="0" y="12"/>
                    </a:cxn>
                    <a:cxn ang="0">
                      <a:pos x="11" y="4"/>
                    </a:cxn>
                    <a:cxn ang="0">
                      <a:pos x="21" y="1"/>
                    </a:cxn>
                    <a:cxn ang="0">
                      <a:pos x="31" y="0"/>
                    </a:cxn>
                    <a:cxn ang="0">
                      <a:pos x="38" y="0"/>
                    </a:cxn>
                    <a:cxn ang="0">
                      <a:pos x="47" y="3"/>
                    </a:cxn>
                    <a:cxn ang="0">
                      <a:pos x="59" y="9"/>
                    </a:cxn>
                    <a:cxn ang="0">
                      <a:pos x="75" y="16"/>
                    </a:cxn>
                    <a:cxn ang="0">
                      <a:pos x="94" y="16"/>
                    </a:cxn>
                    <a:cxn ang="0">
                      <a:pos x="107" y="11"/>
                    </a:cxn>
                    <a:cxn ang="0">
                      <a:pos x="120" y="8"/>
                    </a:cxn>
                    <a:cxn ang="0">
                      <a:pos x="129" y="4"/>
                    </a:cxn>
                  </a:cxnLst>
                  <a:rect l="0" t="0" r="r" b="b"/>
                  <a:pathLst>
                    <a:path w="130" h="17">
                      <a:moveTo>
                        <a:pt x="0" y="12"/>
                      </a:moveTo>
                      <a:lnTo>
                        <a:pt x="11" y="4"/>
                      </a:lnTo>
                      <a:lnTo>
                        <a:pt x="21" y="1"/>
                      </a:lnTo>
                      <a:lnTo>
                        <a:pt x="31" y="0"/>
                      </a:lnTo>
                      <a:lnTo>
                        <a:pt x="38" y="0"/>
                      </a:lnTo>
                      <a:lnTo>
                        <a:pt x="47" y="3"/>
                      </a:lnTo>
                      <a:lnTo>
                        <a:pt x="59" y="9"/>
                      </a:lnTo>
                      <a:lnTo>
                        <a:pt x="75" y="16"/>
                      </a:lnTo>
                      <a:lnTo>
                        <a:pt x="94" y="16"/>
                      </a:lnTo>
                      <a:lnTo>
                        <a:pt x="107" y="11"/>
                      </a:lnTo>
                      <a:lnTo>
                        <a:pt x="120" y="8"/>
                      </a:lnTo>
                      <a:lnTo>
                        <a:pt x="129" y="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3" name="Freeform 1061"/>
                <p:cNvSpPr>
                  <a:spLocks/>
                </p:cNvSpPr>
                <p:nvPr/>
              </p:nvSpPr>
              <p:spPr bwMode="auto">
                <a:xfrm>
                  <a:off x="2808" y="2940"/>
                  <a:ext cx="106" cy="17"/>
                </a:xfrm>
                <a:custGeom>
                  <a:avLst/>
                  <a:gdLst/>
                  <a:ahLst/>
                  <a:cxnLst>
                    <a:cxn ang="0">
                      <a:pos x="0" y="16"/>
                    </a:cxn>
                    <a:cxn ang="0">
                      <a:pos x="19" y="16"/>
                    </a:cxn>
                    <a:cxn ang="0">
                      <a:pos x="42" y="16"/>
                    </a:cxn>
                    <a:cxn ang="0">
                      <a:pos x="59" y="16"/>
                    </a:cxn>
                    <a:cxn ang="0">
                      <a:pos x="81" y="5"/>
                    </a:cxn>
                    <a:cxn ang="0">
                      <a:pos x="90" y="0"/>
                    </a:cxn>
                    <a:cxn ang="0">
                      <a:pos x="98" y="0"/>
                    </a:cxn>
                    <a:cxn ang="0">
                      <a:pos x="105" y="5"/>
                    </a:cxn>
                  </a:cxnLst>
                  <a:rect l="0" t="0" r="r" b="b"/>
                  <a:pathLst>
                    <a:path w="106" h="17">
                      <a:moveTo>
                        <a:pt x="0" y="16"/>
                      </a:moveTo>
                      <a:lnTo>
                        <a:pt x="19" y="16"/>
                      </a:lnTo>
                      <a:lnTo>
                        <a:pt x="42" y="16"/>
                      </a:lnTo>
                      <a:lnTo>
                        <a:pt x="59" y="16"/>
                      </a:lnTo>
                      <a:lnTo>
                        <a:pt x="81" y="5"/>
                      </a:lnTo>
                      <a:lnTo>
                        <a:pt x="90" y="0"/>
                      </a:lnTo>
                      <a:lnTo>
                        <a:pt x="98" y="0"/>
                      </a:lnTo>
                      <a:lnTo>
                        <a:pt x="105" y="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4" name="Freeform 1062"/>
                <p:cNvSpPr>
                  <a:spLocks/>
                </p:cNvSpPr>
                <p:nvPr/>
              </p:nvSpPr>
              <p:spPr bwMode="auto">
                <a:xfrm>
                  <a:off x="2791" y="2878"/>
                  <a:ext cx="70" cy="60"/>
                </a:xfrm>
                <a:custGeom>
                  <a:avLst/>
                  <a:gdLst/>
                  <a:ahLst/>
                  <a:cxnLst>
                    <a:cxn ang="0">
                      <a:pos x="0" y="0"/>
                    </a:cxn>
                    <a:cxn ang="0">
                      <a:pos x="1" y="8"/>
                    </a:cxn>
                    <a:cxn ang="0">
                      <a:pos x="4" y="18"/>
                    </a:cxn>
                    <a:cxn ang="0">
                      <a:pos x="8" y="26"/>
                    </a:cxn>
                    <a:cxn ang="0">
                      <a:pos x="12" y="33"/>
                    </a:cxn>
                    <a:cxn ang="0">
                      <a:pos x="19" y="39"/>
                    </a:cxn>
                    <a:cxn ang="0">
                      <a:pos x="25" y="45"/>
                    </a:cxn>
                    <a:cxn ang="0">
                      <a:pos x="32" y="50"/>
                    </a:cxn>
                    <a:cxn ang="0">
                      <a:pos x="40" y="54"/>
                    </a:cxn>
                    <a:cxn ang="0">
                      <a:pos x="49" y="56"/>
                    </a:cxn>
                    <a:cxn ang="0">
                      <a:pos x="69" y="59"/>
                    </a:cxn>
                  </a:cxnLst>
                  <a:rect l="0" t="0" r="r" b="b"/>
                  <a:pathLst>
                    <a:path w="70" h="60">
                      <a:moveTo>
                        <a:pt x="0" y="0"/>
                      </a:moveTo>
                      <a:lnTo>
                        <a:pt x="1" y="8"/>
                      </a:lnTo>
                      <a:lnTo>
                        <a:pt x="4" y="18"/>
                      </a:lnTo>
                      <a:lnTo>
                        <a:pt x="8" y="26"/>
                      </a:lnTo>
                      <a:lnTo>
                        <a:pt x="12" y="33"/>
                      </a:lnTo>
                      <a:lnTo>
                        <a:pt x="19" y="39"/>
                      </a:lnTo>
                      <a:lnTo>
                        <a:pt x="25" y="45"/>
                      </a:lnTo>
                      <a:lnTo>
                        <a:pt x="32" y="50"/>
                      </a:lnTo>
                      <a:lnTo>
                        <a:pt x="40" y="54"/>
                      </a:lnTo>
                      <a:lnTo>
                        <a:pt x="49" y="56"/>
                      </a:lnTo>
                      <a:lnTo>
                        <a:pt x="69" y="59"/>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5" name="Freeform 1063"/>
                <p:cNvSpPr>
                  <a:spLocks/>
                </p:cNvSpPr>
                <p:nvPr/>
              </p:nvSpPr>
              <p:spPr bwMode="auto">
                <a:xfrm>
                  <a:off x="2802" y="2910"/>
                  <a:ext cx="17" cy="18"/>
                </a:xfrm>
                <a:custGeom>
                  <a:avLst/>
                  <a:gdLst/>
                  <a:ahLst/>
                  <a:cxnLst>
                    <a:cxn ang="0">
                      <a:pos x="0" y="0"/>
                    </a:cxn>
                    <a:cxn ang="0">
                      <a:pos x="3" y="9"/>
                    </a:cxn>
                    <a:cxn ang="0">
                      <a:pos x="12" y="14"/>
                    </a:cxn>
                    <a:cxn ang="0">
                      <a:pos x="16" y="17"/>
                    </a:cxn>
                  </a:cxnLst>
                  <a:rect l="0" t="0" r="r" b="b"/>
                  <a:pathLst>
                    <a:path w="17" h="18">
                      <a:moveTo>
                        <a:pt x="0" y="0"/>
                      </a:moveTo>
                      <a:lnTo>
                        <a:pt x="3" y="9"/>
                      </a:lnTo>
                      <a:lnTo>
                        <a:pt x="12" y="14"/>
                      </a:lnTo>
                      <a:lnTo>
                        <a:pt x="16" y="17"/>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6" name="Freeform 1064"/>
                <p:cNvSpPr>
                  <a:spLocks/>
                </p:cNvSpPr>
                <p:nvPr/>
              </p:nvSpPr>
              <p:spPr bwMode="auto">
                <a:xfrm>
                  <a:off x="2891" y="2863"/>
                  <a:ext cx="17" cy="21"/>
                </a:xfrm>
                <a:custGeom>
                  <a:avLst/>
                  <a:gdLst/>
                  <a:ahLst/>
                  <a:cxnLst>
                    <a:cxn ang="0">
                      <a:pos x="0" y="0"/>
                    </a:cxn>
                    <a:cxn ang="0">
                      <a:pos x="6" y="2"/>
                    </a:cxn>
                    <a:cxn ang="0">
                      <a:pos x="13" y="8"/>
                    </a:cxn>
                    <a:cxn ang="0">
                      <a:pos x="16" y="13"/>
                    </a:cxn>
                    <a:cxn ang="0">
                      <a:pos x="16" y="20"/>
                    </a:cxn>
                  </a:cxnLst>
                  <a:rect l="0" t="0" r="r" b="b"/>
                  <a:pathLst>
                    <a:path w="17" h="21">
                      <a:moveTo>
                        <a:pt x="0" y="0"/>
                      </a:moveTo>
                      <a:lnTo>
                        <a:pt x="6" y="2"/>
                      </a:lnTo>
                      <a:lnTo>
                        <a:pt x="13" y="8"/>
                      </a:lnTo>
                      <a:lnTo>
                        <a:pt x="16" y="13"/>
                      </a:lnTo>
                      <a:lnTo>
                        <a:pt x="16" y="2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7" name="Freeform 1065"/>
                <p:cNvSpPr>
                  <a:spLocks/>
                </p:cNvSpPr>
                <p:nvPr/>
              </p:nvSpPr>
              <p:spPr bwMode="auto">
                <a:xfrm>
                  <a:off x="2947" y="2868"/>
                  <a:ext cx="17" cy="32"/>
                </a:xfrm>
                <a:custGeom>
                  <a:avLst/>
                  <a:gdLst/>
                  <a:ahLst/>
                  <a:cxnLst>
                    <a:cxn ang="0">
                      <a:pos x="16" y="0"/>
                    </a:cxn>
                    <a:cxn ang="0">
                      <a:pos x="9" y="4"/>
                    </a:cxn>
                    <a:cxn ang="0">
                      <a:pos x="4" y="9"/>
                    </a:cxn>
                    <a:cxn ang="0">
                      <a:pos x="2" y="14"/>
                    </a:cxn>
                    <a:cxn ang="0">
                      <a:pos x="0" y="19"/>
                    </a:cxn>
                    <a:cxn ang="0">
                      <a:pos x="2" y="24"/>
                    </a:cxn>
                    <a:cxn ang="0">
                      <a:pos x="4" y="31"/>
                    </a:cxn>
                  </a:cxnLst>
                  <a:rect l="0" t="0" r="r" b="b"/>
                  <a:pathLst>
                    <a:path w="17" h="32">
                      <a:moveTo>
                        <a:pt x="16" y="0"/>
                      </a:moveTo>
                      <a:lnTo>
                        <a:pt x="9" y="4"/>
                      </a:lnTo>
                      <a:lnTo>
                        <a:pt x="4" y="9"/>
                      </a:lnTo>
                      <a:lnTo>
                        <a:pt x="2" y="14"/>
                      </a:lnTo>
                      <a:lnTo>
                        <a:pt x="0" y="19"/>
                      </a:lnTo>
                      <a:lnTo>
                        <a:pt x="2" y="24"/>
                      </a:lnTo>
                      <a:lnTo>
                        <a:pt x="4" y="31"/>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8" name="Freeform 1066"/>
                <p:cNvSpPr>
                  <a:spLocks/>
                </p:cNvSpPr>
                <p:nvPr/>
              </p:nvSpPr>
              <p:spPr bwMode="auto">
                <a:xfrm>
                  <a:off x="2915" y="2901"/>
                  <a:ext cx="28" cy="17"/>
                </a:xfrm>
                <a:custGeom>
                  <a:avLst/>
                  <a:gdLst/>
                  <a:ahLst/>
                  <a:cxnLst>
                    <a:cxn ang="0">
                      <a:pos x="27" y="16"/>
                    </a:cxn>
                    <a:cxn ang="0">
                      <a:pos x="17" y="8"/>
                    </a:cxn>
                    <a:cxn ang="0">
                      <a:pos x="6" y="0"/>
                    </a:cxn>
                    <a:cxn ang="0">
                      <a:pos x="0" y="0"/>
                    </a:cxn>
                  </a:cxnLst>
                  <a:rect l="0" t="0" r="r" b="b"/>
                  <a:pathLst>
                    <a:path w="28" h="17">
                      <a:moveTo>
                        <a:pt x="27" y="16"/>
                      </a:moveTo>
                      <a:lnTo>
                        <a:pt x="17" y="8"/>
                      </a:lnTo>
                      <a:lnTo>
                        <a:pt x="6" y="0"/>
                      </a:lnTo>
                      <a:lnTo>
                        <a:pt x="0" y="0"/>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499" name="Freeform 1067"/>
                <p:cNvSpPr>
                  <a:spLocks/>
                </p:cNvSpPr>
                <p:nvPr/>
              </p:nvSpPr>
              <p:spPr bwMode="auto">
                <a:xfrm>
                  <a:off x="2904" y="2991"/>
                  <a:ext cx="47" cy="56"/>
                </a:xfrm>
                <a:custGeom>
                  <a:avLst/>
                  <a:gdLst/>
                  <a:ahLst/>
                  <a:cxnLst>
                    <a:cxn ang="0">
                      <a:pos x="0" y="0"/>
                    </a:cxn>
                    <a:cxn ang="0">
                      <a:pos x="2" y="3"/>
                    </a:cxn>
                    <a:cxn ang="0">
                      <a:pos x="6" y="6"/>
                    </a:cxn>
                    <a:cxn ang="0">
                      <a:pos x="12" y="11"/>
                    </a:cxn>
                    <a:cxn ang="0">
                      <a:pos x="17" y="18"/>
                    </a:cxn>
                    <a:cxn ang="0">
                      <a:pos x="20" y="22"/>
                    </a:cxn>
                    <a:cxn ang="0">
                      <a:pos x="26" y="24"/>
                    </a:cxn>
                    <a:cxn ang="0">
                      <a:pos x="32" y="27"/>
                    </a:cxn>
                    <a:cxn ang="0">
                      <a:pos x="38" y="30"/>
                    </a:cxn>
                    <a:cxn ang="0">
                      <a:pos x="40" y="33"/>
                    </a:cxn>
                    <a:cxn ang="0">
                      <a:pos x="42" y="35"/>
                    </a:cxn>
                    <a:cxn ang="0">
                      <a:pos x="44" y="40"/>
                    </a:cxn>
                    <a:cxn ang="0">
                      <a:pos x="46" y="44"/>
                    </a:cxn>
                    <a:cxn ang="0">
                      <a:pos x="46" y="48"/>
                    </a:cxn>
                    <a:cxn ang="0">
                      <a:pos x="46" y="52"/>
                    </a:cxn>
                    <a:cxn ang="0">
                      <a:pos x="44" y="55"/>
                    </a:cxn>
                  </a:cxnLst>
                  <a:rect l="0" t="0" r="r" b="b"/>
                  <a:pathLst>
                    <a:path w="47" h="56">
                      <a:moveTo>
                        <a:pt x="0" y="0"/>
                      </a:moveTo>
                      <a:lnTo>
                        <a:pt x="2" y="3"/>
                      </a:lnTo>
                      <a:lnTo>
                        <a:pt x="6" y="6"/>
                      </a:lnTo>
                      <a:lnTo>
                        <a:pt x="12" y="11"/>
                      </a:lnTo>
                      <a:lnTo>
                        <a:pt x="17" y="18"/>
                      </a:lnTo>
                      <a:lnTo>
                        <a:pt x="20" y="22"/>
                      </a:lnTo>
                      <a:lnTo>
                        <a:pt x="26" y="24"/>
                      </a:lnTo>
                      <a:lnTo>
                        <a:pt x="32" y="27"/>
                      </a:lnTo>
                      <a:lnTo>
                        <a:pt x="38" y="30"/>
                      </a:lnTo>
                      <a:lnTo>
                        <a:pt x="40" y="33"/>
                      </a:lnTo>
                      <a:lnTo>
                        <a:pt x="42" y="35"/>
                      </a:lnTo>
                      <a:lnTo>
                        <a:pt x="44" y="40"/>
                      </a:lnTo>
                      <a:lnTo>
                        <a:pt x="46" y="44"/>
                      </a:lnTo>
                      <a:lnTo>
                        <a:pt x="46" y="48"/>
                      </a:lnTo>
                      <a:lnTo>
                        <a:pt x="46" y="52"/>
                      </a:lnTo>
                      <a:lnTo>
                        <a:pt x="44" y="55"/>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0" name="Freeform 1068"/>
                <p:cNvSpPr>
                  <a:spLocks/>
                </p:cNvSpPr>
                <p:nvPr/>
              </p:nvSpPr>
              <p:spPr bwMode="auto">
                <a:xfrm>
                  <a:off x="2864" y="2995"/>
                  <a:ext cx="46" cy="49"/>
                </a:xfrm>
                <a:custGeom>
                  <a:avLst/>
                  <a:gdLst/>
                  <a:ahLst/>
                  <a:cxnLst>
                    <a:cxn ang="0">
                      <a:pos x="0" y="0"/>
                    </a:cxn>
                    <a:cxn ang="0">
                      <a:pos x="2" y="8"/>
                    </a:cxn>
                    <a:cxn ang="0">
                      <a:pos x="5" y="12"/>
                    </a:cxn>
                    <a:cxn ang="0">
                      <a:pos x="10" y="15"/>
                    </a:cxn>
                    <a:cxn ang="0">
                      <a:pos x="15" y="18"/>
                    </a:cxn>
                    <a:cxn ang="0">
                      <a:pos x="18" y="22"/>
                    </a:cxn>
                    <a:cxn ang="0">
                      <a:pos x="23" y="26"/>
                    </a:cxn>
                    <a:cxn ang="0">
                      <a:pos x="28" y="29"/>
                    </a:cxn>
                    <a:cxn ang="0">
                      <a:pos x="34" y="33"/>
                    </a:cxn>
                    <a:cxn ang="0">
                      <a:pos x="38" y="36"/>
                    </a:cxn>
                    <a:cxn ang="0">
                      <a:pos x="41" y="39"/>
                    </a:cxn>
                    <a:cxn ang="0">
                      <a:pos x="43" y="43"/>
                    </a:cxn>
                    <a:cxn ang="0">
                      <a:pos x="44" y="45"/>
                    </a:cxn>
                    <a:cxn ang="0">
                      <a:pos x="45" y="48"/>
                    </a:cxn>
                  </a:cxnLst>
                  <a:rect l="0" t="0" r="r" b="b"/>
                  <a:pathLst>
                    <a:path w="46" h="49">
                      <a:moveTo>
                        <a:pt x="0" y="0"/>
                      </a:moveTo>
                      <a:lnTo>
                        <a:pt x="2" y="8"/>
                      </a:lnTo>
                      <a:lnTo>
                        <a:pt x="5" y="12"/>
                      </a:lnTo>
                      <a:lnTo>
                        <a:pt x="10" y="15"/>
                      </a:lnTo>
                      <a:lnTo>
                        <a:pt x="15" y="18"/>
                      </a:lnTo>
                      <a:lnTo>
                        <a:pt x="18" y="22"/>
                      </a:lnTo>
                      <a:lnTo>
                        <a:pt x="23" y="26"/>
                      </a:lnTo>
                      <a:lnTo>
                        <a:pt x="28" y="29"/>
                      </a:lnTo>
                      <a:lnTo>
                        <a:pt x="34" y="33"/>
                      </a:lnTo>
                      <a:lnTo>
                        <a:pt x="38" y="36"/>
                      </a:lnTo>
                      <a:lnTo>
                        <a:pt x="41" y="39"/>
                      </a:lnTo>
                      <a:lnTo>
                        <a:pt x="43" y="43"/>
                      </a:lnTo>
                      <a:lnTo>
                        <a:pt x="44" y="45"/>
                      </a:lnTo>
                      <a:lnTo>
                        <a:pt x="45" y="48"/>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1" name="Freeform 1069"/>
                <p:cNvSpPr>
                  <a:spLocks/>
                </p:cNvSpPr>
                <p:nvPr/>
              </p:nvSpPr>
              <p:spPr bwMode="auto">
                <a:xfrm>
                  <a:off x="2819" y="2993"/>
                  <a:ext cx="25" cy="45"/>
                </a:xfrm>
                <a:custGeom>
                  <a:avLst/>
                  <a:gdLst/>
                  <a:ahLst/>
                  <a:cxnLst>
                    <a:cxn ang="0">
                      <a:pos x="2" y="0"/>
                    </a:cxn>
                    <a:cxn ang="0">
                      <a:pos x="0" y="4"/>
                    </a:cxn>
                    <a:cxn ang="0">
                      <a:pos x="2" y="5"/>
                    </a:cxn>
                    <a:cxn ang="0">
                      <a:pos x="4" y="7"/>
                    </a:cxn>
                    <a:cxn ang="0">
                      <a:pos x="6" y="9"/>
                    </a:cxn>
                    <a:cxn ang="0">
                      <a:pos x="8" y="10"/>
                    </a:cxn>
                    <a:cxn ang="0">
                      <a:pos x="9" y="12"/>
                    </a:cxn>
                    <a:cxn ang="0">
                      <a:pos x="11" y="14"/>
                    </a:cxn>
                    <a:cxn ang="0">
                      <a:pos x="12" y="16"/>
                    </a:cxn>
                    <a:cxn ang="0">
                      <a:pos x="16" y="19"/>
                    </a:cxn>
                    <a:cxn ang="0">
                      <a:pos x="18" y="21"/>
                    </a:cxn>
                    <a:cxn ang="0">
                      <a:pos x="20" y="23"/>
                    </a:cxn>
                    <a:cxn ang="0">
                      <a:pos x="22" y="25"/>
                    </a:cxn>
                    <a:cxn ang="0">
                      <a:pos x="22" y="27"/>
                    </a:cxn>
                    <a:cxn ang="0">
                      <a:pos x="23" y="30"/>
                    </a:cxn>
                    <a:cxn ang="0">
                      <a:pos x="24" y="33"/>
                    </a:cxn>
                    <a:cxn ang="0">
                      <a:pos x="23" y="37"/>
                    </a:cxn>
                    <a:cxn ang="0">
                      <a:pos x="23" y="40"/>
                    </a:cxn>
                    <a:cxn ang="0">
                      <a:pos x="22" y="42"/>
                    </a:cxn>
                    <a:cxn ang="0">
                      <a:pos x="21" y="44"/>
                    </a:cxn>
                  </a:cxnLst>
                  <a:rect l="0" t="0" r="r" b="b"/>
                  <a:pathLst>
                    <a:path w="25" h="45">
                      <a:moveTo>
                        <a:pt x="2" y="0"/>
                      </a:moveTo>
                      <a:lnTo>
                        <a:pt x="0" y="4"/>
                      </a:lnTo>
                      <a:lnTo>
                        <a:pt x="2" y="5"/>
                      </a:lnTo>
                      <a:lnTo>
                        <a:pt x="4" y="7"/>
                      </a:lnTo>
                      <a:lnTo>
                        <a:pt x="6" y="9"/>
                      </a:lnTo>
                      <a:lnTo>
                        <a:pt x="8" y="10"/>
                      </a:lnTo>
                      <a:lnTo>
                        <a:pt x="9" y="12"/>
                      </a:lnTo>
                      <a:lnTo>
                        <a:pt x="11" y="14"/>
                      </a:lnTo>
                      <a:lnTo>
                        <a:pt x="12" y="16"/>
                      </a:lnTo>
                      <a:lnTo>
                        <a:pt x="16" y="19"/>
                      </a:lnTo>
                      <a:lnTo>
                        <a:pt x="18" y="21"/>
                      </a:lnTo>
                      <a:lnTo>
                        <a:pt x="20" y="23"/>
                      </a:lnTo>
                      <a:lnTo>
                        <a:pt x="22" y="25"/>
                      </a:lnTo>
                      <a:lnTo>
                        <a:pt x="22" y="27"/>
                      </a:lnTo>
                      <a:lnTo>
                        <a:pt x="23" y="30"/>
                      </a:lnTo>
                      <a:lnTo>
                        <a:pt x="24" y="33"/>
                      </a:lnTo>
                      <a:lnTo>
                        <a:pt x="23" y="37"/>
                      </a:lnTo>
                      <a:lnTo>
                        <a:pt x="23" y="40"/>
                      </a:lnTo>
                      <a:lnTo>
                        <a:pt x="22" y="42"/>
                      </a:lnTo>
                      <a:lnTo>
                        <a:pt x="21" y="44"/>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2" name="Freeform 1070"/>
                <p:cNvSpPr>
                  <a:spLocks/>
                </p:cNvSpPr>
                <p:nvPr/>
              </p:nvSpPr>
              <p:spPr bwMode="auto">
                <a:xfrm>
                  <a:off x="2905" y="2917"/>
                  <a:ext cx="17" cy="17"/>
                </a:xfrm>
                <a:custGeom>
                  <a:avLst/>
                  <a:gdLst/>
                  <a:ahLst/>
                  <a:cxnLst>
                    <a:cxn ang="0">
                      <a:pos x="16" y="0"/>
                    </a:cxn>
                    <a:cxn ang="0">
                      <a:pos x="12" y="2"/>
                    </a:cxn>
                    <a:cxn ang="0">
                      <a:pos x="9" y="4"/>
                    </a:cxn>
                    <a:cxn ang="0">
                      <a:pos x="6" y="6"/>
                    </a:cxn>
                    <a:cxn ang="0">
                      <a:pos x="3" y="8"/>
                    </a:cxn>
                    <a:cxn ang="0">
                      <a:pos x="3" y="10"/>
                    </a:cxn>
                    <a:cxn ang="0">
                      <a:pos x="0" y="12"/>
                    </a:cxn>
                    <a:cxn ang="0">
                      <a:pos x="3" y="16"/>
                    </a:cxn>
                  </a:cxnLst>
                  <a:rect l="0" t="0" r="r" b="b"/>
                  <a:pathLst>
                    <a:path w="17" h="17">
                      <a:moveTo>
                        <a:pt x="16" y="0"/>
                      </a:moveTo>
                      <a:lnTo>
                        <a:pt x="12" y="2"/>
                      </a:lnTo>
                      <a:lnTo>
                        <a:pt x="9" y="4"/>
                      </a:lnTo>
                      <a:lnTo>
                        <a:pt x="6" y="6"/>
                      </a:lnTo>
                      <a:lnTo>
                        <a:pt x="3" y="8"/>
                      </a:lnTo>
                      <a:lnTo>
                        <a:pt x="3" y="10"/>
                      </a:lnTo>
                      <a:lnTo>
                        <a:pt x="0" y="12"/>
                      </a:lnTo>
                      <a:lnTo>
                        <a:pt x="3"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3" name="Freeform 1071"/>
                <p:cNvSpPr>
                  <a:spLocks/>
                </p:cNvSpPr>
                <p:nvPr/>
              </p:nvSpPr>
              <p:spPr bwMode="auto">
                <a:xfrm>
                  <a:off x="2785" y="2936"/>
                  <a:ext cx="18" cy="17"/>
                </a:xfrm>
                <a:custGeom>
                  <a:avLst/>
                  <a:gdLst/>
                  <a:ahLst/>
                  <a:cxnLst>
                    <a:cxn ang="0">
                      <a:pos x="0" y="0"/>
                    </a:cxn>
                    <a:cxn ang="0">
                      <a:pos x="5" y="0"/>
                    </a:cxn>
                    <a:cxn ang="0">
                      <a:pos x="12" y="4"/>
                    </a:cxn>
                    <a:cxn ang="0">
                      <a:pos x="17" y="16"/>
                    </a:cxn>
                  </a:cxnLst>
                  <a:rect l="0" t="0" r="r" b="b"/>
                  <a:pathLst>
                    <a:path w="18" h="17">
                      <a:moveTo>
                        <a:pt x="0" y="0"/>
                      </a:moveTo>
                      <a:lnTo>
                        <a:pt x="5" y="0"/>
                      </a:lnTo>
                      <a:lnTo>
                        <a:pt x="12" y="4"/>
                      </a:lnTo>
                      <a:lnTo>
                        <a:pt x="17"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4" name="Freeform 1072"/>
                <p:cNvSpPr>
                  <a:spLocks/>
                </p:cNvSpPr>
                <p:nvPr/>
              </p:nvSpPr>
              <p:spPr bwMode="auto">
                <a:xfrm>
                  <a:off x="2840" y="2997"/>
                  <a:ext cx="109" cy="18"/>
                </a:xfrm>
                <a:custGeom>
                  <a:avLst/>
                  <a:gdLst/>
                  <a:ahLst/>
                  <a:cxnLst>
                    <a:cxn ang="0">
                      <a:pos x="108" y="1"/>
                    </a:cxn>
                    <a:cxn ang="0">
                      <a:pos x="103" y="0"/>
                    </a:cxn>
                    <a:cxn ang="0">
                      <a:pos x="98" y="0"/>
                    </a:cxn>
                    <a:cxn ang="0">
                      <a:pos x="92" y="1"/>
                    </a:cxn>
                    <a:cxn ang="0">
                      <a:pos x="87" y="3"/>
                    </a:cxn>
                    <a:cxn ang="0">
                      <a:pos x="83" y="6"/>
                    </a:cxn>
                    <a:cxn ang="0">
                      <a:pos x="79" y="9"/>
                    </a:cxn>
                    <a:cxn ang="0">
                      <a:pos x="74" y="9"/>
                    </a:cxn>
                    <a:cxn ang="0">
                      <a:pos x="67" y="9"/>
                    </a:cxn>
                    <a:cxn ang="0">
                      <a:pos x="61" y="9"/>
                    </a:cxn>
                    <a:cxn ang="0">
                      <a:pos x="54" y="10"/>
                    </a:cxn>
                    <a:cxn ang="0">
                      <a:pos x="48" y="12"/>
                    </a:cxn>
                    <a:cxn ang="0">
                      <a:pos x="44" y="15"/>
                    </a:cxn>
                    <a:cxn ang="0">
                      <a:pos x="40" y="17"/>
                    </a:cxn>
                    <a:cxn ang="0">
                      <a:pos x="29" y="10"/>
                    </a:cxn>
                    <a:cxn ang="0">
                      <a:pos x="22" y="9"/>
                    </a:cxn>
                    <a:cxn ang="0">
                      <a:pos x="15" y="9"/>
                    </a:cxn>
                    <a:cxn ang="0">
                      <a:pos x="8" y="10"/>
                    </a:cxn>
                    <a:cxn ang="0">
                      <a:pos x="4" y="11"/>
                    </a:cxn>
                    <a:cxn ang="0">
                      <a:pos x="0" y="12"/>
                    </a:cxn>
                  </a:cxnLst>
                  <a:rect l="0" t="0" r="r" b="b"/>
                  <a:pathLst>
                    <a:path w="109" h="18">
                      <a:moveTo>
                        <a:pt x="108" y="1"/>
                      </a:moveTo>
                      <a:lnTo>
                        <a:pt x="103" y="0"/>
                      </a:lnTo>
                      <a:lnTo>
                        <a:pt x="98" y="0"/>
                      </a:lnTo>
                      <a:lnTo>
                        <a:pt x="92" y="1"/>
                      </a:lnTo>
                      <a:lnTo>
                        <a:pt x="87" y="3"/>
                      </a:lnTo>
                      <a:lnTo>
                        <a:pt x="83" y="6"/>
                      </a:lnTo>
                      <a:lnTo>
                        <a:pt x="79" y="9"/>
                      </a:lnTo>
                      <a:lnTo>
                        <a:pt x="74" y="9"/>
                      </a:lnTo>
                      <a:lnTo>
                        <a:pt x="67" y="9"/>
                      </a:lnTo>
                      <a:lnTo>
                        <a:pt x="61" y="9"/>
                      </a:lnTo>
                      <a:lnTo>
                        <a:pt x="54" y="10"/>
                      </a:lnTo>
                      <a:lnTo>
                        <a:pt x="48" y="12"/>
                      </a:lnTo>
                      <a:lnTo>
                        <a:pt x="44" y="15"/>
                      </a:lnTo>
                      <a:lnTo>
                        <a:pt x="40" y="17"/>
                      </a:lnTo>
                      <a:lnTo>
                        <a:pt x="29" y="10"/>
                      </a:lnTo>
                      <a:lnTo>
                        <a:pt x="22" y="9"/>
                      </a:lnTo>
                      <a:lnTo>
                        <a:pt x="15" y="9"/>
                      </a:lnTo>
                      <a:lnTo>
                        <a:pt x="8" y="10"/>
                      </a:lnTo>
                      <a:lnTo>
                        <a:pt x="4" y="11"/>
                      </a:lnTo>
                      <a:lnTo>
                        <a:pt x="0" y="12"/>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5" name="Freeform 1073"/>
                <p:cNvSpPr>
                  <a:spLocks/>
                </p:cNvSpPr>
                <p:nvPr/>
              </p:nvSpPr>
              <p:spPr bwMode="auto">
                <a:xfrm>
                  <a:off x="2940" y="3006"/>
                  <a:ext cx="18" cy="17"/>
                </a:xfrm>
                <a:custGeom>
                  <a:avLst/>
                  <a:gdLst/>
                  <a:ahLst/>
                  <a:cxnLst>
                    <a:cxn ang="0">
                      <a:pos x="17" y="4"/>
                    </a:cxn>
                    <a:cxn ang="0">
                      <a:pos x="12" y="0"/>
                    </a:cxn>
                    <a:cxn ang="0">
                      <a:pos x="7" y="4"/>
                    </a:cxn>
                    <a:cxn ang="0">
                      <a:pos x="4" y="8"/>
                    </a:cxn>
                    <a:cxn ang="0">
                      <a:pos x="0" y="16"/>
                    </a:cxn>
                  </a:cxnLst>
                  <a:rect l="0" t="0" r="r" b="b"/>
                  <a:pathLst>
                    <a:path w="18" h="17">
                      <a:moveTo>
                        <a:pt x="17" y="4"/>
                      </a:moveTo>
                      <a:lnTo>
                        <a:pt x="12" y="0"/>
                      </a:lnTo>
                      <a:lnTo>
                        <a:pt x="7" y="4"/>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6" name="Freeform 1074"/>
                <p:cNvSpPr>
                  <a:spLocks/>
                </p:cNvSpPr>
                <p:nvPr/>
              </p:nvSpPr>
              <p:spPr bwMode="auto">
                <a:xfrm>
                  <a:off x="2904" y="3014"/>
                  <a:ext cx="25" cy="17"/>
                </a:xfrm>
                <a:custGeom>
                  <a:avLst/>
                  <a:gdLst/>
                  <a:ahLst/>
                  <a:cxnLst>
                    <a:cxn ang="0">
                      <a:pos x="24" y="1"/>
                    </a:cxn>
                    <a:cxn ang="0">
                      <a:pos x="19" y="0"/>
                    </a:cxn>
                    <a:cxn ang="0">
                      <a:pos x="14" y="1"/>
                    </a:cxn>
                    <a:cxn ang="0">
                      <a:pos x="8" y="5"/>
                    </a:cxn>
                    <a:cxn ang="0">
                      <a:pos x="4" y="8"/>
                    </a:cxn>
                    <a:cxn ang="0">
                      <a:pos x="0" y="16"/>
                    </a:cxn>
                  </a:cxnLst>
                  <a:rect l="0" t="0" r="r" b="b"/>
                  <a:pathLst>
                    <a:path w="25" h="17">
                      <a:moveTo>
                        <a:pt x="24" y="1"/>
                      </a:moveTo>
                      <a:lnTo>
                        <a:pt x="19" y="0"/>
                      </a:lnTo>
                      <a:lnTo>
                        <a:pt x="14" y="1"/>
                      </a:lnTo>
                      <a:lnTo>
                        <a:pt x="8" y="5"/>
                      </a:lnTo>
                      <a:lnTo>
                        <a:pt x="4"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7" name="Freeform 1075"/>
                <p:cNvSpPr>
                  <a:spLocks/>
                </p:cNvSpPr>
                <p:nvPr/>
              </p:nvSpPr>
              <p:spPr bwMode="auto">
                <a:xfrm>
                  <a:off x="2863" y="3020"/>
                  <a:ext cx="24" cy="17"/>
                </a:xfrm>
                <a:custGeom>
                  <a:avLst/>
                  <a:gdLst/>
                  <a:ahLst/>
                  <a:cxnLst>
                    <a:cxn ang="0">
                      <a:pos x="23" y="8"/>
                    </a:cxn>
                    <a:cxn ang="0">
                      <a:pos x="18" y="0"/>
                    </a:cxn>
                    <a:cxn ang="0">
                      <a:pos x="13" y="0"/>
                    </a:cxn>
                    <a:cxn ang="0">
                      <a:pos x="7" y="0"/>
                    </a:cxn>
                    <a:cxn ang="0">
                      <a:pos x="0" y="16"/>
                    </a:cxn>
                  </a:cxnLst>
                  <a:rect l="0" t="0" r="r" b="b"/>
                  <a:pathLst>
                    <a:path w="24" h="17">
                      <a:moveTo>
                        <a:pt x="23" y="8"/>
                      </a:moveTo>
                      <a:lnTo>
                        <a:pt x="18" y="0"/>
                      </a:lnTo>
                      <a:lnTo>
                        <a:pt x="13" y="0"/>
                      </a:lnTo>
                      <a:lnTo>
                        <a:pt x="7"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8" name="Freeform 1076"/>
                <p:cNvSpPr>
                  <a:spLocks/>
                </p:cNvSpPr>
                <p:nvPr/>
              </p:nvSpPr>
              <p:spPr bwMode="auto">
                <a:xfrm>
                  <a:off x="2803" y="3009"/>
                  <a:ext cx="25" cy="17"/>
                </a:xfrm>
                <a:custGeom>
                  <a:avLst/>
                  <a:gdLst/>
                  <a:ahLst/>
                  <a:cxnLst>
                    <a:cxn ang="0">
                      <a:pos x="24" y="0"/>
                    </a:cxn>
                    <a:cxn ang="0">
                      <a:pos x="18" y="0"/>
                    </a:cxn>
                    <a:cxn ang="0">
                      <a:pos x="13" y="0"/>
                    </a:cxn>
                    <a:cxn ang="0">
                      <a:pos x="7" y="2"/>
                    </a:cxn>
                    <a:cxn ang="0">
                      <a:pos x="3" y="8"/>
                    </a:cxn>
                    <a:cxn ang="0">
                      <a:pos x="0" y="16"/>
                    </a:cxn>
                  </a:cxnLst>
                  <a:rect l="0" t="0" r="r" b="b"/>
                  <a:pathLst>
                    <a:path w="25" h="17">
                      <a:moveTo>
                        <a:pt x="24" y="0"/>
                      </a:moveTo>
                      <a:lnTo>
                        <a:pt x="18" y="0"/>
                      </a:lnTo>
                      <a:lnTo>
                        <a:pt x="13" y="0"/>
                      </a:lnTo>
                      <a:lnTo>
                        <a:pt x="7" y="2"/>
                      </a:lnTo>
                      <a:lnTo>
                        <a:pt x="3" y="8"/>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sp>
              <p:nvSpPr>
                <p:cNvPr id="147509" name="Freeform 1077"/>
                <p:cNvSpPr>
                  <a:spLocks/>
                </p:cNvSpPr>
                <p:nvPr/>
              </p:nvSpPr>
              <p:spPr bwMode="auto">
                <a:xfrm>
                  <a:off x="2791" y="2996"/>
                  <a:ext cx="29" cy="17"/>
                </a:xfrm>
                <a:custGeom>
                  <a:avLst/>
                  <a:gdLst/>
                  <a:ahLst/>
                  <a:cxnLst>
                    <a:cxn ang="0">
                      <a:pos x="28" y="8"/>
                    </a:cxn>
                    <a:cxn ang="0">
                      <a:pos x="21" y="0"/>
                    </a:cxn>
                    <a:cxn ang="0">
                      <a:pos x="15" y="0"/>
                    </a:cxn>
                    <a:cxn ang="0">
                      <a:pos x="10" y="0"/>
                    </a:cxn>
                    <a:cxn ang="0">
                      <a:pos x="5" y="0"/>
                    </a:cxn>
                    <a:cxn ang="0">
                      <a:pos x="0" y="16"/>
                    </a:cxn>
                  </a:cxnLst>
                  <a:rect l="0" t="0" r="r" b="b"/>
                  <a:pathLst>
                    <a:path w="29" h="17">
                      <a:moveTo>
                        <a:pt x="28" y="8"/>
                      </a:moveTo>
                      <a:lnTo>
                        <a:pt x="21" y="0"/>
                      </a:lnTo>
                      <a:lnTo>
                        <a:pt x="15" y="0"/>
                      </a:lnTo>
                      <a:lnTo>
                        <a:pt x="10" y="0"/>
                      </a:lnTo>
                      <a:lnTo>
                        <a:pt x="5" y="0"/>
                      </a:lnTo>
                      <a:lnTo>
                        <a:pt x="0" y="16"/>
                      </a:lnTo>
                    </a:path>
                  </a:pathLst>
                </a:custGeom>
                <a:solidFill>
                  <a:srgbClr val="FFE1C3"/>
                </a:solidFill>
                <a:ln w="12700" cap="rnd" cmpd="sng">
                  <a:solidFill>
                    <a:srgbClr val="000000"/>
                  </a:solidFill>
                  <a:prstDash val="solid"/>
                  <a:round/>
                  <a:headEnd type="none" w="sm" len="sm"/>
                  <a:tailEnd type="none" w="sm" len="sm"/>
                </a:ln>
                <a:effectLst/>
              </p:spPr>
              <p:txBody>
                <a:bodyPr/>
                <a:lstStyle/>
                <a:p>
                  <a:endParaRPr lang="en-US"/>
                </a:p>
              </p:txBody>
            </p:sp>
          </p:grp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1026"/>
          <p:cNvSpPr>
            <a:spLocks noGrp="1" noChangeArrowheads="1"/>
          </p:cNvSpPr>
          <p:nvPr>
            <p:ph type="title"/>
          </p:nvPr>
        </p:nvSpPr>
        <p:spPr/>
        <p:txBody>
          <a:bodyPr/>
          <a:lstStyle/>
          <a:p>
            <a:r>
              <a:rPr lang="en-US"/>
              <a:t>Summary</a:t>
            </a:r>
          </a:p>
        </p:txBody>
      </p:sp>
      <p:sp>
        <p:nvSpPr>
          <p:cNvPr id="161795" name="Rectangle 1027"/>
          <p:cNvSpPr>
            <a:spLocks noGrp="1" noChangeArrowheads="1"/>
          </p:cNvSpPr>
          <p:nvPr>
            <p:ph type="body" idx="1"/>
          </p:nvPr>
        </p:nvSpPr>
        <p:spPr>
          <a:xfrm>
            <a:off x="609600" y="838200"/>
            <a:ext cx="7772400" cy="4038600"/>
          </a:xfrm>
        </p:spPr>
        <p:txBody>
          <a:bodyPr/>
          <a:lstStyle/>
          <a:p>
            <a:r>
              <a:rPr lang="en-US"/>
              <a:t>You have to be comfortable with the change before you can get others to change.</a:t>
            </a:r>
          </a:p>
          <a:p>
            <a:r>
              <a:rPr lang="en-US"/>
              <a:t>People can’t (or don’t want to) change when they don’t understand.</a:t>
            </a:r>
          </a:p>
          <a:p>
            <a:pPr lvl="1">
              <a:lnSpc>
                <a:spcPct val="100000"/>
              </a:lnSpc>
            </a:pPr>
            <a:r>
              <a:rPr lang="en-US"/>
              <a:t>What, why, how, WIIFM.  </a:t>
            </a:r>
          </a:p>
          <a:p>
            <a:r>
              <a:rPr lang="en-US"/>
              <a:t>You can’t intervene until you understand the situation.</a:t>
            </a:r>
          </a:p>
          <a:p>
            <a:r>
              <a:rPr lang="en-US"/>
              <a:t>Resistance is part of the change process.</a:t>
            </a:r>
          </a:p>
          <a:p>
            <a:pPr lvl="1">
              <a:lnSpc>
                <a:spcPct val="100000"/>
              </a:lnSpc>
            </a:pPr>
            <a:r>
              <a:rPr lang="en-US"/>
              <a:t>Work with it.</a:t>
            </a:r>
          </a:p>
          <a:p>
            <a:r>
              <a:rPr lang="en-US"/>
              <a:t>Address change at all three levels to be successful.</a:t>
            </a:r>
          </a:p>
          <a:p>
            <a:r>
              <a:rPr lang="en-US"/>
              <a:t>Sustainable change occurs in steps.</a:t>
            </a:r>
          </a:p>
          <a:p>
            <a:pPr lvl="1">
              <a:lnSpc>
                <a:spcPct val="100000"/>
              </a:lnSpc>
            </a:pPr>
            <a:r>
              <a:rPr lang="en-US"/>
              <a:t>Define your priorities.  Don’t take on too much at once.</a:t>
            </a:r>
          </a:p>
          <a:p>
            <a:pPr lvl="1"/>
            <a:endParaRPr lang="en-US"/>
          </a:p>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a:t>A stepped approach to change</a:t>
            </a:r>
          </a:p>
        </p:txBody>
      </p:sp>
      <p:grpSp>
        <p:nvGrpSpPr>
          <p:cNvPr id="154651" name="Group 27"/>
          <p:cNvGrpSpPr>
            <a:grpSpLocks/>
          </p:cNvGrpSpPr>
          <p:nvPr/>
        </p:nvGrpSpPr>
        <p:grpSpPr bwMode="auto">
          <a:xfrm>
            <a:off x="2438400" y="1957388"/>
            <a:ext cx="4432300" cy="3413125"/>
            <a:chOff x="1680" y="1172"/>
            <a:chExt cx="2792" cy="2150"/>
          </a:xfrm>
        </p:grpSpPr>
        <p:sp>
          <p:nvSpPr>
            <p:cNvPr id="154630" name="Line 6"/>
            <p:cNvSpPr>
              <a:spLocks noChangeShapeType="1"/>
            </p:cNvSpPr>
            <p:nvPr/>
          </p:nvSpPr>
          <p:spPr bwMode="auto">
            <a:xfrm flipV="1">
              <a:off x="1680" y="3014"/>
              <a:ext cx="0" cy="30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1" name="Line 7"/>
            <p:cNvSpPr>
              <a:spLocks noChangeShapeType="1"/>
            </p:cNvSpPr>
            <p:nvPr/>
          </p:nvSpPr>
          <p:spPr bwMode="auto">
            <a:xfrm>
              <a:off x="1680" y="3014"/>
              <a:ext cx="425"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2" name="Line 8"/>
            <p:cNvSpPr>
              <a:spLocks noChangeShapeType="1"/>
            </p:cNvSpPr>
            <p:nvPr/>
          </p:nvSpPr>
          <p:spPr bwMode="auto">
            <a:xfrm flipV="1">
              <a:off x="2090" y="2706"/>
              <a:ext cx="0" cy="30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3" name="Line 9"/>
            <p:cNvSpPr>
              <a:spLocks noChangeShapeType="1"/>
            </p:cNvSpPr>
            <p:nvPr/>
          </p:nvSpPr>
          <p:spPr bwMode="auto">
            <a:xfrm>
              <a:off x="2090" y="2706"/>
              <a:ext cx="397"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4" name="Line 10"/>
            <p:cNvSpPr>
              <a:spLocks noChangeShapeType="1"/>
            </p:cNvSpPr>
            <p:nvPr/>
          </p:nvSpPr>
          <p:spPr bwMode="auto">
            <a:xfrm flipV="1">
              <a:off x="2483" y="2401"/>
              <a:ext cx="0" cy="30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5" name="Line 11"/>
            <p:cNvSpPr>
              <a:spLocks noChangeShapeType="1"/>
            </p:cNvSpPr>
            <p:nvPr/>
          </p:nvSpPr>
          <p:spPr bwMode="auto">
            <a:xfrm>
              <a:off x="2483" y="2401"/>
              <a:ext cx="397"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6" name="Line 12"/>
            <p:cNvSpPr>
              <a:spLocks noChangeShapeType="1"/>
            </p:cNvSpPr>
            <p:nvPr/>
          </p:nvSpPr>
          <p:spPr bwMode="auto">
            <a:xfrm flipV="1">
              <a:off x="2880" y="2091"/>
              <a:ext cx="0" cy="309"/>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7" name="Line 13"/>
            <p:cNvSpPr>
              <a:spLocks noChangeShapeType="1"/>
            </p:cNvSpPr>
            <p:nvPr/>
          </p:nvSpPr>
          <p:spPr bwMode="auto">
            <a:xfrm>
              <a:off x="2880" y="2092"/>
              <a:ext cx="397"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8" name="Line 14"/>
            <p:cNvSpPr>
              <a:spLocks noChangeShapeType="1"/>
            </p:cNvSpPr>
            <p:nvPr/>
          </p:nvSpPr>
          <p:spPr bwMode="auto">
            <a:xfrm flipV="1">
              <a:off x="3277" y="1784"/>
              <a:ext cx="0" cy="30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39" name="Line 15"/>
            <p:cNvSpPr>
              <a:spLocks noChangeShapeType="1"/>
            </p:cNvSpPr>
            <p:nvPr/>
          </p:nvSpPr>
          <p:spPr bwMode="auto">
            <a:xfrm>
              <a:off x="3277" y="1784"/>
              <a:ext cx="397"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40" name="Line 16"/>
            <p:cNvSpPr>
              <a:spLocks noChangeShapeType="1"/>
            </p:cNvSpPr>
            <p:nvPr/>
          </p:nvSpPr>
          <p:spPr bwMode="auto">
            <a:xfrm flipV="1">
              <a:off x="3678" y="1480"/>
              <a:ext cx="0" cy="307"/>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41" name="Line 17"/>
            <p:cNvSpPr>
              <a:spLocks noChangeShapeType="1"/>
            </p:cNvSpPr>
            <p:nvPr/>
          </p:nvSpPr>
          <p:spPr bwMode="auto">
            <a:xfrm>
              <a:off x="3678" y="1480"/>
              <a:ext cx="397"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42" name="Line 18"/>
            <p:cNvSpPr>
              <a:spLocks noChangeShapeType="1"/>
            </p:cNvSpPr>
            <p:nvPr/>
          </p:nvSpPr>
          <p:spPr bwMode="auto">
            <a:xfrm flipV="1">
              <a:off x="4075" y="1172"/>
              <a:ext cx="0" cy="30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54643" name="Line 19"/>
            <p:cNvSpPr>
              <a:spLocks noChangeShapeType="1"/>
            </p:cNvSpPr>
            <p:nvPr/>
          </p:nvSpPr>
          <p:spPr bwMode="auto">
            <a:xfrm>
              <a:off x="4075" y="1172"/>
              <a:ext cx="397" cy="0"/>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nvGrpSpPr>
          <p:cNvPr id="154650" name="Group 26"/>
          <p:cNvGrpSpPr>
            <a:grpSpLocks/>
          </p:cNvGrpSpPr>
          <p:nvPr/>
        </p:nvGrpSpPr>
        <p:grpSpPr bwMode="auto">
          <a:xfrm>
            <a:off x="2117725" y="5430838"/>
            <a:ext cx="625475" cy="588962"/>
            <a:chOff x="977" y="3600"/>
            <a:chExt cx="394" cy="371"/>
          </a:xfrm>
        </p:grpSpPr>
        <p:sp>
          <p:nvSpPr>
            <p:cNvPr id="154644" name="Text Box 20"/>
            <p:cNvSpPr txBox="1">
              <a:spLocks noChangeArrowheads="1"/>
            </p:cNvSpPr>
            <p:nvPr/>
          </p:nvSpPr>
          <p:spPr bwMode="auto">
            <a:xfrm>
              <a:off x="977" y="3759"/>
              <a:ext cx="394" cy="212"/>
            </a:xfrm>
            <a:prstGeom prst="rect">
              <a:avLst/>
            </a:prstGeom>
            <a:noFill/>
            <a:ln w="12700">
              <a:noFill/>
              <a:miter lim="800000"/>
              <a:headEnd type="none" w="sm" len="sm"/>
              <a:tailEnd type="none" w="sm" len="sm"/>
            </a:ln>
            <a:effectLst/>
          </p:spPr>
          <p:txBody>
            <a:bodyPr wrap="none">
              <a:spAutoFit/>
            </a:bodyPr>
            <a:lstStyle/>
            <a:p>
              <a:r>
                <a:rPr lang="en-US" sz="1600" i="0"/>
                <a:t>Start</a:t>
              </a:r>
              <a:endParaRPr lang="en-US" sz="1600" b="0" i="0"/>
            </a:p>
          </p:txBody>
        </p:sp>
        <p:sp>
          <p:nvSpPr>
            <p:cNvPr id="154645" name="Text Box 21"/>
            <p:cNvSpPr txBox="1">
              <a:spLocks noChangeArrowheads="1"/>
            </p:cNvSpPr>
            <p:nvPr/>
          </p:nvSpPr>
          <p:spPr bwMode="auto">
            <a:xfrm>
              <a:off x="1090" y="3600"/>
              <a:ext cx="169" cy="231"/>
            </a:xfrm>
            <a:prstGeom prst="rect">
              <a:avLst/>
            </a:prstGeom>
            <a:noFill/>
            <a:ln w="12700">
              <a:noFill/>
              <a:miter lim="800000"/>
              <a:headEnd type="none" w="sm" len="sm"/>
              <a:tailEnd type="none" w="sm" len="sm"/>
            </a:ln>
            <a:effectLst/>
          </p:spPr>
          <p:txBody>
            <a:bodyPr>
              <a:spAutoFit/>
            </a:bodyPr>
            <a:lstStyle/>
            <a:p>
              <a:r>
                <a:rPr lang="en-US" i="0">
                  <a:latin typeface="Arial" pitchFamily="34" charset="0"/>
                </a:rPr>
                <a:t>X</a:t>
              </a:r>
              <a:endParaRPr lang="en-US" b="0" i="0"/>
            </a:p>
          </p:txBody>
        </p:sp>
      </p:grpSp>
      <p:sp>
        <p:nvSpPr>
          <p:cNvPr id="154646" name="Text Box 22"/>
          <p:cNvSpPr txBox="1">
            <a:spLocks noChangeArrowheads="1"/>
          </p:cNvSpPr>
          <p:nvPr/>
        </p:nvSpPr>
        <p:spPr bwMode="auto">
          <a:xfrm>
            <a:off x="4724400" y="4327525"/>
            <a:ext cx="3352800" cy="701675"/>
          </a:xfrm>
          <a:prstGeom prst="rect">
            <a:avLst/>
          </a:prstGeom>
          <a:noFill/>
          <a:ln w="12700">
            <a:noFill/>
            <a:miter lim="800000"/>
            <a:headEnd type="none" w="sm" len="sm"/>
            <a:tailEnd type="none" w="sm" len="sm"/>
          </a:ln>
          <a:effectLst/>
        </p:spPr>
        <p:txBody>
          <a:bodyPr>
            <a:spAutoFit/>
          </a:bodyPr>
          <a:lstStyle/>
          <a:p>
            <a:r>
              <a:rPr lang="en-US" sz="2000"/>
              <a:t>A journey of a thousand miles occurs one step at a time.</a:t>
            </a:r>
            <a:endParaRPr lang="en-US" sz="2000" i="0"/>
          </a:p>
        </p:txBody>
      </p:sp>
      <p:grpSp>
        <p:nvGrpSpPr>
          <p:cNvPr id="154647" name="Group 23"/>
          <p:cNvGrpSpPr>
            <a:grpSpLocks/>
          </p:cNvGrpSpPr>
          <p:nvPr/>
        </p:nvGrpSpPr>
        <p:grpSpPr bwMode="auto">
          <a:xfrm>
            <a:off x="6705600" y="1079500"/>
            <a:ext cx="1447800" cy="1130300"/>
            <a:chOff x="4368" y="488"/>
            <a:chExt cx="912" cy="712"/>
          </a:xfrm>
        </p:grpSpPr>
        <p:sp>
          <p:nvSpPr>
            <p:cNvPr id="154648" name="AutoShape 24"/>
            <p:cNvSpPr>
              <a:spLocks noChangeArrowheads="1"/>
            </p:cNvSpPr>
            <p:nvPr/>
          </p:nvSpPr>
          <p:spPr bwMode="auto">
            <a:xfrm>
              <a:off x="4368" y="488"/>
              <a:ext cx="912" cy="712"/>
            </a:xfrm>
            <a:prstGeom prst="star5">
              <a:avLst/>
            </a:prstGeom>
            <a:solidFill>
              <a:srgbClr val="FFFF00"/>
            </a:solidFill>
            <a:ln w="12700">
              <a:solidFill>
                <a:schemeClr val="tx1"/>
              </a:solidFill>
              <a:miter lim="800000"/>
              <a:headEnd type="none" w="sm" len="sm"/>
              <a:tailEnd type="none" w="sm" len="sm"/>
            </a:ln>
            <a:effectLst>
              <a:outerShdw dist="35921" dir="2700000" algn="ctr" rotWithShape="0">
                <a:schemeClr val="bg2"/>
              </a:outerShdw>
            </a:effectLst>
          </p:spPr>
          <p:txBody>
            <a:bodyPr wrap="none" anchor="ctr"/>
            <a:lstStyle/>
            <a:p>
              <a:endParaRPr lang="en-US"/>
            </a:p>
          </p:txBody>
        </p:sp>
        <p:sp>
          <p:nvSpPr>
            <p:cNvPr id="154649" name="Text Box 25"/>
            <p:cNvSpPr txBox="1">
              <a:spLocks noChangeArrowheads="1"/>
            </p:cNvSpPr>
            <p:nvPr/>
          </p:nvSpPr>
          <p:spPr bwMode="auto">
            <a:xfrm>
              <a:off x="4559" y="738"/>
              <a:ext cx="529" cy="212"/>
            </a:xfrm>
            <a:prstGeom prst="rect">
              <a:avLst/>
            </a:prstGeom>
            <a:noFill/>
            <a:ln w="12700">
              <a:noFill/>
              <a:miter lim="800000"/>
              <a:headEnd type="none" w="sm" len="sm"/>
              <a:tailEnd type="none" w="sm" len="sm"/>
            </a:ln>
            <a:effectLst/>
          </p:spPr>
          <p:txBody>
            <a:bodyPr wrap="none">
              <a:spAutoFit/>
            </a:bodyPr>
            <a:lstStyle/>
            <a:p>
              <a:pPr algn="l"/>
              <a:r>
                <a:rPr lang="en-US" sz="1600" i="0"/>
                <a:t>Success</a:t>
              </a:r>
              <a:endParaRPr lang="en-US" sz="1600" b="0" i="0"/>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2" name="Group 1028"/>
          <p:cNvGrpSpPr>
            <a:grpSpLocks/>
          </p:cNvGrpSpPr>
          <p:nvPr/>
        </p:nvGrpSpPr>
        <p:grpSpPr bwMode="auto">
          <a:xfrm>
            <a:off x="2357438" y="1981200"/>
            <a:ext cx="3890962" cy="3890963"/>
            <a:chOff x="0" y="2327"/>
            <a:chExt cx="1203" cy="1203"/>
          </a:xfrm>
        </p:grpSpPr>
        <p:sp>
          <p:nvSpPr>
            <p:cNvPr id="12293" name="Freeform 1029"/>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rgbClr val="C9DAFF">
                <a:alpha val="50000"/>
              </a:srgbClr>
            </a:solidFill>
            <a:ln w="9525">
              <a:noFill/>
              <a:round/>
              <a:headEnd type="none" w="sm" len="sm"/>
              <a:tailEnd type="none" w="sm" len="sm"/>
            </a:ln>
            <a:effectLst/>
          </p:spPr>
          <p:txBody>
            <a:bodyPr/>
            <a:lstStyle/>
            <a:p>
              <a:endParaRPr lang="en-US"/>
            </a:p>
          </p:txBody>
        </p:sp>
        <p:sp>
          <p:nvSpPr>
            <p:cNvPr id="12294" name="Freeform 1030"/>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rgbClr val="C9DAFF">
                <a:alpha val="50000"/>
              </a:srgbClr>
            </a:solidFill>
            <a:ln w="9525">
              <a:noFill/>
              <a:round/>
              <a:headEnd type="none" w="sm" len="sm"/>
              <a:tailEnd type="none" w="sm" len="sm"/>
            </a:ln>
            <a:effectLst/>
          </p:spPr>
          <p:txBody>
            <a:bodyPr/>
            <a:lstStyle/>
            <a:p>
              <a:endParaRPr lang="en-US"/>
            </a:p>
          </p:txBody>
        </p:sp>
        <p:sp>
          <p:nvSpPr>
            <p:cNvPr id="12295" name="Freeform 1031"/>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rgbClr val="C9DAFF">
                <a:alpha val="50000"/>
              </a:srgbClr>
            </a:solidFill>
            <a:ln w="9525">
              <a:noFill/>
              <a:round/>
              <a:headEnd type="none" w="sm" len="sm"/>
              <a:tailEnd type="none" w="sm" len="sm"/>
            </a:ln>
            <a:effectLst/>
          </p:spPr>
          <p:txBody>
            <a:bodyPr/>
            <a:lstStyle/>
            <a:p>
              <a:endParaRPr lang="en-US"/>
            </a:p>
          </p:txBody>
        </p:sp>
      </p:grpSp>
      <p:sp>
        <p:nvSpPr>
          <p:cNvPr id="12290" name="Rectangle 1026"/>
          <p:cNvSpPr>
            <a:spLocks noGrp="1" noChangeArrowheads="1"/>
          </p:cNvSpPr>
          <p:nvPr>
            <p:ph type="title"/>
          </p:nvPr>
        </p:nvSpPr>
        <p:spPr>
          <a:noFill/>
          <a:ln/>
        </p:spPr>
        <p:txBody>
          <a:bodyPr/>
          <a:lstStyle/>
          <a:p>
            <a:r>
              <a:rPr lang="en-US" sz="3200"/>
              <a:t>Class agenda</a:t>
            </a:r>
          </a:p>
        </p:txBody>
      </p:sp>
      <p:sp>
        <p:nvSpPr>
          <p:cNvPr id="12291" name="Rectangle 1027"/>
          <p:cNvSpPr>
            <a:spLocks noGrp="1" noChangeArrowheads="1"/>
          </p:cNvSpPr>
          <p:nvPr>
            <p:ph type="body" idx="1"/>
          </p:nvPr>
        </p:nvSpPr>
        <p:spPr>
          <a:xfrm>
            <a:off x="609600" y="2286000"/>
            <a:ext cx="7772400" cy="2133600"/>
          </a:xfrm>
          <a:noFill/>
          <a:ln/>
        </p:spPr>
        <p:txBody>
          <a:bodyPr/>
          <a:lstStyle/>
          <a:p>
            <a:pPr>
              <a:tabLst>
                <a:tab pos="1590675" algn="l"/>
              </a:tabLst>
            </a:pPr>
            <a:r>
              <a:rPr lang="en-US" sz="3200"/>
              <a:t>Part I:  Organizational Issues and change</a:t>
            </a:r>
          </a:p>
          <a:p>
            <a:pPr>
              <a:tabLst>
                <a:tab pos="1590675" algn="l"/>
              </a:tabLst>
            </a:pPr>
            <a:r>
              <a:rPr lang="en-US" sz="3200"/>
              <a:t>Part II: 	The nature of change.</a:t>
            </a:r>
          </a:p>
          <a:p>
            <a:pPr>
              <a:tabLst>
                <a:tab pos="1590675" algn="l"/>
              </a:tabLst>
            </a:pPr>
            <a:r>
              <a:rPr lang="en-US" sz="3200"/>
              <a:t>Part III: 	Leading others through change.</a:t>
            </a:r>
          </a:p>
          <a:p>
            <a:pPr>
              <a:tabLst>
                <a:tab pos="1590675" algn="l"/>
              </a:tabLst>
            </a:pPr>
            <a:endParaRPr lang="en-US" sz="320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Rectangle 3"/>
          <p:cNvSpPr>
            <a:spLocks noGrp="1" noChangeArrowheads="1"/>
          </p:cNvSpPr>
          <p:nvPr>
            <p:ph type="body" idx="1"/>
          </p:nvPr>
        </p:nvSpPr>
        <p:spPr>
          <a:xfrm>
            <a:off x="762000" y="1600200"/>
            <a:ext cx="7772400" cy="4457700"/>
          </a:xfrm>
        </p:spPr>
        <p:txBody>
          <a:bodyPr/>
          <a:lstStyle/>
          <a:p>
            <a:r>
              <a:rPr lang="en-US" sz="2800"/>
              <a:t>Characteristics of The Adaptive Organization</a:t>
            </a:r>
          </a:p>
          <a:p>
            <a:r>
              <a:rPr lang="en-US" sz="2800"/>
              <a:t>The Prerequisites for Change</a:t>
            </a:r>
          </a:p>
          <a:p>
            <a:r>
              <a:rPr lang="en-US" sz="2800"/>
              <a:t>Characteristics of Effective Change Sponsors</a:t>
            </a:r>
          </a:p>
          <a:p>
            <a:r>
              <a:rPr lang="en-US" sz="2800"/>
              <a:t>What Effective Change Leaders Need to Do</a:t>
            </a:r>
            <a:endParaRPr lang="en-US" sz="2800" b="1"/>
          </a:p>
          <a:p>
            <a:r>
              <a:rPr lang="en-US" sz="2800"/>
              <a:t>The  Internal Players in the Change Process and their Roles</a:t>
            </a:r>
          </a:p>
          <a:p>
            <a:r>
              <a:rPr lang="en-US" sz="2800"/>
              <a:t>The Role of Outside Consultants</a:t>
            </a:r>
            <a:endParaRPr lang="en-US" sz="2000"/>
          </a:p>
        </p:txBody>
      </p:sp>
      <p:sp>
        <p:nvSpPr>
          <p:cNvPr id="216070" name="AutoShape 6"/>
          <p:cNvSpPr>
            <a:spLocks noChangeArrowheads="1"/>
          </p:cNvSpPr>
          <p:nvPr/>
        </p:nvSpPr>
        <p:spPr bwMode="blackWhite">
          <a:xfrm>
            <a:off x="533400" y="152400"/>
            <a:ext cx="4419600" cy="1371600"/>
          </a:xfrm>
          <a:prstGeom prst="wave">
            <a:avLst>
              <a:gd name="adj1" fmla="val 7917"/>
              <a:gd name="adj2" fmla="val 0"/>
            </a:avLst>
          </a:prstGeom>
          <a:solidFill>
            <a:srgbClr val="008000"/>
          </a:solidFill>
          <a:ln w="12700">
            <a:solidFill>
              <a:schemeClr val="tx1"/>
            </a:solidFill>
            <a:round/>
            <a:headEnd/>
            <a:tailEnd/>
          </a:ln>
          <a:effectLst>
            <a:outerShdw dist="107763" dir="2700000" algn="ctr" rotWithShape="0">
              <a:schemeClr val="bg2"/>
            </a:outerShdw>
          </a:effectLst>
        </p:spPr>
        <p:txBody>
          <a:bodyPr wrap="none" anchor="ctr"/>
          <a:lstStyle/>
          <a:p>
            <a:r>
              <a:rPr lang="en-US" sz="2800">
                <a:solidFill>
                  <a:schemeClr val="bg1"/>
                </a:solidFill>
              </a:rPr>
              <a:t>Part I:  Organizational Issues</a:t>
            </a:r>
            <a:endParaRPr lang="en-US" sz="440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685800" y="152400"/>
            <a:ext cx="7772400" cy="647700"/>
          </a:xfrm>
        </p:spPr>
        <p:txBody>
          <a:bodyPr/>
          <a:lstStyle/>
          <a:p>
            <a:r>
              <a:rPr lang="en-US" sz="3200"/>
              <a:t>The Adaptive Organization</a:t>
            </a:r>
          </a:p>
        </p:txBody>
      </p:sp>
      <p:sp>
        <p:nvSpPr>
          <p:cNvPr id="217091" name="Rectangle 3"/>
          <p:cNvSpPr>
            <a:spLocks noGrp="1" noChangeArrowheads="1"/>
          </p:cNvSpPr>
          <p:nvPr>
            <p:ph type="body" idx="1"/>
          </p:nvPr>
        </p:nvSpPr>
        <p:spPr>
          <a:xfrm>
            <a:off x="304800" y="1447800"/>
            <a:ext cx="4114800" cy="3733800"/>
          </a:xfrm>
        </p:spPr>
        <p:txBody>
          <a:bodyPr/>
          <a:lstStyle/>
          <a:p>
            <a:r>
              <a:rPr lang="en-US"/>
              <a:t>Willingness to make change</a:t>
            </a:r>
          </a:p>
          <a:p>
            <a:r>
              <a:rPr lang="en-US"/>
              <a:t>Identifies problems quickly</a:t>
            </a:r>
          </a:p>
          <a:p>
            <a:pPr lvl="1"/>
            <a:r>
              <a:rPr lang="en-US"/>
              <a:t>Internal and external looking</a:t>
            </a:r>
          </a:p>
          <a:p>
            <a:r>
              <a:rPr lang="en-US"/>
              <a:t>Implements solutions rapidly</a:t>
            </a:r>
          </a:p>
          <a:p>
            <a:r>
              <a:rPr lang="en-US"/>
              <a:t>Focus on innovation</a:t>
            </a:r>
          </a:p>
          <a:p>
            <a:pPr lvl="1"/>
            <a:r>
              <a:rPr lang="en-US"/>
              <a:t>Upward communication</a:t>
            </a:r>
          </a:p>
          <a:p>
            <a:r>
              <a:rPr lang="en-US"/>
              <a:t>Trust</a:t>
            </a:r>
          </a:p>
        </p:txBody>
      </p:sp>
      <p:sp>
        <p:nvSpPr>
          <p:cNvPr id="217093" name="Rectangle 5"/>
          <p:cNvSpPr>
            <a:spLocks noChangeArrowheads="1"/>
          </p:cNvSpPr>
          <p:nvPr/>
        </p:nvSpPr>
        <p:spPr bwMode="auto">
          <a:xfrm>
            <a:off x="4648200" y="1447800"/>
            <a:ext cx="4114800" cy="4267200"/>
          </a:xfrm>
          <a:prstGeom prst="rect">
            <a:avLst/>
          </a:prstGeom>
          <a:noFill/>
          <a:ln w="9525">
            <a:noFill/>
            <a:miter lim="800000"/>
            <a:headEnd/>
            <a:tailEnd/>
          </a:ln>
          <a:effectLst/>
        </p:spPr>
        <p:txBody>
          <a:bodyPr lIns="92075" tIns="46038" rIns="92075" bIns="46038"/>
          <a:lstStyle/>
          <a:p>
            <a:pPr marL="452438" indent="-452438" algn="l">
              <a:spcBef>
                <a:spcPct val="75000"/>
              </a:spcBef>
              <a:buSzPct val="75000"/>
              <a:buFont typeface="Wingdings" pitchFamily="2" charset="2"/>
              <a:buChar char="n"/>
            </a:pPr>
            <a:r>
              <a:rPr lang="en-US" sz="2400" b="0" i="0"/>
              <a:t>Risk taking is rewarded</a:t>
            </a:r>
          </a:p>
          <a:p>
            <a:pPr marL="452438" indent="-452438" algn="l">
              <a:spcBef>
                <a:spcPct val="75000"/>
              </a:spcBef>
              <a:buSzPct val="75000"/>
              <a:buFont typeface="Wingdings" pitchFamily="2" charset="2"/>
              <a:buChar char="n"/>
            </a:pPr>
            <a:r>
              <a:rPr lang="en-US" sz="2400" b="0" i="0"/>
              <a:t>Candidness</a:t>
            </a:r>
          </a:p>
          <a:p>
            <a:pPr marL="968375" lvl="1" indent="-401638" algn="l">
              <a:lnSpc>
                <a:spcPct val="130000"/>
              </a:lnSpc>
              <a:spcBef>
                <a:spcPct val="20000"/>
              </a:spcBef>
              <a:buSzPct val="85000"/>
              <a:buFont typeface="Monotype Sorts" pitchFamily="2" charset="2"/>
              <a:buChar char="ä"/>
            </a:pPr>
            <a:r>
              <a:rPr lang="en-US" sz="2000" b="0" i="0"/>
              <a:t>Open to feedback</a:t>
            </a:r>
          </a:p>
          <a:p>
            <a:pPr marL="452438" indent="-452438" algn="l">
              <a:spcBef>
                <a:spcPct val="75000"/>
              </a:spcBef>
              <a:buSzPct val="75000"/>
              <a:buFont typeface="Wingdings" pitchFamily="2" charset="2"/>
              <a:buChar char="n"/>
            </a:pPr>
            <a:r>
              <a:rPr lang="en-US" sz="2400" b="0" i="0"/>
              <a:t>Enthusiasm</a:t>
            </a:r>
          </a:p>
          <a:p>
            <a:pPr marL="452438" indent="-452438" algn="l">
              <a:spcBef>
                <a:spcPct val="75000"/>
              </a:spcBef>
              <a:buSzPct val="75000"/>
              <a:buFont typeface="Wingdings" pitchFamily="2" charset="2"/>
              <a:buChar char="n"/>
            </a:pPr>
            <a:r>
              <a:rPr lang="en-US" sz="2400" b="0" i="0"/>
              <a:t>Long-term focus</a:t>
            </a:r>
          </a:p>
          <a:p>
            <a:pPr marL="452438" indent="-452438" algn="l">
              <a:spcBef>
                <a:spcPct val="75000"/>
              </a:spcBef>
              <a:buSzPct val="75000"/>
              <a:buFont typeface="Wingdings" pitchFamily="2" charset="2"/>
              <a:buChar char="n"/>
            </a:pPr>
            <a:r>
              <a:rPr lang="en-US" sz="2400" b="0" i="0"/>
              <a:t>Skill Development</a:t>
            </a:r>
          </a:p>
          <a:p>
            <a:pPr marL="452438" indent="-452438" algn="l">
              <a:spcBef>
                <a:spcPct val="75000"/>
              </a:spcBef>
              <a:buSzPct val="75000"/>
              <a:buFont typeface="Wingdings" pitchFamily="2" charset="2"/>
              <a:buChar char="n"/>
            </a:pPr>
            <a:r>
              <a:rPr lang="en-US" sz="2400" b="0" i="0"/>
              <a:t>Learning Organization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7091"/>
                                        </p:tgtEl>
                                        <p:attrNameLst>
                                          <p:attrName>style.visibility</p:attrName>
                                        </p:attrNameLst>
                                      </p:cBhvr>
                                      <p:to>
                                        <p:strVal val="visible"/>
                                      </p:to>
                                    </p:set>
                                    <p:anim calcmode="lin" valueType="num">
                                      <p:cBhvr additive="base">
                                        <p:cTn id="7" dur="500" fill="hold"/>
                                        <p:tgtEl>
                                          <p:spTgt spid="217091"/>
                                        </p:tgtEl>
                                        <p:attrNameLst>
                                          <p:attrName>ppt_x</p:attrName>
                                        </p:attrNameLst>
                                      </p:cBhvr>
                                      <p:tavLst>
                                        <p:tav tm="0">
                                          <p:val>
                                            <p:strVal val="0-#ppt_w/2"/>
                                          </p:val>
                                        </p:tav>
                                        <p:tav tm="100000">
                                          <p:val>
                                            <p:strVal val="#ppt_x"/>
                                          </p:val>
                                        </p:tav>
                                      </p:tavLst>
                                    </p:anim>
                                    <p:anim calcmode="lin" valueType="num">
                                      <p:cBhvr additive="base">
                                        <p:cTn id="8" dur="500" fill="hold"/>
                                        <p:tgtEl>
                                          <p:spTgt spid="2170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7093"/>
                                        </p:tgtEl>
                                        <p:attrNameLst>
                                          <p:attrName>style.visibility</p:attrName>
                                        </p:attrNameLst>
                                      </p:cBhvr>
                                      <p:to>
                                        <p:strVal val="visible"/>
                                      </p:to>
                                    </p:set>
                                    <p:anim calcmode="lin" valueType="num">
                                      <p:cBhvr additive="base">
                                        <p:cTn id="13" dur="500" fill="hold"/>
                                        <p:tgtEl>
                                          <p:spTgt spid="217093"/>
                                        </p:tgtEl>
                                        <p:attrNameLst>
                                          <p:attrName>ppt_x</p:attrName>
                                        </p:attrNameLst>
                                      </p:cBhvr>
                                      <p:tavLst>
                                        <p:tav tm="0">
                                          <p:val>
                                            <p:strVal val="0-#ppt_w/2"/>
                                          </p:val>
                                        </p:tav>
                                        <p:tav tm="100000">
                                          <p:val>
                                            <p:strVal val="#ppt_x"/>
                                          </p:val>
                                        </p:tav>
                                      </p:tavLst>
                                    </p:anim>
                                    <p:anim calcmode="lin" valueType="num">
                                      <p:cBhvr additive="base">
                                        <p:cTn id="14" dur="500" fill="hold"/>
                                        <p:tgtEl>
                                          <p:spTgt spid="21709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1" grpId="0" autoUpdateAnimBg="0"/>
      <p:bldP spid="21709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812800" y="0"/>
            <a:ext cx="7772400" cy="704850"/>
          </a:xfrm>
        </p:spPr>
        <p:txBody>
          <a:bodyPr/>
          <a:lstStyle/>
          <a:p>
            <a:r>
              <a:rPr lang="en-US" sz="3200"/>
              <a:t>Prerequisites for Change</a:t>
            </a:r>
          </a:p>
        </p:txBody>
      </p:sp>
      <p:sp>
        <p:nvSpPr>
          <p:cNvPr id="218115" name="Rectangle 3"/>
          <p:cNvSpPr>
            <a:spLocks noGrp="1" noChangeArrowheads="1"/>
          </p:cNvSpPr>
          <p:nvPr>
            <p:ph type="body" idx="1"/>
          </p:nvPr>
        </p:nvSpPr>
        <p:spPr>
          <a:xfrm>
            <a:off x="533400" y="990600"/>
            <a:ext cx="7772400" cy="5638800"/>
          </a:xfrm>
        </p:spPr>
        <p:txBody>
          <a:bodyPr/>
          <a:lstStyle/>
          <a:p>
            <a:r>
              <a:rPr lang="en-US" sz="3200" b="1">
                <a:solidFill>
                  <a:schemeClr val="accent2"/>
                </a:solidFill>
              </a:rPr>
              <a:t>V</a:t>
            </a:r>
            <a:r>
              <a:rPr lang="en-US" b="1">
                <a:solidFill>
                  <a:schemeClr val="accent2"/>
                </a:solidFill>
              </a:rPr>
              <a:t>ision</a:t>
            </a:r>
            <a:r>
              <a:rPr lang="en-US">
                <a:solidFill>
                  <a:schemeClr val="accent2"/>
                </a:solidFill>
              </a:rPr>
              <a:t>:</a:t>
            </a:r>
            <a:r>
              <a:rPr lang="en-US"/>
              <a:t> Develop, articulate and communicate a shared vision of the desired change</a:t>
            </a:r>
          </a:p>
          <a:p>
            <a:r>
              <a:rPr lang="en-US" sz="3200" b="1">
                <a:solidFill>
                  <a:schemeClr val="accent2"/>
                </a:solidFill>
              </a:rPr>
              <a:t>N</a:t>
            </a:r>
            <a:r>
              <a:rPr lang="en-US" b="1">
                <a:solidFill>
                  <a:schemeClr val="accent2"/>
                </a:solidFill>
              </a:rPr>
              <a:t>eed</a:t>
            </a:r>
            <a:r>
              <a:rPr lang="en-US">
                <a:solidFill>
                  <a:schemeClr val="accent2"/>
                </a:solidFill>
              </a:rPr>
              <a:t>:</a:t>
            </a:r>
            <a:r>
              <a:rPr lang="en-US"/>
              <a:t> A compelling need has been developed and is </a:t>
            </a:r>
            <a:r>
              <a:rPr lang="en-US" b="1" u="sng"/>
              <a:t>shared</a:t>
            </a:r>
            <a:endParaRPr lang="en-US"/>
          </a:p>
          <a:p>
            <a:r>
              <a:rPr lang="en-US" sz="3200" b="1">
                <a:solidFill>
                  <a:schemeClr val="accent2"/>
                </a:solidFill>
              </a:rPr>
              <a:t>M</a:t>
            </a:r>
            <a:r>
              <a:rPr lang="en-US" b="1">
                <a:solidFill>
                  <a:schemeClr val="accent2"/>
                </a:solidFill>
              </a:rPr>
              <a:t>eans</a:t>
            </a:r>
            <a:r>
              <a:rPr lang="en-US">
                <a:solidFill>
                  <a:schemeClr val="accent2"/>
                </a:solidFill>
              </a:rPr>
              <a:t>:</a:t>
            </a:r>
            <a:r>
              <a:rPr lang="en-US"/>
              <a:t> The practical means to achieve vision: planned, developed and implemented</a:t>
            </a:r>
          </a:p>
          <a:p>
            <a:r>
              <a:rPr lang="en-US" sz="3200" b="1">
                <a:solidFill>
                  <a:schemeClr val="accent2"/>
                </a:solidFill>
              </a:rPr>
              <a:t>R</a:t>
            </a:r>
            <a:r>
              <a:rPr lang="en-US" b="1">
                <a:solidFill>
                  <a:schemeClr val="accent2"/>
                </a:solidFill>
              </a:rPr>
              <a:t>ewards</a:t>
            </a:r>
            <a:r>
              <a:rPr lang="en-US">
                <a:solidFill>
                  <a:schemeClr val="accent2"/>
                </a:solidFill>
              </a:rPr>
              <a:t>:</a:t>
            </a:r>
            <a:r>
              <a:rPr lang="en-US"/>
              <a:t> Aligned to encourage appropriate behavior compatible with vision and change</a:t>
            </a:r>
          </a:p>
          <a:p>
            <a:r>
              <a:rPr lang="en-US" sz="3200" b="1">
                <a:solidFill>
                  <a:schemeClr val="accent2"/>
                </a:solidFill>
              </a:rPr>
              <a:t>F</a:t>
            </a:r>
            <a:r>
              <a:rPr lang="en-US" b="1">
                <a:solidFill>
                  <a:schemeClr val="accent2"/>
                </a:solidFill>
              </a:rPr>
              <a:t>eedback</a:t>
            </a:r>
            <a:r>
              <a:rPr lang="en-US">
                <a:solidFill>
                  <a:schemeClr val="accent2"/>
                </a:solidFill>
              </a:rPr>
              <a:t>:</a:t>
            </a:r>
            <a:r>
              <a:rPr lang="en-US"/>
              <a:t> Given Frequently</a:t>
            </a:r>
            <a:endParaRPr lang="en-US" sz="2800"/>
          </a:p>
          <a:p>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anim calcmode="lin" valueType="num">
                                      <p:cBhvr additive="base">
                                        <p:cTn id="7" dur="500" fill="hold"/>
                                        <p:tgtEl>
                                          <p:spTgt spid="2181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81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8115">
                                            <p:txEl>
                                              <p:pRg st="1" end="1"/>
                                            </p:txEl>
                                          </p:spTgt>
                                        </p:tgtEl>
                                        <p:attrNameLst>
                                          <p:attrName>style.visibility</p:attrName>
                                        </p:attrNameLst>
                                      </p:cBhvr>
                                      <p:to>
                                        <p:strVal val="visible"/>
                                      </p:to>
                                    </p:set>
                                    <p:anim calcmode="lin" valueType="num">
                                      <p:cBhvr additive="base">
                                        <p:cTn id="13" dur="500" fill="hold"/>
                                        <p:tgtEl>
                                          <p:spTgt spid="2181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81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8115">
                                            <p:txEl>
                                              <p:pRg st="2" end="2"/>
                                            </p:txEl>
                                          </p:spTgt>
                                        </p:tgtEl>
                                        <p:attrNameLst>
                                          <p:attrName>style.visibility</p:attrName>
                                        </p:attrNameLst>
                                      </p:cBhvr>
                                      <p:to>
                                        <p:strVal val="visible"/>
                                      </p:to>
                                    </p:set>
                                    <p:anim calcmode="lin" valueType="num">
                                      <p:cBhvr additive="base">
                                        <p:cTn id="19" dur="500" fill="hold"/>
                                        <p:tgtEl>
                                          <p:spTgt spid="2181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81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8115">
                                            <p:txEl>
                                              <p:pRg st="3" end="3"/>
                                            </p:txEl>
                                          </p:spTgt>
                                        </p:tgtEl>
                                        <p:attrNameLst>
                                          <p:attrName>style.visibility</p:attrName>
                                        </p:attrNameLst>
                                      </p:cBhvr>
                                      <p:to>
                                        <p:strVal val="visible"/>
                                      </p:to>
                                    </p:set>
                                    <p:anim calcmode="lin" valueType="num">
                                      <p:cBhvr additive="base">
                                        <p:cTn id="25" dur="500" fill="hold"/>
                                        <p:tgtEl>
                                          <p:spTgt spid="2181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81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8115">
                                            <p:txEl>
                                              <p:pRg st="4" end="4"/>
                                            </p:txEl>
                                          </p:spTgt>
                                        </p:tgtEl>
                                        <p:attrNameLst>
                                          <p:attrName>style.visibility</p:attrName>
                                        </p:attrNameLst>
                                      </p:cBhvr>
                                      <p:to>
                                        <p:strVal val="visible"/>
                                      </p:to>
                                    </p:set>
                                    <p:anim calcmode="lin" valueType="num">
                                      <p:cBhvr additive="base">
                                        <p:cTn id="31" dur="500" fill="hold"/>
                                        <p:tgtEl>
                                          <p:spTgt spid="2181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81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381000" y="0"/>
            <a:ext cx="7772400" cy="704850"/>
          </a:xfrm>
        </p:spPr>
        <p:txBody>
          <a:bodyPr/>
          <a:lstStyle/>
          <a:p>
            <a:r>
              <a:rPr lang="en-US" sz="3200"/>
              <a:t>An Effective Change Sponsor Must Have</a:t>
            </a:r>
          </a:p>
        </p:txBody>
      </p:sp>
      <p:sp>
        <p:nvSpPr>
          <p:cNvPr id="219139" name="Rectangle 3"/>
          <p:cNvSpPr>
            <a:spLocks noGrp="1" noChangeArrowheads="1"/>
          </p:cNvSpPr>
          <p:nvPr>
            <p:ph type="body" idx="1"/>
          </p:nvPr>
        </p:nvSpPr>
        <p:spPr>
          <a:xfrm>
            <a:off x="457200" y="990600"/>
            <a:ext cx="8128000" cy="5334000"/>
          </a:xfrm>
        </p:spPr>
        <p:txBody>
          <a:bodyPr/>
          <a:lstStyle/>
          <a:p>
            <a:r>
              <a:rPr lang="en-US" sz="3200" b="1">
                <a:solidFill>
                  <a:schemeClr val="accent2"/>
                </a:solidFill>
              </a:rPr>
              <a:t>P</a:t>
            </a:r>
            <a:r>
              <a:rPr lang="en-US" b="1">
                <a:solidFill>
                  <a:schemeClr val="accent2"/>
                </a:solidFill>
              </a:rPr>
              <a:t>ower</a:t>
            </a:r>
            <a:r>
              <a:rPr lang="en-US">
                <a:solidFill>
                  <a:schemeClr val="accent2"/>
                </a:solidFill>
              </a:rPr>
              <a:t>:</a:t>
            </a:r>
            <a:r>
              <a:rPr lang="en-US"/>
              <a:t> to legitimize change</a:t>
            </a:r>
          </a:p>
          <a:p>
            <a:r>
              <a:rPr lang="en-US" sz="3200" b="1">
                <a:solidFill>
                  <a:schemeClr val="accent2"/>
                </a:solidFill>
              </a:rPr>
              <a:t>P</a:t>
            </a:r>
            <a:r>
              <a:rPr lang="en-US" b="1">
                <a:solidFill>
                  <a:schemeClr val="accent2"/>
                </a:solidFill>
              </a:rPr>
              <a:t>ain</a:t>
            </a:r>
            <a:r>
              <a:rPr lang="en-US">
                <a:solidFill>
                  <a:schemeClr val="accent2"/>
                </a:solidFill>
              </a:rPr>
              <a:t>:</a:t>
            </a:r>
            <a:r>
              <a:rPr lang="en-US"/>
              <a:t> Personal Stake</a:t>
            </a:r>
          </a:p>
          <a:p>
            <a:r>
              <a:rPr lang="en-US" sz="3200" b="1">
                <a:solidFill>
                  <a:schemeClr val="accent2"/>
                </a:solidFill>
              </a:rPr>
              <a:t>V</a:t>
            </a:r>
            <a:r>
              <a:rPr lang="en-US" b="1">
                <a:solidFill>
                  <a:schemeClr val="accent2"/>
                </a:solidFill>
              </a:rPr>
              <a:t>ision</a:t>
            </a:r>
            <a:r>
              <a:rPr lang="en-US">
                <a:solidFill>
                  <a:schemeClr val="accent2"/>
                </a:solidFill>
              </a:rPr>
              <a:t>:</a:t>
            </a:r>
            <a:r>
              <a:rPr lang="en-US"/>
              <a:t> Total in-depth view</a:t>
            </a:r>
          </a:p>
          <a:p>
            <a:r>
              <a:rPr lang="en-US" sz="3200" b="1">
                <a:solidFill>
                  <a:schemeClr val="accent2"/>
                </a:solidFill>
              </a:rPr>
              <a:t>P</a:t>
            </a:r>
            <a:r>
              <a:rPr lang="en-US" b="1">
                <a:solidFill>
                  <a:schemeClr val="accent2"/>
                </a:solidFill>
              </a:rPr>
              <a:t>ublic</a:t>
            </a:r>
            <a:r>
              <a:rPr lang="en-US" sz="3200" b="1">
                <a:solidFill>
                  <a:schemeClr val="accent2"/>
                </a:solidFill>
              </a:rPr>
              <a:t>/P</a:t>
            </a:r>
            <a:r>
              <a:rPr lang="en-US" b="1">
                <a:solidFill>
                  <a:schemeClr val="accent2"/>
                </a:solidFill>
              </a:rPr>
              <a:t>rivate</a:t>
            </a:r>
            <a:r>
              <a:rPr lang="en-US" sz="3200" b="1">
                <a:solidFill>
                  <a:schemeClr val="accent2"/>
                </a:solidFill>
              </a:rPr>
              <a:t> R</a:t>
            </a:r>
            <a:r>
              <a:rPr lang="en-US" b="1">
                <a:solidFill>
                  <a:schemeClr val="accent2"/>
                </a:solidFill>
              </a:rPr>
              <a:t>ole</a:t>
            </a:r>
            <a:r>
              <a:rPr lang="en-US">
                <a:solidFill>
                  <a:schemeClr val="accent2"/>
                </a:solidFill>
              </a:rPr>
              <a:t>:</a:t>
            </a:r>
            <a:r>
              <a:rPr lang="en-US"/>
              <a:t> Commitment and ability to support change publicly/ meet privately with agents</a:t>
            </a:r>
          </a:p>
          <a:p>
            <a:r>
              <a:rPr lang="en-US" sz="3200" b="1">
                <a:solidFill>
                  <a:schemeClr val="accent2"/>
                </a:solidFill>
              </a:rPr>
              <a:t>P</a:t>
            </a:r>
            <a:r>
              <a:rPr lang="en-US" b="1">
                <a:solidFill>
                  <a:schemeClr val="accent2"/>
                </a:solidFill>
              </a:rPr>
              <a:t>erformance</a:t>
            </a:r>
            <a:r>
              <a:rPr lang="en-US" sz="3200" b="1">
                <a:solidFill>
                  <a:schemeClr val="accent2"/>
                </a:solidFill>
              </a:rPr>
              <a:t> M</a:t>
            </a:r>
            <a:r>
              <a:rPr lang="en-US" b="1">
                <a:solidFill>
                  <a:schemeClr val="accent2"/>
                </a:solidFill>
              </a:rPr>
              <a:t>anagement</a:t>
            </a:r>
            <a:r>
              <a:rPr lang="en-US">
                <a:solidFill>
                  <a:schemeClr val="accent2"/>
                </a:solidFill>
              </a:rPr>
              <a:t>:</a:t>
            </a:r>
            <a:r>
              <a:rPr lang="en-US"/>
              <a:t> Ability to reward/confront</a:t>
            </a:r>
          </a:p>
          <a:p>
            <a:r>
              <a:rPr lang="en-US" sz="3200" b="1">
                <a:solidFill>
                  <a:schemeClr val="accent2"/>
                </a:solidFill>
              </a:rPr>
              <a:t>S</a:t>
            </a:r>
            <a:r>
              <a:rPr lang="en-US" b="1">
                <a:solidFill>
                  <a:schemeClr val="accent2"/>
                </a:solidFill>
              </a:rPr>
              <a:t>acrifice:</a:t>
            </a:r>
            <a:r>
              <a:rPr lang="en-US"/>
              <a:t> Pursue change despite personal price</a:t>
            </a: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9139">
                                            <p:txEl>
                                              <p:pRg st="0" end="0"/>
                                            </p:txEl>
                                          </p:spTgt>
                                        </p:tgtEl>
                                        <p:attrNameLst>
                                          <p:attrName>style.visibility</p:attrName>
                                        </p:attrNameLst>
                                      </p:cBhvr>
                                      <p:to>
                                        <p:strVal val="visible"/>
                                      </p:to>
                                    </p:set>
                                    <p:anim calcmode="lin" valueType="num">
                                      <p:cBhvr additive="base">
                                        <p:cTn id="7" dur="500" fill="hold"/>
                                        <p:tgtEl>
                                          <p:spTgt spid="219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9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9139">
                                            <p:txEl>
                                              <p:pRg st="1" end="1"/>
                                            </p:txEl>
                                          </p:spTgt>
                                        </p:tgtEl>
                                        <p:attrNameLst>
                                          <p:attrName>style.visibility</p:attrName>
                                        </p:attrNameLst>
                                      </p:cBhvr>
                                      <p:to>
                                        <p:strVal val="visible"/>
                                      </p:to>
                                    </p:set>
                                    <p:anim calcmode="lin" valueType="num">
                                      <p:cBhvr additive="base">
                                        <p:cTn id="13" dur="500" fill="hold"/>
                                        <p:tgtEl>
                                          <p:spTgt spid="2191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91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9139">
                                            <p:txEl>
                                              <p:pRg st="2" end="2"/>
                                            </p:txEl>
                                          </p:spTgt>
                                        </p:tgtEl>
                                        <p:attrNameLst>
                                          <p:attrName>style.visibility</p:attrName>
                                        </p:attrNameLst>
                                      </p:cBhvr>
                                      <p:to>
                                        <p:strVal val="visible"/>
                                      </p:to>
                                    </p:set>
                                    <p:anim calcmode="lin" valueType="num">
                                      <p:cBhvr additive="base">
                                        <p:cTn id="19" dur="500" fill="hold"/>
                                        <p:tgtEl>
                                          <p:spTgt spid="2191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9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9139">
                                            <p:txEl>
                                              <p:pRg st="3" end="3"/>
                                            </p:txEl>
                                          </p:spTgt>
                                        </p:tgtEl>
                                        <p:attrNameLst>
                                          <p:attrName>style.visibility</p:attrName>
                                        </p:attrNameLst>
                                      </p:cBhvr>
                                      <p:to>
                                        <p:strVal val="visible"/>
                                      </p:to>
                                    </p:set>
                                    <p:anim calcmode="lin" valueType="num">
                                      <p:cBhvr additive="base">
                                        <p:cTn id="25" dur="500" fill="hold"/>
                                        <p:tgtEl>
                                          <p:spTgt spid="2191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91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9139">
                                            <p:txEl>
                                              <p:pRg st="4" end="4"/>
                                            </p:txEl>
                                          </p:spTgt>
                                        </p:tgtEl>
                                        <p:attrNameLst>
                                          <p:attrName>style.visibility</p:attrName>
                                        </p:attrNameLst>
                                      </p:cBhvr>
                                      <p:to>
                                        <p:strVal val="visible"/>
                                      </p:to>
                                    </p:set>
                                    <p:anim calcmode="lin" valueType="num">
                                      <p:cBhvr additive="base">
                                        <p:cTn id="31" dur="500" fill="hold"/>
                                        <p:tgtEl>
                                          <p:spTgt spid="2191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91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9139">
                                            <p:txEl>
                                              <p:pRg st="5" end="5"/>
                                            </p:txEl>
                                          </p:spTgt>
                                        </p:tgtEl>
                                        <p:attrNameLst>
                                          <p:attrName>style.visibility</p:attrName>
                                        </p:attrNameLst>
                                      </p:cBhvr>
                                      <p:to>
                                        <p:strVal val="visible"/>
                                      </p:to>
                                    </p:set>
                                    <p:anim calcmode="lin" valueType="num">
                                      <p:cBhvr additive="base">
                                        <p:cTn id="37" dur="500" fill="hold"/>
                                        <p:tgtEl>
                                          <p:spTgt spid="2191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91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0162" name="Rectangle 1026"/>
          <p:cNvSpPr>
            <a:spLocks noGrp="1" noChangeArrowheads="1"/>
          </p:cNvSpPr>
          <p:nvPr>
            <p:ph type="title"/>
          </p:nvPr>
        </p:nvSpPr>
        <p:spPr>
          <a:xfrm>
            <a:off x="685800" y="0"/>
            <a:ext cx="8458200" cy="704850"/>
          </a:xfrm>
        </p:spPr>
        <p:txBody>
          <a:bodyPr/>
          <a:lstStyle/>
          <a:p>
            <a:r>
              <a:rPr lang="en-US" sz="3200"/>
              <a:t>What Effective Change Leaders Do</a:t>
            </a:r>
          </a:p>
        </p:txBody>
      </p:sp>
      <p:sp>
        <p:nvSpPr>
          <p:cNvPr id="220163" name="Rectangle 1027"/>
          <p:cNvSpPr>
            <a:spLocks noGrp="1" noChangeArrowheads="1"/>
          </p:cNvSpPr>
          <p:nvPr>
            <p:ph type="body" idx="1"/>
          </p:nvPr>
        </p:nvSpPr>
        <p:spPr>
          <a:xfrm>
            <a:off x="685800" y="1066800"/>
            <a:ext cx="8128000" cy="4876800"/>
          </a:xfrm>
        </p:spPr>
        <p:txBody>
          <a:bodyPr/>
          <a:lstStyle/>
          <a:p>
            <a:r>
              <a:rPr lang="en-US" sz="2800" b="1">
                <a:solidFill>
                  <a:schemeClr val="accent2"/>
                </a:solidFill>
              </a:rPr>
              <a:t>E</a:t>
            </a:r>
            <a:r>
              <a:rPr lang="en-US" sz="2000" b="1">
                <a:solidFill>
                  <a:schemeClr val="accent2"/>
                </a:solidFill>
              </a:rPr>
              <a:t>mbrace </a:t>
            </a:r>
            <a:r>
              <a:rPr lang="en-US" sz="2000"/>
              <a:t>change when it’s needed</a:t>
            </a:r>
            <a:endParaRPr lang="en-US" sz="2000" b="1">
              <a:solidFill>
                <a:schemeClr val="accent2"/>
              </a:solidFill>
            </a:endParaRPr>
          </a:p>
          <a:p>
            <a:r>
              <a:rPr lang="en-US" sz="2800" b="1">
                <a:solidFill>
                  <a:schemeClr val="accent2"/>
                </a:solidFill>
              </a:rPr>
              <a:t>D</a:t>
            </a:r>
            <a:r>
              <a:rPr lang="en-US" sz="2000" b="1">
                <a:solidFill>
                  <a:schemeClr val="accent2"/>
                </a:solidFill>
              </a:rPr>
              <a:t>evelop</a:t>
            </a:r>
            <a:r>
              <a:rPr lang="en-US" sz="2000"/>
              <a:t> a vision for change</a:t>
            </a:r>
          </a:p>
          <a:p>
            <a:r>
              <a:rPr lang="en-US" sz="2800" b="1">
                <a:solidFill>
                  <a:schemeClr val="accent2"/>
                </a:solidFill>
              </a:rPr>
              <a:t>C</a:t>
            </a:r>
            <a:r>
              <a:rPr lang="en-US" sz="2000" b="1">
                <a:solidFill>
                  <a:schemeClr val="accent2"/>
                </a:solidFill>
              </a:rPr>
              <a:t>ommunicate</a:t>
            </a:r>
            <a:r>
              <a:rPr lang="en-US" sz="2000"/>
              <a:t> effectively</a:t>
            </a:r>
          </a:p>
          <a:p>
            <a:r>
              <a:rPr lang="en-US" sz="2800" b="1">
                <a:solidFill>
                  <a:schemeClr val="accent2"/>
                </a:solidFill>
              </a:rPr>
              <a:t>S</a:t>
            </a:r>
            <a:r>
              <a:rPr lang="en-US" sz="2000" b="1">
                <a:solidFill>
                  <a:schemeClr val="accent2"/>
                </a:solidFill>
              </a:rPr>
              <a:t>hake things up</a:t>
            </a:r>
            <a:r>
              <a:rPr lang="en-US" sz="2000"/>
              <a:t> by challenging status quo and encouraging others to do the same</a:t>
            </a:r>
          </a:p>
          <a:p>
            <a:r>
              <a:rPr lang="en-US" sz="2800" b="1">
                <a:solidFill>
                  <a:schemeClr val="accent2"/>
                </a:solidFill>
              </a:rPr>
              <a:t>S</a:t>
            </a:r>
            <a:r>
              <a:rPr lang="en-US" sz="2000" b="1">
                <a:solidFill>
                  <a:schemeClr val="accent2"/>
                </a:solidFill>
              </a:rPr>
              <a:t>tay</a:t>
            </a:r>
            <a:r>
              <a:rPr lang="en-US" sz="2800" b="1">
                <a:solidFill>
                  <a:schemeClr val="accent2"/>
                </a:solidFill>
              </a:rPr>
              <a:t> A</a:t>
            </a:r>
            <a:r>
              <a:rPr lang="en-US" sz="2000" b="1">
                <a:solidFill>
                  <a:schemeClr val="accent2"/>
                </a:solidFill>
              </a:rPr>
              <a:t>ctively Involved</a:t>
            </a:r>
            <a:r>
              <a:rPr lang="en-US" sz="2800" b="1">
                <a:solidFill>
                  <a:schemeClr val="accent2"/>
                </a:solidFill>
              </a:rPr>
              <a:t> </a:t>
            </a:r>
            <a:r>
              <a:rPr lang="en-US" sz="2000"/>
              <a:t>by walking the walk and being visible about it.</a:t>
            </a:r>
          </a:p>
          <a:p>
            <a:r>
              <a:rPr lang="en-US" sz="2800" b="1">
                <a:solidFill>
                  <a:schemeClr val="accent2"/>
                </a:solidFill>
              </a:rPr>
              <a:t>D</a:t>
            </a:r>
            <a:r>
              <a:rPr lang="en-US" sz="2000" b="1">
                <a:solidFill>
                  <a:schemeClr val="accent2"/>
                </a:solidFill>
              </a:rPr>
              <a:t>irect, </a:t>
            </a:r>
            <a:r>
              <a:rPr lang="en-US" sz="2800" b="1">
                <a:solidFill>
                  <a:schemeClr val="accent2"/>
                </a:solidFill>
              </a:rPr>
              <a:t>R</a:t>
            </a:r>
            <a:r>
              <a:rPr lang="en-US" sz="2000" b="1">
                <a:solidFill>
                  <a:schemeClr val="accent2"/>
                </a:solidFill>
              </a:rPr>
              <a:t>eview </a:t>
            </a:r>
            <a:r>
              <a:rPr lang="en-US" sz="2800" b="1">
                <a:solidFill>
                  <a:schemeClr val="accent2"/>
                </a:solidFill>
              </a:rPr>
              <a:t>I</a:t>
            </a:r>
            <a:r>
              <a:rPr lang="en-US" sz="2000" b="1">
                <a:solidFill>
                  <a:schemeClr val="accent2"/>
                </a:solidFill>
              </a:rPr>
              <a:t>mplementation</a:t>
            </a:r>
            <a:r>
              <a:rPr lang="en-US" sz="2000"/>
              <a:t> of change - continued participation - never done attitude.  Be in position to notice and coach.</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0163">
                                            <p:txEl>
                                              <p:pRg st="0" end="0"/>
                                            </p:txEl>
                                          </p:spTgt>
                                        </p:tgtEl>
                                        <p:attrNameLst>
                                          <p:attrName>style.visibility</p:attrName>
                                        </p:attrNameLst>
                                      </p:cBhvr>
                                      <p:to>
                                        <p:strVal val="visible"/>
                                      </p:to>
                                    </p:set>
                                    <p:anim calcmode="lin" valueType="num">
                                      <p:cBhvr additive="base">
                                        <p:cTn id="7" dur="500" fill="hold"/>
                                        <p:tgtEl>
                                          <p:spTgt spid="2201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01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0163">
                                            <p:txEl>
                                              <p:pRg st="1" end="1"/>
                                            </p:txEl>
                                          </p:spTgt>
                                        </p:tgtEl>
                                        <p:attrNameLst>
                                          <p:attrName>style.visibility</p:attrName>
                                        </p:attrNameLst>
                                      </p:cBhvr>
                                      <p:to>
                                        <p:strVal val="visible"/>
                                      </p:to>
                                    </p:set>
                                    <p:anim calcmode="lin" valueType="num">
                                      <p:cBhvr additive="base">
                                        <p:cTn id="13" dur="500" fill="hold"/>
                                        <p:tgtEl>
                                          <p:spTgt spid="2201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01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0163">
                                            <p:txEl>
                                              <p:pRg st="2" end="2"/>
                                            </p:txEl>
                                          </p:spTgt>
                                        </p:tgtEl>
                                        <p:attrNameLst>
                                          <p:attrName>style.visibility</p:attrName>
                                        </p:attrNameLst>
                                      </p:cBhvr>
                                      <p:to>
                                        <p:strVal val="visible"/>
                                      </p:to>
                                    </p:set>
                                    <p:anim calcmode="lin" valueType="num">
                                      <p:cBhvr additive="base">
                                        <p:cTn id="19" dur="500" fill="hold"/>
                                        <p:tgtEl>
                                          <p:spTgt spid="2201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01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0163">
                                            <p:txEl>
                                              <p:pRg st="3" end="3"/>
                                            </p:txEl>
                                          </p:spTgt>
                                        </p:tgtEl>
                                        <p:attrNameLst>
                                          <p:attrName>style.visibility</p:attrName>
                                        </p:attrNameLst>
                                      </p:cBhvr>
                                      <p:to>
                                        <p:strVal val="visible"/>
                                      </p:to>
                                    </p:set>
                                    <p:anim calcmode="lin" valueType="num">
                                      <p:cBhvr additive="base">
                                        <p:cTn id="25" dur="500" fill="hold"/>
                                        <p:tgtEl>
                                          <p:spTgt spid="2201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01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0163">
                                            <p:txEl>
                                              <p:pRg st="4" end="4"/>
                                            </p:txEl>
                                          </p:spTgt>
                                        </p:tgtEl>
                                        <p:attrNameLst>
                                          <p:attrName>style.visibility</p:attrName>
                                        </p:attrNameLst>
                                      </p:cBhvr>
                                      <p:to>
                                        <p:strVal val="visible"/>
                                      </p:to>
                                    </p:set>
                                    <p:anim calcmode="lin" valueType="num">
                                      <p:cBhvr additive="base">
                                        <p:cTn id="31" dur="500" fill="hold"/>
                                        <p:tgtEl>
                                          <p:spTgt spid="2201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2016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0163">
                                            <p:txEl>
                                              <p:pRg st="5" end="5"/>
                                            </p:txEl>
                                          </p:spTgt>
                                        </p:tgtEl>
                                        <p:attrNameLst>
                                          <p:attrName>style.visibility</p:attrName>
                                        </p:attrNameLst>
                                      </p:cBhvr>
                                      <p:to>
                                        <p:strVal val="visible"/>
                                      </p:to>
                                    </p:set>
                                    <p:anim calcmode="lin" valueType="num">
                                      <p:cBhvr additive="base">
                                        <p:cTn id="37" dur="500" fill="hold"/>
                                        <p:tgtEl>
                                          <p:spTgt spid="22016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201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812800" y="0"/>
            <a:ext cx="7772400" cy="704850"/>
          </a:xfrm>
        </p:spPr>
        <p:txBody>
          <a:bodyPr/>
          <a:lstStyle/>
          <a:p>
            <a:r>
              <a:rPr lang="en-US" sz="3200"/>
              <a:t>Roles: The Change Players</a:t>
            </a:r>
            <a:endParaRPr lang="en-US" sz="3600"/>
          </a:p>
        </p:txBody>
      </p:sp>
      <p:sp>
        <p:nvSpPr>
          <p:cNvPr id="221187" name="Rectangle 3"/>
          <p:cNvSpPr>
            <a:spLocks noGrp="1" noChangeArrowheads="1"/>
          </p:cNvSpPr>
          <p:nvPr>
            <p:ph type="body" idx="1"/>
          </p:nvPr>
        </p:nvSpPr>
        <p:spPr>
          <a:xfrm>
            <a:off x="381000" y="1143000"/>
            <a:ext cx="8255000" cy="4876800"/>
          </a:xfrm>
        </p:spPr>
        <p:txBody>
          <a:bodyPr/>
          <a:lstStyle/>
          <a:p>
            <a:r>
              <a:rPr lang="en-US" sz="3200" b="1">
                <a:solidFill>
                  <a:schemeClr val="accent2"/>
                </a:solidFill>
              </a:rPr>
              <a:t>Sponsors</a:t>
            </a:r>
            <a:r>
              <a:rPr lang="en-US">
                <a:solidFill>
                  <a:schemeClr val="accent2"/>
                </a:solidFill>
              </a:rPr>
              <a:t>:</a:t>
            </a:r>
            <a:r>
              <a:rPr lang="en-US"/>
              <a:t> Senior management leaders - the driving force of change - must walk the walk. </a:t>
            </a:r>
          </a:p>
          <a:p>
            <a:r>
              <a:rPr lang="en-US" sz="3200" b="1">
                <a:solidFill>
                  <a:schemeClr val="accent2"/>
                </a:solidFill>
              </a:rPr>
              <a:t>Advocates</a:t>
            </a:r>
            <a:r>
              <a:rPr lang="en-US">
                <a:solidFill>
                  <a:schemeClr val="accent2"/>
                </a:solidFill>
              </a:rPr>
              <a:t>:</a:t>
            </a:r>
            <a:r>
              <a:rPr lang="en-US"/>
              <a:t> Allies of leaders, deploy the vision - communicate - involve - sell - MOTIVATE</a:t>
            </a:r>
          </a:p>
          <a:p>
            <a:r>
              <a:rPr lang="en-US" sz="3200" b="1">
                <a:solidFill>
                  <a:schemeClr val="accent2"/>
                </a:solidFill>
              </a:rPr>
              <a:t>Agents: </a:t>
            </a:r>
            <a:r>
              <a:rPr lang="en-US"/>
              <a:t> Influence sponsors’ commitment, target resistance, measure readiness, assess existing people/structures</a:t>
            </a:r>
          </a:p>
          <a:p>
            <a:r>
              <a:rPr lang="en-US" sz="3200" b="1">
                <a:solidFill>
                  <a:schemeClr val="accent2"/>
                </a:solidFill>
              </a:rPr>
              <a:t>Targets</a:t>
            </a:r>
            <a:r>
              <a:rPr lang="en-US">
                <a:solidFill>
                  <a:schemeClr val="accent2"/>
                </a:solidFill>
              </a:rPr>
              <a:t>:</a:t>
            </a:r>
            <a:r>
              <a:rPr lang="en-US"/>
              <a:t> Everyone in organization - develop, train, reinforce, support</a:t>
            </a:r>
          </a:p>
          <a:p>
            <a:endParaRPr lang="en-US"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1187">
                                            <p:txEl>
                                              <p:pRg st="0" end="0"/>
                                            </p:txEl>
                                          </p:spTgt>
                                        </p:tgtEl>
                                        <p:attrNameLst>
                                          <p:attrName>style.visibility</p:attrName>
                                        </p:attrNameLst>
                                      </p:cBhvr>
                                      <p:to>
                                        <p:strVal val="visible"/>
                                      </p:to>
                                    </p:set>
                                    <p:anim calcmode="lin" valueType="num">
                                      <p:cBhvr additive="base">
                                        <p:cTn id="7" dur="500" fill="hold"/>
                                        <p:tgtEl>
                                          <p:spTgt spid="221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11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1187">
                                            <p:txEl>
                                              <p:pRg st="1" end="1"/>
                                            </p:txEl>
                                          </p:spTgt>
                                        </p:tgtEl>
                                        <p:attrNameLst>
                                          <p:attrName>style.visibility</p:attrName>
                                        </p:attrNameLst>
                                      </p:cBhvr>
                                      <p:to>
                                        <p:strVal val="visible"/>
                                      </p:to>
                                    </p:set>
                                    <p:anim calcmode="lin" valueType="num">
                                      <p:cBhvr additive="base">
                                        <p:cTn id="13" dur="500" fill="hold"/>
                                        <p:tgtEl>
                                          <p:spTgt spid="2211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11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1187">
                                            <p:txEl>
                                              <p:pRg st="2" end="2"/>
                                            </p:txEl>
                                          </p:spTgt>
                                        </p:tgtEl>
                                        <p:attrNameLst>
                                          <p:attrName>style.visibility</p:attrName>
                                        </p:attrNameLst>
                                      </p:cBhvr>
                                      <p:to>
                                        <p:strVal val="visible"/>
                                      </p:to>
                                    </p:set>
                                    <p:anim calcmode="lin" valueType="num">
                                      <p:cBhvr additive="base">
                                        <p:cTn id="19" dur="500" fill="hold"/>
                                        <p:tgtEl>
                                          <p:spTgt spid="2211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11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1187">
                                            <p:txEl>
                                              <p:pRg st="3" end="3"/>
                                            </p:txEl>
                                          </p:spTgt>
                                        </p:tgtEl>
                                        <p:attrNameLst>
                                          <p:attrName>style.visibility</p:attrName>
                                        </p:attrNameLst>
                                      </p:cBhvr>
                                      <p:to>
                                        <p:strVal val="visible"/>
                                      </p:to>
                                    </p:set>
                                    <p:anim calcmode="lin" valueType="num">
                                      <p:cBhvr additive="base">
                                        <p:cTn id="25" dur="500" fill="hold"/>
                                        <p:tgtEl>
                                          <p:spTgt spid="2211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11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7" grpId="0" build="p" autoUpdateAnimBg="0"/>
    </p:bldLst>
  </p:timing>
</p:sld>
</file>

<file path=ppt/theme/theme1.xml><?xml version="1.0" encoding="utf-8"?>
<a:theme xmlns:a="http://schemas.openxmlformats.org/drawingml/2006/main" name="RHR presentation 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RHR presentation 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HR presentation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HR presentation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RHR presentation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HR presentation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HR presentation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HR presentation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RHR presentation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themeOverride>
</file>

<file path=docProps/app.xml><?xml version="1.0" encoding="utf-8"?>
<Properties xmlns="http://schemas.openxmlformats.org/officeDocument/2006/extended-properties" xmlns:vt="http://schemas.openxmlformats.org/officeDocument/2006/docPropsVTypes">
  <Template>C:\msoffice\Templates\RHR presentation template.pot</Template>
  <TotalTime>1047</TotalTime>
  <Pages>5</Pages>
  <Words>2219</Words>
  <Application>Microsoft PowerPoint 4.0</Application>
  <PresentationFormat>On-screen Show (4:3)</PresentationFormat>
  <Paragraphs>395</Paragraphs>
  <Slides>26</Slides>
  <Notes>19</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RHR presentation template</vt:lpstr>
      <vt:lpstr>Slide 0</vt:lpstr>
      <vt:lpstr>Slide 1</vt:lpstr>
      <vt:lpstr>Class agenda</vt:lpstr>
      <vt:lpstr>Slide 3</vt:lpstr>
      <vt:lpstr>The Adaptive Organization</vt:lpstr>
      <vt:lpstr>Prerequisites for Change</vt:lpstr>
      <vt:lpstr>An Effective Change Sponsor Must Have</vt:lpstr>
      <vt:lpstr>What Effective Change Leaders Do</vt:lpstr>
      <vt:lpstr>Roles: The Change Players</vt:lpstr>
      <vt:lpstr>Role of Consultants</vt:lpstr>
      <vt:lpstr>Introduction</vt:lpstr>
      <vt:lpstr> What to expect from change</vt:lpstr>
      <vt:lpstr>Individual prerequisites for change to occur</vt:lpstr>
      <vt:lpstr>Change management</vt:lpstr>
      <vt:lpstr>Stages of change management</vt:lpstr>
      <vt:lpstr>Strategy/change implementation</vt:lpstr>
      <vt:lpstr>Slide 16</vt:lpstr>
      <vt:lpstr>Understanding what stage of change they’re in</vt:lpstr>
      <vt:lpstr>The technology of leading sustainable change</vt:lpstr>
      <vt:lpstr>The technology of leading sustainable change</vt:lpstr>
      <vt:lpstr>The technology of leading sustainable change</vt:lpstr>
      <vt:lpstr>Addressing mind-set</vt:lpstr>
      <vt:lpstr>Addressing behaviors</vt:lpstr>
      <vt:lpstr>Addressing behaviors</vt:lpstr>
      <vt:lpstr>Summary</vt:lpstr>
      <vt:lpstr>A stepped approach to change</vt:lpstr>
    </vt:vector>
  </TitlesOfParts>
  <Company>RHR International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Valued Gateway Customer</dc:creator>
  <cp:lastModifiedBy>hemankshu.sawant</cp:lastModifiedBy>
  <cp:revision>90</cp:revision>
  <cp:lastPrinted>1999-08-31T22:22:34Z</cp:lastPrinted>
  <dcterms:created xsi:type="dcterms:W3CDTF">1999-08-27T01:17:13Z</dcterms:created>
  <dcterms:modified xsi:type="dcterms:W3CDTF">2013-11-09T07:21:22Z</dcterms:modified>
</cp:coreProperties>
</file>