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80" r:id="rId3"/>
    <p:sldId id="265" r:id="rId4"/>
    <p:sldId id="266" r:id="rId5"/>
    <p:sldId id="267" r:id="rId6"/>
    <p:sldId id="279" r:id="rId7"/>
    <p:sldId id="268" r:id="rId8"/>
    <p:sldId id="290" r:id="rId9"/>
    <p:sldId id="291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37" autoAdjust="0"/>
  </p:normalViewPr>
  <p:slideViewPr>
    <p:cSldViewPr>
      <p:cViewPr varScale="1">
        <p:scale>
          <a:sx n="48" d="100"/>
          <a:sy n="48" d="100"/>
        </p:scale>
        <p:origin x="-11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0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Z:\Presentation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7F39B38-9D4C-4D1E-9019-AEF1416FE538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98989"/>
                </a:solidFill>
                <a:latin typeface="Georgia" pitchFamily="18" charset="0"/>
              </a:defRPr>
            </a:lvl1pPr>
          </a:lstStyle>
          <a:p>
            <a:fld id="{021550F4-BF38-45C8-B42B-916450E8F56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9" name="Picture 6" descr="Z:\Presentation1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321550" y="6550025"/>
            <a:ext cx="16700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/>
              <a:t>www.</a:t>
            </a:r>
            <a:r>
              <a:rPr lang="en-US" sz="1400" b="1" dirty="0"/>
              <a:t>smm</a:t>
            </a:r>
            <a:r>
              <a:rPr lang="en-US" sz="1400" dirty="0"/>
              <a:t>art.co.in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Georgi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Georgia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Georgia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Georgia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433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Y:\IK\Logo Final - T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571500"/>
            <a:ext cx="85217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The two dimensions of quality customer service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1 procedural dimension :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Systems, procedures and processes  </a:t>
            </a:r>
          </a:p>
          <a:p>
            <a:pPr>
              <a:buNone/>
            </a:pPr>
            <a:endParaRPr lang="en-GB" dirty="0" smtClean="0"/>
          </a:p>
          <a:p>
            <a:r>
              <a:rPr lang="en-GB" b="1" dirty="0" smtClean="0"/>
              <a:t>2 personal dimension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The human or interpersonal side. 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atin typeface="Book Antiqua" pitchFamily="18" charset="0"/>
                <a:ea typeface="宋体" pitchFamily="2" charset="-122"/>
              </a:rPr>
              <a:t>Rules for good</a:t>
            </a:r>
            <a:br>
              <a:rPr lang="en-US" altLang="zh-CN" b="1" dirty="0" smtClean="0">
                <a:latin typeface="Book Antiqua" pitchFamily="18" charset="0"/>
                <a:ea typeface="宋体" pitchFamily="2" charset="-122"/>
              </a:rPr>
            </a:br>
            <a:r>
              <a:rPr lang="en-US" altLang="zh-CN" b="1" dirty="0" smtClean="0">
                <a:latin typeface="Book Antiqua" pitchFamily="18" charset="0"/>
                <a:ea typeface="宋体" pitchFamily="2" charset="-122"/>
              </a:rPr>
              <a:t> 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 dirty="0" smtClean="0">
                <a:latin typeface="Book Antiqua" pitchFamily="18" charset="0"/>
                <a:ea typeface="宋体" pitchFamily="2" charset="-122"/>
              </a:rPr>
              <a:t>Answer your phone</a:t>
            </a:r>
            <a:r>
              <a:rPr lang="en-US" altLang="zh-CN" sz="3200" dirty="0" smtClean="0">
                <a:ea typeface="宋体" pitchFamily="2" charset="-122"/>
              </a:rPr>
              <a:t>. </a:t>
            </a:r>
            <a:endParaRPr lang="en-GB" altLang="zh-CN" sz="3200" dirty="0" smtClean="0">
              <a:ea typeface="宋体" pitchFamily="2" charset="-122"/>
            </a:endParaRPr>
          </a:p>
          <a:p>
            <a:r>
              <a:rPr lang="en-US" altLang="zh-CN" sz="3200" dirty="0" smtClean="0">
                <a:latin typeface="Book Antiqua" pitchFamily="18" charset="0"/>
                <a:ea typeface="宋体" pitchFamily="2" charset="-122"/>
              </a:rPr>
              <a:t>Don’t make promises unless you WILL keep them</a:t>
            </a:r>
            <a:endParaRPr lang="en-GB" altLang="zh-CN" sz="3200" dirty="0" smtClean="0">
              <a:ea typeface="宋体" pitchFamily="2" charset="-122"/>
            </a:endParaRPr>
          </a:p>
          <a:p>
            <a:r>
              <a:rPr lang="en-US" altLang="zh-CN" sz="3200" dirty="0" smtClean="0">
                <a:latin typeface="Book Antiqua" pitchFamily="18" charset="0"/>
                <a:ea typeface="宋体" pitchFamily="2" charset="-122"/>
              </a:rPr>
              <a:t>Deal with complaints </a:t>
            </a:r>
          </a:p>
          <a:p>
            <a:r>
              <a:rPr lang="en-US" altLang="zh-CN" sz="3200" dirty="0" smtClean="0">
                <a:latin typeface="Book Antiqua" pitchFamily="18" charset="0"/>
                <a:ea typeface="宋体" pitchFamily="2" charset="-122"/>
              </a:rPr>
              <a:t>Be helpful, courteous, and knowledgeable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sz="2800" b="1" dirty="0" smtClean="0">
                <a:latin typeface="Adobe Garamond Pro Bold" pitchFamily="18" charset="0"/>
              </a:rPr>
              <a:t>Positive Attitude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b="1" dirty="0" smtClean="0"/>
              <a:t>Attentive – listen and care (make them know they matter)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b="1" dirty="0" smtClean="0"/>
              <a:t>Friendly approach – watch for non-verbal and body language signs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b="1" dirty="0" smtClean="0"/>
              <a:t>Learning to say no with tact and courtesy and confidence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b="1" dirty="0" smtClean="0"/>
              <a:t> Attention to detail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3300" dirty="0" smtClean="0">
                <a:latin typeface="Adobe Garamond Pro Bold" pitchFamily="18" charset="0"/>
              </a:rPr>
              <a:t>Work Ethics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/>
              <a:t>Punctuality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/>
              <a:t>Time Management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/>
              <a:t>Manage multi-tasking</a:t>
            </a:r>
          </a:p>
          <a:p>
            <a:pPr marL="630936" lvl="3" indent="-164592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/>
              <a:t>Follow the chain of command</a:t>
            </a:r>
          </a:p>
          <a:p>
            <a:endParaRPr lang="en-US" dirty="0" smtClean="0"/>
          </a:p>
          <a:p>
            <a:endParaRPr lang="en-US" sz="1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in touch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“It’s all about making it personal, making it magic, and making the experience unforgettable so that two or 10 years down the road they’ll remember to call you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keep in </a:t>
            </a:r>
            <a:br>
              <a:rPr lang="en-US" dirty="0" smtClean="0"/>
            </a:br>
            <a:r>
              <a:rPr lang="en-US" dirty="0" smtClean="0"/>
              <a:t>touch management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Lets understand bucket theory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Documents and Settings\hemankshu.sawant\Desktop\bucke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customer retention </a:t>
            </a:r>
            <a:br>
              <a:rPr lang="en-US" dirty="0" smtClean="0"/>
            </a:br>
            <a:r>
              <a:rPr lang="en-US" dirty="0" smtClean="0"/>
              <a:t>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 dirty="0" smtClean="0">
                <a:latin typeface="Tahoma" pitchFamily="34" charset="0"/>
                <a:ea typeface="宋体" pitchFamily="2" charset="-122"/>
              </a:rPr>
              <a:t>Repeat customers spend 33% more than new customers. </a:t>
            </a:r>
          </a:p>
          <a:p>
            <a:r>
              <a:rPr lang="en-US" altLang="zh-CN" sz="3200" dirty="0" smtClean="0">
                <a:latin typeface="Tahoma" pitchFamily="34" charset="0"/>
                <a:ea typeface="宋体" pitchFamily="2" charset="-122"/>
              </a:rPr>
              <a:t>It costs 6 times more to acquire a new customer than it does to keep an existing one.</a:t>
            </a:r>
          </a:p>
          <a:p>
            <a:r>
              <a:rPr lang="en-US" altLang="zh-CN" sz="3200" dirty="0" smtClean="0">
                <a:latin typeface="Tahoma" pitchFamily="34" charset="0"/>
                <a:ea typeface="宋体" pitchFamily="2" charset="-122"/>
              </a:rPr>
              <a:t>As little as a 5% increase in customer retention can increase profits by 25 to 95%.</a:t>
            </a:r>
            <a:endParaRPr lang="zh-CN" altLang="en-US" sz="3200" dirty="0" smtClean="0">
              <a:latin typeface="Tahoma" pitchFamily="34" charset="0"/>
              <a:ea typeface="宋体" pitchFamily="2" charset="-122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 personalized cards on their birthdays and  festivals</a:t>
            </a:r>
          </a:p>
          <a:p>
            <a:r>
              <a:rPr lang="en-US" dirty="0" smtClean="0"/>
              <a:t>Send memorable gifts</a:t>
            </a:r>
          </a:p>
          <a:p>
            <a:r>
              <a:rPr lang="en-US" b="1" dirty="0" smtClean="0"/>
              <a:t>Deliver some news they can use</a:t>
            </a:r>
          </a:p>
          <a:p>
            <a:r>
              <a:rPr lang="en-US" i="1" dirty="0" smtClean="0"/>
              <a:t>Congratulatory cards:</a:t>
            </a:r>
            <a:r>
              <a:rPr lang="en-US" dirty="0" smtClean="0"/>
              <a:t> Remember graduations, wedding anniversaries, or a new baby in the family. </a:t>
            </a:r>
          </a:p>
          <a:p>
            <a:r>
              <a:rPr lang="en-US" b="1" dirty="0" smtClean="0"/>
              <a:t>Give them a call</a:t>
            </a:r>
          </a:p>
          <a:p>
            <a:r>
              <a:rPr lang="en-US" dirty="0" smtClean="0"/>
              <a:t>Take regular feedbacks of products and services</a:t>
            </a:r>
          </a:p>
          <a:p>
            <a:r>
              <a:rPr lang="en-US" dirty="0" smtClean="0"/>
              <a:t>Make a social networking connection</a:t>
            </a:r>
          </a:p>
          <a:p>
            <a:r>
              <a:rPr lang="en-US" i="1" dirty="0" smtClean="0"/>
              <a:t>Host a party</a:t>
            </a:r>
          </a:p>
          <a:p>
            <a:r>
              <a:rPr lang="en-US" i="1" dirty="0" smtClean="0"/>
              <a:t>Help them get organized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tips for successful complaint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Treat the person as an individual who has feelings, values and a sense of self worth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Let the customer have their say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Say you sorry to hear what has happened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Listen actively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Get the facts by questioning effectively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Keep an open mind, don’t make assumptions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Don’t argue or be defensive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sz="2800" dirty="0" smtClean="0"/>
              <a:t> Try and find out what outcome the customer wants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None/>
            </a:pPr>
            <a:r>
              <a:rPr lang="en-GB" sz="3200" dirty="0" smtClean="0"/>
              <a:t>9. Concentrate on what you can do and explain what you cannot do and why</a:t>
            </a:r>
          </a:p>
          <a:p>
            <a:pPr marL="381000" indent="-381000">
              <a:lnSpc>
                <a:spcPct val="80000"/>
              </a:lnSpc>
              <a:buNone/>
            </a:pPr>
            <a:r>
              <a:rPr lang="en-GB" sz="3200" dirty="0" smtClean="0"/>
              <a:t>10. Don’t impose your own solution</a:t>
            </a:r>
          </a:p>
          <a:p>
            <a:pPr marL="381000" indent="-381000">
              <a:lnSpc>
                <a:spcPct val="80000"/>
              </a:lnSpc>
              <a:buNone/>
            </a:pPr>
            <a:r>
              <a:rPr lang="en-GB" sz="3200" dirty="0" smtClean="0"/>
              <a:t>11.  Summarise and check that the customer understands and agrees</a:t>
            </a:r>
          </a:p>
          <a:p>
            <a:pPr marL="381000" indent="-381000">
              <a:lnSpc>
                <a:spcPct val="80000"/>
              </a:lnSpc>
              <a:buNone/>
            </a:pPr>
            <a:r>
              <a:rPr lang="en-GB" sz="3200" dirty="0" smtClean="0"/>
              <a:t>12.  Agree a timescale which is acceptable to the customer for resolving the complaint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93975"/>
          </a:xfrm>
        </p:spPr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</a:rPr>
              <a:t>Achieving Customer Service excellence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52400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Presented by :</a:t>
            </a: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Hemankshu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Sawant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Executive reviews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</a:t>
            </a:r>
          </a:p>
          <a:p>
            <a:pPr>
              <a:buNone/>
            </a:pP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0" y="1435100"/>
            <a:ext cx="3008313" cy="4691063"/>
          </a:xfrm>
        </p:spPr>
        <p:txBody>
          <a:bodyPr/>
          <a:lstStyle/>
          <a:p>
            <a:endParaRPr lang="en-US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Complaint handling </a:t>
            </a:r>
            <a:br>
              <a:rPr lang="en-US" dirty="0" smtClean="0"/>
            </a:br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standard operating procedure :</a:t>
            </a:r>
          </a:p>
          <a:p>
            <a:r>
              <a:rPr lang="en-GB" b="1" dirty="0" smtClean="0"/>
              <a:t>Receive &amp; classify</a:t>
            </a:r>
            <a:endParaRPr lang="en-US" b="1" dirty="0" smtClean="0"/>
          </a:p>
          <a:p>
            <a:r>
              <a:rPr lang="en-GB" b="1" dirty="0" smtClean="0"/>
              <a:t>Acknowledge</a:t>
            </a:r>
            <a:endParaRPr lang="en-US" b="1" dirty="0" smtClean="0"/>
          </a:p>
          <a:p>
            <a:r>
              <a:rPr lang="en-GB" b="1" dirty="0" smtClean="0"/>
              <a:t>Investigate</a:t>
            </a:r>
            <a:endParaRPr lang="en-US" b="1" dirty="0" smtClean="0"/>
          </a:p>
          <a:p>
            <a:r>
              <a:rPr lang="en-GB" b="1" dirty="0" smtClean="0"/>
              <a:t>Resolve &amp; Confirm </a:t>
            </a:r>
            <a:endParaRPr lang="en-US" b="1" dirty="0" smtClean="0"/>
          </a:p>
          <a:p>
            <a:r>
              <a:rPr lang="en-GB" b="1" dirty="0" smtClean="0"/>
              <a:t>Respond to Customer</a:t>
            </a:r>
            <a:endParaRPr lang="en-US" b="1" dirty="0" smtClean="0"/>
          </a:p>
          <a:p>
            <a:r>
              <a:rPr lang="en-GB" b="1" dirty="0" smtClean="0"/>
              <a:t> Follow up</a:t>
            </a:r>
            <a:endParaRPr lang="en-US" b="1" dirty="0" smtClean="0"/>
          </a:p>
          <a:p>
            <a:r>
              <a:rPr lang="en-GB" b="1" dirty="0" smtClean="0"/>
              <a:t> QA &amp; Close </a:t>
            </a:r>
            <a:endParaRPr lang="en-US" dirty="0" smtClean="0"/>
          </a:p>
          <a:p>
            <a:pPr>
              <a:buNone/>
            </a:pPr>
            <a:r>
              <a:rPr lang="en-GB" b="1" dirty="0" smtClean="0"/>
              <a:t>  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r>
              <a:rPr lang="en-GB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Receive and </a:t>
            </a:r>
            <a:r>
              <a:rPr lang="en-US" dirty="0" err="1" smtClean="0"/>
              <a:t>clasify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logged on</a:t>
            </a:r>
          </a:p>
          <a:p>
            <a:r>
              <a:rPr lang="en-US" dirty="0" smtClean="0"/>
              <a:t>Priority must be defined </a:t>
            </a:r>
          </a:p>
          <a:p>
            <a:r>
              <a:rPr lang="en-US" dirty="0" smtClean="0"/>
              <a:t>If urgent : then resolved in three working days</a:t>
            </a:r>
          </a:p>
          <a:p>
            <a:r>
              <a:rPr lang="en-US" dirty="0" smtClean="0"/>
              <a:t>If not urgent  : within one week</a:t>
            </a:r>
          </a:p>
          <a:p>
            <a:r>
              <a:rPr lang="en-US" dirty="0" smtClean="0"/>
              <a:t>Reputation can be stake due to adverse publicity for urgent issue</a:t>
            </a:r>
          </a:p>
          <a:p>
            <a:r>
              <a:rPr lang="en-US" dirty="0" smtClean="0"/>
              <a:t>Balance response should be generated  with </a:t>
            </a:r>
            <a:r>
              <a:rPr lang="en-US" dirty="0" err="1" smtClean="0"/>
              <a:t>resonable</a:t>
            </a:r>
            <a:r>
              <a:rPr lang="en-US" dirty="0" smtClean="0"/>
              <a:t> time</a:t>
            </a:r>
          </a:p>
          <a:p>
            <a:r>
              <a:rPr lang="en-US" dirty="0" smtClean="0"/>
              <a:t>Staff : review</a:t>
            </a:r>
          </a:p>
          <a:p>
            <a:r>
              <a:rPr lang="en-US" dirty="0" smtClean="0"/>
              <a:t>Office manager : appropriate person for investigation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should be acknowledge within a day</a:t>
            </a:r>
          </a:p>
          <a:p>
            <a:r>
              <a:rPr lang="en-US" dirty="0" smtClean="0"/>
              <a:t>Written </a:t>
            </a:r>
            <a:r>
              <a:rPr lang="en-US" dirty="0" err="1" smtClean="0"/>
              <a:t>proforma</a:t>
            </a:r>
            <a:r>
              <a:rPr lang="en-US" dirty="0" smtClean="0"/>
              <a:t> should be sent to customer on day of </a:t>
            </a:r>
            <a:r>
              <a:rPr lang="en-US" dirty="0" err="1" smtClean="0"/>
              <a:t>reciept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up on the complaint</a:t>
            </a:r>
          </a:p>
          <a:p>
            <a:r>
              <a:rPr lang="en-US" dirty="0" smtClean="0"/>
              <a:t>Identify key facts and problems</a:t>
            </a:r>
          </a:p>
          <a:p>
            <a:r>
              <a:rPr lang="en-US" dirty="0" smtClean="0"/>
              <a:t>Time scale defined</a:t>
            </a:r>
          </a:p>
          <a:p>
            <a:pPr lvl="0"/>
            <a:r>
              <a:rPr lang="en-GB" dirty="0" smtClean="0"/>
              <a:t>All areas of interaction and communication should be established (who, what, where, when, why etc) and documented where possible.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 and confirm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final resolution should be Clear and fair</a:t>
            </a:r>
          </a:p>
          <a:p>
            <a:r>
              <a:rPr lang="en-US" dirty="0" smtClean="0"/>
              <a:t>Proposed action and resolution with senior person</a:t>
            </a:r>
          </a:p>
          <a:p>
            <a:r>
              <a:rPr lang="en-US" dirty="0" smtClean="0"/>
              <a:t>Corporate </a:t>
            </a:r>
            <a:r>
              <a:rPr lang="en-US" dirty="0" err="1" smtClean="0"/>
              <a:t>guideliness</a:t>
            </a:r>
            <a:endParaRPr lang="en-US" dirty="0" smtClean="0"/>
          </a:p>
          <a:p>
            <a:r>
              <a:rPr lang="en-US" dirty="0" smtClean="0"/>
              <a:t>Document it and take approval of senior hierarchy</a:t>
            </a:r>
          </a:p>
          <a:p>
            <a:pPr lvl="0"/>
            <a:r>
              <a:rPr lang="en-GB" dirty="0" smtClean="0"/>
              <a:t> Discuss and review the solution form both the corporate and customer viewpoint </a:t>
            </a:r>
          </a:p>
          <a:p>
            <a:r>
              <a:rPr lang="en-GB" dirty="0" smtClean="0"/>
              <a:t>review should include recognition and documentation of any underlying issues that have contributed to the complaint</a:t>
            </a:r>
          </a:p>
          <a:p>
            <a:r>
              <a:rPr lang="en-GB" dirty="0" smtClean="0"/>
              <a:t> recommendations for actions to prevent further occurrence. </a:t>
            </a:r>
            <a:endParaRPr lang="en-US" dirty="0" smtClean="0"/>
          </a:p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 to customer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 timescale  that is promised</a:t>
            </a:r>
          </a:p>
          <a:p>
            <a:r>
              <a:rPr lang="en-US" dirty="0" smtClean="0"/>
              <a:t>If not call them about the required  further time to meet with problem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All Priority 1 complaints and 95% of priority 2 complaints must be followed up within a reasonable timescale. </a:t>
            </a:r>
            <a:endParaRPr lang="en-US" dirty="0" smtClean="0"/>
          </a:p>
          <a:p>
            <a:pPr lvl="0"/>
            <a:r>
              <a:rPr lang="en-GB" dirty="0" smtClean="0"/>
              <a:t>This will be carried out by the Customer Relations team.  </a:t>
            </a:r>
            <a:endParaRPr lang="en-US" dirty="0" smtClean="0"/>
          </a:p>
          <a:p>
            <a:pPr lvl="0"/>
            <a:r>
              <a:rPr lang="en-GB" dirty="0" smtClean="0"/>
              <a:t>Is the customer satisfied with the response? </a:t>
            </a:r>
            <a:endParaRPr lang="en-US" dirty="0" smtClean="0"/>
          </a:p>
          <a:p>
            <a:pPr lvl="0"/>
            <a:r>
              <a:rPr lang="en-GB" dirty="0" smtClean="0"/>
              <a:t>Did they feel that their complaint was properly and fairly handled?</a:t>
            </a:r>
            <a:endParaRPr lang="en-US" dirty="0" smtClean="0"/>
          </a:p>
          <a:p>
            <a:r>
              <a:rPr lang="en-GB" dirty="0" smtClean="0"/>
              <a:t> Any negative responses to these questions should be referred to Operations Managers for action and direct follow up with customers.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 close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All complaints should be reviewed monthly as part of the CST review meetings.</a:t>
            </a:r>
            <a:endParaRPr lang="en-US" dirty="0" smtClean="0"/>
          </a:p>
          <a:p>
            <a:pPr lvl="0"/>
            <a:r>
              <a:rPr lang="en-GB" dirty="0" smtClean="0"/>
              <a:t>Any complaints where action can be taken to avoid recurrent must be acted upon and raised with the appropriate managers/teams across the organisation.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800" dirty="0" smtClean="0"/>
              <a:t>Thank you for your </a:t>
            </a:r>
          </a:p>
          <a:p>
            <a:pPr>
              <a:buNone/>
            </a:pPr>
            <a:r>
              <a:rPr lang="en-US" sz="8800" dirty="0" smtClean="0"/>
              <a:t>co-operation</a:t>
            </a:r>
            <a:endParaRPr lang="en-US" sz="8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fundamental belief of customer focused </a:t>
            </a:r>
            <a:r>
              <a:rPr lang="en-US" dirty="0" err="1" smtClean="0"/>
              <a:t>organisation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b="1" dirty="0" smtClean="0"/>
              <a:t>“Customers are the reason for work, not an interruption of work”.</a:t>
            </a:r>
            <a:endParaRPr lang="en-US" sz="4400" dirty="0" smtClean="0"/>
          </a:p>
          <a:p>
            <a:endParaRPr lang="en-US" sz="4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customer service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>
                <a:latin typeface="Tahoma" pitchFamily="34" charset="0"/>
                <a:ea typeface="宋体" pitchFamily="2" charset="-122"/>
              </a:rPr>
              <a:t>How a company deals with its consumers before, during and after a purchase or use of a service. </a:t>
            </a:r>
          </a:p>
          <a:p>
            <a:r>
              <a:rPr lang="en-US" altLang="zh-CN" sz="2800" dirty="0" smtClean="0">
                <a:latin typeface="Tahoma" pitchFamily="34" charset="0"/>
                <a:ea typeface="宋体" pitchFamily="2" charset="-122"/>
              </a:rPr>
              <a:t>A series of activities designed to enhance the level of customer satisfaction – that is, the feeling that a product or service has met the customer expectation. </a:t>
            </a:r>
          </a:p>
          <a:p>
            <a:r>
              <a:rPr lang="en-US" altLang="zh-CN" sz="2800" dirty="0" smtClean="0">
                <a:ea typeface="宋体" pitchFamily="2" charset="-122"/>
              </a:rPr>
              <a:t>A proactive attitude that can be summed up as: I care and I can do</a:t>
            </a:r>
            <a:endParaRPr lang="en-GB" sz="2800" dirty="0" smtClean="0"/>
          </a:p>
          <a:p>
            <a:endParaRPr lang="en-US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Terms associated with </a:t>
            </a:r>
            <a:br>
              <a:rPr lang="en-GB" dirty="0" smtClean="0"/>
            </a:br>
            <a:r>
              <a:rPr lang="en-GB" dirty="0" smtClean="0"/>
              <a:t>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Customer focused : Meeting the customer’s need</a:t>
            </a:r>
          </a:p>
          <a:p>
            <a:r>
              <a:rPr lang="en-GB" sz="3200" dirty="0" smtClean="0"/>
              <a:t>Delighting the customer : Exceeding the customer’s need. [5 references]</a:t>
            </a:r>
          </a:p>
          <a:p>
            <a:r>
              <a:rPr lang="en-GB" sz="3200" dirty="0" smtClean="0"/>
              <a:t>Satisfying the customer : Giving the customer what they want, not what we think they want.</a:t>
            </a:r>
          </a:p>
          <a:p>
            <a:r>
              <a:rPr lang="en-GB" sz="3200" dirty="0" smtClean="0"/>
              <a:t>Adverse publicity</a:t>
            </a:r>
            <a:endParaRPr lang="en-US" sz="32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2" descr="http://www.google.co.in/url?source=imglanding&amp;ct=img&amp;q=http://swadiq.com/wp-content/uploads/2013/03/Customer-Service-Mode.gif&amp;sa=X&amp;ei=_sFeUqC0OYOtrAeqy4GgDg&amp;ved=0CAkQ8wc&amp;usg=AFQjCNHHzANK2KYhf17w7Dmy0rzJaejTww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58336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facts about </a:t>
            </a:r>
            <a:br>
              <a:rPr lang="en-US" dirty="0" smtClean="0"/>
            </a:br>
            <a:r>
              <a:rPr lang="en-US" dirty="0" smtClean="0"/>
              <a:t>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Typically 68% of customers are lost through poor customer handling. i.e. They don’t come back. But it’s cheaper to keep customers than to gain new ones</a:t>
            </a:r>
          </a:p>
          <a:p>
            <a:endParaRPr lang="en-GB" dirty="0" smtClean="0"/>
          </a:p>
          <a:p>
            <a:r>
              <a:rPr lang="en-US" altLang="zh-CN" dirty="0" smtClean="0">
                <a:latin typeface="Tahoma" pitchFamily="34" charset="0"/>
                <a:ea typeface="宋体" pitchFamily="2" charset="-122"/>
              </a:rPr>
              <a:t>80% of business leaders believe their companies are doing a good job in the way they treat customers.</a:t>
            </a:r>
          </a:p>
          <a:p>
            <a:endParaRPr lang="en-US" altLang="zh-CN" dirty="0" smtClean="0">
              <a:solidFill>
                <a:schemeClr val="tx1"/>
              </a:solidFill>
              <a:latin typeface="Tahoma" pitchFamily="34" charset="0"/>
              <a:ea typeface="宋体" pitchFamily="2" charset="-122"/>
            </a:endParaRPr>
          </a:p>
          <a:p>
            <a:r>
              <a:rPr lang="en-US" altLang="zh-CN" dirty="0" smtClean="0">
                <a:latin typeface="Tahoma" pitchFamily="34" charset="0"/>
                <a:ea typeface="宋体" pitchFamily="2" charset="-122"/>
              </a:rPr>
              <a:t>Only 8% of customers agree.</a:t>
            </a:r>
          </a:p>
          <a:p>
            <a:pPr>
              <a:buNone/>
            </a:pPr>
            <a:endParaRPr lang="en-GB" dirty="0" smtClean="0"/>
          </a:p>
          <a:p>
            <a:r>
              <a:rPr lang="en-US" altLang="zh-CN" dirty="0" smtClean="0">
                <a:solidFill>
                  <a:schemeClr val="tx1"/>
                </a:solidFill>
                <a:latin typeface="Tahoma" pitchFamily="34" charset="0"/>
                <a:ea typeface="宋体" pitchFamily="2" charset="-122"/>
              </a:rPr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quality  triangle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05000"/>
            <a:ext cx="8839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81000" y="39624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ESI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4876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CSI </a:t>
            </a:r>
            <a:endParaRPr lang="en-US" b="1" dirty="0"/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service marketing triangle</a:t>
            </a:r>
            <a:br>
              <a:rPr lang="en-US" dirty="0" smtClean="0"/>
            </a:br>
            <a:r>
              <a:rPr lang="en-US" dirty="0" smtClean="0"/>
              <a:t>framework for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3 Sides of the Triangle: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Firm to Customer: Service design issues</a:t>
            </a:r>
          </a:p>
          <a:p>
            <a:r>
              <a:rPr lang="en-US" dirty="0" smtClean="0"/>
              <a:t>Firm to Employee: Service management issues</a:t>
            </a:r>
          </a:p>
          <a:p>
            <a:r>
              <a:rPr lang="en-US" dirty="0" smtClean="0"/>
              <a:t>Employee to Customer: Service delivery issues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</TotalTime>
  <Words>878</Words>
  <Application>Microsoft Office PowerPoint</Application>
  <PresentationFormat>On-screen Show (4:3)</PresentationFormat>
  <Paragraphs>147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Theme1</vt:lpstr>
      <vt:lpstr>Slide 1</vt:lpstr>
      <vt:lpstr>Achieving Customer Service excellence </vt:lpstr>
      <vt:lpstr>The fundamental belief of customer focused organisation</vt:lpstr>
      <vt:lpstr>What is customer service ?</vt:lpstr>
      <vt:lpstr>Terms associated with  customer service</vt:lpstr>
      <vt:lpstr>Slide 6</vt:lpstr>
      <vt:lpstr>Some facts about  customer service</vt:lpstr>
      <vt:lpstr>Service quality  triangle</vt:lpstr>
      <vt:lpstr>The service marketing triangle framework for quality</vt:lpstr>
      <vt:lpstr> The two dimensions of quality customer service </vt:lpstr>
      <vt:lpstr>Rules for good  customer service</vt:lpstr>
      <vt:lpstr>Rules for customer service</vt:lpstr>
      <vt:lpstr>Keep in touch management</vt:lpstr>
      <vt:lpstr>Why keep in  touch management ?</vt:lpstr>
      <vt:lpstr>Slide 15</vt:lpstr>
      <vt:lpstr>Why customer retention  is important?</vt:lpstr>
      <vt:lpstr>How to do it?</vt:lpstr>
      <vt:lpstr>12 tips for successful complaint handling</vt:lpstr>
      <vt:lpstr>continue</vt:lpstr>
      <vt:lpstr>Complaint handling  procedure</vt:lpstr>
      <vt:lpstr>Receive and clasify</vt:lpstr>
      <vt:lpstr>Acknowledge</vt:lpstr>
      <vt:lpstr>investigate</vt:lpstr>
      <vt:lpstr>Resolve and confirm</vt:lpstr>
      <vt:lpstr>Respond to customer</vt:lpstr>
      <vt:lpstr>Follow up</vt:lpstr>
      <vt:lpstr>Q &amp; A close</vt:lpstr>
      <vt:lpstr>Slide 28</vt:lpstr>
    </vt:vector>
  </TitlesOfParts>
  <Company>smmart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PROMISE</dc:title>
  <dc:creator>chaitanya.chaudhary</dc:creator>
  <cp:lastModifiedBy>hemankshu.sawant</cp:lastModifiedBy>
  <cp:revision>85</cp:revision>
  <dcterms:created xsi:type="dcterms:W3CDTF">2012-09-13T07:17:37Z</dcterms:created>
  <dcterms:modified xsi:type="dcterms:W3CDTF">2014-02-02T18:49:33Z</dcterms:modified>
</cp:coreProperties>
</file>