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AE85A-C7BC-8A4A-ABBD-CDD7926FCB1B}"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75419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AE85A-C7BC-8A4A-ABBD-CDD7926FCB1B}"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127678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AE85A-C7BC-8A4A-ABBD-CDD7926FCB1B}"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121914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AE85A-C7BC-8A4A-ABBD-CDD7926FCB1B}"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138822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AE85A-C7BC-8A4A-ABBD-CDD7926FCB1B}"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165684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AE85A-C7BC-8A4A-ABBD-CDD7926FCB1B}"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2204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AE85A-C7BC-8A4A-ABBD-CDD7926FCB1B}" type="datetimeFigureOut">
              <a:rPr lang="en-US" smtClean="0"/>
              <a:t>3/24/19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24190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AE85A-C7BC-8A4A-ABBD-CDD7926FCB1B}" type="datetimeFigureOut">
              <a:rPr lang="en-US" smtClean="0"/>
              <a:t>3/24/19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45848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AE85A-C7BC-8A4A-ABBD-CDD7926FCB1B}" type="datetimeFigureOut">
              <a:rPr lang="en-US" smtClean="0"/>
              <a:t>3/24/19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63388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AE85A-C7BC-8A4A-ABBD-CDD7926FCB1B}"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4687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AE85A-C7BC-8A4A-ABBD-CDD7926FCB1B}"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A95D5-8E5C-0B4C-A2EC-6FD022C2AF03}" type="slidenum">
              <a:rPr lang="en-US" smtClean="0"/>
              <a:t>‹#›</a:t>
            </a:fld>
            <a:endParaRPr lang="en-US"/>
          </a:p>
        </p:txBody>
      </p:sp>
    </p:spTree>
    <p:extLst>
      <p:ext uri="{BB962C8B-B14F-4D97-AF65-F5344CB8AC3E}">
        <p14:creationId xmlns:p14="http://schemas.microsoft.com/office/powerpoint/2010/main" val="1811899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AE85A-C7BC-8A4A-ABBD-CDD7926FCB1B}" type="datetimeFigureOut">
              <a:rPr lang="en-US" smtClean="0"/>
              <a:t>3/24/19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A95D5-8E5C-0B4C-A2EC-6FD022C2AF03}" type="slidenum">
              <a:rPr lang="en-US" smtClean="0"/>
              <a:t>‹#›</a:t>
            </a:fld>
            <a:endParaRPr lang="en-US"/>
          </a:p>
        </p:txBody>
      </p:sp>
    </p:spTree>
    <p:extLst>
      <p:ext uri="{BB962C8B-B14F-4D97-AF65-F5344CB8AC3E}">
        <p14:creationId xmlns:p14="http://schemas.microsoft.com/office/powerpoint/2010/main" val="37097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TextBox 4"/>
          <p:cNvSpPr txBox="1"/>
          <p:nvPr/>
        </p:nvSpPr>
        <p:spPr>
          <a:xfrm>
            <a:off x="4490358" y="4888468"/>
            <a:ext cx="4626428" cy="369332"/>
          </a:xfrm>
          <a:prstGeom prst="rect">
            <a:avLst/>
          </a:prstGeom>
          <a:noFill/>
        </p:spPr>
        <p:txBody>
          <a:bodyPr wrap="square" rtlCol="0">
            <a:spAutoFit/>
          </a:bodyPr>
          <a:lstStyle/>
          <a:p>
            <a:r>
              <a:rPr lang="en-US" dirty="0" smtClean="0">
                <a:solidFill>
                  <a:schemeClr val="accent4"/>
                </a:solidFill>
              </a:rPr>
              <a:t>“Do. Or do not. There is no try”-Yoda</a:t>
            </a:r>
            <a:endParaRPr lang="en-US" dirty="0">
              <a:solidFill>
                <a:schemeClr val="accent4"/>
              </a:solidFill>
            </a:endParaRPr>
          </a:p>
        </p:txBody>
      </p:sp>
      <p:sp>
        <p:nvSpPr>
          <p:cNvPr id="6" name="Rectangle 5"/>
          <p:cNvSpPr/>
          <p:nvPr/>
        </p:nvSpPr>
        <p:spPr>
          <a:xfrm>
            <a:off x="9585789" y="5948737"/>
            <a:ext cx="2229492" cy="58562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0068759" y="6000107"/>
            <a:ext cx="1289921" cy="369332"/>
          </a:xfrm>
          <a:prstGeom prst="rect">
            <a:avLst/>
          </a:prstGeom>
          <a:noFill/>
        </p:spPr>
        <p:txBody>
          <a:bodyPr wrap="square" rtlCol="0">
            <a:spAutoFit/>
          </a:bodyPr>
          <a:lstStyle/>
          <a:p>
            <a:r>
              <a:rPr lang="en-US" dirty="0" smtClean="0"/>
              <a:t>START QUIZ</a:t>
            </a:r>
            <a:endParaRPr lang="en-US" dirty="0"/>
          </a:p>
        </p:txBody>
      </p:sp>
      <p:cxnSp>
        <p:nvCxnSpPr>
          <p:cNvPr id="9" name="Straight Arrow Connector 8"/>
          <p:cNvCxnSpPr/>
          <p:nvPr/>
        </p:nvCxnSpPr>
        <p:spPr>
          <a:xfrm>
            <a:off x="10191962" y="6380252"/>
            <a:ext cx="10171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620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223125"/>
          </a:xfrm>
        </p:spPr>
      </p:pic>
      <p:sp>
        <p:nvSpPr>
          <p:cNvPr id="7" name="TextBox 6"/>
          <p:cNvSpPr txBox="1"/>
          <p:nvPr/>
        </p:nvSpPr>
        <p:spPr>
          <a:xfrm>
            <a:off x="3625499" y="1345326"/>
            <a:ext cx="7828907" cy="369332"/>
          </a:xfrm>
          <a:prstGeom prst="rect">
            <a:avLst/>
          </a:prstGeom>
          <a:solidFill>
            <a:schemeClr val="accent4"/>
          </a:solidFill>
        </p:spPr>
        <p:txBody>
          <a:bodyPr wrap="square" rtlCol="0">
            <a:spAutoFit/>
          </a:bodyPr>
          <a:lstStyle/>
          <a:p>
            <a:r>
              <a:rPr lang="en-US" dirty="0" smtClean="0"/>
              <a:t>1. What color is Yoda’s lightsaber in Attack of the Clones and Revenge of the Sith?</a:t>
            </a:r>
            <a:endParaRPr lang="en-US" dirty="0"/>
          </a:p>
        </p:txBody>
      </p:sp>
      <p:sp>
        <p:nvSpPr>
          <p:cNvPr id="8" name="TextBox 7"/>
          <p:cNvSpPr txBox="1"/>
          <p:nvPr/>
        </p:nvSpPr>
        <p:spPr>
          <a:xfrm>
            <a:off x="4428166" y="2467023"/>
            <a:ext cx="3349375" cy="369332"/>
          </a:xfrm>
          <a:prstGeom prst="rect">
            <a:avLst/>
          </a:prstGeom>
          <a:solidFill>
            <a:schemeClr val="accent4"/>
          </a:solidFill>
        </p:spPr>
        <p:txBody>
          <a:bodyPr wrap="square" rtlCol="0">
            <a:spAutoFit/>
          </a:bodyPr>
          <a:lstStyle/>
          <a:p>
            <a:r>
              <a:rPr lang="en-US" dirty="0"/>
              <a:t>2</a:t>
            </a:r>
            <a:r>
              <a:rPr lang="en-US" dirty="0" smtClean="0"/>
              <a:t>. Who is Luke and Leia’s mother?</a:t>
            </a:r>
            <a:endParaRPr lang="en-US" dirty="0"/>
          </a:p>
        </p:txBody>
      </p:sp>
      <p:sp>
        <p:nvSpPr>
          <p:cNvPr id="9" name="TextBox 8"/>
          <p:cNvSpPr txBox="1"/>
          <p:nvPr/>
        </p:nvSpPr>
        <p:spPr>
          <a:xfrm>
            <a:off x="4796750" y="3588720"/>
            <a:ext cx="4182866" cy="369332"/>
          </a:xfrm>
          <a:prstGeom prst="rect">
            <a:avLst/>
          </a:prstGeom>
          <a:solidFill>
            <a:schemeClr val="accent4"/>
          </a:solidFill>
        </p:spPr>
        <p:txBody>
          <a:bodyPr wrap="square" rtlCol="0">
            <a:spAutoFit/>
          </a:bodyPr>
          <a:lstStyle/>
          <a:p>
            <a:r>
              <a:rPr lang="en-US" dirty="0"/>
              <a:t>3</a:t>
            </a:r>
            <a:r>
              <a:rPr lang="en-US" dirty="0" smtClean="0"/>
              <a:t>. What bounty hunter captures Han Solo?</a:t>
            </a:r>
            <a:endParaRPr lang="en-US" dirty="0"/>
          </a:p>
        </p:txBody>
      </p:sp>
      <p:sp>
        <p:nvSpPr>
          <p:cNvPr id="10" name="TextBox 9"/>
          <p:cNvSpPr txBox="1"/>
          <p:nvPr/>
        </p:nvSpPr>
        <p:spPr>
          <a:xfrm>
            <a:off x="5260374" y="4710417"/>
            <a:ext cx="4130211" cy="369332"/>
          </a:xfrm>
          <a:prstGeom prst="rect">
            <a:avLst/>
          </a:prstGeom>
          <a:solidFill>
            <a:schemeClr val="accent4"/>
          </a:solidFill>
        </p:spPr>
        <p:txBody>
          <a:bodyPr wrap="square" rtlCol="0">
            <a:spAutoFit/>
          </a:bodyPr>
          <a:lstStyle/>
          <a:p>
            <a:r>
              <a:rPr lang="en-US" dirty="0"/>
              <a:t>4</a:t>
            </a:r>
            <a:r>
              <a:rPr lang="en-US" dirty="0" smtClean="0"/>
              <a:t>. Who was also known as Darth Sidious?</a:t>
            </a:r>
            <a:endParaRPr lang="en-US" dirty="0"/>
          </a:p>
        </p:txBody>
      </p:sp>
      <p:sp>
        <p:nvSpPr>
          <p:cNvPr id="11" name="TextBox 10"/>
          <p:cNvSpPr txBox="1"/>
          <p:nvPr/>
        </p:nvSpPr>
        <p:spPr>
          <a:xfrm>
            <a:off x="5228267" y="5832114"/>
            <a:ext cx="6133672" cy="369332"/>
          </a:xfrm>
          <a:prstGeom prst="rect">
            <a:avLst/>
          </a:prstGeom>
          <a:solidFill>
            <a:schemeClr val="accent4"/>
          </a:solidFill>
        </p:spPr>
        <p:txBody>
          <a:bodyPr wrap="square" rtlCol="0">
            <a:spAutoFit/>
          </a:bodyPr>
          <a:lstStyle/>
          <a:p>
            <a:r>
              <a:rPr lang="en-US" dirty="0"/>
              <a:t>5</a:t>
            </a:r>
            <a:r>
              <a:rPr lang="en-US" dirty="0" smtClean="0"/>
              <a:t>. What was the name of the planet the clones were made on?</a:t>
            </a:r>
            <a:endParaRPr lang="en-US" dirty="0"/>
          </a:p>
        </p:txBody>
      </p:sp>
    </p:spTree>
    <p:extLst>
      <p:ext uri="{BB962C8B-B14F-4D97-AF65-F5344CB8AC3E}">
        <p14:creationId xmlns:p14="http://schemas.microsoft.com/office/powerpoint/2010/main" val="17557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TextBox 4"/>
          <p:cNvSpPr txBox="1"/>
          <p:nvPr/>
        </p:nvSpPr>
        <p:spPr>
          <a:xfrm>
            <a:off x="3685852" y="2092906"/>
            <a:ext cx="5148638" cy="369332"/>
          </a:xfrm>
          <a:prstGeom prst="rect">
            <a:avLst/>
          </a:prstGeom>
          <a:solidFill>
            <a:schemeClr val="accent4"/>
          </a:solidFill>
        </p:spPr>
        <p:txBody>
          <a:bodyPr wrap="square" rtlCol="0">
            <a:spAutoFit/>
          </a:bodyPr>
          <a:lstStyle/>
          <a:p>
            <a:r>
              <a:rPr lang="en-US" dirty="0" smtClean="0"/>
              <a:t>7. In Attack of the Clones, who says “Oh, not good”?</a:t>
            </a:r>
            <a:endParaRPr lang="en-US" dirty="0"/>
          </a:p>
        </p:txBody>
      </p:sp>
      <p:sp>
        <p:nvSpPr>
          <p:cNvPr id="6" name="TextBox 5"/>
          <p:cNvSpPr txBox="1"/>
          <p:nvPr/>
        </p:nvSpPr>
        <p:spPr>
          <a:xfrm>
            <a:off x="737170" y="1027906"/>
            <a:ext cx="8815227" cy="369332"/>
          </a:xfrm>
          <a:prstGeom prst="rect">
            <a:avLst/>
          </a:prstGeom>
          <a:solidFill>
            <a:schemeClr val="accent4"/>
          </a:solidFill>
        </p:spPr>
        <p:txBody>
          <a:bodyPr wrap="square" rtlCol="0">
            <a:spAutoFit/>
          </a:bodyPr>
          <a:lstStyle/>
          <a:p>
            <a:r>
              <a:rPr lang="en-US" dirty="0"/>
              <a:t>6</a:t>
            </a:r>
            <a:r>
              <a:rPr lang="en-US" smtClean="0"/>
              <a:t>. </a:t>
            </a:r>
            <a:r>
              <a:rPr lang="en-US" dirty="0" smtClean="0"/>
              <a:t>In which episode did Han Solo and Luke Skywalker free Princess Leia from the Death Star?</a:t>
            </a:r>
            <a:endParaRPr lang="en-US" dirty="0"/>
          </a:p>
        </p:txBody>
      </p:sp>
      <p:sp>
        <p:nvSpPr>
          <p:cNvPr id="7" name="TextBox 6"/>
          <p:cNvSpPr txBox="1"/>
          <p:nvPr/>
        </p:nvSpPr>
        <p:spPr>
          <a:xfrm>
            <a:off x="4164457" y="3162141"/>
            <a:ext cx="3863083" cy="369332"/>
          </a:xfrm>
          <a:prstGeom prst="rect">
            <a:avLst/>
          </a:prstGeom>
          <a:solidFill>
            <a:schemeClr val="accent4"/>
          </a:solidFill>
        </p:spPr>
        <p:txBody>
          <a:bodyPr wrap="square" rtlCol="0">
            <a:spAutoFit/>
          </a:bodyPr>
          <a:lstStyle/>
          <a:p>
            <a:r>
              <a:rPr lang="en-US" dirty="0" smtClean="0"/>
              <a:t>8. Which planet is Princess Leia From?</a:t>
            </a:r>
            <a:endParaRPr lang="en-US" dirty="0"/>
          </a:p>
        </p:txBody>
      </p:sp>
      <p:sp>
        <p:nvSpPr>
          <p:cNvPr id="8" name="TextBox 7"/>
          <p:cNvSpPr txBox="1"/>
          <p:nvPr/>
        </p:nvSpPr>
        <p:spPr>
          <a:xfrm>
            <a:off x="4647129" y="4236037"/>
            <a:ext cx="3226085" cy="369332"/>
          </a:xfrm>
          <a:prstGeom prst="rect">
            <a:avLst/>
          </a:prstGeom>
          <a:solidFill>
            <a:schemeClr val="accent4"/>
          </a:solidFill>
        </p:spPr>
        <p:txBody>
          <a:bodyPr wrap="square" rtlCol="0">
            <a:spAutoFit/>
          </a:bodyPr>
          <a:lstStyle/>
          <a:p>
            <a:r>
              <a:rPr lang="en-US" dirty="0" smtClean="0"/>
              <a:t>9. What type of droid is R2-D2?</a:t>
            </a:r>
            <a:endParaRPr lang="en-US" dirty="0"/>
          </a:p>
        </p:txBody>
      </p:sp>
      <p:sp>
        <p:nvSpPr>
          <p:cNvPr id="9" name="TextBox 8"/>
          <p:cNvSpPr txBox="1"/>
          <p:nvPr/>
        </p:nvSpPr>
        <p:spPr>
          <a:xfrm>
            <a:off x="1518648" y="5314900"/>
            <a:ext cx="6256962" cy="369332"/>
          </a:xfrm>
          <a:prstGeom prst="rect">
            <a:avLst/>
          </a:prstGeom>
          <a:solidFill>
            <a:schemeClr val="accent4"/>
          </a:solidFill>
        </p:spPr>
        <p:txBody>
          <a:bodyPr wrap="square" rtlCol="0">
            <a:spAutoFit/>
          </a:bodyPr>
          <a:lstStyle/>
          <a:p>
            <a:r>
              <a:rPr lang="en-US" dirty="0" smtClean="0"/>
              <a:t>10. How many characters appear in every one of the six movies?</a:t>
            </a:r>
            <a:endParaRPr lang="en-US" dirty="0"/>
          </a:p>
        </p:txBody>
      </p:sp>
    </p:spTree>
    <p:extLst>
      <p:ext uri="{BB962C8B-B14F-4D97-AF65-F5344CB8AC3E}">
        <p14:creationId xmlns:p14="http://schemas.microsoft.com/office/powerpoint/2010/main" val="167949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7953" cy="6858000"/>
          </a:xfrm>
        </p:spPr>
      </p:pic>
      <p:sp>
        <p:nvSpPr>
          <p:cNvPr id="5" name="TextBox 4"/>
          <p:cNvSpPr txBox="1"/>
          <p:nvPr/>
        </p:nvSpPr>
        <p:spPr>
          <a:xfrm>
            <a:off x="4590836" y="1997839"/>
            <a:ext cx="3010328" cy="2862322"/>
          </a:xfrm>
          <a:prstGeom prst="rect">
            <a:avLst/>
          </a:prstGeom>
          <a:solidFill>
            <a:schemeClr val="accent4"/>
          </a:solidFill>
        </p:spPr>
        <p:txBody>
          <a:bodyPr wrap="square" rtlCol="0">
            <a:spAutoFit/>
          </a:bodyPr>
          <a:lstStyle/>
          <a:p>
            <a:pPr marL="342900" indent="-342900">
              <a:buAutoNum type="arabicPeriod"/>
            </a:pPr>
            <a:r>
              <a:rPr lang="en-US" dirty="0" smtClean="0"/>
              <a:t>Green</a:t>
            </a:r>
          </a:p>
          <a:p>
            <a:pPr marL="342900" indent="-342900">
              <a:buAutoNum type="arabicPeriod"/>
            </a:pPr>
            <a:r>
              <a:rPr lang="en-US" dirty="0" smtClean="0"/>
              <a:t>Padme Amidala</a:t>
            </a:r>
          </a:p>
          <a:p>
            <a:pPr marL="342900" indent="-342900">
              <a:buAutoNum type="arabicPeriod"/>
            </a:pPr>
            <a:r>
              <a:rPr lang="en-US" dirty="0" smtClean="0"/>
              <a:t>Boba Fett</a:t>
            </a:r>
          </a:p>
          <a:p>
            <a:pPr marL="342900" indent="-342900">
              <a:buAutoNum type="arabicPeriod"/>
            </a:pPr>
            <a:r>
              <a:rPr lang="en-US" dirty="0" smtClean="0"/>
              <a:t>Palpatine</a:t>
            </a:r>
          </a:p>
          <a:p>
            <a:pPr marL="342900" indent="-342900">
              <a:buAutoNum type="arabicPeriod"/>
            </a:pPr>
            <a:r>
              <a:rPr lang="en-US" dirty="0" smtClean="0"/>
              <a:t>Kamino</a:t>
            </a:r>
          </a:p>
          <a:p>
            <a:pPr marL="342900" indent="-342900">
              <a:buAutoNum type="arabicPeriod"/>
            </a:pPr>
            <a:r>
              <a:rPr lang="en-US" dirty="0" smtClean="0"/>
              <a:t>Episode IV - A New Hope</a:t>
            </a:r>
          </a:p>
          <a:p>
            <a:pPr marL="342900" indent="-342900">
              <a:buAutoNum type="arabicPeriod"/>
            </a:pPr>
            <a:r>
              <a:rPr lang="en-US" dirty="0" smtClean="0"/>
              <a:t>Obi-Wan Kenobi</a:t>
            </a:r>
          </a:p>
          <a:p>
            <a:pPr marL="342900" indent="-342900">
              <a:buAutoNum type="arabicPeriod"/>
            </a:pPr>
            <a:r>
              <a:rPr lang="en-US" dirty="0" smtClean="0"/>
              <a:t>Alderaan </a:t>
            </a:r>
          </a:p>
          <a:p>
            <a:pPr marL="342900" indent="-342900">
              <a:buAutoNum type="arabicPeriod"/>
            </a:pPr>
            <a:r>
              <a:rPr lang="en-US" dirty="0" smtClean="0"/>
              <a:t>Astromech</a:t>
            </a:r>
          </a:p>
          <a:p>
            <a:pPr marL="342900" indent="-342900">
              <a:buAutoNum type="arabicPeriod"/>
            </a:pPr>
            <a:r>
              <a:rPr lang="en-US" dirty="0"/>
              <a:t>4</a:t>
            </a:r>
          </a:p>
        </p:txBody>
      </p:sp>
      <p:sp>
        <p:nvSpPr>
          <p:cNvPr id="6" name="TextBox 5"/>
          <p:cNvSpPr txBox="1"/>
          <p:nvPr/>
        </p:nvSpPr>
        <p:spPr>
          <a:xfrm>
            <a:off x="5036905" y="1336745"/>
            <a:ext cx="2220930" cy="707886"/>
          </a:xfrm>
          <a:prstGeom prst="rect">
            <a:avLst/>
          </a:prstGeom>
          <a:noFill/>
        </p:spPr>
        <p:txBody>
          <a:bodyPr wrap="square" rtlCol="0">
            <a:spAutoFit/>
          </a:bodyPr>
          <a:lstStyle/>
          <a:p>
            <a:r>
              <a:rPr lang="en-US" sz="4000" spc="600" dirty="0" smtClean="0">
                <a:solidFill>
                  <a:schemeClr val="bg1"/>
                </a:solidFill>
                <a:latin typeface="Bebas Neue" charset="0"/>
                <a:ea typeface="Bebas Neue" charset="0"/>
                <a:cs typeface="Bebas Neue" charset="0"/>
              </a:rPr>
              <a:t>ANSWERS</a:t>
            </a:r>
            <a:endParaRPr lang="en-US" sz="4000" spc="600" dirty="0">
              <a:solidFill>
                <a:schemeClr val="bg1"/>
              </a:solidFill>
              <a:latin typeface="Bebas Neue" charset="0"/>
              <a:ea typeface="Bebas Neue" charset="0"/>
              <a:cs typeface="Bebas Neue" charset="0"/>
            </a:endParaRPr>
          </a:p>
        </p:txBody>
      </p:sp>
    </p:spTree>
    <p:extLst>
      <p:ext uri="{BB962C8B-B14F-4D97-AF65-F5344CB8AC3E}">
        <p14:creationId xmlns:p14="http://schemas.microsoft.com/office/powerpoint/2010/main" val="78816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04809" y="675526"/>
            <a:ext cx="10582382" cy="5506948"/>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2622476" y="1305920"/>
            <a:ext cx="7374278" cy="707886"/>
          </a:xfrm>
          <a:prstGeom prst="rect">
            <a:avLst/>
          </a:prstGeom>
          <a:noFill/>
        </p:spPr>
        <p:txBody>
          <a:bodyPr wrap="square" rtlCol="0">
            <a:spAutoFit/>
          </a:bodyPr>
          <a:lstStyle/>
          <a:p>
            <a:r>
              <a:rPr lang="en-US" sz="4000" u="sng" spc="600" dirty="0" smtClean="0">
                <a:solidFill>
                  <a:schemeClr val="bg1"/>
                </a:solidFill>
                <a:latin typeface="Bebas Neue" charset="0"/>
                <a:ea typeface="Bebas Neue" charset="0"/>
                <a:cs typeface="Bebas Neue" charset="0"/>
              </a:rPr>
              <a:t>Cultural and societal issues</a:t>
            </a:r>
            <a:endParaRPr lang="en-US" sz="4000" u="sng" spc="600" dirty="0">
              <a:solidFill>
                <a:schemeClr val="bg1"/>
              </a:solidFill>
              <a:latin typeface="Bebas Neue" charset="0"/>
              <a:ea typeface="Bebas Neue" charset="0"/>
              <a:cs typeface="Bebas Neue" charset="0"/>
            </a:endParaRPr>
          </a:p>
        </p:txBody>
      </p:sp>
      <p:sp>
        <p:nvSpPr>
          <p:cNvPr id="6" name="TextBox 5"/>
          <p:cNvSpPr txBox="1"/>
          <p:nvPr/>
        </p:nvSpPr>
        <p:spPr>
          <a:xfrm>
            <a:off x="2811265" y="2260312"/>
            <a:ext cx="6996701" cy="2554545"/>
          </a:xfrm>
          <a:prstGeom prst="rect">
            <a:avLst/>
          </a:prstGeom>
          <a:noFill/>
        </p:spPr>
        <p:txBody>
          <a:bodyPr wrap="square" rtlCol="0">
            <a:spAutoFit/>
          </a:bodyPr>
          <a:lstStyle/>
          <a:p>
            <a:r>
              <a:rPr lang="en-US" sz="2000" dirty="0" smtClean="0">
                <a:solidFill>
                  <a:schemeClr val="bg1"/>
                </a:solidFill>
              </a:rPr>
              <a:t>When creating this quiz I kept in mind the fan base for these movies. Most Star </a:t>
            </a:r>
            <a:r>
              <a:rPr lang="en-US" sz="2000" dirty="0">
                <a:solidFill>
                  <a:schemeClr val="bg1"/>
                </a:solidFill>
              </a:rPr>
              <a:t>W</a:t>
            </a:r>
            <a:r>
              <a:rPr lang="en-US" sz="2000" dirty="0" smtClean="0">
                <a:solidFill>
                  <a:schemeClr val="bg1"/>
                </a:solidFill>
              </a:rPr>
              <a:t>ars fans are very passionate about the movies and have been following them for a long time. I used questions that only people who are real die hard fans could answer. Movies like star wars have a lot of people who say they are fans but don’t really know much about them. They say their a fan because its so popular right now and they want to follow the crowd.  </a:t>
            </a:r>
            <a:endParaRPr lang="en-US" sz="2000" dirty="0">
              <a:solidFill>
                <a:schemeClr val="bg1"/>
              </a:solidFill>
            </a:endParaRPr>
          </a:p>
        </p:txBody>
      </p:sp>
    </p:spTree>
    <p:extLst>
      <p:ext uri="{BB962C8B-B14F-4D97-AF65-F5344CB8AC3E}">
        <p14:creationId xmlns:p14="http://schemas.microsoft.com/office/powerpoint/2010/main" val="7122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04809" y="675526"/>
            <a:ext cx="10582382" cy="5506948"/>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3249200" y="1151810"/>
            <a:ext cx="5894799" cy="707886"/>
          </a:xfrm>
          <a:prstGeom prst="rect">
            <a:avLst/>
          </a:prstGeom>
          <a:noFill/>
        </p:spPr>
        <p:txBody>
          <a:bodyPr wrap="square" rtlCol="0">
            <a:spAutoFit/>
          </a:bodyPr>
          <a:lstStyle/>
          <a:p>
            <a:r>
              <a:rPr lang="en-US" sz="4000" u="sng" spc="600" dirty="0" smtClean="0">
                <a:solidFill>
                  <a:schemeClr val="bg1"/>
                </a:solidFill>
                <a:latin typeface="Bebas Neue" charset="0"/>
                <a:ea typeface="Bebas Neue" charset="0"/>
                <a:cs typeface="Bebas Neue" charset="0"/>
              </a:rPr>
              <a:t>General education lens</a:t>
            </a:r>
            <a:endParaRPr lang="en-US" sz="4000" u="sng" spc="600" dirty="0">
              <a:solidFill>
                <a:schemeClr val="bg1"/>
              </a:solidFill>
              <a:latin typeface="Bebas Neue" charset="0"/>
              <a:ea typeface="Bebas Neue" charset="0"/>
              <a:cs typeface="Bebas Neue" charset="0"/>
            </a:endParaRPr>
          </a:p>
        </p:txBody>
      </p:sp>
      <p:sp>
        <p:nvSpPr>
          <p:cNvPr id="5" name="TextBox 4"/>
          <p:cNvSpPr txBox="1"/>
          <p:nvPr/>
        </p:nvSpPr>
        <p:spPr>
          <a:xfrm>
            <a:off x="2811265" y="2260312"/>
            <a:ext cx="6996701" cy="2246769"/>
          </a:xfrm>
          <a:prstGeom prst="rect">
            <a:avLst/>
          </a:prstGeom>
          <a:noFill/>
        </p:spPr>
        <p:txBody>
          <a:bodyPr wrap="square" rtlCol="0">
            <a:spAutoFit/>
          </a:bodyPr>
          <a:lstStyle/>
          <a:p>
            <a:r>
              <a:rPr lang="en-US" sz="2000" dirty="0" smtClean="0">
                <a:solidFill>
                  <a:schemeClr val="bg1"/>
                </a:solidFill>
              </a:rPr>
              <a:t>The lens that influenced the creating of this quiz is social sciences.</a:t>
            </a:r>
          </a:p>
          <a:p>
            <a:r>
              <a:rPr lang="en-US" sz="2000" dirty="0" smtClean="0">
                <a:solidFill>
                  <a:schemeClr val="bg1"/>
                </a:solidFill>
              </a:rPr>
              <a:t>I’m trying to test who is a true Star </a:t>
            </a:r>
            <a:r>
              <a:rPr lang="en-US" sz="2000" dirty="0">
                <a:solidFill>
                  <a:schemeClr val="bg1"/>
                </a:solidFill>
              </a:rPr>
              <a:t>W</a:t>
            </a:r>
            <a:r>
              <a:rPr lang="en-US" sz="2000" dirty="0" smtClean="0">
                <a:solidFill>
                  <a:schemeClr val="bg1"/>
                </a:solidFill>
              </a:rPr>
              <a:t>ars fan and how they would react to taking this quiz. If there a die hard fan they’d get the answers right no problem. If you’re a regular fan you might look up the answers you don’t know so that you can learn more about it. If your not a fan at all you most likely won’t even bother taking the quiz.  </a:t>
            </a:r>
            <a:endParaRPr lang="en-US" sz="2000" dirty="0">
              <a:solidFill>
                <a:schemeClr val="bg1"/>
              </a:solidFill>
            </a:endParaRPr>
          </a:p>
        </p:txBody>
      </p:sp>
    </p:spTree>
    <p:extLst>
      <p:ext uri="{BB962C8B-B14F-4D97-AF65-F5344CB8AC3E}">
        <p14:creationId xmlns:p14="http://schemas.microsoft.com/office/powerpoint/2010/main" val="94460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04809" y="675526"/>
            <a:ext cx="10582382" cy="5506948"/>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3382763" y="1151810"/>
            <a:ext cx="5617399" cy="707886"/>
          </a:xfrm>
          <a:prstGeom prst="rect">
            <a:avLst/>
          </a:prstGeom>
          <a:noFill/>
        </p:spPr>
        <p:txBody>
          <a:bodyPr wrap="square" rtlCol="0">
            <a:spAutoFit/>
          </a:bodyPr>
          <a:lstStyle/>
          <a:p>
            <a:r>
              <a:rPr lang="en-US" sz="4000" u="sng" spc="600" smtClean="0">
                <a:solidFill>
                  <a:schemeClr val="bg1"/>
                </a:solidFill>
                <a:latin typeface="Bebas Neue" charset="0"/>
                <a:ea typeface="Bebas Neue" charset="0"/>
                <a:cs typeface="Bebas Neue" charset="0"/>
              </a:rPr>
              <a:t>Social impact and use</a:t>
            </a:r>
            <a:endParaRPr lang="en-US" sz="4000" u="sng" spc="600" dirty="0">
              <a:solidFill>
                <a:schemeClr val="bg1"/>
              </a:solidFill>
              <a:latin typeface="Bebas Neue" charset="0"/>
              <a:ea typeface="Bebas Neue" charset="0"/>
              <a:cs typeface="Bebas Neue" charset="0"/>
            </a:endParaRPr>
          </a:p>
        </p:txBody>
      </p:sp>
      <p:sp>
        <p:nvSpPr>
          <p:cNvPr id="5" name="TextBox 4"/>
          <p:cNvSpPr txBox="1"/>
          <p:nvPr/>
        </p:nvSpPr>
        <p:spPr>
          <a:xfrm>
            <a:off x="2811265" y="2260312"/>
            <a:ext cx="6996701" cy="3170099"/>
          </a:xfrm>
          <a:prstGeom prst="rect">
            <a:avLst/>
          </a:prstGeom>
          <a:noFill/>
        </p:spPr>
        <p:txBody>
          <a:bodyPr wrap="square" rtlCol="0">
            <a:spAutoFit/>
          </a:bodyPr>
          <a:lstStyle/>
          <a:p>
            <a:r>
              <a:rPr lang="en-US" sz="2000" dirty="0" smtClean="0">
                <a:solidFill>
                  <a:schemeClr val="bg1"/>
                </a:solidFill>
              </a:rPr>
              <a:t>The social impact fan quizzes have is they can make people feel smart and knowledgeable. Knowing a lot about something you are passionate about makes you feel good. You can talk to other people about it and not feel like your missing out on the conversation. </a:t>
            </a:r>
          </a:p>
          <a:p>
            <a:r>
              <a:rPr lang="en-US" sz="2000" dirty="0" smtClean="0">
                <a:solidFill>
                  <a:schemeClr val="bg1"/>
                </a:solidFill>
              </a:rPr>
              <a:t>This quiz really wouldn’t help me in my professional life because it wouldn’t be giving me and info that I could use. It may help me figure out if there truly are a lot of Star Wars fans which could make me refer to it more in a professional setting as a conversation starter.</a:t>
            </a:r>
            <a:endParaRPr lang="en-US" sz="2000" dirty="0">
              <a:solidFill>
                <a:schemeClr val="bg1"/>
              </a:solidFill>
            </a:endParaRPr>
          </a:p>
        </p:txBody>
      </p:sp>
    </p:spTree>
    <p:extLst>
      <p:ext uri="{BB962C8B-B14F-4D97-AF65-F5344CB8AC3E}">
        <p14:creationId xmlns:p14="http://schemas.microsoft.com/office/powerpoint/2010/main" val="36090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04809" y="675526"/>
            <a:ext cx="10582382" cy="5506948"/>
          </a:xfrm>
          <a:prstGeom prst="rect">
            <a:avLst/>
          </a:prstGeom>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3495780" y="1151810"/>
            <a:ext cx="5360544" cy="707886"/>
          </a:xfrm>
          <a:prstGeom prst="rect">
            <a:avLst/>
          </a:prstGeom>
          <a:noFill/>
        </p:spPr>
        <p:txBody>
          <a:bodyPr wrap="square" rtlCol="0">
            <a:spAutoFit/>
          </a:bodyPr>
          <a:lstStyle/>
          <a:p>
            <a:r>
              <a:rPr lang="en-US" sz="4000" u="sng" spc="600" smtClean="0">
                <a:solidFill>
                  <a:schemeClr val="bg1"/>
                </a:solidFill>
                <a:latin typeface="Bebas Neue" charset="0"/>
                <a:ea typeface="Bebas Neue" charset="0"/>
                <a:cs typeface="Bebas Neue" charset="0"/>
              </a:rPr>
              <a:t>Popular/fan culture</a:t>
            </a:r>
            <a:endParaRPr lang="en-US" sz="4000" u="sng" spc="600" dirty="0">
              <a:solidFill>
                <a:schemeClr val="bg1"/>
              </a:solidFill>
              <a:latin typeface="Bebas Neue" charset="0"/>
              <a:ea typeface="Bebas Neue" charset="0"/>
              <a:cs typeface="Bebas Neue" charset="0"/>
            </a:endParaRPr>
          </a:p>
        </p:txBody>
      </p:sp>
      <p:sp>
        <p:nvSpPr>
          <p:cNvPr id="5" name="TextBox 4"/>
          <p:cNvSpPr txBox="1"/>
          <p:nvPr/>
        </p:nvSpPr>
        <p:spPr>
          <a:xfrm>
            <a:off x="2811265" y="2260312"/>
            <a:ext cx="6996701" cy="2554545"/>
          </a:xfrm>
          <a:prstGeom prst="rect">
            <a:avLst/>
          </a:prstGeom>
          <a:noFill/>
        </p:spPr>
        <p:txBody>
          <a:bodyPr wrap="square" rtlCol="0">
            <a:spAutoFit/>
          </a:bodyPr>
          <a:lstStyle/>
          <a:p>
            <a:r>
              <a:rPr lang="en-US" sz="2000" dirty="0" smtClean="0">
                <a:solidFill>
                  <a:schemeClr val="bg1"/>
                </a:solidFill>
              </a:rPr>
              <a:t>It seems like today that anything that’s popular is somehow turned into a quiz. Whether it’s to test your knowledge on something or to find out what Disney character you most relate to. I think people just like to feel more connected to the things they enjoy and love. So knowing that your most similar to the Disney princess Belle makes you feel closer to that character. Being able to get all the questions right on a trivia quiz for your favorite show makes you feel like you’re their number one fan.</a:t>
            </a:r>
            <a:endParaRPr lang="en-US" sz="2000" dirty="0">
              <a:solidFill>
                <a:schemeClr val="bg1"/>
              </a:solidFill>
            </a:endParaRPr>
          </a:p>
        </p:txBody>
      </p:sp>
    </p:spTree>
    <p:extLst>
      <p:ext uri="{BB962C8B-B14F-4D97-AF65-F5344CB8AC3E}">
        <p14:creationId xmlns:p14="http://schemas.microsoft.com/office/powerpoint/2010/main" val="128628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513762" y="2777465"/>
            <a:ext cx="5032348" cy="13116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45889" y="2828835"/>
            <a:ext cx="4900221" cy="1200329"/>
          </a:xfrm>
          <a:prstGeom prst="rect">
            <a:avLst/>
          </a:prstGeom>
          <a:noFill/>
        </p:spPr>
        <p:txBody>
          <a:bodyPr wrap="square" rtlCol="0">
            <a:spAutoFit/>
          </a:bodyPr>
          <a:lstStyle/>
          <a:p>
            <a:r>
              <a:rPr lang="en-US" sz="2400" dirty="0" smtClean="0">
                <a:solidFill>
                  <a:schemeClr val="accent4"/>
                </a:solidFill>
              </a:rPr>
              <a:t>”Remember</a:t>
            </a:r>
            <a:r>
              <a:rPr lang="mr-IN" sz="2400" dirty="0" smtClean="0">
                <a:solidFill>
                  <a:schemeClr val="accent4"/>
                </a:solidFill>
              </a:rPr>
              <a:t>…</a:t>
            </a:r>
            <a:endParaRPr lang="en-US" sz="2400" dirty="0" smtClean="0">
              <a:solidFill>
                <a:schemeClr val="accent4"/>
              </a:solidFill>
            </a:endParaRPr>
          </a:p>
          <a:p>
            <a:r>
              <a:rPr lang="en-US" sz="2400" dirty="0">
                <a:solidFill>
                  <a:schemeClr val="accent4"/>
                </a:solidFill>
              </a:rPr>
              <a:t>  </a:t>
            </a:r>
            <a:r>
              <a:rPr lang="en-US" sz="2400" dirty="0" smtClean="0">
                <a:solidFill>
                  <a:schemeClr val="accent4"/>
                </a:solidFill>
              </a:rPr>
              <a:t>the force will be with you, always.”</a:t>
            </a:r>
          </a:p>
          <a:p>
            <a:r>
              <a:rPr lang="en-US" sz="2400" dirty="0" smtClean="0">
                <a:solidFill>
                  <a:schemeClr val="accent4"/>
                </a:solidFill>
              </a:rPr>
              <a:t>                                - Obi Wan Kenobi</a:t>
            </a:r>
            <a:endParaRPr lang="en-US" sz="2400" dirty="0">
              <a:solidFill>
                <a:schemeClr val="accent4"/>
              </a:solidFill>
            </a:endParaRPr>
          </a:p>
        </p:txBody>
      </p:sp>
    </p:spTree>
    <p:extLst>
      <p:ext uri="{BB962C8B-B14F-4D97-AF65-F5344CB8AC3E}">
        <p14:creationId xmlns:p14="http://schemas.microsoft.com/office/powerpoint/2010/main" val="84522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574</Words>
  <Application>Microsoft Macintosh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Bebas Neue</vt:lpstr>
      <vt:lpstr>Calibri</vt:lpstr>
      <vt:lpstr>Calibri Light</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Lermond</dc:creator>
  <cp:lastModifiedBy>Stephanie Lermond</cp:lastModifiedBy>
  <cp:revision>25</cp:revision>
  <dcterms:created xsi:type="dcterms:W3CDTF">2019-03-24T18:28:18Z</dcterms:created>
  <dcterms:modified xsi:type="dcterms:W3CDTF">2019-03-24T21:53:08Z</dcterms:modified>
</cp:coreProperties>
</file>