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7"/>
  </p:notesMasterIdLst>
  <p:sldIdLst>
    <p:sldId id="261" r:id="rId2"/>
    <p:sldId id="262" r:id="rId3"/>
    <p:sldId id="271" r:id="rId4"/>
    <p:sldId id="263" r:id="rId5"/>
    <p:sldId id="265" r:id="rId6"/>
    <p:sldId id="264" r:id="rId7"/>
    <p:sldId id="257" r:id="rId8"/>
    <p:sldId id="259" r:id="rId9"/>
    <p:sldId id="258" r:id="rId10"/>
    <p:sldId id="266" r:id="rId11"/>
    <p:sldId id="267" r:id="rId12"/>
    <p:sldId id="268" r:id="rId13"/>
    <p:sldId id="269" r:id="rId14"/>
    <p:sldId id="273" r:id="rId15"/>
    <p:sldId id="270" r:id="rId16"/>
  </p:sldIdLst>
  <p:sldSz cx="9144000" cy="6858000" type="screen4x3"/>
  <p:notesSz cx="6858000" cy="9144000"/>
  <p:custDataLst>
    <p:tags r:id="rId18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4660"/>
  </p:normalViewPr>
  <p:slideViewPr>
    <p:cSldViewPr>
      <p:cViewPr varScale="1">
        <p:scale>
          <a:sx n="43" d="100"/>
          <a:sy n="43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978FD-9754-4219-96C9-275922536638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DD5B4-12CD-4704-B635-E5781FA449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DD5B4-12CD-4704-B635-E5781FA44919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EABEA12-B016-402E-9CB1-D43B1F5CB2F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6893357-0981-4D0A-B065-DDFBD66F7D93}" type="datetimeFigureOut">
              <a:rPr lang="es-ES" smtClean="0"/>
              <a:pPr/>
              <a:t>24/07/2012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Imagen 3" descr="C:\Users\PC\AppData\Local\Microsoft\Windows\Temporary Internet Files\Content.IE5\KWL6CB78\MP90040886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/>
                    </a14:imgEffect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747464"/>
            <a:ext cx="9144000" cy="8280920"/>
          </a:xfrm>
          <a:prstGeom prst="rect">
            <a:avLst/>
          </a:prstGeom>
          <a:noFill/>
          <a:effectLst>
            <a:glow rad="127000">
              <a:schemeClr val="accent1"/>
            </a:glow>
            <a:reflection endPos="0" dist="50800" dir="5400000" sy="-100000" algn="bl" rotWithShape="0"/>
            <a:softEdge rad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11960" y="-171400"/>
            <a:ext cx="5688632" cy="3312368"/>
          </a:xfrm>
        </p:spPr>
        <p:txBody>
          <a:bodyPr/>
          <a:lstStyle/>
          <a:p>
            <a:r>
              <a:rPr lang="es-ES" dirty="0" smtClean="0">
                <a:solidFill>
                  <a:schemeClr val="accent5">
                    <a:lumMod val="75000"/>
                  </a:schemeClr>
                </a:solidFill>
              </a:rPr>
              <a:t>DERECHOS HUMANOS </a:t>
            </a:r>
            <a:br>
              <a:rPr lang="es-ES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s-ES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ES" sz="2400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    ARTICULO 22-26</a:t>
            </a:r>
            <a:endParaRPr lang="es-E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9324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99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88640"/>
            <a:ext cx="7620000" cy="1143000"/>
          </a:xfrm>
        </p:spPr>
        <p:txBody>
          <a:bodyPr/>
          <a:lstStyle/>
          <a:p>
            <a:r>
              <a:rPr lang="es-ES" dirty="0" smtClean="0"/>
              <a:t>Articulo 25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196752"/>
            <a:ext cx="7499176" cy="2980928"/>
          </a:xfrm>
        </p:spPr>
        <p:txBody>
          <a:bodyPr/>
          <a:lstStyle/>
          <a:p>
            <a:r>
              <a:rPr lang="es-ES" dirty="0"/>
              <a:t>Toda persona tiene derecho a un nivel de vida adecuado que le asegure, así como a su familia, la salud y el bienestar, y en especial la alimentación, el vestido, la vivienda, la asistencia médica y los servicios sociales necesarios; tiene asimismo derecho a los seguros en caso de desempleo, enfermedad, invalidez, viudez, vejez u otros casos de pérdida de sus medios de subsistencia por circunstancias independientes de su voluntad.</a:t>
            </a:r>
          </a:p>
        </p:txBody>
      </p:sp>
      <p:pic>
        <p:nvPicPr>
          <p:cNvPr id="2050" name="Imagen 2" descr="C:\Program Files\Microsoft Office\MEDIA\CAGCAT10\j018560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7"/>
            <a:ext cx="2664296" cy="266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pic>
        <p:nvPicPr>
          <p:cNvPr id="2051" name="Imagen 3" descr="C:\Users\PC\AppData\Local\Microsoft\Windows\Temporary Internet Files\Content.IE5\V2TD0SNB\MC90027939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00683"/>
            <a:ext cx="3218424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50503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4869160"/>
            <a:ext cx="7787208" cy="1396752"/>
          </a:xfrm>
        </p:spPr>
        <p:txBody>
          <a:bodyPr>
            <a:noAutofit/>
          </a:bodyPr>
          <a:lstStyle/>
          <a:p>
            <a:r>
              <a:rPr lang="es-ES" sz="2800" dirty="0"/>
              <a:t>La maternidad y la infancia tienen derecho a cuidados y asistencia especiales. Todos los niños, nacidos de matrimonio o fuera de matrimonio, tienen derecho a igual protección social.</a:t>
            </a:r>
          </a:p>
        </p:txBody>
      </p:sp>
      <p:pic>
        <p:nvPicPr>
          <p:cNvPr id="3074" name="Imagen 2" descr="C:\Users\PC\AppData\Local\Microsoft\Windows\Temporary Internet Files\Content.IE5\KWL6CB78\MP90042257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11960" cy="287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pic>
        <p:nvPicPr>
          <p:cNvPr id="3076" name="Imagen 4" descr="C:\Users\PC\AppData\Local\Microsoft\Windows\Temporary Internet Files\Content.IE5\FDXXGUBI\MP900414077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699"/>
          <a:stretch/>
        </p:blipFill>
        <p:spPr bwMode="auto">
          <a:xfrm>
            <a:off x="4067944" y="2564904"/>
            <a:ext cx="331236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pic>
        <p:nvPicPr>
          <p:cNvPr id="3075" name="Imagen 3" descr="C:\Users\PC\AppData\Local\Microsoft\Windows\Temporary Internet Files\Content.IE5\UFHCEHMW\MP900422094[1]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21"/>
          <a:stretch/>
        </p:blipFill>
        <p:spPr bwMode="auto">
          <a:xfrm>
            <a:off x="4139952" y="0"/>
            <a:ext cx="2808312" cy="263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pic>
        <p:nvPicPr>
          <p:cNvPr id="3077" name="Imagen 5" descr="C:\Users\PC\AppData\Local\Microsoft\Windows\Temporary Internet Files\Content.IE5\UFHCEHMW\MP900408959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412947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8388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Articulo 26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268760"/>
            <a:ext cx="4752528" cy="5256584"/>
          </a:xfrm>
        </p:spPr>
        <p:txBody>
          <a:bodyPr>
            <a:normAutofit/>
          </a:bodyPr>
          <a:lstStyle/>
          <a:p>
            <a:r>
              <a:rPr lang="es-ES" sz="2400" dirty="0"/>
              <a:t>Toda persona tiene derecho a la educación. La educación debe ser gratuita, al menos en lo concerniente a la instrucción elemental y fundamental. La instrucción elemental será obligatoria. La instrucción técnica y profesional habrá de ser generalizada; el acceso a los estudios superiores será igual para todos, en función de los méritos respectivos.</a:t>
            </a:r>
          </a:p>
        </p:txBody>
      </p:sp>
      <p:pic>
        <p:nvPicPr>
          <p:cNvPr id="4101" name="Imagen 5" descr="C:\Users\PC\AppData\Local\Microsoft\Windows\Temporary Internet Files\Content.IE5\V2TD0SNB\MC90029067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471601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2863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88640"/>
            <a:ext cx="5760640" cy="2880320"/>
          </a:xfrm>
        </p:spPr>
        <p:txBody>
          <a:bodyPr>
            <a:normAutofit lnSpcReduction="10000"/>
          </a:bodyPr>
          <a:lstStyle/>
          <a:p>
            <a:r>
              <a:rPr lang="es-ES" dirty="0"/>
              <a:t>La educación tendrá por objeto el pleno desarrollo de la personalidad humana y el fortalecimiento del respeto a los derechos humanos y a las libertades fundamentales; favorecerá la comprensión, la tolerancia y la amistad entre todas las naciones y todos los grupos étnicos o religiosos, y promoverá el desarrollo de las actividades de las Naciones Unidas para el mantenimiento de la paz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4572000" y="3317316"/>
            <a:ext cx="3312368" cy="2559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Los padres tendrán derecho preferente a escoger el tipo de educación que habrá de darse a sus hijos.</a:t>
            </a:r>
          </a:p>
        </p:txBody>
      </p:sp>
      <p:pic>
        <p:nvPicPr>
          <p:cNvPr id="5122" name="Imagen 2" descr="C:\Users\PC\AppData\Local\Microsoft\Windows\Temporary Internet Files\Content.IE5\KWL6CB78\MC90033549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19" y="548680"/>
            <a:ext cx="272886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pic>
        <p:nvPicPr>
          <p:cNvPr id="5123" name="Imagen 3" descr="C:\Users\PC\AppData\Local\Microsoft\Windows\Temporary Internet Files\Content.IE5\V2TD0SNB\MC900436161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398" y="3140968"/>
            <a:ext cx="419644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8187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99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Artículo 27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4029076"/>
            <a:ext cx="7620000" cy="282892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s-CL" sz="2400" b="1" dirty="0" smtClean="0"/>
          </a:p>
          <a:p>
            <a:r>
              <a:rPr lang="es-CL" sz="2400" dirty="0" smtClean="0"/>
              <a:t>Toda persona tiene derecho a tomar parte libremente en la vida cultural de la comunidad, a gozar de las artes y a participar en el progreso científico y en los beneficios que de él resulten.</a:t>
            </a:r>
          </a:p>
          <a:p>
            <a:r>
              <a:rPr lang="es-CL" sz="2400" dirty="0" smtClean="0"/>
              <a:t>Toda persona tiene derecho a la protección de los intereses morales y materiales que le correspondan por razón de las producciones científicas, literarias o artísticas de que sea autora.</a:t>
            </a:r>
          </a:p>
          <a:p>
            <a:endParaRPr lang="es-ES" dirty="0"/>
          </a:p>
        </p:txBody>
      </p:sp>
      <p:pic>
        <p:nvPicPr>
          <p:cNvPr id="1026" name="Picture 2" descr="http://www.astrored.org/enciclopedia/preguntas-respuestas/cientific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57298"/>
            <a:ext cx="3162300" cy="2714625"/>
          </a:xfrm>
          <a:prstGeom prst="rect">
            <a:avLst/>
          </a:prstGeom>
          <a:noFill/>
        </p:spPr>
      </p:pic>
      <p:pic>
        <p:nvPicPr>
          <p:cNvPr id="1028" name="Picture 4" descr="http://www.educa.madrid.org/cms_tools/files/7085086e-77b0-43b6-ae24-b8c2e5a77e38/libro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643050"/>
            <a:ext cx="2864389" cy="2500331"/>
          </a:xfrm>
          <a:prstGeom prst="rect">
            <a:avLst/>
          </a:prstGeom>
          <a:noFill/>
        </p:spPr>
      </p:pic>
      <p:pic>
        <p:nvPicPr>
          <p:cNvPr id="1030" name="Picture 6" descr="http://www.2001produccionesartisticas.es/images/musilk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1357298"/>
            <a:ext cx="1934245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34209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060848"/>
            <a:ext cx="7620000" cy="1143000"/>
          </a:xfrm>
        </p:spPr>
        <p:txBody>
          <a:bodyPr/>
          <a:lstStyle/>
          <a:p>
            <a:r>
              <a:rPr lang="es-ES" sz="16600" dirty="0" smtClean="0"/>
              <a:t>Gracias</a:t>
            </a:r>
            <a:endParaRPr lang="es-ES" sz="16600" dirty="0"/>
          </a:p>
        </p:txBody>
      </p:sp>
    </p:spTree>
    <p:extLst>
      <p:ext uri="{BB962C8B-B14F-4D97-AF65-F5344CB8AC3E}">
        <p14:creationId xmlns:p14="http://schemas.microsoft.com/office/powerpoint/2010/main" xmlns="" val="4693964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b="1" dirty="0"/>
              <a:t>¿Qué son los derechos humanos?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628800"/>
            <a:ext cx="7776864" cy="2836912"/>
          </a:xfrm>
        </p:spPr>
        <p:txBody>
          <a:bodyPr>
            <a:normAutofit fontScale="92500" lnSpcReduction="10000"/>
          </a:bodyPr>
          <a:lstStyle/>
          <a:p>
            <a:r>
              <a:rPr lang="es-ES" sz="2400" dirty="0"/>
              <a:t>Los derechos humanos son derechos inherentes a todos los seres humanos, sin distinción alguna de nacionalidad, lugar de residencia, sexo, origen nacional o étnico, color, religión, lengua, o cualquier otra condición. </a:t>
            </a:r>
          </a:p>
          <a:p>
            <a:r>
              <a:rPr lang="es-ES" sz="2400" dirty="0"/>
              <a:t>Todos tenemos los mismos derechos humanos, sin discriminación alguna. </a:t>
            </a:r>
          </a:p>
          <a:p>
            <a:r>
              <a:rPr lang="es-ES" sz="2400" dirty="0"/>
              <a:t>Estos derechos son interrelacionados, interdependientes e indivisibles.</a:t>
            </a:r>
          </a:p>
          <a:p>
            <a:endParaRPr lang="es-ES" dirty="0"/>
          </a:p>
        </p:txBody>
      </p:sp>
      <p:pic>
        <p:nvPicPr>
          <p:cNvPr id="1026" name="Imagen 2" descr="derechos_humanos.jpg (415×296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038599"/>
            <a:ext cx="3952875" cy="28194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483392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DECLARACIÓN UNIVERSAL DE LOS DERECHOS HUMANOS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Aquí va el video de la </a:t>
            </a:r>
            <a:r>
              <a:rPr lang="es-ES" dirty="0" err="1" smtClean="0"/>
              <a:t>Declaracion</a:t>
            </a:r>
            <a:r>
              <a:rPr lang="es-ES" dirty="0" smtClean="0"/>
              <a:t> Universal de los Derechos Humanos. No lo puedo mandar por lo que pesa mucho.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703832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99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2" descr="grupo-personas-chica.gif (567×478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56792"/>
            <a:ext cx="5976664" cy="5038529"/>
          </a:xfrm>
          <a:prstGeom prst="rect">
            <a:avLst/>
          </a:prstGeom>
          <a:noFill/>
          <a:effectLst>
            <a:softEdge rad="0"/>
          </a:effec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b="1" dirty="0"/>
              <a:t>Interdependientes e indivisibles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800600"/>
          </a:xfrm>
        </p:spPr>
        <p:txBody>
          <a:bodyPr>
            <a:normAutofit fontScale="92500" lnSpcReduction="20000"/>
          </a:bodyPr>
          <a:lstStyle/>
          <a:p>
            <a:r>
              <a:rPr lang="es-ES" sz="2000" dirty="0"/>
              <a:t>Todos los derechos humanos, sean éstos los derechos civiles y políticos, como el derecho a la vida, la igualdad ante la ley y la libertad de expresión; los derechos económicos, sociales y culturales, como el derecho al trabajo, la seguridad social y la educación; o los derechos colectivos, como los derechos al desarrollo y la libre determinación, todos son derechos indivisibles, interrelacionados e interdependientes. El avance de uno facilita el avance de los demás. De la misma manera, la privación de un derecho afecta negativamente a los demás. 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973092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Iguales y no discriminatorios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5257800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s-ES" sz="2400" dirty="0"/>
              <a:t>La no discriminación es un principio transversal en el derecho internacional de derechos humanos. Está presente en todos los principales tratados de derechos humanos y constituye el tema central de algunas convenciones internacionales como la Convención </a:t>
            </a:r>
            <a:r>
              <a:rPr lang="es-ES" sz="2400" dirty="0" smtClean="0"/>
              <a:t>Internacional.</a:t>
            </a:r>
            <a:endParaRPr lang="es-ES" sz="2400" dirty="0"/>
          </a:p>
          <a:p>
            <a:pPr>
              <a:lnSpc>
                <a:spcPct val="80000"/>
              </a:lnSpc>
            </a:pPr>
            <a:r>
              <a:rPr lang="es-ES" sz="2400" dirty="0"/>
              <a:t>El principio se aplica a toda persona en relación con todos los derechos humanos y las libertades, y prohíbe la discriminación sobre la base de una lista no exhaustiva de categorías tales como sexo, raza, color, y así sucesivamente</a:t>
            </a:r>
            <a:r>
              <a:rPr lang="es-ES" sz="2400" dirty="0" smtClean="0"/>
              <a:t>.</a:t>
            </a:r>
            <a:endParaRPr lang="es-ES" sz="2400" b="1" dirty="0"/>
          </a:p>
          <a:p>
            <a:endParaRPr lang="es-ES" dirty="0"/>
          </a:p>
        </p:txBody>
      </p:sp>
      <p:pic>
        <p:nvPicPr>
          <p:cNvPr id="4" name="Picture 4" descr="http://www.gobiernodecanarias.org/educacion/9/Usr/lalaboral/Vicedireccion/Actividades%2009/Derechos%20humanos/convencion-derechos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729" y="1772816"/>
            <a:ext cx="4225184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917234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7620000" cy="1143000"/>
          </a:xfrm>
        </p:spPr>
        <p:txBody>
          <a:bodyPr/>
          <a:lstStyle/>
          <a:p>
            <a:r>
              <a:rPr lang="es-ES" sz="4800" b="1" dirty="0"/>
              <a:t>Artículo 22. Respeto de la privacidad</a:t>
            </a:r>
            <a:br>
              <a:rPr lang="es-ES" sz="4800" b="1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4762872" cy="4800600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</a:pPr>
            <a:r>
              <a:rPr lang="es-ES" sz="2000" dirty="0" smtClean="0"/>
              <a:t>Ninguna persona con discapacidad, independientemente de cuál sea su lugar de residencia o su modalidad de convivencia, será objeto de injerencias arbitrarias o ilegales en su vida privada, familia, hogar, correspondencia o cualquier otro tipo de comunicación, o de agresiones ilícitas contra su honor y su reputación. Las personas con discapacidad tendrán derecho a ser protegidas por la ley frente a dichas injerencias o agresiones.</a:t>
            </a:r>
          </a:p>
          <a:p>
            <a:pPr marL="609600" indent="-609600">
              <a:lnSpc>
                <a:spcPct val="90000"/>
              </a:lnSpc>
            </a:pPr>
            <a:r>
              <a:rPr lang="es-ES" sz="2000" dirty="0" smtClean="0"/>
              <a:t>Los Estados Partes protegerán la privacidad de la información personal y relativa a la salud y a la rehabilitación de las personas con discapacidad en igualdad de condiciones con las demás.</a:t>
            </a:r>
          </a:p>
          <a:p>
            <a:endParaRPr lang="es-ES" dirty="0"/>
          </a:p>
        </p:txBody>
      </p:sp>
      <p:pic>
        <p:nvPicPr>
          <p:cNvPr id="3074" name="Imagen 2" descr="5882-senal-estacionamiento-reservado-para-discapacitado.jpg (114×13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03958">
            <a:off x="5525222" y="963145"/>
            <a:ext cx="2232248" cy="254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pic>
        <p:nvPicPr>
          <p:cNvPr id="1026" name="Imagen 2" descr="discapacitados1.bmp (286×286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73016"/>
            <a:ext cx="3312368" cy="331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0501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es-ES" sz="5400" dirty="0" smtClean="0"/>
              <a:t>Articulo 23</a:t>
            </a:r>
            <a:endParaRPr lang="es-ES" sz="5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556792"/>
            <a:ext cx="7704856" cy="11521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" sz="3200" dirty="0"/>
              <a:t>Toda persona tiene derecho al trabajo, a la libre elección de su trabajo, a condiciones equitativas y satisfactorias de trabajo y a la protección contra el desempleo</a:t>
            </a:r>
            <a:r>
              <a:rPr lang="es-ES" sz="3200" dirty="0" smtClean="0"/>
              <a:t>.</a:t>
            </a:r>
            <a:endParaRPr lang="es-ES" sz="3200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1028" name="Imagen 4" descr="hombre-y-mujer1.jpg (320×320)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7732"/>
          <a:stretch/>
        </p:blipFill>
        <p:spPr bwMode="auto">
          <a:xfrm>
            <a:off x="0" y="4437112"/>
            <a:ext cx="3503521" cy="242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635896" y="4653136"/>
            <a:ext cx="51125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6">
                    <a:lumMod val="50000"/>
                  </a:schemeClr>
                </a:solidFill>
              </a:rPr>
              <a:t>Toda persona tiene derecho, sin discriminación alguna, a igual salario por trabajo igual.</a:t>
            </a:r>
          </a:p>
          <a:p>
            <a:endParaRPr lang="es-E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30" name="Imagen 6" descr="oficios.gif (425×222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538586"/>
            <a:ext cx="404812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2672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131840" y="404664"/>
            <a:ext cx="5328592" cy="2160239"/>
          </a:xfrm>
        </p:spPr>
        <p:txBody>
          <a:bodyPr>
            <a:normAutofit fontScale="85000" lnSpcReduction="20000"/>
          </a:bodyPr>
          <a:lstStyle/>
          <a:p>
            <a:r>
              <a:rPr lang="es-ES" sz="2600" dirty="0">
                <a:solidFill>
                  <a:schemeClr val="tx2"/>
                </a:solidFill>
              </a:rPr>
              <a:t>Toda persona que trabaja tiene derecho a una remuneración equitativa y satisfactoria, que le asegure, así como a su familia, una existencia conforme a la dignidad humana y que será completada, en caso necesario, por cualesquiera otros medios de protección social.</a:t>
            </a:r>
          </a:p>
          <a:p>
            <a:endParaRPr lang="es-ES" dirty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-180528" y="3789040"/>
            <a:ext cx="8507288" cy="2160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2" name="1 Rectángulo"/>
          <p:cNvSpPr/>
          <p:nvPr/>
        </p:nvSpPr>
        <p:spPr>
          <a:xfrm>
            <a:off x="184684" y="4581128"/>
            <a:ext cx="3888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es-ES" sz="2400" dirty="0">
                <a:solidFill>
                  <a:schemeClr val="tx2"/>
                </a:solidFill>
              </a:rPr>
              <a:t>Toda persona tiene derecho a fundar sindicatos y a sindicarse para la defensa de sus </a:t>
            </a:r>
            <a:r>
              <a:rPr lang="es-ES" sz="2400" dirty="0" smtClean="0">
                <a:solidFill>
                  <a:schemeClr val="tx2"/>
                </a:solidFill>
              </a:rPr>
              <a:t>intereses</a:t>
            </a:r>
            <a:r>
              <a:rPr lang="es-ES" sz="2000" dirty="0" smtClean="0">
                <a:solidFill>
                  <a:schemeClr val="tx2"/>
                </a:solidFill>
              </a:rPr>
              <a:t>.</a:t>
            </a:r>
            <a:endParaRPr lang="es-ES" sz="2000" dirty="0">
              <a:solidFill>
                <a:schemeClr val="tx2"/>
              </a:solidFill>
            </a:endParaRPr>
          </a:p>
        </p:txBody>
      </p:sp>
      <p:pic>
        <p:nvPicPr>
          <p:cNvPr id="2052" name="Imagen 4" descr="embarazada_perfil.jpg (477×480)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50" r="19386"/>
          <a:stretch/>
        </p:blipFill>
        <p:spPr bwMode="auto">
          <a:xfrm>
            <a:off x="827584" y="0"/>
            <a:ext cx="2638697" cy="412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pic>
        <p:nvPicPr>
          <p:cNvPr id="2054" name="Imagen 6" descr="dinero.jpg (490×355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5592" y="3651920"/>
            <a:ext cx="447484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5074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Articulo 24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2962672" cy="4781128"/>
          </a:xfrm>
        </p:spPr>
        <p:txBody>
          <a:bodyPr>
            <a:normAutofit/>
          </a:bodyPr>
          <a:lstStyle/>
          <a:p>
            <a:r>
              <a:rPr lang="es-ES" sz="2400" dirty="0"/>
              <a:t>Toda persona tiene derecho al descanso, al disfrute del tiempo libre, a una limitación razonable de la duración del trabajo y a vacaciones periódicas pagadas</a:t>
            </a:r>
            <a:r>
              <a:rPr lang="es-ES" sz="2400" dirty="0" smtClean="0"/>
              <a:t>.</a:t>
            </a:r>
          </a:p>
          <a:p>
            <a:endParaRPr lang="es-ES" sz="2400" dirty="0"/>
          </a:p>
        </p:txBody>
      </p:sp>
      <p:pic>
        <p:nvPicPr>
          <p:cNvPr id="3074" name="Imagen 2" descr="C:\Users\PC\AppData\Local\Microsoft\Windows\Temporary Internet Files\Content.IE5\UFHCEHMW\MC900410885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56792"/>
            <a:ext cx="5112568" cy="498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52153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DERECHOS HUMANOS &amp;#x0D;&amp;#x0A;                                  ARTICULO 22-26&amp;quot;&quot;/&gt;&lt;property id=&quot;20307&quot; value=&quot;261&quot;/&gt;&lt;/object&gt;&lt;object type=&quot;3&quot; unique_id=&quot;10005&quot;&gt;&lt;property id=&quot;20148&quot; value=&quot;5&quot;/&gt;&lt;property id=&quot;20300&quot; value=&quot;Slide 2 - &amp;quot;¿Qué son los derechos humanos?&amp;quot;&quot;/&gt;&lt;property id=&quot;20307&quot; value=&quot;262&quot;/&gt;&lt;/object&gt;&lt;object type=&quot;3&quot; unique_id=&quot;10006&quot;&gt;&lt;property id=&quot;20148&quot; value=&quot;5&quot;/&gt;&lt;property id=&quot;20300&quot; value=&quot;Slide 3 - &amp;quot;DECLARACIÓN UNIVERSAL DE LOS DERECHOS HUMANOS&amp;quot;&quot;/&gt;&lt;property id=&quot;20307&quot; value=&quot;271&quot;/&gt;&lt;/object&gt;&lt;object type=&quot;3&quot; unique_id=&quot;10007&quot;&gt;&lt;property id=&quot;20148&quot; value=&quot;5&quot;/&gt;&lt;property id=&quot;20300&quot; value=&quot;Slide 4 - &amp;quot;Interdependientes e indivisibles&amp;quot;&quot;/&gt;&lt;property id=&quot;20307&quot; value=&quot;263&quot;/&gt;&lt;/object&gt;&lt;object type=&quot;3&quot; unique_id=&quot;10008&quot;&gt;&lt;property id=&quot;20148&quot; value=&quot;5&quot;/&gt;&lt;property id=&quot;20300&quot; value=&quot;Slide 5 - &amp;quot;Iguales y no discriminatorios&amp;quot;&quot;/&gt;&lt;property id=&quot;20307&quot; value=&quot;265&quot;/&gt;&lt;/object&gt;&lt;object type=&quot;3&quot; unique_id=&quot;10009&quot;&gt;&lt;property id=&quot;20148&quot; value=&quot;5&quot;/&gt;&lt;property id=&quot;20300&quot; value=&quot;Slide 6 - &amp;quot;Artículo 22. Respeto de la privacidad&amp;#x0D;&amp;#x0A;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Articulo 23&amp;quot;&quot;/&gt;&lt;property id=&quot;20307&quot; value=&quot;257&quot;/&gt;&lt;/object&gt;&lt;object type=&quot;3&quot; unique_id=&quot;10011&quot;&gt;&lt;property id=&quot;20148&quot; value=&quot;5&quot;/&gt;&lt;property id=&quot;20300&quot; value=&quot;Slide 8&quot;/&gt;&lt;property id=&quot;20307&quot; value=&quot;259&quot;/&gt;&lt;/object&gt;&lt;object type=&quot;3&quot; unique_id=&quot;10012&quot;&gt;&lt;property id=&quot;20148&quot; value=&quot;5&quot;/&gt;&lt;property id=&quot;20300&quot; value=&quot;Slide 9 - &amp;quot;Articulo 24&amp;quot;&quot;/&gt;&lt;property id=&quot;20307&quot; value=&quot;258&quot;/&gt;&lt;/object&gt;&lt;object type=&quot;3&quot; unique_id=&quot;10013&quot;&gt;&lt;property id=&quot;20148&quot; value=&quot;5&quot;/&gt;&lt;property id=&quot;20300&quot; value=&quot;Slide 10 - &amp;quot;Articulo 25 &amp;quot;&quot;/&gt;&lt;property id=&quot;20307&quot; value=&quot;266&quot;/&gt;&lt;/object&gt;&lt;object type=&quot;3&quot; unique_id=&quot;10014&quot;&gt;&lt;property id=&quot;20148&quot; value=&quot;5&quot;/&gt;&lt;property id=&quot;20300&quot; value=&quot;Slide 11&quot;/&gt;&lt;property id=&quot;20307&quot; value=&quot;267&quot;/&gt;&lt;/object&gt;&lt;object type=&quot;3&quot; unique_id=&quot;10015&quot;&gt;&lt;property id=&quot;20148&quot; value=&quot;5&quot;/&gt;&lt;property id=&quot;20300&quot; value=&quot;Slide 12 - &amp;quot;Articulo 26&amp;quot;&quot;/&gt;&lt;property id=&quot;20307&quot; value=&quot;268&quot;/&gt;&lt;/object&gt;&lt;object type=&quot;3&quot; unique_id=&quot;10016&quot;&gt;&lt;property id=&quot;20148&quot; value=&quot;5&quot;/&gt;&lt;property id=&quot;20300&quot; value=&quot;Slide 13&quot;/&gt;&lt;property id=&quot;20307&quot; value=&quot;269&quot;/&gt;&lt;/object&gt;&lt;object type=&quot;3&quot; unique_id=&quot;10017&quot;&gt;&lt;property id=&quot;20148&quot; value=&quot;5&quot;/&gt;&lt;property id=&quot;20300&quot; value=&quot;Slide 14 - &amp;quot;Artículo 27&amp;quot;&quot;/&gt;&lt;property id=&quot;20307&quot; value=&quot;273&quot;/&gt;&lt;/object&gt;&lt;object type=&quot;3&quot; unique_id=&quot;10018&quot;&gt;&lt;property id=&quot;20148&quot; value=&quot;5&quot;/&gt;&lt;property id=&quot;20300&quot; value=&quot;Slide 15 - &amp;quot;Gracias&amp;quot;&quot;/&gt;&lt;property id=&quot;20307&quot; value=&quot;270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283</TotalTime>
  <Words>894</Words>
  <Application>Microsoft Office PowerPoint</Application>
  <PresentationFormat>Presentación en pantalla (4:3)</PresentationFormat>
  <Paragraphs>49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Adyacencia</vt:lpstr>
      <vt:lpstr>DERECHOS HUMANOS                                    ARTICULO 22-26</vt:lpstr>
      <vt:lpstr>¿Qué son los derechos humanos?</vt:lpstr>
      <vt:lpstr>DECLARACIÓN UNIVERSAL DE LOS DERECHOS HUMANOS</vt:lpstr>
      <vt:lpstr>Interdependientes e indivisibles</vt:lpstr>
      <vt:lpstr>Iguales y no discriminatorios</vt:lpstr>
      <vt:lpstr>Artículo 22. Respeto de la privacidad </vt:lpstr>
      <vt:lpstr>Articulo 23</vt:lpstr>
      <vt:lpstr>Diapositiva 8</vt:lpstr>
      <vt:lpstr>Articulo 24</vt:lpstr>
      <vt:lpstr>Articulo 25 </vt:lpstr>
      <vt:lpstr>Diapositiva 11</vt:lpstr>
      <vt:lpstr>Articulo 26</vt:lpstr>
      <vt:lpstr>Diapositiva 13</vt:lpstr>
      <vt:lpstr>Artículo 27</vt:lpstr>
      <vt:lpstr>Gracias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</dc:creator>
  <cp:lastModifiedBy>Usuario_2</cp:lastModifiedBy>
  <cp:revision>29</cp:revision>
  <dcterms:created xsi:type="dcterms:W3CDTF">2010-04-18T20:35:03Z</dcterms:created>
  <dcterms:modified xsi:type="dcterms:W3CDTF">2012-07-24T23:33:28Z</dcterms:modified>
</cp:coreProperties>
</file>