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56" r:id="rId3"/>
    <p:sldId id="257" r:id="rId4"/>
    <p:sldId id="258" r:id="rId5"/>
    <p:sldId id="259" r:id="rId6"/>
    <p:sldId id="275" r:id="rId7"/>
    <p:sldId id="260" r:id="rId8"/>
    <p:sldId id="261" r:id="rId9"/>
    <p:sldId id="262" r:id="rId10"/>
    <p:sldId id="263" r:id="rId11"/>
    <p:sldId id="264" r:id="rId12"/>
    <p:sldId id="265" r:id="rId13"/>
    <p:sldId id="266" r:id="rId14"/>
    <p:sldId id="267" r:id="rId15"/>
    <p:sldId id="268" r:id="rId16"/>
    <p:sldId id="269" r:id="rId17"/>
    <p:sldId id="270" r:id="rId18"/>
    <p:sldId id="273" r:id="rId19"/>
    <p:sldId id="271" r:id="rId2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15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D761321D-6D10-4BDC-82BA-C4C28060D1F8}" type="datetimeFigureOut">
              <a:rPr lang="es-MX" smtClean="0"/>
              <a:t>09/06/2011</a:t>
            </a:fld>
            <a:endParaRPr lang="es-MX"/>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MX"/>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78BAEF48-782B-40C8-8BB2-320B93A054C1}"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761321D-6D10-4BDC-82BA-C4C28060D1F8}" type="datetimeFigureOut">
              <a:rPr lang="es-MX" smtClean="0"/>
              <a:t>09/06/2011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78BAEF48-782B-40C8-8BB2-320B93A054C1}"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761321D-6D10-4BDC-82BA-C4C28060D1F8}" type="datetimeFigureOut">
              <a:rPr lang="es-MX" smtClean="0"/>
              <a:t>09/06/2011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78BAEF48-782B-40C8-8BB2-320B93A054C1}"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D761321D-6D10-4BDC-82BA-C4C28060D1F8}" type="datetimeFigureOut">
              <a:rPr lang="es-MX" smtClean="0"/>
              <a:t>09/06/2011</a:t>
            </a:fld>
            <a:endParaRPr lang="es-MX"/>
          </a:p>
        </p:txBody>
      </p:sp>
      <p:sp>
        <p:nvSpPr>
          <p:cNvPr id="9" name="8 Marcador de número de diapositiva"/>
          <p:cNvSpPr>
            <a:spLocks noGrp="1"/>
          </p:cNvSpPr>
          <p:nvPr>
            <p:ph type="sldNum" sz="quarter" idx="15"/>
          </p:nvPr>
        </p:nvSpPr>
        <p:spPr/>
        <p:txBody>
          <a:bodyPr rtlCol="0"/>
          <a:lstStyle/>
          <a:p>
            <a:fld id="{78BAEF48-782B-40C8-8BB2-320B93A054C1}" type="slidenum">
              <a:rPr lang="es-MX" smtClean="0"/>
              <a:t>‹Nº›</a:t>
            </a:fld>
            <a:endParaRPr lang="es-MX"/>
          </a:p>
        </p:txBody>
      </p:sp>
      <p:sp>
        <p:nvSpPr>
          <p:cNvPr id="10" name="9 Marcador de pie de página"/>
          <p:cNvSpPr>
            <a:spLocks noGrp="1"/>
          </p:cNvSpPr>
          <p:nvPr>
            <p:ph type="ftr" sz="quarter" idx="16"/>
          </p:nvPr>
        </p:nvSpPr>
        <p:spPr/>
        <p:txBody>
          <a:bodyPr rtlCol="0"/>
          <a:lstStyle/>
          <a:p>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D761321D-6D10-4BDC-82BA-C4C28060D1F8}" type="datetimeFigureOut">
              <a:rPr lang="es-MX" smtClean="0"/>
              <a:t>09/06/2011</a:t>
            </a:fld>
            <a:endParaRPr lang="es-MX"/>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MX"/>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78BAEF48-782B-40C8-8BB2-320B93A054C1}"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D761321D-6D10-4BDC-82BA-C4C28060D1F8}" type="datetimeFigureOut">
              <a:rPr lang="es-MX" smtClean="0"/>
              <a:t>09/06/2011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78BAEF48-782B-40C8-8BB2-320B93A054C1}" type="slidenum">
              <a:rPr lang="es-MX" smtClean="0"/>
              <a:t>‹Nº›</a:t>
            </a:fld>
            <a:endParaRPr lang="es-MX"/>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D761321D-6D10-4BDC-82BA-C4C28060D1F8}" type="datetimeFigureOut">
              <a:rPr lang="es-MX" smtClean="0"/>
              <a:t>09/06/2011</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78BAEF48-782B-40C8-8BB2-320B93A054C1}" type="slidenum">
              <a:rPr lang="es-MX" smtClean="0"/>
              <a:t>‹Nº›</a:t>
            </a:fld>
            <a:endParaRPr lang="es-MX"/>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D761321D-6D10-4BDC-82BA-C4C28060D1F8}" type="datetimeFigureOut">
              <a:rPr lang="es-MX" smtClean="0"/>
              <a:t>09/06/2011</a:t>
            </a:fld>
            <a:endParaRPr lang="es-MX"/>
          </a:p>
        </p:txBody>
      </p:sp>
      <p:sp>
        <p:nvSpPr>
          <p:cNvPr id="7" name="6 Marcador de número de diapositiva"/>
          <p:cNvSpPr>
            <a:spLocks noGrp="1"/>
          </p:cNvSpPr>
          <p:nvPr>
            <p:ph type="sldNum" sz="quarter" idx="11"/>
          </p:nvPr>
        </p:nvSpPr>
        <p:spPr/>
        <p:txBody>
          <a:bodyPr rtlCol="0"/>
          <a:lstStyle/>
          <a:p>
            <a:fld id="{78BAEF48-782B-40C8-8BB2-320B93A054C1}" type="slidenum">
              <a:rPr lang="es-MX" smtClean="0"/>
              <a:t>‹Nº›</a:t>
            </a:fld>
            <a:endParaRPr lang="es-MX"/>
          </a:p>
        </p:txBody>
      </p:sp>
      <p:sp>
        <p:nvSpPr>
          <p:cNvPr id="8" name="7 Marcador de pie de página"/>
          <p:cNvSpPr>
            <a:spLocks noGrp="1"/>
          </p:cNvSpPr>
          <p:nvPr>
            <p:ph type="ftr" sz="quarter" idx="12"/>
          </p:nvPr>
        </p:nvSpPr>
        <p:spPr/>
        <p:txBody>
          <a:bodyPr rtlCol="0"/>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761321D-6D10-4BDC-82BA-C4C28060D1F8}" type="datetimeFigureOut">
              <a:rPr lang="es-MX" smtClean="0"/>
              <a:t>09/06/2011</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78BAEF48-782B-40C8-8BB2-320B93A054C1}"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D761321D-6D10-4BDC-82BA-C4C28060D1F8}" type="datetimeFigureOut">
              <a:rPr lang="es-MX" smtClean="0"/>
              <a:t>09/06/2011</a:t>
            </a:fld>
            <a:endParaRPr lang="es-MX"/>
          </a:p>
        </p:txBody>
      </p:sp>
      <p:sp>
        <p:nvSpPr>
          <p:cNvPr id="22" name="21 Marcador de número de diapositiva"/>
          <p:cNvSpPr>
            <a:spLocks noGrp="1"/>
          </p:cNvSpPr>
          <p:nvPr>
            <p:ph type="sldNum" sz="quarter" idx="15"/>
          </p:nvPr>
        </p:nvSpPr>
        <p:spPr/>
        <p:txBody>
          <a:bodyPr rtlCol="0"/>
          <a:lstStyle/>
          <a:p>
            <a:fld id="{78BAEF48-782B-40C8-8BB2-320B93A054C1}" type="slidenum">
              <a:rPr lang="es-MX" smtClean="0"/>
              <a:t>‹Nº›</a:t>
            </a:fld>
            <a:endParaRPr lang="es-MX"/>
          </a:p>
        </p:txBody>
      </p:sp>
      <p:sp>
        <p:nvSpPr>
          <p:cNvPr id="23" name="22 Marcador de pie de página"/>
          <p:cNvSpPr>
            <a:spLocks noGrp="1"/>
          </p:cNvSpPr>
          <p:nvPr>
            <p:ph type="ftr" sz="quarter" idx="16"/>
          </p:nvPr>
        </p:nvSpPr>
        <p:spPr/>
        <p:txBody>
          <a:bodyPr rtlCol="0"/>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D761321D-6D10-4BDC-82BA-C4C28060D1F8}" type="datetimeFigureOut">
              <a:rPr lang="es-MX" smtClean="0"/>
              <a:t>09/06/2011</a:t>
            </a:fld>
            <a:endParaRPr lang="es-MX"/>
          </a:p>
        </p:txBody>
      </p:sp>
      <p:sp>
        <p:nvSpPr>
          <p:cNvPr id="18" name="17 Marcador de número de diapositiva"/>
          <p:cNvSpPr>
            <a:spLocks noGrp="1"/>
          </p:cNvSpPr>
          <p:nvPr>
            <p:ph type="sldNum" sz="quarter" idx="11"/>
          </p:nvPr>
        </p:nvSpPr>
        <p:spPr/>
        <p:txBody>
          <a:bodyPr rtlCol="0"/>
          <a:lstStyle/>
          <a:p>
            <a:fld id="{78BAEF48-782B-40C8-8BB2-320B93A054C1}" type="slidenum">
              <a:rPr lang="es-MX" smtClean="0"/>
              <a:t>‹Nº›</a:t>
            </a:fld>
            <a:endParaRPr lang="es-MX"/>
          </a:p>
        </p:txBody>
      </p:sp>
      <p:sp>
        <p:nvSpPr>
          <p:cNvPr id="21" name="20 Marcador de pie de página"/>
          <p:cNvSpPr>
            <a:spLocks noGrp="1"/>
          </p:cNvSpPr>
          <p:nvPr>
            <p:ph type="ftr" sz="quarter" idx="12"/>
          </p:nvPr>
        </p:nvSpPr>
        <p:spPr/>
        <p:txBody>
          <a:bodyPr rtlCol="0"/>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761321D-6D10-4BDC-82BA-C4C28060D1F8}" type="datetimeFigureOut">
              <a:rPr lang="es-MX" smtClean="0"/>
              <a:t>09/06/2011</a:t>
            </a:fld>
            <a:endParaRPr lang="es-MX"/>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MX"/>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8BAEF48-782B-40C8-8BB2-320B93A054C1}"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image" Target="../media/image9.jpg"/><Relationship Id="rId18" Type="http://schemas.openxmlformats.org/officeDocument/2006/relationships/slide" Target="slide18.xml"/><Relationship Id="rId3" Type="http://schemas.openxmlformats.org/officeDocument/2006/relationships/image" Target="../media/image4.jpg"/><Relationship Id="rId21" Type="http://schemas.openxmlformats.org/officeDocument/2006/relationships/slide" Target="slide11.xml"/><Relationship Id="rId7" Type="http://schemas.openxmlformats.org/officeDocument/2006/relationships/image" Target="../media/image6.jpg"/><Relationship Id="rId12" Type="http://schemas.openxmlformats.org/officeDocument/2006/relationships/slide" Target="slide14.xml"/><Relationship Id="rId17" Type="http://schemas.openxmlformats.org/officeDocument/2006/relationships/image" Target="../media/image11.jpg"/><Relationship Id="rId2" Type="http://schemas.openxmlformats.org/officeDocument/2006/relationships/slide" Target="slide7.xml"/><Relationship Id="rId16" Type="http://schemas.openxmlformats.org/officeDocument/2006/relationships/slide" Target="slide19.xml"/><Relationship Id="rId20" Type="http://schemas.openxmlformats.org/officeDocument/2006/relationships/slide" Target="slide12.xml"/><Relationship Id="rId1" Type="http://schemas.openxmlformats.org/officeDocument/2006/relationships/slideLayout" Target="../slideLayouts/slideLayout7.xml"/><Relationship Id="rId6" Type="http://schemas.openxmlformats.org/officeDocument/2006/relationships/slide" Target="slide10.xml"/><Relationship Id="rId11" Type="http://schemas.openxmlformats.org/officeDocument/2006/relationships/image" Target="../media/image8.jpg"/><Relationship Id="rId5" Type="http://schemas.openxmlformats.org/officeDocument/2006/relationships/image" Target="../media/image5.jpg"/><Relationship Id="rId15" Type="http://schemas.openxmlformats.org/officeDocument/2006/relationships/image" Target="../media/image10.jpg"/><Relationship Id="rId10" Type="http://schemas.openxmlformats.org/officeDocument/2006/relationships/slide" Target="slide15.xml"/><Relationship Id="rId19" Type="http://schemas.openxmlformats.org/officeDocument/2006/relationships/slide" Target="slide16.xml"/><Relationship Id="rId4" Type="http://schemas.openxmlformats.org/officeDocument/2006/relationships/slide" Target="slide9.xml"/><Relationship Id="rId9" Type="http://schemas.openxmlformats.org/officeDocument/2006/relationships/image" Target="../media/image7.jpg"/><Relationship Id="rId14" Type="http://schemas.openxmlformats.org/officeDocument/2006/relationships/slide" Target="slide17.xml"/><Relationship Id="rId22" Type="http://schemas.openxmlformats.org/officeDocument/2006/relationships/slide" Target="slide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3789040"/>
            <a:ext cx="6336704" cy="2585323"/>
          </a:xfrm>
          <a:prstGeom prst="rect">
            <a:avLst/>
          </a:prstGeom>
          <a:noFill/>
        </p:spPr>
        <p:txBody>
          <a:bodyPr wrap="square" lIns="91440" tIns="45720" rIns="91440" bIns="45720">
            <a:spAutoFit/>
          </a:bodyPr>
          <a:lstStyle/>
          <a:p>
            <a:pPr algn="ctr"/>
            <a:r>
              <a:rPr lang="es-E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Protocolos</a:t>
            </a:r>
          </a:p>
          <a:p>
            <a:pPr algn="ctr"/>
            <a:r>
              <a:rPr lang="es-E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de</a:t>
            </a:r>
          </a:p>
          <a:p>
            <a:pPr algn="ctr"/>
            <a:r>
              <a:rPr lang="es-E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Comunicaci</a:t>
            </a:r>
            <a:r>
              <a:rPr lang="es-E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ón</a:t>
            </a:r>
            <a:endParaRPr lang="es-E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pic>
        <p:nvPicPr>
          <p:cNvPr id="3" name="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224250"/>
            <a:ext cx="2143125" cy="2143125"/>
          </a:xfrm>
          <a:prstGeom prst="rect">
            <a:avLst/>
          </a:prstGeom>
        </p:spPr>
      </p:pic>
    </p:spTree>
    <p:extLst>
      <p:ext uri="{BB962C8B-B14F-4D97-AF65-F5344CB8AC3E}">
        <p14:creationId xmlns:p14="http://schemas.microsoft.com/office/powerpoint/2010/main" val="2522908008"/>
      </p:ext>
    </p:extLst>
  </p:cSld>
  <p:clrMapOvr>
    <a:masterClrMapping/>
  </p:clrMapOvr>
  <mc:AlternateContent xmlns:mc="http://schemas.openxmlformats.org/markup-compatibility/2006">
    <mc:Choice xmlns:p14="http://schemas.microsoft.com/office/powerpoint/2010/main" Requires="p14">
      <p:transition spd="slow" p14:dur="3400" advClick="0" advTm="15000">
        <p14:reveal/>
      </p:transition>
    </mc:Choice>
    <mc:Fallback>
      <p:transition spd="slow" advClick="0" advTm="1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4" presetClass="entr" presetSubtype="10" fill="hold" nodeType="after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randombar(horizont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88640"/>
            <a:ext cx="8064896" cy="6401753"/>
          </a:xfrm>
          <a:prstGeom prst="rect">
            <a:avLst/>
          </a:prstGeom>
        </p:spPr>
        <p:txBody>
          <a:bodyPr wrap="square">
            <a:spAutoFit/>
          </a:bodyPr>
          <a:lstStyle/>
          <a:p>
            <a:r>
              <a:rPr lang="es-MX" sz="3200" dirty="0" smtClean="0"/>
              <a:t>User Datagram Protocol (UDP)</a:t>
            </a:r>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pPr algn="just"/>
            <a:r>
              <a:rPr lang="es-MX" sz="2000" dirty="0" smtClean="0"/>
              <a:t>Protocolo para transmisiones que pueden permitirse ciertos errores (pérdida de paquetes) a cambio de un incremento en la velocidad.  Es aplicado en transmisiones de Video en tiempo real (por ejemplo RealPlayer) que ignora los marcos erróneos y en otras comunicaciones Internet como DNS.  Ofrece mucho menos control que TCP  , por lo que también ha sido descrito como "Unreliable Datagram Protocol".  No puede garantizar el orden de llegada de los paquetes ni tampoco la llegada en sí, sin embargo garantiza menor tiempo de respuesta que TCP.  Está descrito en RFC 768.</a:t>
            </a:r>
            <a:endParaRPr lang="es-MX" sz="2000" dirty="0"/>
          </a:p>
        </p:txBody>
      </p:sp>
    </p:spTree>
    <p:extLst>
      <p:ext uri="{BB962C8B-B14F-4D97-AF65-F5344CB8AC3E}">
        <p14:creationId xmlns:p14="http://schemas.microsoft.com/office/powerpoint/2010/main" val="47031840"/>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188640"/>
            <a:ext cx="7848872" cy="6586418"/>
          </a:xfrm>
          <a:prstGeom prst="rect">
            <a:avLst/>
          </a:prstGeom>
        </p:spPr>
        <p:txBody>
          <a:bodyPr wrap="square">
            <a:spAutoFit/>
          </a:bodyPr>
          <a:lstStyle/>
          <a:p>
            <a:r>
              <a:rPr lang="es-MX" sz="3200" dirty="0" smtClean="0"/>
              <a:t>Dynamic Host Configuration Protocol (DHCP)</a:t>
            </a:r>
          </a:p>
          <a:p>
            <a:endParaRPr lang="es-MX" sz="3200" dirty="0"/>
          </a:p>
          <a:p>
            <a:endParaRPr lang="es-MX" sz="3200" dirty="0" smtClean="0"/>
          </a:p>
          <a:p>
            <a:endParaRPr lang="es-MX" sz="3200" dirty="0"/>
          </a:p>
          <a:p>
            <a:endParaRPr lang="es-MX" sz="3200" dirty="0" smtClean="0"/>
          </a:p>
          <a:p>
            <a:endParaRPr lang="es-MX" sz="3200" dirty="0" smtClean="0"/>
          </a:p>
          <a:p>
            <a:endParaRPr lang="es-MX" dirty="0" smtClean="0"/>
          </a:p>
          <a:p>
            <a:pPr algn="just"/>
            <a:r>
              <a:rPr lang="es-MX" sz="2000" dirty="0" smtClean="0"/>
              <a:t>Este protocolo permite simplificar la administración de grandes redes IP, permitiendo que los equipos individuales de una red puedan obtener sus datos de configuración desde un servidor especial (servidor DHCP), en especial en aquellas redes en las que no se tiene información exacta sobre los equipos individuales hasta que estos no recaban la información.  Es el caso típico de muchos proveedores de servicios de Internet (ISPs) y de redes a las que se conectan portátiles o empleados de forma remota          ( 3.6).</a:t>
            </a:r>
            <a:endParaRPr lang="es-MX" sz="2000" dirty="0"/>
          </a:p>
        </p:txBody>
      </p:sp>
    </p:spTree>
    <p:extLst>
      <p:ext uri="{BB962C8B-B14F-4D97-AF65-F5344CB8AC3E}">
        <p14:creationId xmlns:p14="http://schemas.microsoft.com/office/powerpoint/2010/main" val="87955272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36104" y="476672"/>
            <a:ext cx="7160232" cy="5478423"/>
          </a:xfrm>
          <a:prstGeom prst="rect">
            <a:avLst/>
          </a:prstGeom>
        </p:spPr>
        <p:txBody>
          <a:bodyPr wrap="square">
            <a:spAutoFit/>
          </a:bodyPr>
          <a:lstStyle/>
          <a:p>
            <a:r>
              <a:rPr lang="es-MX" sz="3200" dirty="0" smtClean="0"/>
              <a:t>HiperText Transfer Protocol (HTTP)</a:t>
            </a:r>
          </a:p>
          <a:p>
            <a:endParaRPr lang="es-MX" dirty="0" smtClean="0"/>
          </a:p>
          <a:p>
            <a:endParaRPr lang="es-MX" sz="2000" dirty="0" smtClean="0"/>
          </a:p>
          <a:p>
            <a:endParaRPr lang="es-MX" sz="2000" dirty="0"/>
          </a:p>
          <a:p>
            <a:endParaRPr lang="es-MX" sz="2000" dirty="0" smtClean="0"/>
          </a:p>
          <a:p>
            <a:endParaRPr lang="es-MX" sz="2000" dirty="0"/>
          </a:p>
          <a:p>
            <a:endParaRPr lang="es-MX" sz="2000" dirty="0" smtClean="0"/>
          </a:p>
          <a:p>
            <a:endParaRPr lang="es-MX" sz="2000" dirty="0"/>
          </a:p>
          <a:p>
            <a:endParaRPr lang="es-MX" sz="2000" dirty="0" smtClean="0"/>
          </a:p>
          <a:p>
            <a:endParaRPr lang="es-MX" sz="2000" dirty="0"/>
          </a:p>
          <a:p>
            <a:endParaRPr lang="es-MX" sz="2000" dirty="0" smtClean="0"/>
          </a:p>
          <a:p>
            <a:endParaRPr lang="es-MX" sz="2000" dirty="0"/>
          </a:p>
          <a:p>
            <a:endParaRPr lang="es-MX" sz="2000" dirty="0" smtClean="0"/>
          </a:p>
          <a:p>
            <a:endParaRPr lang="es-MX" sz="2000" dirty="0"/>
          </a:p>
          <a:p>
            <a:pPr algn="just"/>
            <a:r>
              <a:rPr lang="es-MX" sz="2000" dirty="0" smtClean="0"/>
              <a:t>Es el protocolo utilizado para transmitir las páginas Web escritas en lenguaje de marcas de hipertexto HTML ("Hyper Text Markup Languaje"  5.2).</a:t>
            </a:r>
            <a:endParaRPr lang="es-MX" sz="2000" dirty="0"/>
          </a:p>
        </p:txBody>
      </p:sp>
    </p:spTree>
    <p:extLst>
      <p:ext uri="{BB962C8B-B14F-4D97-AF65-F5344CB8AC3E}">
        <p14:creationId xmlns:p14="http://schemas.microsoft.com/office/powerpoint/2010/main" val="2993448470"/>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382013"/>
            <a:ext cx="7848872" cy="2092881"/>
          </a:xfrm>
          <a:prstGeom prst="rect">
            <a:avLst/>
          </a:prstGeom>
        </p:spPr>
        <p:txBody>
          <a:bodyPr wrap="square">
            <a:spAutoFit/>
          </a:bodyPr>
          <a:lstStyle/>
          <a:p>
            <a:r>
              <a:rPr lang="es-MX" sz="3200" dirty="0" smtClean="0"/>
              <a:t>Simple Mail Transfer Protocol (SMTP)</a:t>
            </a:r>
          </a:p>
          <a:p>
            <a:endParaRPr lang="es-MX" dirty="0" smtClean="0"/>
          </a:p>
          <a:p>
            <a:pPr algn="just"/>
            <a:r>
              <a:rPr lang="es-MX" sz="2000" dirty="0" smtClean="0"/>
              <a:t>Protocolo encargado de transmitir los mensajes de correo de un servidor a otro.  Una vez que los mensajes están en el servidor de destino se utiliza otro protocolo (POP  ) para llevarlo a la máquina del cliente final.</a:t>
            </a:r>
            <a:endParaRPr lang="es-MX" sz="2000" dirty="0"/>
          </a:p>
        </p:txBody>
      </p:sp>
    </p:spTree>
    <p:extLst>
      <p:ext uri="{BB962C8B-B14F-4D97-AF65-F5344CB8AC3E}">
        <p14:creationId xmlns:p14="http://schemas.microsoft.com/office/powerpoint/2010/main" val="4045029411"/>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260648"/>
            <a:ext cx="8352928" cy="6401753"/>
          </a:xfrm>
          <a:prstGeom prst="rect">
            <a:avLst/>
          </a:prstGeom>
        </p:spPr>
        <p:txBody>
          <a:bodyPr wrap="square">
            <a:spAutoFit/>
          </a:bodyPr>
          <a:lstStyle/>
          <a:p>
            <a:r>
              <a:rPr lang="es-MX" sz="3200" dirty="0" smtClean="0"/>
              <a:t>Post Office Protocol (POP)</a:t>
            </a:r>
          </a:p>
          <a:p>
            <a:endParaRPr lang="es-MX" dirty="0" smtClean="0"/>
          </a:p>
          <a:p>
            <a:pPr algn="just"/>
            <a:r>
              <a:rPr lang="es-MX" sz="2000" dirty="0" smtClean="0"/>
              <a:t>Es el protocolo que permite a un usuario leer el correo que llega a su servidor.  Es un protocolo para las comunicaciones Servidor a Usuario. No confundir con SMTP   que es un protocolo para transmisiones entre servidores.</a:t>
            </a:r>
          </a:p>
          <a:p>
            <a:pPr algn="just"/>
            <a:endParaRPr lang="es-MX" sz="2000" dirty="0" smtClean="0"/>
          </a:p>
          <a:p>
            <a:pPr algn="just"/>
            <a:r>
              <a:rPr lang="es-MX" sz="2000" dirty="0" smtClean="0"/>
              <a:t>Existen tres versiones:  POP, POP2, y POP3.  Cuando recibimos un e-mail queda almacenado en el servidor hasta que conectamos con él mediante el cliente de correo (un programa) y nos autentificamos (proporcionamos un nombre de usuario y contraseña correctos).  Después de esto POP es utilizado para transferir los datos desde el servidor al buzón de correo entrante de nuestra propia máquina.  Eventualmente una vez recibida la copia es posible ordenar al servidor que borre los ficheros originales.</a:t>
            </a:r>
          </a:p>
          <a:p>
            <a:pPr algn="just"/>
            <a:endParaRPr lang="es-MX" sz="2000" dirty="0" smtClean="0"/>
          </a:p>
          <a:p>
            <a:pPr algn="just"/>
            <a:r>
              <a:rPr lang="es-MX" sz="2000" dirty="0" smtClean="0"/>
              <a:t>Existe otro protocolo que permite manejar el correo en el servidor.  Es IMAP (ver), cuya diferencia fundamental con POP es que este último se limita a pasar los mensajes al cliente autenticado, mientras que IMAP pone el control del correo electrónico en manos del servidor.</a:t>
            </a:r>
            <a:endParaRPr lang="es-MX" sz="2000" dirty="0"/>
          </a:p>
        </p:txBody>
      </p:sp>
    </p:spTree>
    <p:extLst>
      <p:ext uri="{BB962C8B-B14F-4D97-AF65-F5344CB8AC3E}">
        <p14:creationId xmlns:p14="http://schemas.microsoft.com/office/powerpoint/2010/main" val="2404592266"/>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332656"/>
            <a:ext cx="8064896" cy="5570756"/>
          </a:xfrm>
          <a:prstGeom prst="rect">
            <a:avLst/>
          </a:prstGeom>
        </p:spPr>
        <p:txBody>
          <a:bodyPr wrap="square">
            <a:spAutoFit/>
          </a:bodyPr>
          <a:lstStyle/>
          <a:p>
            <a:r>
              <a:rPr lang="es-MX" sz="3200" dirty="0" smtClean="0"/>
              <a:t>POP3S es el protocolo de cifrado POP3 mediante SSL ("Secure Sockets Layer").</a:t>
            </a:r>
          </a:p>
          <a:p>
            <a:endParaRPr lang="es-MX" dirty="0" smtClean="0"/>
          </a:p>
          <a:p>
            <a:endParaRPr lang="es-MX" dirty="0"/>
          </a:p>
          <a:p>
            <a:endParaRPr lang="es-MX" dirty="0" smtClean="0"/>
          </a:p>
          <a:p>
            <a:endParaRPr lang="es-MX" dirty="0" smtClean="0"/>
          </a:p>
          <a:p>
            <a:pPr algn="just"/>
            <a:r>
              <a:rPr lang="es-MX" sz="2000" dirty="0" smtClean="0"/>
              <a:t>Nota:  SSL es un protocolo propuesto en 1994 por Netscape Communications junto con la primera versión de su navegador Navigator.  A pesar de que últimamente se le han encontrado algunas vulnerabilidades, es la opción implantada en la mayoría de servidores Web que requieren sistema de seguridad. Por ejemplo, servicios de comercio o correo electrónico seguros o controlar accesos a servicios de pago basados en la Web. Utiliza un sistema de cifrado y descifrado de datos RSA de clave pública. Mas información en:  6.4 Cifrado y firmas digitales.  N.14 El sistema RSA y los intentos para descifrarlo.  N.17 La seguridad del Sistema RSA; estado de la cuestión.</a:t>
            </a:r>
            <a:endParaRPr lang="es-MX" sz="2000" dirty="0"/>
          </a:p>
        </p:txBody>
      </p:sp>
    </p:spTree>
    <p:extLst>
      <p:ext uri="{BB962C8B-B14F-4D97-AF65-F5344CB8AC3E}">
        <p14:creationId xmlns:p14="http://schemas.microsoft.com/office/powerpoint/2010/main" val="1031823594"/>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0"/>
            <a:ext cx="8208912" cy="6524863"/>
          </a:xfrm>
          <a:prstGeom prst="rect">
            <a:avLst/>
          </a:prstGeom>
        </p:spPr>
        <p:txBody>
          <a:bodyPr wrap="square">
            <a:spAutoFit/>
          </a:bodyPr>
          <a:lstStyle/>
          <a:p>
            <a:r>
              <a:rPr lang="es-MX" sz="3200" dirty="0" smtClean="0"/>
              <a:t>File Transfer Protocol (FTP)</a:t>
            </a:r>
          </a:p>
          <a:p>
            <a:endParaRPr lang="es-MX" sz="3200" dirty="0"/>
          </a:p>
          <a:p>
            <a:endParaRPr lang="es-MX" sz="3200" dirty="0" smtClean="0"/>
          </a:p>
          <a:p>
            <a:endParaRPr lang="es-MX" sz="3200" dirty="0"/>
          </a:p>
          <a:p>
            <a:endParaRPr lang="es-MX" sz="3200" dirty="0" smtClean="0"/>
          </a:p>
          <a:p>
            <a:endParaRPr lang="es-MX" dirty="0" smtClean="0"/>
          </a:p>
          <a:p>
            <a:pPr algn="just"/>
            <a:r>
              <a:rPr lang="es-MX" sz="2000" dirty="0" smtClean="0"/>
              <a:t>El protocolo FTP es uno de los más utilizados en Internet, ya que permite transferir ficheros entre dos máquinas utilizando una conexión Internet.   El protocolo dispone de una serie de formas estandarizadas por las que una máquina remota puede crear y cambiar directorios en la máquina local, así como transferir, copiar, mover y borrar ficheros.  En realidad FTP utiliza comandos de texto plano para indicar las diversas órdenes, pero existen multitud de programas que simplifican su utilización mediante una interfaz gráfica en la que las operaciones de transferencia se reducen a procesos de cortar y pegar y en las que recorrer el árbol de directorios de la máquina remota es tan fácil como utilizar el navegador en la propia máquina.</a:t>
            </a:r>
          </a:p>
        </p:txBody>
      </p:sp>
    </p:spTree>
    <p:extLst>
      <p:ext uri="{BB962C8B-B14F-4D97-AF65-F5344CB8AC3E}">
        <p14:creationId xmlns:p14="http://schemas.microsoft.com/office/powerpoint/2010/main" val="4115300567"/>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97346"/>
            <a:ext cx="7992888" cy="5755422"/>
          </a:xfrm>
          <a:prstGeom prst="rect">
            <a:avLst/>
          </a:prstGeom>
        </p:spPr>
        <p:txBody>
          <a:bodyPr wrap="square">
            <a:spAutoFit/>
          </a:bodyPr>
          <a:lstStyle/>
          <a:p>
            <a:r>
              <a:rPr lang="es-MX" sz="3200" dirty="0" smtClean="0"/>
              <a:t>Point to Point Protocol (PPP)</a:t>
            </a:r>
          </a:p>
          <a:p>
            <a:endParaRPr lang="es-MX" dirty="0" smtClean="0"/>
          </a:p>
          <a:p>
            <a:endParaRPr lang="es-MX" dirty="0" smtClean="0"/>
          </a:p>
          <a:p>
            <a:pPr algn="just"/>
            <a:r>
              <a:rPr lang="es-MX" sz="2000" dirty="0" smtClean="0"/>
              <a:t>Un protocolo utilizado para enviar paquetes punto-a-punto sobre líneas serie.  Es uno de los más utilizados, ya que soporta las comunicaciones sobre líneas telefónicas a través de módem (el módem utiliza una conexión serie).  Permite utilizar sobre él otros protocolos de más alto nivel (más cercanos a la capa de Aplicación), como IPX/SPX y TCP/IP.  Cuando la comunicación es a través de línea telefónica, pero en vez de ser convencional (RTB) es ADSL ( 7.2), se utiliza una variedad denominada PPPoE (PPP over Ethernet).</a:t>
            </a:r>
          </a:p>
          <a:p>
            <a:pPr algn="just"/>
            <a:endParaRPr lang="es-MX" sz="2000" dirty="0" smtClean="0"/>
          </a:p>
          <a:p>
            <a:pPr algn="just"/>
            <a:r>
              <a:rPr lang="es-MX" sz="2000" dirty="0" smtClean="0"/>
              <a:t>PPP también puede ser utilizado sobre conexiones de red distintas de las telefónicas.  Windows lo instala cuando se instala un módem o servicio de RAS.  Una versión antigua de este protocolo que se utilizaba exclusivamente para conectar a servidores Unix de acceso remoto se denomina SLIP ("Seriar Line IP").</a:t>
            </a:r>
            <a:endParaRPr lang="es-MX" sz="2000" dirty="0"/>
          </a:p>
        </p:txBody>
      </p:sp>
    </p:spTree>
    <p:extLst>
      <p:ext uri="{BB962C8B-B14F-4D97-AF65-F5344CB8AC3E}">
        <p14:creationId xmlns:p14="http://schemas.microsoft.com/office/powerpoint/2010/main" val="1556097513"/>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332656"/>
            <a:ext cx="8532440" cy="6401753"/>
          </a:xfrm>
          <a:prstGeom prst="rect">
            <a:avLst/>
          </a:prstGeom>
        </p:spPr>
        <p:txBody>
          <a:bodyPr wrap="square">
            <a:spAutoFit/>
          </a:bodyPr>
          <a:lstStyle/>
          <a:p>
            <a:r>
              <a:rPr lang="es-MX" sz="3200" dirty="0" smtClean="0"/>
              <a:t>Network News Transfer Protocol (NNTP)</a:t>
            </a:r>
          </a:p>
          <a:p>
            <a:endParaRPr lang="es-MX" dirty="0" smtClean="0"/>
          </a:p>
          <a:p>
            <a:pPr algn="just"/>
            <a:r>
              <a:rPr lang="es-MX" sz="2000" dirty="0" smtClean="0"/>
              <a:t>Este protocolo, Creado en 1986 Kantor y Lampsley y descrito en RFC 977, es utilizado para distribuir en Internet un tipo especial de mensajes denominados noticias ("News") entre unas máquinas configuradas como servidores y los clientes (los lectores de las noticias).  El sistema constituye un servicio que transfiere diariamente millones de mensajes clasificados por temas denominado Usenet ( 8.4), y cuya importancia en cuanto a la comunicación de ideas y opiniones es solo comparable al servicio de e-mail.</a:t>
            </a:r>
          </a:p>
          <a:p>
            <a:pPr algn="just"/>
            <a:endParaRPr lang="es-MX" sz="2000" dirty="0"/>
          </a:p>
          <a:p>
            <a:pPr algn="just"/>
            <a:endParaRPr lang="es-MX" sz="2000" dirty="0" smtClean="0"/>
          </a:p>
          <a:p>
            <a:pPr algn="just"/>
            <a:r>
              <a:rPr lang="es-MX" sz="2000" dirty="0" smtClean="0"/>
              <a:t>El formato de las noticias (muy parecido al de e-mail), fue definido en RFC 850 por Mark Horton.  La versión actual está descrita en RFC 1036.  Su diferencia conceptual más importante respecto al e-mail es que en éste, el mensaje es accesible únicamente por su destinatario, mientras que los mensajes de Usenet aparecen en un tablón de anuncios accesible por todos. NNTP proporciona distribución, consulta, recuperación y exposición de "News" mediante el uso de una transmisión confiable basada en secuencias de noticias relacionadas. </a:t>
            </a:r>
            <a:endParaRPr lang="es-MX" sz="2000" dirty="0"/>
          </a:p>
        </p:txBody>
      </p:sp>
    </p:spTree>
    <p:extLst>
      <p:ext uri="{BB962C8B-B14F-4D97-AF65-F5344CB8AC3E}">
        <p14:creationId xmlns:p14="http://schemas.microsoft.com/office/powerpoint/2010/main" val="265240323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7504" y="188640"/>
            <a:ext cx="8568952" cy="6093976"/>
          </a:xfrm>
          <a:prstGeom prst="rect">
            <a:avLst/>
          </a:prstGeom>
        </p:spPr>
        <p:txBody>
          <a:bodyPr wrap="square">
            <a:spAutoFit/>
          </a:bodyPr>
          <a:lstStyle/>
          <a:p>
            <a:r>
              <a:rPr lang="es-MX" sz="3200" dirty="0" smtClean="0"/>
              <a:t>Protocolos de encaminamiento</a:t>
            </a:r>
          </a:p>
          <a:p>
            <a:endParaRPr lang="es-MX" dirty="0" smtClean="0"/>
          </a:p>
          <a:p>
            <a:pPr algn="just"/>
            <a:r>
              <a:rPr lang="es-MX" sz="2000" dirty="0" smtClean="0"/>
              <a:t>Son utilizados por herramientas auxiliares cuyo fin último es construir las tablas de ruta ( Ap. A) de los encaminadores ("Routers").  Esta función puede ser realizada manualmente en caso de redes pequeñas, pero es una tarea muy ardua en caso de redes medianas, e imposible en caso de redes extensas (Internet), ya que la tabla de ruta depende de la topología de la red, y esta puede cambiar con relativa frecuencia.  Por esta razón, los routers utilizan algoritmos que realizan el análisis de forma automática intercambiando información con otros routers.</a:t>
            </a:r>
          </a:p>
          <a:p>
            <a:pPr algn="just"/>
            <a:endParaRPr lang="es-MX" sz="2000" dirty="0" smtClean="0"/>
          </a:p>
          <a:p>
            <a:pPr algn="just"/>
            <a:r>
              <a:rPr lang="es-MX" sz="2000" dirty="0" smtClean="0"/>
              <a:t>Existen varios de estos protocolos según se trate de construir las tablas de redes privadas o externas (Internet).  Los primeros son denominados protocolos de enrutamiento interno, el más importante de los cuales es RIP ("Routing Information Protocol") definido en la RFC 1058. Sin embargo es bastante ineficiente porque exige a los routers intercambiar periódicamente tablas completas.  Actualmente está siendo reemplazado por OSPF ("Open Shortest Path First") definido en RFC 1583 que es más eficiente.</a:t>
            </a:r>
            <a:endParaRPr lang="es-MX" sz="2000" dirty="0"/>
          </a:p>
        </p:txBody>
      </p:sp>
    </p:spTree>
    <p:extLst>
      <p:ext uri="{BB962C8B-B14F-4D97-AF65-F5344CB8AC3E}">
        <p14:creationId xmlns:p14="http://schemas.microsoft.com/office/powerpoint/2010/main" val="384220389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7" y="191315"/>
            <a:ext cx="4536505" cy="584775"/>
          </a:xfrm>
          <a:prstGeom prst="rect">
            <a:avLst/>
          </a:prstGeom>
        </p:spPr>
        <p:txBody>
          <a:bodyPr wrap="square">
            <a:spAutoFit/>
          </a:bodyPr>
          <a:lstStyle/>
          <a:p>
            <a:r>
              <a:rPr lang="es-MX" sz="3200" dirty="0"/>
              <a:t>Protocolo (informática)</a:t>
            </a:r>
          </a:p>
        </p:txBody>
      </p:sp>
      <p:sp>
        <p:nvSpPr>
          <p:cNvPr id="5" name="4 Rectángulo"/>
          <p:cNvSpPr/>
          <p:nvPr/>
        </p:nvSpPr>
        <p:spPr>
          <a:xfrm>
            <a:off x="339348" y="3140968"/>
            <a:ext cx="6480720" cy="3477875"/>
          </a:xfrm>
          <a:prstGeom prst="rect">
            <a:avLst/>
          </a:prstGeom>
        </p:spPr>
        <p:txBody>
          <a:bodyPr wrap="square">
            <a:spAutoFit/>
          </a:bodyPr>
          <a:lstStyle/>
          <a:p>
            <a:pPr algn="just"/>
            <a:r>
              <a:rPr lang="es-MX" sz="2000" dirty="0" smtClean="0"/>
              <a:t>En informática, un protocolo es un conjunto de reglas usadas por computadoras para comunicarse unas con otras a través de una red. Un protocolo es una regla o estándar que controla o permite la comunicación en su forma más simple, un protocolo puede ser definido como las reglas que dominan la sintaxis, semántica y sincronización de la comunicación. Los protocolos pueden ser implementados por hardware, software, o una combinación de ambos. A su más bajo nivel, un protocolo define el comportamiento de una conexión de hardware.</a:t>
            </a:r>
            <a:endParaRPr lang="es-MX" sz="2000" dirty="0"/>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06896" y="776090"/>
            <a:ext cx="3026343" cy="2261622"/>
          </a:xfrm>
          <a:prstGeom prst="rect">
            <a:avLst/>
          </a:prstGeom>
        </p:spPr>
      </p:pic>
    </p:spTree>
    <p:extLst>
      <p:ext uri="{BB962C8B-B14F-4D97-AF65-F5344CB8AC3E}">
        <p14:creationId xmlns:p14="http://schemas.microsoft.com/office/powerpoint/2010/main" val="314280277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par>
                          <p:cTn id="8" fill="hold">
                            <p:stCondLst>
                              <p:cond delay="2000"/>
                            </p:stCondLst>
                            <p:childTnLst>
                              <p:par>
                                <p:cTn id="9" presetID="31"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1000" fill="hold"/>
                                        <p:tgtEl>
                                          <p:spTgt spid="6"/>
                                        </p:tgtEl>
                                        <p:attrNameLst>
                                          <p:attrName>ppt_w</p:attrName>
                                        </p:attrNameLst>
                                      </p:cBhvr>
                                      <p:tavLst>
                                        <p:tav tm="0">
                                          <p:val>
                                            <p:fltVal val="0"/>
                                          </p:val>
                                        </p:tav>
                                        <p:tav tm="100000">
                                          <p:val>
                                            <p:strVal val="#ppt_w"/>
                                          </p:val>
                                        </p:tav>
                                      </p:tavLst>
                                    </p:anim>
                                    <p:anim calcmode="lin" valueType="num">
                                      <p:cBhvr>
                                        <p:cTn id="12" dur="1000" fill="hold"/>
                                        <p:tgtEl>
                                          <p:spTgt spid="6"/>
                                        </p:tgtEl>
                                        <p:attrNameLst>
                                          <p:attrName>ppt_h</p:attrName>
                                        </p:attrNameLst>
                                      </p:cBhvr>
                                      <p:tavLst>
                                        <p:tav tm="0">
                                          <p:val>
                                            <p:fltVal val="0"/>
                                          </p:val>
                                        </p:tav>
                                        <p:tav tm="100000">
                                          <p:val>
                                            <p:strVal val="#ppt_h"/>
                                          </p:val>
                                        </p:tav>
                                      </p:tavLst>
                                    </p:anim>
                                    <p:anim calcmode="lin" valueType="num">
                                      <p:cBhvr>
                                        <p:cTn id="13" dur="1000" fill="hold"/>
                                        <p:tgtEl>
                                          <p:spTgt spid="6"/>
                                        </p:tgtEl>
                                        <p:attrNameLst>
                                          <p:attrName>style.rotation</p:attrName>
                                        </p:attrNameLst>
                                      </p:cBhvr>
                                      <p:tavLst>
                                        <p:tav tm="0">
                                          <p:val>
                                            <p:fltVal val="90"/>
                                          </p:val>
                                        </p:tav>
                                        <p:tav tm="100000">
                                          <p:val>
                                            <p:fltVal val="0"/>
                                          </p:val>
                                        </p:tav>
                                      </p:tavLst>
                                    </p:anim>
                                    <p:animEffect transition="in" filter="fade">
                                      <p:cBhvr>
                                        <p:cTn id="14" dur="1000"/>
                                        <p:tgtEl>
                                          <p:spTgt spid="6"/>
                                        </p:tgtEl>
                                      </p:cBhvr>
                                    </p:animEffect>
                                  </p:childTnLst>
                                </p:cTn>
                              </p:par>
                            </p:childTnLst>
                          </p:cTn>
                        </p:par>
                        <p:par>
                          <p:cTn id="15" fill="hold">
                            <p:stCondLst>
                              <p:cond delay="3000"/>
                            </p:stCondLst>
                            <p:childTnLst>
                              <p:par>
                                <p:cTn id="16" presetID="26" presetClass="entr" presetSubtype="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80">
                                          <p:stCondLst>
                                            <p:cond delay="0"/>
                                          </p:stCondLst>
                                        </p:cTn>
                                        <p:tgtEl>
                                          <p:spTgt spid="5"/>
                                        </p:tgtEl>
                                      </p:cBhvr>
                                    </p:animEffect>
                                    <p:anim calcmode="lin" valueType="num">
                                      <p:cBhvr>
                                        <p:cTn id="19"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4" dur="26">
                                          <p:stCondLst>
                                            <p:cond delay="650"/>
                                          </p:stCondLst>
                                        </p:cTn>
                                        <p:tgtEl>
                                          <p:spTgt spid="5"/>
                                        </p:tgtEl>
                                      </p:cBhvr>
                                      <p:to x="100000" y="60000"/>
                                    </p:animScale>
                                    <p:animScale>
                                      <p:cBhvr>
                                        <p:cTn id="25" dur="166" decel="50000">
                                          <p:stCondLst>
                                            <p:cond delay="676"/>
                                          </p:stCondLst>
                                        </p:cTn>
                                        <p:tgtEl>
                                          <p:spTgt spid="5"/>
                                        </p:tgtEl>
                                      </p:cBhvr>
                                      <p:to x="100000" y="100000"/>
                                    </p:animScale>
                                    <p:animScale>
                                      <p:cBhvr>
                                        <p:cTn id="26" dur="26">
                                          <p:stCondLst>
                                            <p:cond delay="1312"/>
                                          </p:stCondLst>
                                        </p:cTn>
                                        <p:tgtEl>
                                          <p:spTgt spid="5"/>
                                        </p:tgtEl>
                                      </p:cBhvr>
                                      <p:to x="100000" y="80000"/>
                                    </p:animScale>
                                    <p:animScale>
                                      <p:cBhvr>
                                        <p:cTn id="27" dur="166" decel="50000">
                                          <p:stCondLst>
                                            <p:cond delay="1338"/>
                                          </p:stCondLst>
                                        </p:cTn>
                                        <p:tgtEl>
                                          <p:spTgt spid="5"/>
                                        </p:tgtEl>
                                      </p:cBhvr>
                                      <p:to x="100000" y="100000"/>
                                    </p:animScale>
                                    <p:animScale>
                                      <p:cBhvr>
                                        <p:cTn id="28" dur="26">
                                          <p:stCondLst>
                                            <p:cond delay="1642"/>
                                          </p:stCondLst>
                                        </p:cTn>
                                        <p:tgtEl>
                                          <p:spTgt spid="5"/>
                                        </p:tgtEl>
                                      </p:cBhvr>
                                      <p:to x="100000" y="90000"/>
                                    </p:animScale>
                                    <p:animScale>
                                      <p:cBhvr>
                                        <p:cTn id="29" dur="166" decel="50000">
                                          <p:stCondLst>
                                            <p:cond delay="1668"/>
                                          </p:stCondLst>
                                        </p:cTn>
                                        <p:tgtEl>
                                          <p:spTgt spid="5"/>
                                        </p:tgtEl>
                                      </p:cBhvr>
                                      <p:to x="100000" y="100000"/>
                                    </p:animScale>
                                    <p:animScale>
                                      <p:cBhvr>
                                        <p:cTn id="30" dur="26">
                                          <p:stCondLst>
                                            <p:cond delay="1808"/>
                                          </p:stCondLst>
                                        </p:cTn>
                                        <p:tgtEl>
                                          <p:spTgt spid="5"/>
                                        </p:tgtEl>
                                      </p:cBhvr>
                                      <p:to x="100000" y="95000"/>
                                    </p:animScale>
                                    <p:animScale>
                                      <p:cBhvr>
                                        <p:cTn id="31"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207219"/>
            <a:ext cx="5561138" cy="584775"/>
          </a:xfrm>
          <a:prstGeom prst="rect">
            <a:avLst/>
          </a:prstGeom>
        </p:spPr>
        <p:txBody>
          <a:bodyPr wrap="none">
            <a:spAutoFit/>
          </a:bodyPr>
          <a:lstStyle/>
          <a:p>
            <a:r>
              <a:rPr lang="es-MX" sz="3200" dirty="0"/>
              <a:t>Protocolo de comunicaciones</a:t>
            </a:r>
          </a:p>
        </p:txBody>
      </p:sp>
      <p:sp>
        <p:nvSpPr>
          <p:cNvPr id="3" name="2 Rectángulo"/>
          <p:cNvSpPr/>
          <p:nvPr/>
        </p:nvSpPr>
        <p:spPr>
          <a:xfrm>
            <a:off x="1043608" y="1052736"/>
            <a:ext cx="6840760" cy="4401205"/>
          </a:xfrm>
          <a:prstGeom prst="rect">
            <a:avLst/>
          </a:prstGeom>
        </p:spPr>
        <p:txBody>
          <a:bodyPr wrap="square">
            <a:spAutoFit/>
          </a:bodyPr>
          <a:lstStyle/>
          <a:p>
            <a:pPr algn="just"/>
            <a:r>
              <a:rPr lang="es-MX" sz="2000" dirty="0" smtClean="0"/>
              <a:t>En el campo de las telecomunicaciones, un protocolo de comunicaciones es el conjunto de reglas normalizadas para la representación, señalización, autenticación y detección de errores necesario para enviar información a través de un canal de comunicación. Un ejemplo de un protocolo de comunicaciones simple adaptado a la comunicación por voz es el caso de un locutor de radio hablando a sus radioyentes.</a:t>
            </a:r>
          </a:p>
          <a:p>
            <a:pPr algn="just"/>
            <a:r>
              <a:rPr lang="es-MX" sz="2000" dirty="0" smtClean="0"/>
              <a:t>Los protocolos de comunicación para la comunicación digital por redes de computadoras tienen características destinadas a asegurar un intercambio de datos fiable a través de un canal de comunicación imperfecto. Los protocolos de comunicación siguen ciertas reglas para que el sistema funcione apropiadamente.</a:t>
            </a:r>
            <a:endParaRPr lang="es-MX" sz="2000" dirty="0"/>
          </a:p>
        </p:txBody>
      </p:sp>
    </p:spTree>
    <p:extLst>
      <p:ext uri="{BB962C8B-B14F-4D97-AF65-F5344CB8AC3E}">
        <p14:creationId xmlns:p14="http://schemas.microsoft.com/office/powerpoint/2010/main" val="109667111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188640"/>
            <a:ext cx="8136904" cy="6186309"/>
          </a:xfrm>
          <a:prstGeom prst="rect">
            <a:avLst/>
          </a:prstGeom>
        </p:spPr>
        <p:txBody>
          <a:bodyPr wrap="square">
            <a:spAutoFit/>
          </a:bodyPr>
          <a:lstStyle/>
          <a:p>
            <a:pPr algn="just"/>
            <a:r>
              <a:rPr lang="es-MX" sz="3600" dirty="0" smtClean="0"/>
              <a:t>Especificación de protocolo:</a:t>
            </a:r>
          </a:p>
          <a:p>
            <a:pPr algn="just"/>
            <a:endParaRPr lang="es-MX" sz="3600" dirty="0" smtClean="0"/>
          </a:p>
          <a:p>
            <a:pPr algn="just"/>
            <a:r>
              <a:rPr lang="es-MX" sz="3600" dirty="0" smtClean="0"/>
              <a:t>Sintaxis: se especifica como son y como se construyen.</a:t>
            </a:r>
          </a:p>
          <a:p>
            <a:pPr algn="just"/>
            <a:r>
              <a:rPr lang="es-MX" sz="3600" dirty="0" smtClean="0"/>
              <a:t>Semántica: que significa cada comando o respuesta del protocolo respecto a sus parámetros/datos.</a:t>
            </a:r>
          </a:p>
          <a:p>
            <a:pPr algn="just"/>
            <a:r>
              <a:rPr lang="es-MX" sz="3600" dirty="0" smtClean="0"/>
              <a:t>Procedimientos de uso de esos mensajes: es lo que hay que programar realmente (los errores, como tratarlos).</a:t>
            </a:r>
            <a:endParaRPr lang="es-MX" sz="3600" dirty="0"/>
          </a:p>
        </p:txBody>
      </p:sp>
    </p:spTree>
    <p:extLst>
      <p:ext uri="{BB962C8B-B14F-4D97-AF65-F5344CB8AC3E}">
        <p14:creationId xmlns:p14="http://schemas.microsoft.com/office/powerpoint/2010/main" val="2846196946"/>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02728" y="251356"/>
            <a:ext cx="4374916" cy="584775"/>
          </a:xfrm>
          <a:prstGeom prst="rect">
            <a:avLst/>
          </a:prstGeom>
        </p:spPr>
        <p:txBody>
          <a:bodyPr wrap="none">
            <a:spAutoFit/>
          </a:bodyPr>
          <a:lstStyle/>
          <a:p>
            <a:r>
              <a:rPr lang="es-MX" sz="3200" dirty="0"/>
              <a:t>Protocolos de Internet</a:t>
            </a:r>
          </a:p>
        </p:txBody>
      </p:sp>
      <p:sp>
        <p:nvSpPr>
          <p:cNvPr id="4" name="3 Rectángulo"/>
          <p:cNvSpPr/>
          <p:nvPr/>
        </p:nvSpPr>
        <p:spPr>
          <a:xfrm>
            <a:off x="1403648" y="874928"/>
            <a:ext cx="7056784" cy="2862322"/>
          </a:xfrm>
          <a:prstGeom prst="rect">
            <a:avLst/>
          </a:prstGeom>
        </p:spPr>
        <p:txBody>
          <a:bodyPr wrap="square">
            <a:spAutoFit/>
          </a:bodyPr>
          <a:lstStyle/>
          <a:p>
            <a:pPr algn="just"/>
            <a:r>
              <a:rPr lang="es-MX" sz="2000" dirty="0" smtClean="0"/>
              <a:t>Sinopsis</a:t>
            </a:r>
          </a:p>
          <a:p>
            <a:pPr algn="just"/>
            <a:endParaRPr lang="es-MX" sz="2000" dirty="0" smtClean="0"/>
          </a:p>
          <a:p>
            <a:pPr algn="just"/>
            <a:r>
              <a:rPr lang="es-MX" sz="2000" dirty="0"/>
              <a:t>H</a:t>
            </a:r>
            <a:r>
              <a:rPr lang="es-MX" sz="2000" dirty="0" smtClean="0"/>
              <a:t>emos señalado que las comunicaciones Internet se denominan también comunicaciones TCP/IP debido al nombre de dos de los protocolos más significativos que utilizan, pero que estos no son los únicos.  A fin de que el lector pueda tener una idea aproximada de su misión y significado, a continuación se muestra una selección de los más usuales.</a:t>
            </a:r>
            <a:endParaRPr lang="es-MX" sz="2000" dirty="0"/>
          </a:p>
        </p:txBody>
      </p:sp>
    </p:spTree>
    <p:extLst>
      <p:ext uri="{BB962C8B-B14F-4D97-AF65-F5344CB8AC3E}">
        <p14:creationId xmlns:p14="http://schemas.microsoft.com/office/powerpoint/2010/main" val="4062821716"/>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44" y="129208"/>
            <a:ext cx="1190625" cy="1743075"/>
          </a:xfrm>
          <a:prstGeom prst="rect">
            <a:avLst/>
          </a:prstGeom>
        </p:spPr>
      </p:pic>
      <p:pic>
        <p:nvPicPr>
          <p:cNvPr id="4" name="3 Imagen">
            <a:hlinkClick r:id="rId4" action="ppaction://hlinksldjump"/>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8467" y="2161837"/>
            <a:ext cx="3533775" cy="1295400"/>
          </a:xfrm>
          <a:prstGeom prst="rect">
            <a:avLst/>
          </a:prstGeom>
        </p:spPr>
      </p:pic>
      <p:pic>
        <p:nvPicPr>
          <p:cNvPr id="5" name="4 Imagen">
            <a:hlinkClick r:id="rId6" action="ppaction://hlinksldjump"/>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35203" y="5446398"/>
            <a:ext cx="3486150" cy="1314450"/>
          </a:xfrm>
          <a:prstGeom prst="rect">
            <a:avLst/>
          </a:prstGeom>
        </p:spPr>
      </p:pic>
      <p:pic>
        <p:nvPicPr>
          <p:cNvPr id="6" name="5 Imagen">
            <a:hlinkClick r:id="rId8" action="ppaction://hlinksldjump"/>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73862" y="5313585"/>
            <a:ext cx="1905000" cy="1485900"/>
          </a:xfrm>
          <a:prstGeom prst="rect">
            <a:avLst/>
          </a:prstGeom>
        </p:spPr>
      </p:pic>
      <p:pic>
        <p:nvPicPr>
          <p:cNvPr id="7" name="6 Imagen">
            <a:hlinkClick r:id="rId10" action="ppaction://hlinksldjump"/>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506490" y="2223306"/>
            <a:ext cx="1905000" cy="1485900"/>
          </a:xfrm>
          <a:prstGeom prst="rect">
            <a:avLst/>
          </a:prstGeom>
        </p:spPr>
      </p:pic>
      <p:pic>
        <p:nvPicPr>
          <p:cNvPr id="8" name="7 Imagen">
            <a:hlinkClick r:id="rId12" action="ppaction://hlinksldjump"/>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702028" y="524495"/>
            <a:ext cx="952500" cy="952500"/>
          </a:xfrm>
          <a:prstGeom prst="rect">
            <a:avLst/>
          </a:prstGeom>
        </p:spPr>
      </p:pic>
      <p:pic>
        <p:nvPicPr>
          <p:cNvPr id="9" name="8 Imagen">
            <a:hlinkClick r:id="rId14" action="ppaction://hlinksldjump"/>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394512" y="1033371"/>
            <a:ext cx="1551237" cy="860653"/>
          </a:xfrm>
          <a:prstGeom prst="rect">
            <a:avLst/>
          </a:prstGeom>
        </p:spPr>
      </p:pic>
      <p:pic>
        <p:nvPicPr>
          <p:cNvPr id="10" name="9 Imagen">
            <a:hlinkClick r:id="rId16" action="ppaction://hlinksldjump"/>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7330532" y="542192"/>
            <a:ext cx="1119188" cy="1023938"/>
          </a:xfrm>
          <a:prstGeom prst="rect">
            <a:avLst/>
          </a:prstGeom>
        </p:spPr>
      </p:pic>
      <p:sp>
        <p:nvSpPr>
          <p:cNvPr id="11" name="10 Rectángulo">
            <a:hlinkClick r:id="rId18" action="ppaction://hlinksldjump"/>
          </p:cNvPr>
          <p:cNvSpPr/>
          <p:nvPr/>
        </p:nvSpPr>
        <p:spPr>
          <a:xfrm>
            <a:off x="475794" y="3890665"/>
            <a:ext cx="2364750" cy="923330"/>
          </a:xfrm>
          <a:prstGeom prst="rect">
            <a:avLst/>
          </a:prstGeom>
          <a:noFill/>
        </p:spPr>
        <p:txBody>
          <a:bodyPr wrap="non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NNTP</a:t>
            </a:r>
          </a:p>
        </p:txBody>
      </p:sp>
      <p:sp>
        <p:nvSpPr>
          <p:cNvPr id="12" name="11 Rectángulo">
            <a:hlinkClick r:id="rId19" action="ppaction://hlinksldjump"/>
          </p:cNvPr>
          <p:cNvSpPr/>
          <p:nvPr/>
        </p:nvSpPr>
        <p:spPr>
          <a:xfrm>
            <a:off x="4149255" y="3887495"/>
            <a:ext cx="1710725" cy="923330"/>
          </a:xfrm>
          <a:prstGeom prst="rect">
            <a:avLst/>
          </a:prstGeom>
          <a:noFill/>
        </p:spPr>
        <p:txBody>
          <a:bodyPr wrap="non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FTP</a:t>
            </a:r>
          </a:p>
        </p:txBody>
      </p:sp>
      <p:sp>
        <p:nvSpPr>
          <p:cNvPr id="13" name="12 Rectángulo">
            <a:hlinkClick r:id="rId8" action="ppaction://hlinksldjump"/>
          </p:cNvPr>
          <p:cNvSpPr/>
          <p:nvPr/>
        </p:nvSpPr>
        <p:spPr>
          <a:xfrm>
            <a:off x="4112250" y="1493703"/>
            <a:ext cx="2351926" cy="923330"/>
          </a:xfrm>
          <a:prstGeom prst="rect">
            <a:avLst/>
          </a:prstGeom>
          <a:noFill/>
        </p:spPr>
        <p:txBody>
          <a:bodyPr wrap="non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SMTP</a:t>
            </a:r>
          </a:p>
        </p:txBody>
      </p:sp>
      <p:sp>
        <p:nvSpPr>
          <p:cNvPr id="14" name="13 Rectángulo">
            <a:hlinkClick r:id="rId20" action="ppaction://hlinksldjump"/>
          </p:cNvPr>
          <p:cNvSpPr/>
          <p:nvPr/>
        </p:nvSpPr>
        <p:spPr>
          <a:xfrm>
            <a:off x="3901005" y="2785876"/>
            <a:ext cx="2313455" cy="923330"/>
          </a:xfrm>
          <a:prstGeom prst="rect">
            <a:avLst/>
          </a:prstGeom>
          <a:noFill/>
        </p:spPr>
        <p:txBody>
          <a:bodyPr wrap="non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HTTP</a:t>
            </a:r>
          </a:p>
        </p:txBody>
      </p:sp>
      <p:sp>
        <p:nvSpPr>
          <p:cNvPr id="15" name="14 Rectángulo">
            <a:hlinkClick r:id="rId21" action="ppaction://hlinksldjump"/>
          </p:cNvPr>
          <p:cNvSpPr/>
          <p:nvPr/>
        </p:nvSpPr>
        <p:spPr>
          <a:xfrm>
            <a:off x="6244556" y="4050843"/>
            <a:ext cx="2428870" cy="923330"/>
          </a:xfrm>
          <a:prstGeom prst="rect">
            <a:avLst/>
          </a:prstGeom>
          <a:noFill/>
        </p:spPr>
        <p:txBody>
          <a:bodyPr wrap="non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DHCP</a:t>
            </a:r>
          </a:p>
        </p:txBody>
      </p:sp>
      <p:sp>
        <p:nvSpPr>
          <p:cNvPr id="16" name="15 Rectángulo">
            <a:hlinkClick r:id="rId22" action="ppaction://hlinksldjump"/>
          </p:cNvPr>
          <p:cNvSpPr/>
          <p:nvPr/>
        </p:nvSpPr>
        <p:spPr>
          <a:xfrm>
            <a:off x="2152712" y="80527"/>
            <a:ext cx="2236511" cy="923330"/>
          </a:xfrm>
          <a:prstGeom prst="rect">
            <a:avLst/>
          </a:prstGeom>
          <a:noFill/>
        </p:spPr>
        <p:txBody>
          <a:bodyPr wrap="non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ICMP</a:t>
            </a:r>
          </a:p>
        </p:txBody>
      </p:sp>
    </p:spTree>
    <p:extLst>
      <p:ext uri="{BB962C8B-B14F-4D97-AF65-F5344CB8AC3E}">
        <p14:creationId xmlns:p14="http://schemas.microsoft.com/office/powerpoint/2010/main" val="40000335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97346"/>
            <a:ext cx="8280920" cy="6463308"/>
          </a:xfrm>
          <a:prstGeom prst="rect">
            <a:avLst/>
          </a:prstGeom>
        </p:spPr>
        <p:txBody>
          <a:bodyPr wrap="square">
            <a:spAutoFit/>
          </a:bodyPr>
          <a:lstStyle/>
          <a:p>
            <a:r>
              <a:rPr lang="es-MX" sz="3200" dirty="0" smtClean="0"/>
              <a:t>Internet Protocol  (IP)</a:t>
            </a:r>
          </a:p>
          <a:p>
            <a:endParaRPr lang="es-MX" sz="3200" dirty="0"/>
          </a:p>
          <a:p>
            <a:endParaRPr lang="es-MX" sz="3200" dirty="0" smtClean="0"/>
          </a:p>
          <a:p>
            <a:endParaRPr lang="es-MX" dirty="0" smtClean="0"/>
          </a:p>
          <a:p>
            <a:pPr algn="just"/>
            <a:r>
              <a:rPr lang="es-MX" sz="2000" dirty="0" smtClean="0"/>
              <a:t>Ya hemos señalado que es uno de los protocolos fundamentales de Internet.  En el modelo OSI ( 3.1) pertenece a la denominada subcapa de transporte dentro de la capa de Red.  Absolutamente todas las aplicaciones de Internet deben usar este protocolo cuya especificación está contenida en RFC 791.</a:t>
            </a:r>
          </a:p>
          <a:p>
            <a:pPr algn="just"/>
            <a:endParaRPr lang="es-MX" sz="2000" dirty="0" smtClean="0"/>
          </a:p>
          <a:p>
            <a:pPr algn="just"/>
            <a:r>
              <a:rPr lang="es-MX" sz="2000" dirty="0" smtClean="0"/>
              <a:t>Entre sus responsabilidades se encuentra fragmentar los datos a transmitir que han sido recibidos de la capa superior (de Transporte) en trozos denominados datagramas IP. Estos datagramas son entregados a la capa inferior (de Enlace) donde son empaquetados en cuadros ("Frames") y entregados a la capa que se encarga de controlar el medio físico sobre el que se efectúa la transmisión (capa Física).  El proceso es exactamente inverso para los paquetes recibidos.  La tabla adjunta muestra el esquema interno de un datagrama IP (tamaño T del campo en bits).</a:t>
            </a:r>
            <a:endParaRPr lang="es-MX" sz="2000" dirty="0"/>
          </a:p>
        </p:txBody>
      </p:sp>
    </p:spTree>
    <p:extLst>
      <p:ext uri="{BB962C8B-B14F-4D97-AF65-F5344CB8AC3E}">
        <p14:creationId xmlns:p14="http://schemas.microsoft.com/office/powerpoint/2010/main" val="2764743535"/>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260648"/>
            <a:ext cx="8136904" cy="6463308"/>
          </a:xfrm>
          <a:prstGeom prst="rect">
            <a:avLst/>
          </a:prstGeom>
        </p:spPr>
        <p:txBody>
          <a:bodyPr wrap="square">
            <a:spAutoFit/>
          </a:bodyPr>
          <a:lstStyle/>
          <a:p>
            <a:r>
              <a:rPr lang="es-MX" sz="3200" dirty="0" smtClean="0"/>
              <a:t>Internet Control Message Protocol (ICMP)</a:t>
            </a:r>
          </a:p>
          <a:p>
            <a:endParaRPr lang="es-MX" sz="3200" dirty="0"/>
          </a:p>
          <a:p>
            <a:endParaRPr lang="es-MX" sz="3200" dirty="0" smtClean="0"/>
          </a:p>
          <a:p>
            <a:endParaRPr lang="es-MX" sz="3200" dirty="0"/>
          </a:p>
          <a:p>
            <a:endParaRPr lang="es-MX" sz="3200" dirty="0" smtClean="0"/>
          </a:p>
          <a:p>
            <a:endParaRPr lang="es-MX" sz="3200" dirty="0"/>
          </a:p>
          <a:p>
            <a:endParaRPr lang="es-MX" sz="3200" dirty="0" smtClean="0"/>
          </a:p>
          <a:p>
            <a:endParaRPr lang="es-MX" dirty="0" smtClean="0"/>
          </a:p>
          <a:p>
            <a:pPr algn="just"/>
            <a:r>
              <a:rPr lang="es-MX" sz="2000" dirty="0" smtClean="0"/>
              <a:t>Es un protocolo que podíamos denominar "auxiliar" de la transmisión, ya que está más orientado a la calidad de la transmisión que a la transmisión en sí misma.  Es responsable de generar mensajes cuando ocurren errores en la transmisión. También puede generar mensajes de prueba e informativos sobre la transmisión, incluyendo un modo especial de eco que puede manejarse mediante PING ("Packet Internetwork Goper"   Ap.C)</a:t>
            </a:r>
            <a:endParaRPr lang="es-MX" sz="2000" dirty="0"/>
          </a:p>
        </p:txBody>
      </p:sp>
    </p:spTree>
    <p:extLst>
      <p:ext uri="{BB962C8B-B14F-4D97-AF65-F5344CB8AC3E}">
        <p14:creationId xmlns:p14="http://schemas.microsoft.com/office/powerpoint/2010/main" val="2240883573"/>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6024" y="145663"/>
            <a:ext cx="8244408" cy="6586418"/>
          </a:xfrm>
          <a:prstGeom prst="rect">
            <a:avLst/>
          </a:prstGeom>
        </p:spPr>
        <p:txBody>
          <a:bodyPr wrap="square">
            <a:spAutoFit/>
          </a:bodyPr>
          <a:lstStyle/>
          <a:p>
            <a:r>
              <a:rPr lang="es-MX" sz="3200" dirty="0" smtClean="0"/>
              <a:t>Internet Group Management Protocol (IGMP)</a:t>
            </a:r>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pPr algn="just"/>
            <a:r>
              <a:rPr lang="es-MX" sz="2000" dirty="0" smtClean="0"/>
              <a:t>El protocolo IGMP funciona como una extensión del protocolo IP.  Se emplea para realizar IP multicast, es decir, cuando el envío de datos a una dirección IP puede alcanzar múltiples servidores de una red y/o a todas las máquinas de una subred.  Además de utilizarse para pasar información se utiliza para establecer los miembros de la red, pasar información de los miembros y establecer rutas.  Otros muchos protocolos hacen uso de las funciones IGMP dentro de sus especificaciones.</a:t>
            </a:r>
            <a:endParaRPr lang="es-MX" sz="2000" dirty="0"/>
          </a:p>
        </p:txBody>
      </p:sp>
    </p:spTree>
    <p:extLst>
      <p:ext uri="{BB962C8B-B14F-4D97-AF65-F5344CB8AC3E}">
        <p14:creationId xmlns:p14="http://schemas.microsoft.com/office/powerpoint/2010/main" val="2892605868"/>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77</TotalTime>
  <Words>1936</Words>
  <Application>Microsoft Office PowerPoint</Application>
  <PresentationFormat>Presentación en pantalla (4:3)</PresentationFormat>
  <Paragraphs>128</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Mirador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 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SAENZ 8</dc:creator>
  <cp:lastModifiedBy>SAENZ 8</cp:lastModifiedBy>
  <cp:revision>7</cp:revision>
  <dcterms:created xsi:type="dcterms:W3CDTF">2011-06-09T23:25:06Z</dcterms:created>
  <dcterms:modified xsi:type="dcterms:W3CDTF">2011-06-10T00:42:58Z</dcterms:modified>
</cp:coreProperties>
</file>