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4"/>
  </p:notesMasterIdLst>
  <p:sldIdLst>
    <p:sldId id="287" r:id="rId2"/>
    <p:sldId id="337" r:id="rId3"/>
    <p:sldId id="286" r:id="rId4"/>
    <p:sldId id="289" r:id="rId5"/>
    <p:sldId id="302" r:id="rId6"/>
    <p:sldId id="288" r:id="rId7"/>
    <p:sldId id="307" r:id="rId8"/>
    <p:sldId id="311" r:id="rId9"/>
    <p:sldId id="310" r:id="rId10"/>
    <p:sldId id="338" r:id="rId11"/>
    <p:sldId id="339" r:id="rId12"/>
    <p:sldId id="340"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82060" autoAdjust="0"/>
  </p:normalViewPr>
  <p:slideViewPr>
    <p:cSldViewPr>
      <p:cViewPr varScale="1">
        <p:scale>
          <a:sx n="74" d="100"/>
          <a:sy n="74" d="100"/>
        </p:scale>
        <p:origin x="1290" y="7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94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ADA219-0312-47C8-B079-61E87980E00B}" type="datetimeFigureOut">
              <a:rPr lang="en-US" smtClean="0"/>
              <a:t>1/5/2021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0D6D58-3633-4F79-BE87-5D91D0AAB304}" type="slidenum">
              <a:rPr lang="en-US" smtClean="0"/>
              <a:t>‹#›</a:t>
            </a:fld>
            <a:endParaRPr lang="en-US"/>
          </a:p>
        </p:txBody>
      </p:sp>
    </p:spTree>
    <p:extLst>
      <p:ext uri="{BB962C8B-B14F-4D97-AF65-F5344CB8AC3E}">
        <p14:creationId xmlns:p14="http://schemas.microsoft.com/office/powerpoint/2010/main" val="3306472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47" y="1122363"/>
            <a:ext cx="7773308"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685347" y="3602038"/>
            <a:ext cx="777330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0D5A002-D75B-4E79-9EE5-D2E096BA5254}" type="datetimeFigureOut">
              <a:rPr lang="en-US" smtClean="0"/>
              <a:t>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A51F4-DDA5-452A-907F-B7E826804472}" type="slidenum">
              <a:rPr lang="en-US" smtClean="0"/>
              <a:t>‹#›</a:t>
            </a:fld>
            <a:endParaRPr lang="en-US"/>
          </a:p>
        </p:txBody>
      </p:sp>
    </p:spTree>
    <p:extLst>
      <p:ext uri="{BB962C8B-B14F-4D97-AF65-F5344CB8AC3E}">
        <p14:creationId xmlns:p14="http://schemas.microsoft.com/office/powerpoint/2010/main" val="3929196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55" y="4289373"/>
            <a:ext cx="7775673" cy="819355"/>
          </a:xfrm>
        </p:spPr>
        <p:txBody>
          <a:bodyPr anchor="b">
            <a:normAutofit/>
          </a:bodyPr>
          <a:lstStyle>
            <a:lvl1pP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355" y="621322"/>
            <a:ext cx="7775673"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5108728"/>
            <a:ext cx="7774499"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D5A002-D75B-4E79-9EE5-D2E096BA5254}" type="datetimeFigureOut">
              <a:rPr lang="en-US" smtClean="0"/>
              <a:t>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1A51F4-DDA5-452A-907F-B7E826804472}" type="slidenum">
              <a:rPr lang="en-US" smtClean="0"/>
              <a:t>‹#›</a:t>
            </a:fld>
            <a:endParaRPr lang="en-US"/>
          </a:p>
        </p:txBody>
      </p:sp>
    </p:spTree>
    <p:extLst>
      <p:ext uri="{BB962C8B-B14F-4D97-AF65-F5344CB8AC3E}">
        <p14:creationId xmlns:p14="http://schemas.microsoft.com/office/powerpoint/2010/main" val="504288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9601"/>
            <a:ext cx="7765322" cy="3424859"/>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47" y="4204820"/>
            <a:ext cx="776532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D5A002-D75B-4E79-9EE5-D2E096BA5254}" type="datetimeFigureOut">
              <a:rPr lang="en-US" smtClean="0"/>
              <a:t>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1A51F4-DDA5-452A-907F-B7E826804472}" type="slidenum">
              <a:rPr lang="en-US" smtClean="0"/>
              <a:t>‹#›</a:t>
            </a:fld>
            <a:endParaRPr lang="en-US"/>
          </a:p>
        </p:txBody>
      </p:sp>
    </p:spTree>
    <p:extLst>
      <p:ext uri="{BB962C8B-B14F-4D97-AF65-F5344CB8AC3E}">
        <p14:creationId xmlns:p14="http://schemas.microsoft.com/office/powerpoint/2010/main" val="3236924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345" y="4204821"/>
            <a:ext cx="776532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D5A002-D75B-4E79-9EE5-D2E096BA5254}" type="datetimeFigureOut">
              <a:rPr lang="en-US" smtClean="0"/>
              <a:t>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1A51F4-DDA5-452A-907F-B7E826804472}" type="slidenum">
              <a:rPr lang="en-US" smtClean="0"/>
              <a:t>‹#›</a:t>
            </a:fld>
            <a:endParaRPr lang="en-US"/>
          </a:p>
        </p:txBody>
      </p:sp>
      <p:sp>
        <p:nvSpPr>
          <p:cNvPr id="10" name="TextBox 9"/>
          <p:cNvSpPr txBox="1"/>
          <p:nvPr/>
        </p:nvSpPr>
        <p:spPr>
          <a:xfrm>
            <a:off x="505245" y="64174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46721" y="307337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82489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55" y="2126943"/>
            <a:ext cx="7766495"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46" y="4650556"/>
            <a:ext cx="776532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D5A002-D75B-4E79-9EE5-D2E096BA5254}" type="datetimeFigureOut">
              <a:rPr lang="en-US" smtClean="0"/>
              <a:t>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1A51F4-DDA5-452A-907F-B7E826804472}" type="slidenum">
              <a:rPr lang="en-US" smtClean="0"/>
              <a:t>‹#›</a:t>
            </a:fld>
            <a:endParaRPr lang="en-US"/>
          </a:p>
        </p:txBody>
      </p:sp>
    </p:spTree>
    <p:extLst>
      <p:ext uri="{BB962C8B-B14F-4D97-AF65-F5344CB8AC3E}">
        <p14:creationId xmlns:p14="http://schemas.microsoft.com/office/powerpoint/2010/main" val="3942940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5" y="609601"/>
            <a:ext cx="7765322"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46" y="2088320"/>
            <a:ext cx="2474217"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346" y="2911624"/>
            <a:ext cx="2474217"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33658" y="2088320"/>
            <a:ext cx="2473919"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33659" y="2911624"/>
            <a:ext cx="247486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79974" y="2088320"/>
            <a:ext cx="246840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82260" y="2911624"/>
            <a:ext cx="2468408"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0D5A002-D75B-4E79-9EE5-D2E096BA5254}" type="datetimeFigureOut">
              <a:rPr lang="en-US" smtClean="0"/>
              <a:t>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1A51F4-DDA5-452A-907F-B7E826804472}" type="slidenum">
              <a:rPr lang="en-US" smtClean="0"/>
              <a:t>‹#›</a:t>
            </a:fld>
            <a:endParaRPr lang="en-US"/>
          </a:p>
        </p:txBody>
      </p:sp>
    </p:spTree>
    <p:extLst>
      <p:ext uri="{BB962C8B-B14F-4D97-AF65-F5344CB8AC3E}">
        <p14:creationId xmlns:p14="http://schemas.microsoft.com/office/powerpoint/2010/main" val="564113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346" y="609601"/>
            <a:ext cx="7765322"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47" y="3989147"/>
            <a:ext cx="2474216"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819015" y="2092235"/>
            <a:ext cx="2205038"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5347" y="4565409"/>
            <a:ext cx="2474216"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332026" y="3989147"/>
            <a:ext cx="2474237"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426747" y="2092235"/>
            <a:ext cx="219789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4565408"/>
            <a:ext cx="2475252"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80067" y="3989147"/>
            <a:ext cx="246742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6114603" y="2092235"/>
            <a:ext cx="219908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79973" y="4565410"/>
            <a:ext cx="2470694" cy="122579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0D5A002-D75B-4E79-9EE5-D2E096BA5254}" type="datetimeFigureOut">
              <a:rPr lang="en-US" smtClean="0"/>
              <a:t>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1A51F4-DDA5-452A-907F-B7E826804472}" type="slidenum">
              <a:rPr lang="en-US" smtClean="0"/>
              <a:t>‹#›</a:t>
            </a:fld>
            <a:endParaRPr lang="en-US"/>
          </a:p>
        </p:txBody>
      </p:sp>
    </p:spTree>
    <p:extLst>
      <p:ext uri="{BB962C8B-B14F-4D97-AF65-F5344CB8AC3E}">
        <p14:creationId xmlns:p14="http://schemas.microsoft.com/office/powerpoint/2010/main" val="159277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D5A002-D75B-4E79-9EE5-D2E096BA5254}" type="datetimeFigureOut">
              <a:rPr lang="en-US" smtClean="0"/>
              <a:t>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A51F4-DDA5-452A-907F-B7E826804472}" type="slidenum">
              <a:rPr lang="en-US" smtClean="0"/>
              <a:t>‹#›</a:t>
            </a:fld>
            <a:endParaRPr lang="en-US"/>
          </a:p>
        </p:txBody>
      </p:sp>
    </p:spTree>
    <p:extLst>
      <p:ext uri="{BB962C8B-B14F-4D97-AF65-F5344CB8AC3E}">
        <p14:creationId xmlns:p14="http://schemas.microsoft.com/office/powerpoint/2010/main" val="2488677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09600"/>
            <a:ext cx="1906993"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346" y="609600"/>
            <a:ext cx="5744029"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D5A002-D75B-4E79-9EE5-D2E096BA5254}" type="datetimeFigureOut">
              <a:rPr lang="en-US" smtClean="0"/>
              <a:t>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A51F4-DDA5-452A-907F-B7E826804472}" type="slidenum">
              <a:rPr lang="en-US" smtClean="0"/>
              <a:t>‹#›</a:t>
            </a:fld>
            <a:endParaRPr lang="en-US"/>
          </a:p>
        </p:txBody>
      </p:sp>
    </p:spTree>
    <p:extLst>
      <p:ext uri="{BB962C8B-B14F-4D97-AF65-F5344CB8AC3E}">
        <p14:creationId xmlns:p14="http://schemas.microsoft.com/office/powerpoint/2010/main" val="23838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D5A002-D75B-4E79-9EE5-D2E096BA5254}" type="datetimeFigureOut">
              <a:rPr lang="en-US" smtClean="0"/>
              <a:t>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A51F4-DDA5-452A-907F-B7E826804472}" type="slidenum">
              <a:rPr lang="en-US" smtClean="0"/>
              <a:t>‹#›</a:t>
            </a:fld>
            <a:endParaRPr lang="en-US"/>
          </a:p>
        </p:txBody>
      </p:sp>
    </p:spTree>
    <p:extLst>
      <p:ext uri="{BB962C8B-B14F-4D97-AF65-F5344CB8AC3E}">
        <p14:creationId xmlns:p14="http://schemas.microsoft.com/office/powerpoint/2010/main" val="48037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1933" y="657227"/>
            <a:ext cx="7300134" cy="2852737"/>
          </a:xfrm>
        </p:spPr>
        <p:txBody>
          <a:bodyPr anchor="b">
            <a:normAutofit/>
          </a:bodyPr>
          <a:lstStyle>
            <a:lvl1pPr>
              <a:defRPr sz="3400"/>
            </a:lvl1pPr>
          </a:lstStyle>
          <a:p>
            <a:r>
              <a:rPr lang="en-US" smtClean="0"/>
              <a:t>Click to edit Master title style</a:t>
            </a:r>
            <a:endParaRPr lang="en-US" dirty="0"/>
          </a:p>
        </p:txBody>
      </p:sp>
      <p:sp>
        <p:nvSpPr>
          <p:cNvPr id="3" name="Text Placeholder 2"/>
          <p:cNvSpPr>
            <a:spLocks noGrp="1"/>
          </p:cNvSpPr>
          <p:nvPr>
            <p:ph type="body" idx="1"/>
          </p:nvPr>
        </p:nvSpPr>
        <p:spPr>
          <a:xfrm>
            <a:off x="921933" y="3602039"/>
            <a:ext cx="7300134"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D5A002-D75B-4E79-9EE5-D2E096BA5254}" type="datetimeFigureOut">
              <a:rPr lang="en-US" smtClean="0"/>
              <a:t>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A51F4-DDA5-452A-907F-B7E826804472}" type="slidenum">
              <a:rPr lang="en-US" smtClean="0"/>
              <a:t>‹#›</a:t>
            </a:fld>
            <a:endParaRPr lang="en-US"/>
          </a:p>
        </p:txBody>
      </p:sp>
    </p:spTree>
    <p:extLst>
      <p:ext uri="{BB962C8B-B14F-4D97-AF65-F5344CB8AC3E}">
        <p14:creationId xmlns:p14="http://schemas.microsoft.com/office/powerpoint/2010/main" val="2686958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346" y="2088320"/>
            <a:ext cx="3829503"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0052" y="2088320"/>
            <a:ext cx="3820616"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0D5A002-D75B-4E79-9EE5-D2E096BA5254}" type="datetimeFigureOut">
              <a:rPr lang="en-US" smtClean="0"/>
              <a:t>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1A51F4-DDA5-452A-907F-B7E826804472}" type="slidenum">
              <a:rPr lang="en-US" smtClean="0"/>
              <a:t>‹#›</a:t>
            </a:fld>
            <a:endParaRPr lang="en-US"/>
          </a:p>
        </p:txBody>
      </p:sp>
    </p:spTree>
    <p:extLst>
      <p:ext uri="{BB962C8B-B14F-4D97-AF65-F5344CB8AC3E}">
        <p14:creationId xmlns:p14="http://schemas.microsoft.com/office/powerpoint/2010/main" val="3107681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5427" y="2088320"/>
            <a:ext cx="3600326"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346" y="2912232"/>
            <a:ext cx="3830406"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59230" y="2088320"/>
            <a:ext cx="3591437"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912232"/>
            <a:ext cx="3821518"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0D5A002-D75B-4E79-9EE5-D2E096BA5254}" type="datetimeFigureOut">
              <a:rPr lang="en-US" smtClean="0"/>
              <a:t>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1A51F4-DDA5-452A-907F-B7E826804472}" type="slidenum">
              <a:rPr lang="en-US" smtClean="0"/>
              <a:t>‹#›</a:t>
            </a:fld>
            <a:endParaRPr lang="en-US"/>
          </a:p>
        </p:txBody>
      </p:sp>
    </p:spTree>
    <p:extLst>
      <p:ext uri="{BB962C8B-B14F-4D97-AF65-F5344CB8AC3E}">
        <p14:creationId xmlns:p14="http://schemas.microsoft.com/office/powerpoint/2010/main" val="802350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0D5A002-D75B-4E79-9EE5-D2E096BA5254}" type="datetimeFigureOut">
              <a:rPr lang="en-US" smtClean="0"/>
              <a:t>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1A51F4-DDA5-452A-907F-B7E826804472}" type="slidenum">
              <a:rPr lang="en-US" smtClean="0"/>
              <a:t>‹#›</a:t>
            </a:fld>
            <a:endParaRPr lang="en-US"/>
          </a:p>
        </p:txBody>
      </p:sp>
    </p:spTree>
    <p:extLst>
      <p:ext uri="{BB962C8B-B14F-4D97-AF65-F5344CB8AC3E}">
        <p14:creationId xmlns:p14="http://schemas.microsoft.com/office/powerpoint/2010/main" val="220026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D5A002-D75B-4E79-9EE5-D2E096BA5254}" type="datetimeFigureOut">
              <a:rPr lang="en-US" smtClean="0"/>
              <a:t>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1A51F4-DDA5-452A-907F-B7E826804472}" type="slidenum">
              <a:rPr lang="en-US" smtClean="0"/>
              <a:t>‹#›</a:t>
            </a:fld>
            <a:endParaRPr lang="en-US"/>
          </a:p>
        </p:txBody>
      </p:sp>
    </p:spTree>
    <p:extLst>
      <p:ext uri="{BB962C8B-B14F-4D97-AF65-F5344CB8AC3E}">
        <p14:creationId xmlns:p14="http://schemas.microsoft.com/office/powerpoint/2010/main" val="267381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2949178" cy="2362200"/>
          </a:xfrm>
        </p:spPr>
        <p:txBody>
          <a:bodyPr anchor="b">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3808548" y="609600"/>
            <a:ext cx="4642119" cy="518160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7921" y="2971801"/>
            <a:ext cx="2949178"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D5A002-D75B-4E79-9EE5-D2E096BA5254}" type="datetimeFigureOut">
              <a:rPr lang="en-US" smtClean="0"/>
              <a:t>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1A51F4-DDA5-452A-907F-B7E826804472}" type="slidenum">
              <a:rPr lang="en-US" smtClean="0"/>
              <a:t>‹#›</a:t>
            </a:fld>
            <a:endParaRPr lang="en-US"/>
          </a:p>
        </p:txBody>
      </p:sp>
    </p:spTree>
    <p:extLst>
      <p:ext uri="{BB962C8B-B14F-4D97-AF65-F5344CB8AC3E}">
        <p14:creationId xmlns:p14="http://schemas.microsoft.com/office/powerpoint/2010/main" val="1076048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4167603" cy="2362200"/>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49932" y="758881"/>
            <a:ext cx="2966938"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2971800"/>
            <a:ext cx="4171242"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D5A002-D75B-4E79-9EE5-D2E096BA5254}" type="datetimeFigureOut">
              <a:rPr lang="en-US" smtClean="0"/>
              <a:t>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1A51F4-DDA5-452A-907F-B7E826804472}" type="slidenum">
              <a:rPr lang="en-US" smtClean="0"/>
              <a:t>‹#›</a:t>
            </a:fld>
            <a:endParaRPr lang="en-US"/>
          </a:p>
        </p:txBody>
      </p:sp>
    </p:spTree>
    <p:extLst>
      <p:ext uri="{BB962C8B-B14F-4D97-AF65-F5344CB8AC3E}">
        <p14:creationId xmlns:p14="http://schemas.microsoft.com/office/powerpoint/2010/main" val="2905428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609601"/>
            <a:ext cx="7765321" cy="132632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46" y="2096064"/>
            <a:ext cx="7765322" cy="36951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0D5A002-D75B-4E79-9EE5-D2E096BA5254}" type="datetimeFigureOut">
              <a:rPr lang="en-US" smtClean="0"/>
              <a:t>1/5/2021</a:t>
            </a:fld>
            <a:endParaRPr lang="en-US"/>
          </a:p>
        </p:txBody>
      </p:sp>
      <p:sp>
        <p:nvSpPr>
          <p:cNvPr id="5" name="Footer Placeholder 4"/>
          <p:cNvSpPr>
            <a:spLocks noGrp="1"/>
          </p:cNvSpPr>
          <p:nvPr>
            <p:ph type="ftr" sz="quarter" idx="3"/>
          </p:nvPr>
        </p:nvSpPr>
        <p:spPr>
          <a:xfrm>
            <a:off x="685346" y="5883276"/>
            <a:ext cx="5004649"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D1A51F4-DDA5-452A-907F-B7E826804472}" type="slidenum">
              <a:rPr lang="en-US" smtClean="0"/>
              <a:t>‹#›</a:t>
            </a:fld>
            <a:endParaRPr lang="en-US"/>
          </a:p>
        </p:txBody>
      </p:sp>
    </p:spTree>
    <p:extLst>
      <p:ext uri="{BB962C8B-B14F-4D97-AF65-F5344CB8AC3E}">
        <p14:creationId xmlns:p14="http://schemas.microsoft.com/office/powerpoint/2010/main" val="260766147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image" Target="../media/image19.gif"/><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19.gif"/></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9.gif"/><Relationship Id="rId1" Type="http://schemas.openxmlformats.org/officeDocument/2006/relationships/slideLayout" Target="../slideLayouts/slideLayout5.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69834" y="226952"/>
            <a:ext cx="6942400" cy="548425"/>
          </a:xfrm>
        </p:spPr>
        <p:txBody>
          <a:bodyPr>
            <a:normAutofit fontScale="90000"/>
          </a:bodyPr>
          <a:lstStyle/>
          <a:p>
            <a:pPr algn="l"/>
            <a:r>
              <a:rPr lang="en-US" dirty="0" smtClean="0">
                <a:solidFill>
                  <a:srgbClr val="92D050"/>
                </a:solidFill>
              </a:rPr>
              <a:t>3	</a:t>
            </a:r>
            <a:r>
              <a:rPr lang="en-US" sz="2800" dirty="0" smtClean="0">
                <a:solidFill>
                  <a:srgbClr val="FF0000"/>
                </a:solidFill>
              </a:rPr>
              <a:t>The Benton Correspondence</a:t>
            </a:r>
            <a:endParaRPr lang="en-US" sz="2800" dirty="0">
              <a:solidFill>
                <a:srgbClr val="FF0000"/>
              </a:solidFill>
            </a:endParaRPr>
          </a:p>
        </p:txBody>
      </p:sp>
      <p:pic>
        <p:nvPicPr>
          <p:cNvPr id="6146" name="Picture 2" descr="C:\Users\acer\Desktop\BentonH24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3006" y="685800"/>
            <a:ext cx="1554163" cy="25304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09044" y="3216275"/>
            <a:ext cx="1508125" cy="261610"/>
          </a:xfrm>
          <a:prstGeom prst="rect">
            <a:avLst/>
          </a:prstGeom>
          <a:noFill/>
        </p:spPr>
        <p:txBody>
          <a:bodyPr wrap="square" rtlCol="0">
            <a:spAutoFit/>
          </a:bodyPr>
          <a:lstStyle/>
          <a:p>
            <a:pPr algn="ctr"/>
            <a:r>
              <a:rPr lang="en-US" sz="1100" dirty="0" smtClean="0"/>
              <a:t>(HKVCA website)</a:t>
            </a:r>
            <a:endParaRPr lang="en-US" sz="1100" dirty="0"/>
          </a:p>
        </p:txBody>
      </p:sp>
      <p:sp>
        <p:nvSpPr>
          <p:cNvPr id="2" name="TextBox 1"/>
          <p:cNvSpPr txBox="1"/>
          <p:nvPr/>
        </p:nvSpPr>
        <p:spPr>
          <a:xfrm>
            <a:off x="1469834" y="893058"/>
            <a:ext cx="5979979" cy="1261884"/>
          </a:xfrm>
          <a:prstGeom prst="rect">
            <a:avLst/>
          </a:prstGeom>
          <a:noFill/>
        </p:spPr>
        <p:txBody>
          <a:bodyPr wrap="square" rtlCol="0">
            <a:spAutoFit/>
          </a:bodyPr>
          <a:lstStyle/>
          <a:p>
            <a:pPr algn="ctr"/>
            <a:r>
              <a:rPr lang="en-US" sz="2400" b="1" dirty="0" smtClean="0">
                <a:solidFill>
                  <a:srgbClr val="FFC000"/>
                </a:solidFill>
              </a:rPr>
              <a:t>Private Duncan Albert William Benton </a:t>
            </a:r>
            <a:r>
              <a:rPr lang="en-US" sz="2400" dirty="0" smtClean="0"/>
              <a:t> H2403, A-Company,  1</a:t>
            </a:r>
            <a:r>
              <a:rPr lang="en-US" sz="2400" baseline="30000" dirty="0" smtClean="0"/>
              <a:t>st</a:t>
            </a:r>
            <a:r>
              <a:rPr lang="en-US" sz="2400" dirty="0" smtClean="0"/>
              <a:t> Battalion,</a:t>
            </a:r>
          </a:p>
          <a:p>
            <a:pPr algn="ctr"/>
            <a:r>
              <a:rPr lang="en-US" sz="2400" b="1" dirty="0" smtClean="0">
                <a:solidFill>
                  <a:srgbClr val="FFC000"/>
                </a:solidFill>
              </a:rPr>
              <a:t>Winnipeg Grenadiers</a:t>
            </a:r>
            <a:r>
              <a:rPr lang="en-US" sz="2800" b="1" dirty="0" smtClean="0">
                <a:solidFill>
                  <a:srgbClr val="FFC000"/>
                </a:solidFill>
              </a:rPr>
              <a:t> </a:t>
            </a:r>
            <a:endParaRPr lang="en-US" sz="2800" b="1" dirty="0">
              <a:solidFill>
                <a:srgbClr val="FFC000"/>
              </a:solidFill>
            </a:endParaRPr>
          </a:p>
        </p:txBody>
      </p:sp>
      <p:pic>
        <p:nvPicPr>
          <p:cNvPr id="6" name="Picture 2" descr="C:\Users\acer\Desktop\Force C\Images in ppt\Winnipeg_Grenadiers_bad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1204242"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1219200" y="2390303"/>
            <a:ext cx="6629400" cy="3553296"/>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Font typeface="Arial" panose="020B0604020202020204" pitchFamily="34" charset="0"/>
              <a:buNone/>
              <a:defRPr sz="24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20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5pPr>
            <a:lvl6pPr marL="22860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6pPr>
            <a:lvl7pPr marL="27432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7pPr>
            <a:lvl8pPr marL="32004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8pPr>
            <a:lvl9pPr marL="3657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9pPr>
          </a:lstStyle>
          <a:p>
            <a:pPr algn="l"/>
            <a:r>
              <a:rPr lang="en-US" sz="2000" dirty="0" smtClean="0"/>
              <a:t>Wounded in action 1941 Dec 21</a:t>
            </a:r>
          </a:p>
          <a:p>
            <a:pPr algn="l"/>
            <a:r>
              <a:rPr lang="en-US" sz="2000" dirty="0" smtClean="0"/>
              <a:t>In North Point Camp H, 1941 Dec 20 - Dec 21</a:t>
            </a:r>
          </a:p>
          <a:p>
            <a:pPr algn="l"/>
            <a:r>
              <a:rPr lang="en-US" sz="2000" dirty="0" smtClean="0"/>
              <a:t>In Argyle Camp A, 1941 Dec 22 - Dec 26</a:t>
            </a:r>
          </a:p>
          <a:p>
            <a:pPr algn="l"/>
            <a:r>
              <a:rPr lang="en-US" sz="2000" dirty="0" smtClean="0"/>
              <a:t>Captured and put in Sham </a:t>
            </a:r>
            <a:r>
              <a:rPr lang="en-US" sz="2000" dirty="0" err="1" smtClean="0"/>
              <a:t>Shui</a:t>
            </a:r>
            <a:r>
              <a:rPr lang="en-US" sz="2000" dirty="0" smtClean="0"/>
              <a:t> Po Camp S, 1942 Jan 22</a:t>
            </a:r>
          </a:p>
          <a:p>
            <a:pPr algn="l"/>
            <a:r>
              <a:rPr lang="en-US" sz="2000" dirty="0" smtClean="0"/>
              <a:t>In North Point Camp H 1942 Jan 22-Sep 26</a:t>
            </a:r>
          </a:p>
          <a:p>
            <a:pPr algn="l"/>
            <a:r>
              <a:rPr lang="en-US" sz="2000" dirty="0" smtClean="0"/>
              <a:t>In Sham </a:t>
            </a:r>
            <a:r>
              <a:rPr lang="en-US" sz="2000" dirty="0" err="1" smtClean="0"/>
              <a:t>Shui</a:t>
            </a:r>
            <a:r>
              <a:rPr lang="en-US" sz="2000" dirty="0" smtClean="0"/>
              <a:t> Po Camp S 1942 Sep 26-1945 Sep 10</a:t>
            </a:r>
          </a:p>
          <a:p>
            <a:pPr algn="l"/>
            <a:r>
              <a:rPr lang="en-US" sz="2000" dirty="0" smtClean="0"/>
              <a:t>Date of Death: 2003 Jan 1</a:t>
            </a:r>
          </a:p>
          <a:p>
            <a:endParaRPr lang="en-US" dirty="0"/>
          </a:p>
        </p:txBody>
      </p:sp>
    </p:spTree>
    <p:extLst>
      <p:ext uri="{BB962C8B-B14F-4D97-AF65-F5344CB8AC3E}">
        <p14:creationId xmlns:p14="http://schemas.microsoft.com/office/powerpoint/2010/main" val="39520040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73832" y="171086"/>
            <a:ext cx="3741191" cy="869373"/>
          </a:xfrm>
        </p:spPr>
        <p:txBody>
          <a:bodyPr>
            <a:normAutofit fontScale="90000"/>
          </a:bodyPr>
          <a:lstStyle/>
          <a:p>
            <a:pPr algn="ctr"/>
            <a:r>
              <a:rPr lang="en-US" sz="2000" dirty="0" err="1" smtClean="0">
                <a:solidFill>
                  <a:srgbClr val="FF0000"/>
                </a:solidFill>
              </a:rPr>
              <a:t>ITEm</a:t>
            </a:r>
            <a:r>
              <a:rPr lang="en-US" sz="2000" dirty="0" smtClean="0">
                <a:solidFill>
                  <a:srgbClr val="FF0000"/>
                </a:solidFill>
              </a:rPr>
              <a:t> 8 </a:t>
            </a:r>
            <a:r>
              <a:rPr lang="en-US" sz="2000" dirty="0" smtClean="0"/>
              <a:t>Notice to Allied POW and Civilian Internees</a:t>
            </a:r>
            <a:endParaRPr lang="en-US" sz="2000" dirty="0"/>
          </a:p>
        </p:txBody>
      </p:sp>
      <p:pic>
        <p:nvPicPr>
          <p:cNvPr id="17410" name="Picture 2" descr="C:\Users\acer\Documents\AAA computer\My Documents\AAA Stamps\War\1941 Force C\Dowling corrsp\Dowling8.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410199" y="1114441"/>
            <a:ext cx="3733801" cy="2814011"/>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C:\Users\acer\Documents\AAA computer\My Documents\AAA Stamps\War\1941 Force C\Dowling corrsp\Dowling8b.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5410199" y="3996413"/>
            <a:ext cx="3733801" cy="28461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cer\Desktop\rcsig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82" y="-27709"/>
            <a:ext cx="971550" cy="914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228600" y="1371601"/>
            <a:ext cx="4471941" cy="3352799"/>
          </a:xfrm>
          <a:prstGeom prst="rect">
            <a:avLst/>
          </a:prstGeom>
        </p:spPr>
      </p:pic>
      <p:sp>
        <p:nvSpPr>
          <p:cNvPr id="13" name="Title 3"/>
          <p:cNvSpPr txBox="1">
            <a:spLocks/>
          </p:cNvSpPr>
          <p:nvPr/>
        </p:nvSpPr>
        <p:spPr>
          <a:xfrm>
            <a:off x="950768" y="211282"/>
            <a:ext cx="3505200" cy="886691"/>
          </a:xfrm>
          <a:prstGeom prst="rect">
            <a:avLst/>
          </a:prstGeom>
        </p:spPr>
        <p:txBody>
          <a:bodyPr vert="horz" lIns="91440" tIns="45720" rIns="91440" bIns="45720" rtlCol="0" anchor="ctr">
            <a:normAutofit fontScale="45000" lnSpcReduction="20000"/>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n-US" sz="4000" dirty="0" smtClean="0">
                <a:solidFill>
                  <a:srgbClr val="FF0000"/>
                </a:solidFill>
              </a:rPr>
              <a:t>Item 7 </a:t>
            </a:r>
            <a:r>
              <a:rPr lang="en-US" sz="4000" dirty="0" smtClean="0"/>
              <a:t>Welcome Home Card </a:t>
            </a:r>
            <a:br>
              <a:rPr lang="en-US" sz="4000" dirty="0" smtClean="0"/>
            </a:br>
            <a:r>
              <a:rPr lang="en-US" sz="4000" dirty="0" smtClean="0"/>
              <a:t>presented to WG members</a:t>
            </a:r>
            <a:endParaRPr lang="en-US" sz="4000" dirty="0"/>
          </a:p>
        </p:txBody>
      </p:sp>
    </p:spTree>
    <p:extLst>
      <p:ext uri="{BB962C8B-B14F-4D97-AF65-F5344CB8AC3E}">
        <p14:creationId xmlns:p14="http://schemas.microsoft.com/office/powerpoint/2010/main" val="13387727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209800" y="-13854"/>
            <a:ext cx="4419600" cy="659352"/>
          </a:xfrm>
        </p:spPr>
        <p:txBody>
          <a:bodyPr>
            <a:normAutofit fontScale="70000" lnSpcReduction="20000"/>
          </a:bodyPr>
          <a:lstStyle/>
          <a:p>
            <a:pPr algn="ctr"/>
            <a:r>
              <a:rPr lang="en-US" sz="3200" dirty="0" smtClean="0">
                <a:solidFill>
                  <a:srgbClr val="FF0000"/>
                </a:solidFill>
              </a:rPr>
              <a:t>ITEM 9 </a:t>
            </a:r>
            <a:r>
              <a:rPr lang="en-US" sz="3200" dirty="0" smtClean="0"/>
              <a:t>Dowling’s Notebook</a:t>
            </a:r>
            <a:endParaRPr lang="en-US" sz="3200" dirty="0"/>
          </a:p>
        </p:txBody>
      </p:sp>
      <p:pic>
        <p:nvPicPr>
          <p:cNvPr id="1026" name="Picture 2" descr="C:\Users\acer\Desktop\Dowling book\01.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20782" y="886691"/>
            <a:ext cx="4973782" cy="60073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cer\Desktop\rcsig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2" y="-27709"/>
            <a:ext cx="97155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2"/>
          <p:cNvPicPr>
            <a:picLocks noGrp="1" noChangeAspect="1"/>
          </p:cNvPicPr>
          <p:nvPr>
            <p:ph sz="quarter" idx="4"/>
          </p:nvPr>
        </p:nvPicPr>
        <p:blipFill>
          <a:blip r:embed="rId4"/>
          <a:stretch>
            <a:fillRect/>
          </a:stretch>
        </p:blipFill>
        <p:spPr>
          <a:xfrm>
            <a:off x="4448577" y="3276600"/>
            <a:ext cx="4695423" cy="3154633"/>
          </a:xfrm>
          <a:prstGeom prst="rect">
            <a:avLst/>
          </a:prstGeom>
        </p:spPr>
      </p:pic>
      <p:sp>
        <p:nvSpPr>
          <p:cNvPr id="2" name="TextBox 1"/>
          <p:cNvSpPr txBox="1"/>
          <p:nvPr/>
        </p:nvSpPr>
        <p:spPr>
          <a:xfrm>
            <a:off x="5105400" y="1083886"/>
            <a:ext cx="3886200" cy="1754326"/>
          </a:xfrm>
          <a:prstGeom prst="rect">
            <a:avLst/>
          </a:prstGeom>
          <a:noFill/>
        </p:spPr>
        <p:txBody>
          <a:bodyPr wrap="square" rtlCol="0">
            <a:spAutoFit/>
          </a:bodyPr>
          <a:lstStyle/>
          <a:p>
            <a:pPr algn="just"/>
            <a:r>
              <a:rPr lang="en-US" dirty="0" smtClean="0"/>
              <a:t>Small </a:t>
            </a:r>
            <a:r>
              <a:rPr lang="en-US" dirty="0"/>
              <a:t>note book Dowling had made </a:t>
            </a:r>
            <a:r>
              <a:rPr lang="en-US" dirty="0" smtClean="0"/>
              <a:t>with </a:t>
            </a:r>
            <a:r>
              <a:rPr lang="en-US" dirty="0"/>
              <a:t>POW stationery that he used as a record of his friendship with fellow POWs and their addresses; also with messages and drawings from his peers</a:t>
            </a:r>
            <a:endParaRPr lang="en-CA" dirty="0"/>
          </a:p>
        </p:txBody>
      </p:sp>
    </p:spTree>
    <p:extLst>
      <p:ext uri="{BB962C8B-B14F-4D97-AF65-F5344CB8AC3E}">
        <p14:creationId xmlns:p14="http://schemas.microsoft.com/office/powerpoint/2010/main" val="31656242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117" y="0"/>
            <a:ext cx="7300134" cy="533400"/>
          </a:xfrm>
        </p:spPr>
        <p:txBody>
          <a:bodyPr>
            <a:normAutofit/>
          </a:bodyPr>
          <a:lstStyle/>
          <a:p>
            <a:pPr algn="ctr"/>
            <a:r>
              <a:rPr lang="en-US" sz="2800" dirty="0" smtClean="0">
                <a:solidFill>
                  <a:srgbClr val="92D050"/>
                </a:solidFill>
              </a:rPr>
              <a:t>5 </a:t>
            </a:r>
            <a:r>
              <a:rPr lang="en-US" sz="2800" dirty="0" smtClean="0">
                <a:solidFill>
                  <a:srgbClr val="FF0000"/>
                </a:solidFill>
              </a:rPr>
              <a:t>The Lester Correspondence</a:t>
            </a:r>
            <a:endParaRPr lang="en-US" sz="2800" dirty="0">
              <a:solidFill>
                <a:srgbClr val="FF0000"/>
              </a:solidFill>
            </a:endParaRPr>
          </a:p>
        </p:txBody>
      </p:sp>
      <p:sp>
        <p:nvSpPr>
          <p:cNvPr id="4" name="TextBox 3"/>
          <p:cNvSpPr txBox="1"/>
          <p:nvPr/>
        </p:nvSpPr>
        <p:spPr>
          <a:xfrm>
            <a:off x="2038773" y="521594"/>
            <a:ext cx="5410200" cy="2246769"/>
          </a:xfrm>
          <a:prstGeom prst="rect">
            <a:avLst/>
          </a:prstGeom>
          <a:noFill/>
        </p:spPr>
        <p:txBody>
          <a:bodyPr wrap="square" rtlCol="0">
            <a:spAutoFit/>
          </a:bodyPr>
          <a:lstStyle/>
          <a:p>
            <a:pPr algn="ctr"/>
            <a:r>
              <a:rPr lang="en-US" sz="2800" b="1" dirty="0" smtClean="0">
                <a:solidFill>
                  <a:srgbClr val="FFC000"/>
                </a:solidFill>
              </a:rPr>
              <a:t>Rifleman Wilbert Ernest Lester</a:t>
            </a:r>
          </a:p>
          <a:p>
            <a:pPr algn="ctr"/>
            <a:r>
              <a:rPr lang="en-US" sz="2800" b="1" dirty="0" smtClean="0"/>
              <a:t>E30117 1</a:t>
            </a:r>
            <a:r>
              <a:rPr lang="en-US" sz="2800" b="1" baseline="30000" dirty="0" smtClean="0"/>
              <a:t>st</a:t>
            </a:r>
            <a:r>
              <a:rPr lang="en-US" sz="2800" b="1" dirty="0" smtClean="0"/>
              <a:t> Battalion / HQ Company</a:t>
            </a:r>
          </a:p>
          <a:p>
            <a:pPr algn="ctr"/>
            <a:r>
              <a:rPr lang="en-US" sz="2800" b="1" dirty="0" smtClean="0">
                <a:solidFill>
                  <a:srgbClr val="FFC000"/>
                </a:solidFill>
              </a:rPr>
              <a:t>Royal Rifles of Canada</a:t>
            </a:r>
            <a:endParaRPr lang="en-US" sz="2800" b="1" dirty="0">
              <a:solidFill>
                <a:srgbClr val="FFC000"/>
              </a:solidFill>
            </a:endParaRPr>
          </a:p>
        </p:txBody>
      </p:sp>
      <p:sp>
        <p:nvSpPr>
          <p:cNvPr id="5" name="TextBox 4"/>
          <p:cNvSpPr txBox="1"/>
          <p:nvPr/>
        </p:nvSpPr>
        <p:spPr>
          <a:xfrm>
            <a:off x="7618703" y="2589401"/>
            <a:ext cx="1508125" cy="261610"/>
          </a:xfrm>
          <a:prstGeom prst="rect">
            <a:avLst/>
          </a:prstGeom>
          <a:noFill/>
        </p:spPr>
        <p:txBody>
          <a:bodyPr wrap="square" rtlCol="0">
            <a:spAutoFit/>
          </a:bodyPr>
          <a:lstStyle/>
          <a:p>
            <a:pPr algn="ctr"/>
            <a:r>
              <a:rPr lang="en-US" sz="1100" dirty="0" smtClean="0"/>
              <a:t>(HKVCA website)</a:t>
            </a:r>
            <a:endParaRPr lang="en-US" sz="1100" dirty="0"/>
          </a:p>
        </p:txBody>
      </p:sp>
      <p:pic>
        <p:nvPicPr>
          <p:cNvPr id="3" name="Picture 2"/>
          <p:cNvPicPr>
            <a:picLocks noChangeAspect="1"/>
          </p:cNvPicPr>
          <p:nvPr/>
        </p:nvPicPr>
        <p:blipFill>
          <a:blip r:embed="rId2"/>
          <a:stretch>
            <a:fillRect/>
          </a:stretch>
        </p:blipFill>
        <p:spPr>
          <a:xfrm>
            <a:off x="7683676" y="470079"/>
            <a:ext cx="1443152" cy="2057400"/>
          </a:xfrm>
          <a:prstGeom prst="rect">
            <a:avLst/>
          </a:prstGeom>
        </p:spPr>
      </p:pic>
      <p:pic>
        <p:nvPicPr>
          <p:cNvPr id="6" name="Picture 5"/>
          <p:cNvPicPr>
            <a:picLocks noChangeAspect="1"/>
          </p:cNvPicPr>
          <p:nvPr/>
        </p:nvPicPr>
        <p:blipFill>
          <a:blip r:embed="rId3"/>
          <a:stretch>
            <a:fillRect/>
          </a:stretch>
        </p:blipFill>
        <p:spPr>
          <a:xfrm>
            <a:off x="9659" y="490471"/>
            <a:ext cx="1926503" cy="3121423"/>
          </a:xfrm>
          <a:prstGeom prst="rect">
            <a:avLst/>
          </a:prstGeom>
        </p:spPr>
      </p:pic>
      <p:sp>
        <p:nvSpPr>
          <p:cNvPr id="7" name="Content Placeholder 2"/>
          <p:cNvSpPr txBox="1">
            <a:spLocks/>
          </p:cNvSpPr>
          <p:nvPr/>
        </p:nvSpPr>
        <p:spPr>
          <a:xfrm>
            <a:off x="2047711" y="2973269"/>
            <a:ext cx="6325054" cy="3702189"/>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120000"/>
              </a:lnSpc>
              <a:spcBef>
                <a:spcPts val="1000"/>
              </a:spcBef>
              <a:buFont typeface="Arial" panose="020B0604020202020204" pitchFamily="34" charset="0"/>
              <a:buNone/>
              <a:defRPr sz="24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20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5pPr>
            <a:lvl6pPr marL="22860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6pPr>
            <a:lvl7pPr marL="27432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7pPr>
            <a:lvl8pPr marL="32004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8pPr>
            <a:lvl9pPr marL="3657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9pPr>
          </a:lstStyle>
          <a:p>
            <a:pPr algn="l"/>
            <a:r>
              <a:rPr lang="en-US" dirty="0" smtClean="0"/>
              <a:t>Wounded in Action 1941 Dec 19</a:t>
            </a:r>
          </a:p>
          <a:p>
            <a:pPr algn="l"/>
            <a:r>
              <a:rPr lang="en-US" dirty="0" smtClean="0"/>
              <a:t>Was in Stanley Hospital during the massacre </a:t>
            </a:r>
          </a:p>
          <a:p>
            <a:pPr algn="l"/>
            <a:r>
              <a:rPr lang="en-US" dirty="0" smtClean="0"/>
              <a:t>Captured at Stanley Hospital 1941 Dec 30</a:t>
            </a:r>
          </a:p>
          <a:p>
            <a:pPr algn="l"/>
            <a:r>
              <a:rPr lang="en-US" dirty="0" smtClean="0"/>
              <a:t>In North Point Camp from 1941 Dec 30 to 1942 Sep 26</a:t>
            </a:r>
          </a:p>
          <a:p>
            <a:pPr algn="l"/>
            <a:r>
              <a:rPr lang="en-US" dirty="0" smtClean="0"/>
              <a:t>In Shum </a:t>
            </a:r>
            <a:r>
              <a:rPr lang="en-US" dirty="0" err="1" smtClean="0"/>
              <a:t>Shui</a:t>
            </a:r>
            <a:r>
              <a:rPr lang="en-US" dirty="0" smtClean="0"/>
              <a:t> Po Camp from 1942 Sep 26 to 1943 Jan 19</a:t>
            </a:r>
          </a:p>
          <a:p>
            <a:pPr algn="l"/>
            <a:r>
              <a:rPr lang="en-US" dirty="0" smtClean="0"/>
              <a:t>Transported to Japan from 1943 Jan 19 and put to work at Nippon Steel Tubes in Tsurumi Shipyard until 1945 May 13</a:t>
            </a:r>
          </a:p>
          <a:p>
            <a:pPr algn="l"/>
            <a:r>
              <a:rPr lang="en-US" dirty="0" smtClean="0"/>
              <a:t>Transferred to work at Joban Coal Mining Company from 1945 May 13 to 1945 Sep 15</a:t>
            </a:r>
          </a:p>
          <a:p>
            <a:pPr algn="l"/>
            <a:r>
              <a:rPr lang="en-US" dirty="0" smtClean="0"/>
              <a:t>Day of Death:  2003 Sep 19</a:t>
            </a:r>
          </a:p>
          <a:p>
            <a:pPr algn="l"/>
            <a:endParaRPr lang="en-CA" dirty="0"/>
          </a:p>
        </p:txBody>
      </p:sp>
      <p:sp>
        <p:nvSpPr>
          <p:cNvPr id="9" name="TextBox 8"/>
          <p:cNvSpPr txBox="1"/>
          <p:nvPr/>
        </p:nvSpPr>
        <p:spPr>
          <a:xfrm>
            <a:off x="218847" y="3693369"/>
            <a:ext cx="1508125" cy="261610"/>
          </a:xfrm>
          <a:prstGeom prst="rect">
            <a:avLst/>
          </a:prstGeom>
          <a:noFill/>
        </p:spPr>
        <p:txBody>
          <a:bodyPr wrap="square" rtlCol="0">
            <a:spAutoFit/>
          </a:bodyPr>
          <a:lstStyle/>
          <a:p>
            <a:pPr algn="ctr"/>
            <a:r>
              <a:rPr lang="en-US" sz="1100" dirty="0" smtClean="0"/>
              <a:t>(HKVCA website)</a:t>
            </a:r>
            <a:endParaRPr lang="en-US" sz="1100" dirty="0"/>
          </a:p>
        </p:txBody>
      </p:sp>
    </p:spTree>
    <p:extLst>
      <p:ext uri="{BB962C8B-B14F-4D97-AF65-F5344CB8AC3E}">
        <p14:creationId xmlns:p14="http://schemas.microsoft.com/office/powerpoint/2010/main" val="37619075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8839" y="157766"/>
            <a:ext cx="2910558" cy="530180"/>
          </a:xfrm>
        </p:spPr>
        <p:txBody>
          <a:bodyPr>
            <a:noAutofit/>
          </a:bodyPr>
          <a:lstStyle/>
          <a:p>
            <a:pPr algn="ctr"/>
            <a:r>
              <a:rPr lang="en-US" sz="2000" dirty="0" smtClean="0">
                <a:solidFill>
                  <a:srgbClr val="FF0000"/>
                </a:solidFill>
              </a:rPr>
              <a:t>In uniform in Winnipeg</a:t>
            </a:r>
            <a:endParaRPr lang="en-US" sz="2000" dirty="0">
              <a:solidFill>
                <a:srgbClr val="FF0000"/>
              </a:solidFill>
            </a:endParaRPr>
          </a:p>
        </p:txBody>
      </p:sp>
      <p:pic>
        <p:nvPicPr>
          <p:cNvPr id="1026" name="Picture 2" descr="C:\Users\acer\Desktop\Benton pics\Benton pic7.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4572000" cy="63172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acer\Desktop\Force C\Images in ppt\Winnipeg_Grenadiers_bad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120424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p:cNvPicPr>
            <a:picLocks noGrp="1" noChangeAspect="1"/>
          </p:cNvPicPr>
          <p:nvPr>
            <p:ph sz="half" idx="2"/>
          </p:nvPr>
        </p:nvPicPr>
        <p:blipFill>
          <a:blip r:embed="rId4"/>
          <a:stretch>
            <a:fillRect/>
          </a:stretch>
        </p:blipFill>
        <p:spPr>
          <a:xfrm>
            <a:off x="5005027" y="838200"/>
            <a:ext cx="4138974" cy="6019800"/>
          </a:xfrm>
          <a:prstGeom prst="rect">
            <a:avLst/>
          </a:prstGeom>
        </p:spPr>
      </p:pic>
      <p:sp>
        <p:nvSpPr>
          <p:cNvPr id="9" name="TextBox 8"/>
          <p:cNvSpPr txBox="1"/>
          <p:nvPr/>
        </p:nvSpPr>
        <p:spPr>
          <a:xfrm>
            <a:off x="7391400" y="5334000"/>
            <a:ext cx="1295400" cy="1200329"/>
          </a:xfrm>
          <a:prstGeom prst="rect">
            <a:avLst/>
          </a:prstGeom>
          <a:noFill/>
        </p:spPr>
        <p:txBody>
          <a:bodyPr wrap="square" rtlCol="0">
            <a:spAutoFit/>
          </a:bodyPr>
          <a:lstStyle/>
          <a:p>
            <a:r>
              <a:rPr lang="en-US" dirty="0" smtClean="0">
                <a:solidFill>
                  <a:srgbClr val="FF0000"/>
                </a:solidFill>
              </a:rPr>
              <a:t>Shadow of Benton(?) taking this photo</a:t>
            </a:r>
            <a:endParaRPr lang="en-US" dirty="0">
              <a:solidFill>
                <a:srgbClr val="FF0000"/>
              </a:solidFill>
            </a:endParaRPr>
          </a:p>
        </p:txBody>
      </p:sp>
      <p:cxnSp>
        <p:nvCxnSpPr>
          <p:cNvPr id="10" name="Straight Arrow Connector 9"/>
          <p:cNvCxnSpPr/>
          <p:nvPr/>
        </p:nvCxnSpPr>
        <p:spPr>
          <a:xfrm flipH="1" flipV="1">
            <a:off x="6096000" y="5791200"/>
            <a:ext cx="1295400" cy="142965"/>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itle 1"/>
          <p:cNvSpPr txBox="1">
            <a:spLocks/>
          </p:cNvSpPr>
          <p:nvPr/>
        </p:nvSpPr>
        <p:spPr>
          <a:xfrm>
            <a:off x="4724400" y="79956"/>
            <a:ext cx="4419600" cy="685800"/>
          </a:xfrm>
          <a:prstGeom prst="rect">
            <a:avLst/>
          </a:prstGeom>
        </p:spPr>
        <p:txBody>
          <a:bodyPr vert="horz" lIns="91440" tIns="45720" rIns="91440" bIns="45720" rtlCol="0" anchor="ctr">
            <a:normAutofit fontScale="92500" lnSpcReduction="20000"/>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n-US" dirty="0" smtClean="0"/>
              <a:t>    </a:t>
            </a:r>
            <a:r>
              <a:rPr lang="en-US" sz="2000" dirty="0" smtClean="0">
                <a:solidFill>
                  <a:srgbClr val="FF0000"/>
                </a:solidFill>
              </a:rPr>
              <a:t>Only photo in HK (Rickshaw) </a:t>
            </a:r>
            <a:endParaRPr lang="en-US" sz="2000" dirty="0">
              <a:solidFill>
                <a:srgbClr val="FF0000"/>
              </a:solidFill>
            </a:endParaRPr>
          </a:p>
        </p:txBody>
      </p:sp>
    </p:spTree>
    <p:extLst>
      <p:ext uri="{BB962C8B-B14F-4D97-AF65-F5344CB8AC3E}">
        <p14:creationId xmlns:p14="http://schemas.microsoft.com/office/powerpoint/2010/main" val="29149406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93048" y="129149"/>
            <a:ext cx="4267200" cy="351837"/>
          </a:xfrm>
        </p:spPr>
        <p:txBody>
          <a:bodyPr>
            <a:normAutofit fontScale="92500" lnSpcReduction="20000"/>
          </a:bodyPr>
          <a:lstStyle/>
          <a:p>
            <a:r>
              <a:rPr lang="en-US" sz="2000" dirty="0">
                <a:solidFill>
                  <a:srgbClr val="FF0000"/>
                </a:solidFill>
              </a:rPr>
              <a:t>5</a:t>
            </a:r>
            <a:r>
              <a:rPr lang="en-US" sz="2000" dirty="0" smtClean="0">
                <a:solidFill>
                  <a:srgbClr val="FF0000"/>
                </a:solidFill>
              </a:rPr>
              <a:t> HK POW postal stationery card </a:t>
            </a:r>
            <a:endParaRPr lang="en-US" sz="2000" dirty="0">
              <a:solidFill>
                <a:srgbClr val="FF0000"/>
              </a:solidFill>
            </a:endParaRPr>
          </a:p>
        </p:txBody>
      </p:sp>
      <p:pic>
        <p:nvPicPr>
          <p:cNvPr id="2050" name="Picture 2" descr="C:\Users\acer\Documents\AAA computer\My Documents\AAA Stamps\War\1941 Force C\Benton corresp\Benton1.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1432842" y="603149"/>
            <a:ext cx="3520157" cy="229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cer\Desktop\Force C\Images in ppt\Winnipeg_Grenadiers_bad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120424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5029200" y="591822"/>
            <a:ext cx="3581400" cy="2323071"/>
          </a:xfrm>
          <a:prstGeom prst="rect">
            <a:avLst/>
          </a:prstGeom>
        </p:spPr>
      </p:pic>
      <p:pic>
        <p:nvPicPr>
          <p:cNvPr id="10" name="Picture 2" descr="C:\Users\acer\Documents\AAA computer\My Documents\AAA Stamps\War\1941 Force C\Benton corresp\Benton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11" y="3011985"/>
            <a:ext cx="3402189" cy="2213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5791200" y="4670701"/>
            <a:ext cx="3352800" cy="2203398"/>
          </a:xfrm>
          <a:prstGeom prst="rect">
            <a:avLst/>
          </a:prstGeom>
        </p:spPr>
      </p:pic>
      <p:pic>
        <p:nvPicPr>
          <p:cNvPr id="6" name="Content Placeholder 5"/>
          <p:cNvPicPr>
            <a:picLocks noGrp="1" noChangeAspect="1"/>
          </p:cNvPicPr>
          <p:nvPr>
            <p:ph sz="quarter" idx="4"/>
          </p:nvPr>
        </p:nvPicPr>
        <p:blipFill>
          <a:blip r:embed="rId7"/>
          <a:stretch>
            <a:fillRect/>
          </a:stretch>
        </p:blipFill>
        <p:spPr>
          <a:xfrm>
            <a:off x="3505200" y="3003135"/>
            <a:ext cx="3417452" cy="2213472"/>
          </a:xfrm>
          <a:prstGeom prst="rect">
            <a:avLst/>
          </a:prstGeom>
        </p:spPr>
      </p:pic>
    </p:spTree>
    <p:extLst>
      <p:ext uri="{BB962C8B-B14F-4D97-AF65-F5344CB8AC3E}">
        <p14:creationId xmlns:p14="http://schemas.microsoft.com/office/powerpoint/2010/main" val="4822222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00400" y="0"/>
            <a:ext cx="2971800" cy="457200"/>
          </a:xfrm>
        </p:spPr>
        <p:txBody>
          <a:bodyPr>
            <a:normAutofit/>
          </a:bodyPr>
          <a:lstStyle/>
          <a:p>
            <a:r>
              <a:rPr lang="en-US" sz="2000" dirty="0" smtClean="0">
                <a:solidFill>
                  <a:srgbClr val="FF0000"/>
                </a:solidFill>
              </a:rPr>
              <a:t>The back of the cards</a:t>
            </a:r>
            <a:endParaRPr lang="en-US" sz="2000" dirty="0">
              <a:solidFill>
                <a:srgbClr val="FF0000"/>
              </a:solidFill>
            </a:endParaRPr>
          </a:p>
        </p:txBody>
      </p:sp>
      <p:pic>
        <p:nvPicPr>
          <p:cNvPr id="3075" name="Picture 3" descr="C:\Users\acer\Documents\AAA computer\My Documents\AAA Stamps\War\1941 Force C\Benton corresp\Benton2b.jpg"/>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457200"/>
            <a:ext cx="3543726" cy="2286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acer\Desktop\Force C\Images in ppt\Winnipeg_Grenadiers_bad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120424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p:cNvPicPr>
            <a:picLocks noGrp="1" noChangeAspect="1"/>
          </p:cNvPicPr>
          <p:nvPr>
            <p:ph sz="half" idx="2"/>
          </p:nvPr>
        </p:nvPicPr>
        <p:blipFill>
          <a:blip r:embed="rId4"/>
          <a:stretch>
            <a:fillRect/>
          </a:stretch>
        </p:blipFill>
        <p:spPr>
          <a:xfrm>
            <a:off x="1356642" y="457201"/>
            <a:ext cx="3519319" cy="2286000"/>
          </a:xfrm>
          <a:prstGeom prst="rect">
            <a:avLst/>
          </a:prstGeom>
        </p:spPr>
      </p:pic>
      <p:sp>
        <p:nvSpPr>
          <p:cNvPr id="9" name="TextBox 8"/>
          <p:cNvSpPr txBox="1"/>
          <p:nvPr/>
        </p:nvSpPr>
        <p:spPr>
          <a:xfrm>
            <a:off x="0" y="5029200"/>
            <a:ext cx="2895600" cy="646331"/>
          </a:xfrm>
          <a:prstGeom prst="rect">
            <a:avLst/>
          </a:prstGeom>
          <a:solidFill>
            <a:schemeClr val="tx2">
              <a:lumMod val="50000"/>
            </a:schemeClr>
          </a:solidFill>
        </p:spPr>
        <p:txBody>
          <a:bodyPr wrap="square" rtlCol="0">
            <a:spAutoFit/>
          </a:bodyPr>
          <a:lstStyle/>
          <a:p>
            <a:pPr algn="just"/>
            <a:r>
              <a:rPr lang="en-CA" dirty="0" smtClean="0"/>
              <a:t>Notice the handwriting styles of these cards</a:t>
            </a:r>
            <a:endParaRPr lang="en-CA" dirty="0"/>
          </a:p>
        </p:txBody>
      </p:sp>
      <p:pic>
        <p:nvPicPr>
          <p:cNvPr id="5" name="Picture 4"/>
          <p:cNvPicPr>
            <a:picLocks noChangeAspect="1"/>
          </p:cNvPicPr>
          <p:nvPr/>
        </p:nvPicPr>
        <p:blipFill>
          <a:blip r:embed="rId5"/>
          <a:stretch>
            <a:fillRect/>
          </a:stretch>
        </p:blipFill>
        <p:spPr>
          <a:xfrm>
            <a:off x="-3752" y="2775398"/>
            <a:ext cx="3204152" cy="2072767"/>
          </a:xfrm>
          <a:prstGeom prst="rect">
            <a:avLst/>
          </a:prstGeom>
        </p:spPr>
      </p:pic>
      <p:pic>
        <p:nvPicPr>
          <p:cNvPr id="6" name="Picture 5"/>
          <p:cNvPicPr>
            <a:picLocks noChangeAspect="1"/>
          </p:cNvPicPr>
          <p:nvPr/>
        </p:nvPicPr>
        <p:blipFill>
          <a:blip r:embed="rId6"/>
          <a:stretch>
            <a:fillRect/>
          </a:stretch>
        </p:blipFill>
        <p:spPr>
          <a:xfrm>
            <a:off x="3255851" y="2775398"/>
            <a:ext cx="3167085" cy="2072767"/>
          </a:xfrm>
          <a:prstGeom prst="rect">
            <a:avLst/>
          </a:prstGeom>
        </p:spPr>
      </p:pic>
      <p:pic>
        <p:nvPicPr>
          <p:cNvPr id="8" name="Picture 7"/>
          <p:cNvPicPr>
            <a:picLocks noChangeAspect="1"/>
          </p:cNvPicPr>
          <p:nvPr/>
        </p:nvPicPr>
        <p:blipFill>
          <a:blip r:embed="rId7"/>
          <a:stretch>
            <a:fillRect/>
          </a:stretch>
        </p:blipFill>
        <p:spPr>
          <a:xfrm>
            <a:off x="5504848" y="4495800"/>
            <a:ext cx="3639151" cy="2371858"/>
          </a:xfrm>
          <a:prstGeom prst="rect">
            <a:avLst/>
          </a:prstGeom>
        </p:spPr>
      </p:pic>
    </p:spTree>
    <p:extLst>
      <p:ext uri="{BB962C8B-B14F-4D97-AF65-F5344CB8AC3E}">
        <p14:creationId xmlns:p14="http://schemas.microsoft.com/office/powerpoint/2010/main" val="11673804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64054" y="1370310"/>
            <a:ext cx="4040188" cy="659352"/>
          </a:xfrm>
        </p:spPr>
        <p:txBody>
          <a:bodyPr/>
          <a:lstStyle/>
          <a:p>
            <a:pPr algn="ctr"/>
            <a:r>
              <a:rPr lang="en-US" sz="2000" dirty="0" smtClean="0">
                <a:solidFill>
                  <a:srgbClr val="FF0000"/>
                </a:solidFill>
              </a:rPr>
              <a:t>List 1</a:t>
            </a:r>
            <a:endParaRPr lang="en-US" sz="2000" dirty="0">
              <a:solidFill>
                <a:srgbClr val="FF0000"/>
              </a:solidFill>
            </a:endParaRPr>
          </a:p>
        </p:txBody>
      </p:sp>
      <p:pic>
        <p:nvPicPr>
          <p:cNvPr id="7170" name="Picture 2" descr="C:\Users\acer\Documents\AAA computer\My Documents\AAA Stamps\War\1941 Force C\Benton corresp\list1.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1332728" y="2057399"/>
            <a:ext cx="2858271" cy="478674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3"/>
          </p:nvPr>
        </p:nvSpPr>
        <p:spPr>
          <a:xfrm>
            <a:off x="4989512" y="1302428"/>
            <a:ext cx="4041775" cy="654843"/>
          </a:xfrm>
        </p:spPr>
        <p:txBody>
          <a:bodyPr>
            <a:normAutofit/>
          </a:bodyPr>
          <a:lstStyle/>
          <a:p>
            <a:pPr algn="ctr"/>
            <a:r>
              <a:rPr lang="en-US" sz="2000" dirty="0" smtClean="0">
                <a:solidFill>
                  <a:srgbClr val="FF0000"/>
                </a:solidFill>
              </a:rPr>
              <a:t>back</a:t>
            </a:r>
            <a:endParaRPr lang="en-US" sz="2000" dirty="0">
              <a:solidFill>
                <a:srgbClr val="FF0000"/>
              </a:solidFill>
            </a:endParaRPr>
          </a:p>
        </p:txBody>
      </p:sp>
      <p:pic>
        <p:nvPicPr>
          <p:cNvPr id="7171" name="Picture 3" descr="C:\Users\acer\Documents\AAA computer\My Documents\AAA Stamps\War\1941 Force C\Benton corresp\list1b.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2000020"/>
            <a:ext cx="2895600" cy="48579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cer\Desktop\Force C\Images in ppt\Winnipeg_Grenadiers_bad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52400"/>
            <a:ext cx="629997" cy="71755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p:cNvSpPr txBox="1">
            <a:spLocks/>
          </p:cNvSpPr>
          <p:nvPr/>
        </p:nvSpPr>
        <p:spPr>
          <a:xfrm>
            <a:off x="2856706" y="1487160"/>
            <a:ext cx="4040188" cy="659352"/>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ctr"/>
            <a:r>
              <a:rPr lang="en-US" sz="2000" dirty="0" smtClean="0">
                <a:solidFill>
                  <a:srgbClr val="FF0000"/>
                </a:solidFill>
              </a:rPr>
              <a:t>Killed-in-Action</a:t>
            </a:r>
            <a:endParaRPr lang="en-US" sz="2000" dirty="0">
              <a:solidFill>
                <a:srgbClr val="FF0000"/>
              </a:solidFill>
            </a:endParaRPr>
          </a:p>
        </p:txBody>
      </p:sp>
      <p:sp>
        <p:nvSpPr>
          <p:cNvPr id="8" name="Title 6"/>
          <p:cNvSpPr>
            <a:spLocks noGrp="1"/>
          </p:cNvSpPr>
          <p:nvPr>
            <p:ph type="title"/>
          </p:nvPr>
        </p:nvSpPr>
        <p:spPr>
          <a:xfrm>
            <a:off x="784543" y="119130"/>
            <a:ext cx="7902257" cy="1557270"/>
          </a:xfrm>
        </p:spPr>
        <p:txBody>
          <a:bodyPr>
            <a:normAutofit fontScale="90000"/>
          </a:bodyPr>
          <a:lstStyle/>
          <a:p>
            <a:pPr algn="ctr"/>
            <a:r>
              <a:rPr lang="en-US" sz="2400" dirty="0" smtClean="0">
                <a:solidFill>
                  <a:srgbClr val="FF0000"/>
                </a:solidFill>
              </a:rPr>
              <a:t>why I must buy this correspondence:</a:t>
            </a:r>
            <a:r>
              <a:rPr lang="en-US" sz="2400" dirty="0" smtClean="0"/>
              <a:t/>
            </a:r>
            <a:br>
              <a:rPr lang="en-US" sz="2400" dirty="0" smtClean="0"/>
            </a:br>
            <a:r>
              <a:rPr lang="en-US" sz="2400" dirty="0" smtClean="0"/>
              <a:t/>
            </a:r>
            <a:br>
              <a:rPr lang="en-US" sz="2400" dirty="0" smtClean="0"/>
            </a:br>
            <a:r>
              <a:rPr lang="en-US" sz="2400" dirty="0" smtClean="0"/>
              <a:t>4 pencil written notes made by Benton of the casualties listings of WG when he was interned as a POW in Camp S</a:t>
            </a:r>
            <a:endParaRPr lang="en-US" sz="2400" dirty="0"/>
          </a:p>
        </p:txBody>
      </p:sp>
    </p:spTree>
    <p:extLst>
      <p:ext uri="{BB962C8B-B14F-4D97-AF65-F5344CB8AC3E}">
        <p14:creationId xmlns:p14="http://schemas.microsoft.com/office/powerpoint/2010/main" val="24216856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255" y="138358"/>
            <a:ext cx="5001087" cy="609599"/>
          </a:xfrm>
        </p:spPr>
        <p:txBody>
          <a:bodyPr>
            <a:normAutofit fontScale="90000"/>
          </a:bodyPr>
          <a:lstStyle/>
          <a:p>
            <a:pPr algn="ctr"/>
            <a:r>
              <a:rPr lang="en-US" sz="2400" dirty="0" smtClean="0">
                <a:solidFill>
                  <a:srgbClr val="92D050"/>
                </a:solidFill>
              </a:rPr>
              <a:t>4 </a:t>
            </a:r>
            <a:r>
              <a:rPr lang="en-US" sz="2400" dirty="0" smtClean="0">
                <a:solidFill>
                  <a:srgbClr val="FF0000"/>
                </a:solidFill>
              </a:rPr>
              <a:t>The Dowling Correspondence</a:t>
            </a:r>
            <a:endParaRPr lang="en-US" sz="2400" dirty="0">
              <a:solidFill>
                <a:srgbClr val="FF0000"/>
              </a:solidFill>
            </a:endParaRPr>
          </a:p>
        </p:txBody>
      </p:sp>
      <p:sp>
        <p:nvSpPr>
          <p:cNvPr id="4" name="TextBox 3"/>
          <p:cNvSpPr txBox="1"/>
          <p:nvPr/>
        </p:nvSpPr>
        <p:spPr>
          <a:xfrm>
            <a:off x="2346686" y="801206"/>
            <a:ext cx="4572000" cy="1323439"/>
          </a:xfrm>
          <a:prstGeom prst="rect">
            <a:avLst/>
          </a:prstGeom>
          <a:noFill/>
        </p:spPr>
        <p:txBody>
          <a:bodyPr wrap="square" rtlCol="0">
            <a:spAutoFit/>
          </a:bodyPr>
          <a:lstStyle/>
          <a:p>
            <a:pPr algn="ctr"/>
            <a:r>
              <a:rPr lang="en-US" sz="2000" b="1" dirty="0" smtClean="0">
                <a:solidFill>
                  <a:srgbClr val="FFC000"/>
                </a:solidFill>
              </a:rPr>
              <a:t>Signalman Lawrence Fredrick Dowling</a:t>
            </a:r>
            <a:r>
              <a:rPr lang="en-US" sz="2000" dirty="0" smtClean="0"/>
              <a:t>  B32015, Brigade HQ, </a:t>
            </a:r>
          </a:p>
          <a:p>
            <a:pPr algn="ctr"/>
            <a:r>
              <a:rPr lang="en-US" sz="2000" b="1" dirty="0" smtClean="0">
                <a:solidFill>
                  <a:srgbClr val="FFC000"/>
                </a:solidFill>
              </a:rPr>
              <a:t>Royal Canadian Corps of Signals (RCCS)</a:t>
            </a:r>
            <a:endParaRPr lang="en-US" sz="2000" b="1" dirty="0">
              <a:solidFill>
                <a:srgbClr val="FFC000"/>
              </a:solidFill>
            </a:endParaRPr>
          </a:p>
        </p:txBody>
      </p:sp>
      <p:pic>
        <p:nvPicPr>
          <p:cNvPr id="5122" name="Picture 2" descr="C:\Users\acer\Desktop\rcsig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68"/>
            <a:ext cx="1943100" cy="1828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23419" y="2466088"/>
            <a:ext cx="1508125" cy="261610"/>
          </a:xfrm>
          <a:prstGeom prst="rect">
            <a:avLst/>
          </a:prstGeom>
          <a:noFill/>
        </p:spPr>
        <p:txBody>
          <a:bodyPr wrap="square" rtlCol="0">
            <a:spAutoFit/>
          </a:bodyPr>
          <a:lstStyle/>
          <a:p>
            <a:pPr algn="ctr"/>
            <a:r>
              <a:rPr lang="en-US" sz="1100" dirty="0" smtClean="0"/>
              <a:t>(HKVCA website)</a:t>
            </a:r>
            <a:endParaRPr lang="en-US" sz="1100" dirty="0"/>
          </a:p>
        </p:txBody>
      </p:sp>
      <p:sp>
        <p:nvSpPr>
          <p:cNvPr id="6" name="Content Placeholder 4"/>
          <p:cNvSpPr txBox="1">
            <a:spLocks/>
          </p:cNvSpPr>
          <p:nvPr/>
        </p:nvSpPr>
        <p:spPr>
          <a:xfrm>
            <a:off x="609600" y="2748111"/>
            <a:ext cx="8221662" cy="3276600"/>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120000"/>
              </a:lnSpc>
              <a:spcBef>
                <a:spcPts val="1000"/>
              </a:spcBef>
              <a:buFont typeface="Arial" panose="020B0604020202020204" pitchFamily="34" charset="0"/>
              <a:buNone/>
              <a:defRPr sz="24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20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5pPr>
            <a:lvl6pPr marL="22860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6pPr>
            <a:lvl7pPr marL="27432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7pPr>
            <a:lvl8pPr marL="32004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8pPr>
            <a:lvl9pPr marL="3657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9pPr>
          </a:lstStyle>
          <a:p>
            <a:pPr algn="l"/>
            <a:r>
              <a:rPr lang="en-US" dirty="0" smtClean="0"/>
              <a:t>The first 2 Canadian casualties of WWII were 2 Royal Canadian Corps of Signals stationed at Sham </a:t>
            </a:r>
            <a:r>
              <a:rPr lang="en-US" dirty="0" err="1" smtClean="0"/>
              <a:t>Shui</a:t>
            </a:r>
            <a:r>
              <a:rPr lang="en-US" dirty="0" smtClean="0"/>
              <a:t> Po during the first attack. This was the same unit and location where Dowling was posted!</a:t>
            </a:r>
          </a:p>
          <a:p>
            <a:pPr algn="l"/>
            <a:r>
              <a:rPr lang="en-US" dirty="0" smtClean="0"/>
              <a:t>Record only showed he was interned at Sham </a:t>
            </a:r>
            <a:r>
              <a:rPr lang="en-US" dirty="0" err="1" smtClean="0"/>
              <a:t>Shui</a:t>
            </a:r>
            <a:r>
              <a:rPr lang="en-US" dirty="0" smtClean="0"/>
              <a:t> Po, Camp S, from Sept 1942 till liberation. It did not showed whether he was interned at North Point, Camp H, before Sept 1942. </a:t>
            </a:r>
            <a:r>
              <a:rPr lang="en-US" sz="1200" dirty="0" smtClean="0"/>
              <a:t>(HKVCA website)</a:t>
            </a:r>
            <a:endParaRPr lang="en-US" dirty="0" smtClean="0"/>
          </a:p>
          <a:p>
            <a:pPr algn="l"/>
            <a:r>
              <a:rPr lang="en-US" dirty="0" smtClean="0"/>
              <a:t>With item 4 in this correspondence, we can now add to the knowledge that he was indeed interned at North Point, Camp H before Sept 1942, as there were directing instruction to deliver to Camp H.</a:t>
            </a:r>
            <a:endParaRPr lang="en-US" dirty="0"/>
          </a:p>
        </p:txBody>
      </p:sp>
      <p:sp>
        <p:nvSpPr>
          <p:cNvPr id="7" name="TextBox 6"/>
          <p:cNvSpPr txBox="1"/>
          <p:nvPr/>
        </p:nvSpPr>
        <p:spPr>
          <a:xfrm>
            <a:off x="197856" y="5733777"/>
            <a:ext cx="8763000" cy="923330"/>
          </a:xfrm>
          <a:prstGeom prst="rect">
            <a:avLst/>
          </a:prstGeom>
          <a:solidFill>
            <a:schemeClr val="tx2">
              <a:lumMod val="50000"/>
            </a:schemeClr>
          </a:solidFill>
        </p:spPr>
        <p:txBody>
          <a:bodyPr wrap="square" rtlCol="0">
            <a:spAutoFit/>
          </a:bodyPr>
          <a:lstStyle/>
          <a:p>
            <a:pPr algn="just"/>
            <a:r>
              <a:rPr lang="en-CA" dirty="0" smtClean="0"/>
              <a:t>Dowling belonged to this very small HQ force, which was the third component dispatched to Hong Kong. They were often forgotten and overshadowed by its much bigger cousins, The Winnipeg Grenadiers and Royal Rifles of Canada.</a:t>
            </a:r>
            <a:endParaRPr lang="en-CA" dirty="0"/>
          </a:p>
        </p:txBody>
      </p:sp>
      <p:pic>
        <p:nvPicPr>
          <p:cNvPr id="3" name="Picture 2"/>
          <p:cNvPicPr>
            <a:picLocks noChangeAspect="1"/>
          </p:cNvPicPr>
          <p:nvPr/>
        </p:nvPicPr>
        <p:blipFill>
          <a:blip r:embed="rId3"/>
          <a:stretch>
            <a:fillRect/>
          </a:stretch>
        </p:blipFill>
        <p:spPr>
          <a:xfrm>
            <a:off x="6831544" y="11568"/>
            <a:ext cx="2250793" cy="2695717"/>
          </a:xfrm>
          <a:prstGeom prst="rect">
            <a:avLst/>
          </a:prstGeom>
        </p:spPr>
      </p:pic>
    </p:spTree>
    <p:extLst>
      <p:ext uri="{BB962C8B-B14F-4D97-AF65-F5344CB8AC3E}">
        <p14:creationId xmlns:p14="http://schemas.microsoft.com/office/powerpoint/2010/main" val="411151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63639" y="1039091"/>
            <a:ext cx="4436321" cy="5416811"/>
          </a:xfrm>
          <a:prstGeom prst="rect">
            <a:avLst/>
          </a:prstGeom>
        </p:spPr>
      </p:pic>
      <p:sp>
        <p:nvSpPr>
          <p:cNvPr id="5" name="Text Placeholder 4"/>
          <p:cNvSpPr>
            <a:spLocks noGrp="1"/>
          </p:cNvSpPr>
          <p:nvPr>
            <p:ph type="body" idx="1"/>
          </p:nvPr>
        </p:nvSpPr>
        <p:spPr>
          <a:xfrm>
            <a:off x="940572" y="109210"/>
            <a:ext cx="3612872" cy="1039090"/>
          </a:xfrm>
        </p:spPr>
        <p:txBody>
          <a:bodyPr>
            <a:noAutofit/>
          </a:bodyPr>
          <a:lstStyle/>
          <a:p>
            <a:pPr algn="just"/>
            <a:r>
              <a:rPr lang="en-US" sz="1400" dirty="0" smtClean="0">
                <a:solidFill>
                  <a:srgbClr val="FF0000"/>
                </a:solidFill>
              </a:rPr>
              <a:t>Item 1: </a:t>
            </a:r>
            <a:r>
              <a:rPr lang="en-US" sz="1400" dirty="0" smtClean="0"/>
              <a:t>Sent from St. </a:t>
            </a:r>
            <a:r>
              <a:rPr lang="en-US" sz="1400" dirty="0" err="1" smtClean="0"/>
              <a:t>Catharines</a:t>
            </a:r>
            <a:r>
              <a:rPr lang="en-US" sz="1400" dirty="0" smtClean="0"/>
              <a:t>, ON 1942 May 1</a:t>
            </a:r>
            <a:r>
              <a:rPr lang="en-US" sz="1400" baseline="30000" dirty="0" smtClean="0"/>
              <a:t>st</a:t>
            </a:r>
            <a:r>
              <a:rPr lang="en-US" sz="1400" dirty="0" smtClean="0"/>
              <a:t>. By the time it reached Dowling in 1943 June 28</a:t>
            </a:r>
            <a:r>
              <a:rPr lang="en-US" sz="1400" baseline="30000" dirty="0" smtClean="0"/>
              <a:t>th</a:t>
            </a:r>
            <a:r>
              <a:rPr lang="en-US" sz="1400" dirty="0" smtClean="0"/>
              <a:t>, he was already interned at Camp S. Censored by </a:t>
            </a:r>
            <a:r>
              <a:rPr lang="en-US" sz="1400" dirty="0" err="1" smtClean="0"/>
              <a:t>Niimori</a:t>
            </a:r>
            <a:r>
              <a:rPr lang="en-US" sz="1400" dirty="0" smtClean="0"/>
              <a:t> </a:t>
            </a:r>
            <a:r>
              <a:rPr lang="zh-TW" altLang="en-US" sz="1400" dirty="0"/>
              <a:t>新森</a:t>
            </a:r>
            <a:r>
              <a:rPr lang="en-US" sz="1400" dirty="0" smtClean="0"/>
              <a:t>.</a:t>
            </a:r>
            <a:endParaRPr lang="en-US" sz="1400" dirty="0"/>
          </a:p>
        </p:txBody>
      </p:sp>
      <p:pic>
        <p:nvPicPr>
          <p:cNvPr id="10242" name="Picture 2" descr="C:\Users\acer\Documents\AAA computer\My Documents\AAA Stamps\War\1941 Force C\Dowling corrsp\Dowling1.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104010" y="1066800"/>
            <a:ext cx="4414237" cy="2644207"/>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acer\Documents\AAA computer\My Documents\AAA Stamps\War\1941 Force C\Dowling corrsp\Dowling1b.jpg"/>
          <p:cNvPicPr>
            <a:picLocks noGrp="1" noChangeAspect="1" noChangeArrowheads="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bwMode="auto">
          <a:xfrm>
            <a:off x="-20782" y="3682031"/>
            <a:ext cx="4331009" cy="2545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cer\Desktop\rcsig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82" y="-27709"/>
            <a:ext cx="971550" cy="914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635" y="6227831"/>
            <a:ext cx="4264273" cy="523220"/>
          </a:xfrm>
          <a:prstGeom prst="rect">
            <a:avLst/>
          </a:prstGeom>
          <a:solidFill>
            <a:schemeClr val="tx2">
              <a:lumMod val="50000"/>
            </a:schemeClr>
          </a:solidFill>
        </p:spPr>
        <p:txBody>
          <a:bodyPr wrap="square" rtlCol="0">
            <a:spAutoFit/>
          </a:bodyPr>
          <a:lstStyle/>
          <a:p>
            <a:r>
              <a:rPr lang="en-US" sz="1400" dirty="0" smtClean="0"/>
              <a:t>What does BR stand for? British? Brigade?</a:t>
            </a:r>
          </a:p>
          <a:p>
            <a:r>
              <a:rPr lang="en-US" sz="1400" dirty="0" smtClean="0"/>
              <a:t>5845 seemed to be a POW number put on in HK.</a:t>
            </a:r>
            <a:endParaRPr lang="en-US" sz="1400" dirty="0"/>
          </a:p>
        </p:txBody>
      </p:sp>
      <p:cxnSp>
        <p:nvCxnSpPr>
          <p:cNvPr id="3" name="Straight Arrow Connector 2"/>
          <p:cNvCxnSpPr/>
          <p:nvPr/>
        </p:nvCxnSpPr>
        <p:spPr>
          <a:xfrm flipV="1">
            <a:off x="381000" y="1828800"/>
            <a:ext cx="0" cy="4572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4010" y="3558607"/>
            <a:ext cx="1628010" cy="461665"/>
          </a:xfrm>
          <a:prstGeom prst="rect">
            <a:avLst/>
          </a:prstGeom>
          <a:noFill/>
        </p:spPr>
        <p:txBody>
          <a:bodyPr wrap="square" rtlCol="0">
            <a:spAutoFit/>
          </a:bodyPr>
          <a:lstStyle/>
          <a:p>
            <a:pPr algn="ctr"/>
            <a:r>
              <a:rPr lang="en-CA" sz="1200" b="1" dirty="0" smtClean="0">
                <a:solidFill>
                  <a:srgbClr val="FF0000"/>
                </a:solidFill>
              </a:rPr>
              <a:t>DB/C.203 Censor Tape Ottawa</a:t>
            </a:r>
            <a:endParaRPr lang="en-CA" sz="1200" b="1" dirty="0">
              <a:solidFill>
                <a:srgbClr val="FF0000"/>
              </a:solidFill>
            </a:endParaRPr>
          </a:p>
        </p:txBody>
      </p:sp>
      <p:sp>
        <p:nvSpPr>
          <p:cNvPr id="11" name="Text Placeholder 4"/>
          <p:cNvSpPr>
            <a:spLocks noGrp="1"/>
          </p:cNvSpPr>
          <p:nvPr>
            <p:ph type="body" idx="1"/>
          </p:nvPr>
        </p:nvSpPr>
        <p:spPr>
          <a:xfrm>
            <a:off x="4563639" y="-29661"/>
            <a:ext cx="4580361" cy="886690"/>
          </a:xfrm>
        </p:spPr>
        <p:txBody>
          <a:bodyPr>
            <a:normAutofit fontScale="70000" lnSpcReduction="20000"/>
          </a:bodyPr>
          <a:lstStyle/>
          <a:p>
            <a:r>
              <a:rPr lang="en-US" sz="2000" dirty="0" smtClean="0">
                <a:solidFill>
                  <a:srgbClr val="FF0000"/>
                </a:solidFill>
              </a:rPr>
              <a:t>Item 2: </a:t>
            </a:r>
            <a:r>
              <a:rPr lang="en-US" sz="2000" dirty="0" smtClean="0"/>
              <a:t>Sent from Toronto, ON 1942 Sept 8</a:t>
            </a:r>
            <a:r>
              <a:rPr lang="en-US" sz="2000" baseline="30000" dirty="0" smtClean="0"/>
              <a:t>th </a:t>
            </a:r>
            <a:r>
              <a:rPr lang="en-US" sz="2000" dirty="0" smtClean="0"/>
              <a:t>written by his aunt, directed to Camp S and received 1944 Oct 22</a:t>
            </a:r>
            <a:r>
              <a:rPr lang="en-US" sz="2000" baseline="30000" dirty="0" smtClean="0"/>
              <a:t>nd</a:t>
            </a:r>
            <a:r>
              <a:rPr lang="en-US" sz="2000" dirty="0" smtClean="0"/>
              <a:t>. Censored by Matsuda </a:t>
            </a:r>
            <a:r>
              <a:rPr lang="zh-TW" altLang="en-US" sz="2000" dirty="0"/>
              <a:t>松田</a:t>
            </a:r>
            <a:r>
              <a:rPr lang="en-US" sz="2000" dirty="0" smtClean="0"/>
              <a:t>. Again, what does BR in red pencil stand for?</a:t>
            </a:r>
            <a:endParaRPr lang="en-US" sz="2000" dirty="0"/>
          </a:p>
        </p:txBody>
      </p:sp>
      <p:sp>
        <p:nvSpPr>
          <p:cNvPr id="12" name="TextBox 11"/>
          <p:cNvSpPr txBox="1"/>
          <p:nvPr/>
        </p:nvSpPr>
        <p:spPr>
          <a:xfrm>
            <a:off x="4443520" y="5667330"/>
            <a:ext cx="4700480" cy="1200329"/>
          </a:xfrm>
          <a:prstGeom prst="rect">
            <a:avLst/>
          </a:prstGeom>
          <a:solidFill>
            <a:schemeClr val="tx2">
              <a:lumMod val="50000"/>
            </a:schemeClr>
          </a:solidFill>
        </p:spPr>
        <p:txBody>
          <a:bodyPr wrap="square" rtlCol="0">
            <a:spAutoFit/>
          </a:bodyPr>
          <a:lstStyle/>
          <a:p>
            <a:r>
              <a:rPr lang="en-US" dirty="0" smtClean="0"/>
              <a:t>An important item clearly endorsed for SS </a:t>
            </a:r>
            <a:r>
              <a:rPr lang="en-US" dirty="0" err="1" smtClean="0"/>
              <a:t>Gripsholm’s</a:t>
            </a:r>
            <a:r>
              <a:rPr lang="en-US" dirty="0" smtClean="0"/>
              <a:t> second transfer in Oct 1943. It took another year for the letter to reach Dowling.</a:t>
            </a:r>
            <a:endParaRPr lang="en-US" dirty="0"/>
          </a:p>
        </p:txBody>
      </p:sp>
      <p:cxnSp>
        <p:nvCxnSpPr>
          <p:cNvPr id="13" name="Straight Arrow Connector 12"/>
          <p:cNvCxnSpPr/>
          <p:nvPr/>
        </p:nvCxnSpPr>
        <p:spPr>
          <a:xfrm flipV="1">
            <a:off x="5334000" y="3711007"/>
            <a:ext cx="0" cy="230879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4589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950768" y="-27709"/>
            <a:ext cx="3545032" cy="914400"/>
          </a:xfrm>
        </p:spPr>
        <p:txBody>
          <a:bodyPr>
            <a:normAutofit fontScale="62500" lnSpcReduction="20000"/>
          </a:bodyPr>
          <a:lstStyle/>
          <a:p>
            <a:pPr algn="just"/>
            <a:r>
              <a:rPr lang="en-US" sz="2000" dirty="0" smtClean="0">
                <a:solidFill>
                  <a:srgbClr val="FF0000"/>
                </a:solidFill>
              </a:rPr>
              <a:t>Item 3: </a:t>
            </a:r>
            <a:r>
              <a:rPr lang="en-US" sz="2000" dirty="0" smtClean="0"/>
              <a:t>Sent from St. </a:t>
            </a:r>
            <a:r>
              <a:rPr lang="en-US" sz="2000" dirty="0" err="1" smtClean="0"/>
              <a:t>Catharines</a:t>
            </a:r>
            <a:r>
              <a:rPr lang="en-US" sz="2000" dirty="0" smtClean="0"/>
              <a:t>, ON 1942 Nov 25</a:t>
            </a:r>
            <a:r>
              <a:rPr lang="en-US" sz="2000" baseline="30000" dirty="0" smtClean="0"/>
              <a:t>th</a:t>
            </a:r>
            <a:r>
              <a:rPr lang="en-US" sz="2000" dirty="0"/>
              <a:t> </a:t>
            </a:r>
            <a:r>
              <a:rPr lang="en-US" sz="2000" dirty="0" smtClean="0"/>
              <a:t>written by his father and directed to Camp S and received 1944 Sept 6. Censored by Hasegawa</a:t>
            </a:r>
            <a:r>
              <a:rPr lang="zh-TW" altLang="en-US" sz="2000" dirty="0"/>
              <a:t>長谷川</a:t>
            </a:r>
            <a:r>
              <a:rPr lang="en-US" sz="2000" dirty="0" smtClean="0"/>
              <a:t>. BR now crossed out and replaced by S.</a:t>
            </a:r>
            <a:endParaRPr lang="en-US" sz="2000" dirty="0"/>
          </a:p>
        </p:txBody>
      </p:sp>
      <p:pic>
        <p:nvPicPr>
          <p:cNvPr id="14338" name="Picture 2" descr="C:\Users\acer\Documents\AAA computer\My Documents\AAA Stamps\War\1941 Force C\Dowling corrsp\Dowling3.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20783" y="879765"/>
            <a:ext cx="3979439" cy="231178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acer\Documents\AAA computer\My Documents\AAA Stamps\War\1941 Force C\Dowling corrsp\Dowling3b.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20784" y="3203621"/>
            <a:ext cx="3979440" cy="23309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cer\Desktop\rcsig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82" y="-27709"/>
            <a:ext cx="971550" cy="914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0783" y="5534561"/>
            <a:ext cx="3979440" cy="1323439"/>
          </a:xfrm>
          <a:prstGeom prst="rect">
            <a:avLst/>
          </a:prstGeom>
          <a:solidFill>
            <a:schemeClr val="tx2">
              <a:lumMod val="50000"/>
            </a:schemeClr>
          </a:solidFill>
        </p:spPr>
        <p:txBody>
          <a:bodyPr wrap="square" rtlCol="0">
            <a:spAutoFit/>
          </a:bodyPr>
          <a:lstStyle/>
          <a:p>
            <a:r>
              <a:rPr lang="en-US" sz="1600" dirty="0" smtClean="0"/>
              <a:t>This item had relatively similar originating  and receiving dates when compared to the previous item, even though this had no endorsement to be shipped by SS Gripsholm</a:t>
            </a:r>
            <a:r>
              <a:rPr lang="en-US" sz="1600" dirty="0"/>
              <a:t>.</a:t>
            </a:r>
          </a:p>
        </p:txBody>
      </p:sp>
      <p:sp>
        <p:nvSpPr>
          <p:cNvPr id="8" name="TextBox 7"/>
          <p:cNvSpPr txBox="1"/>
          <p:nvPr/>
        </p:nvSpPr>
        <p:spPr>
          <a:xfrm>
            <a:off x="0" y="3200401"/>
            <a:ext cx="1577711" cy="461665"/>
          </a:xfrm>
          <a:prstGeom prst="rect">
            <a:avLst/>
          </a:prstGeom>
          <a:noFill/>
        </p:spPr>
        <p:txBody>
          <a:bodyPr wrap="square" rtlCol="0">
            <a:spAutoFit/>
          </a:bodyPr>
          <a:lstStyle/>
          <a:p>
            <a:pPr algn="ctr"/>
            <a:r>
              <a:rPr lang="en-CA" sz="1200" b="1" dirty="0" smtClean="0">
                <a:solidFill>
                  <a:srgbClr val="FF0000"/>
                </a:solidFill>
              </a:rPr>
              <a:t>DB/ C.248 Censor Tape Ottawa</a:t>
            </a:r>
            <a:endParaRPr lang="en-CA" sz="1200" b="1" dirty="0">
              <a:solidFill>
                <a:srgbClr val="FF0000"/>
              </a:solidFill>
            </a:endParaRPr>
          </a:p>
        </p:txBody>
      </p:sp>
      <p:pic>
        <p:nvPicPr>
          <p:cNvPr id="2" name="Picture 1"/>
          <p:cNvPicPr>
            <a:picLocks noChangeAspect="1"/>
          </p:cNvPicPr>
          <p:nvPr/>
        </p:nvPicPr>
        <p:blipFill>
          <a:blip r:embed="rId5"/>
          <a:stretch>
            <a:fillRect/>
          </a:stretch>
        </p:blipFill>
        <p:spPr>
          <a:xfrm>
            <a:off x="5334000" y="949708"/>
            <a:ext cx="3810000" cy="5337705"/>
          </a:xfrm>
          <a:prstGeom prst="rect">
            <a:avLst/>
          </a:prstGeom>
        </p:spPr>
      </p:pic>
      <p:sp>
        <p:nvSpPr>
          <p:cNvPr id="10" name="Text Placeholder 9"/>
          <p:cNvSpPr>
            <a:spLocks noGrp="1"/>
          </p:cNvSpPr>
          <p:nvPr>
            <p:ph type="body" sz="quarter" idx="3"/>
          </p:nvPr>
        </p:nvSpPr>
        <p:spPr>
          <a:xfrm>
            <a:off x="4724400" y="63017"/>
            <a:ext cx="4419600" cy="886691"/>
          </a:xfrm>
        </p:spPr>
        <p:txBody>
          <a:bodyPr>
            <a:noAutofit/>
          </a:bodyPr>
          <a:lstStyle/>
          <a:p>
            <a:pPr algn="just"/>
            <a:r>
              <a:rPr lang="en-US" sz="1400" dirty="0" smtClean="0">
                <a:solidFill>
                  <a:srgbClr val="FF0000"/>
                </a:solidFill>
              </a:rPr>
              <a:t>Item 4: </a:t>
            </a:r>
            <a:r>
              <a:rPr lang="en-US" sz="1400" dirty="0" smtClean="0"/>
              <a:t>Sent from St. </a:t>
            </a:r>
            <a:r>
              <a:rPr lang="en-US" sz="1400" dirty="0" err="1" smtClean="0"/>
              <a:t>Catharines</a:t>
            </a:r>
            <a:r>
              <a:rPr lang="en-US" sz="1400" dirty="0" smtClean="0"/>
              <a:t> ON 1944 Jan 28</a:t>
            </a:r>
            <a:r>
              <a:rPr lang="en-US" sz="1400" baseline="30000" dirty="0" smtClean="0"/>
              <a:t>th</a:t>
            </a:r>
            <a:r>
              <a:rPr lang="en-US" sz="1400" dirty="0" smtClean="0"/>
              <a:t> written by his mother, directed to Camp S and received 1945 Jan 28</a:t>
            </a:r>
            <a:r>
              <a:rPr lang="en-US" sz="1400" baseline="30000" dirty="0" smtClean="0"/>
              <a:t>th</a:t>
            </a:r>
            <a:r>
              <a:rPr lang="en-US" sz="1400" dirty="0" smtClean="0"/>
              <a:t>. Censored by Hasegawa </a:t>
            </a:r>
            <a:r>
              <a:rPr lang="zh-TW" altLang="en-US" sz="1400" dirty="0"/>
              <a:t>長谷川</a:t>
            </a:r>
            <a:r>
              <a:rPr lang="en-US" sz="1400" dirty="0" smtClean="0"/>
              <a:t>.</a:t>
            </a:r>
          </a:p>
        </p:txBody>
      </p:sp>
      <p:sp>
        <p:nvSpPr>
          <p:cNvPr id="11" name="Text Placeholder 4"/>
          <p:cNvSpPr txBox="1">
            <a:spLocks/>
          </p:cNvSpPr>
          <p:nvPr/>
        </p:nvSpPr>
        <p:spPr>
          <a:xfrm>
            <a:off x="4495800" y="5714670"/>
            <a:ext cx="4648200" cy="1143330"/>
          </a:xfrm>
          <a:prstGeom prst="rect">
            <a:avLst/>
          </a:prstGeom>
          <a:solidFill>
            <a:schemeClr val="tx2">
              <a:lumMod val="50000"/>
            </a:schemeClr>
          </a:solidFill>
        </p:spPr>
        <p:txBody>
          <a:bodyPr vert="horz" lIns="91440" tIns="45720" rIns="91440" bIns="45720" rtlCol="0" anchor="b">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400" b="1"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2000" b="1"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b="1"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b="1"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b="1"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l" defTabSz="914400" rtl="0" eaLnBrk="1" latinLnBrk="0" hangingPunct="1">
              <a:lnSpc>
                <a:spcPct val="120000"/>
              </a:lnSpc>
              <a:spcBef>
                <a:spcPts val="500"/>
              </a:spcBef>
              <a:buFont typeface="Arial" panose="020B0604020202020204" pitchFamily="34" charset="0"/>
              <a:buNone/>
              <a:defRPr sz="1600" b="1"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l" defTabSz="914400" rtl="0" eaLnBrk="1" latinLnBrk="0" hangingPunct="1">
              <a:lnSpc>
                <a:spcPct val="120000"/>
              </a:lnSpc>
              <a:spcBef>
                <a:spcPts val="500"/>
              </a:spcBef>
              <a:buFont typeface="Arial" panose="020B0604020202020204" pitchFamily="34" charset="0"/>
              <a:buNone/>
              <a:defRPr sz="1600" b="1"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l" defTabSz="914400" rtl="0" eaLnBrk="1" latinLnBrk="0" hangingPunct="1">
              <a:lnSpc>
                <a:spcPct val="120000"/>
              </a:lnSpc>
              <a:spcBef>
                <a:spcPts val="500"/>
              </a:spcBef>
              <a:buFont typeface="Arial" panose="020B0604020202020204" pitchFamily="34" charset="0"/>
              <a:buNone/>
              <a:defRPr sz="1600" b="1"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l" defTabSz="914400" rtl="0" eaLnBrk="1" latinLnBrk="0" hangingPunct="1">
              <a:lnSpc>
                <a:spcPct val="120000"/>
              </a:lnSpc>
              <a:spcBef>
                <a:spcPts val="500"/>
              </a:spcBef>
              <a:buFont typeface="Arial" panose="020B0604020202020204" pitchFamily="34" charset="0"/>
              <a:buNone/>
              <a:defRPr sz="1600" b="1" kern="1200">
                <a:solidFill>
                  <a:schemeClr val="tx1"/>
                </a:solidFill>
                <a:effectLst>
                  <a:outerShdw blurRad="50800" dist="38100" dir="2700000" algn="tl" rotWithShape="0">
                    <a:srgbClr val="000000">
                      <a:alpha val="48000"/>
                    </a:srgbClr>
                  </a:outerShdw>
                </a:effectLst>
                <a:latin typeface="+mn-lt"/>
                <a:ea typeface="+mn-ea"/>
                <a:cs typeface="+mn-cs"/>
              </a:defRPr>
            </a:lvl9pPr>
          </a:lstStyle>
          <a:p>
            <a:r>
              <a:rPr lang="en-US" sz="1600" b="0" smtClean="0"/>
              <a:t>There had been no record on the whereabouts of Dowling before Sept 1942. The fact that this was marked as Camp H, North Point, showed he must have been interned there before being transferred to Camp S.</a:t>
            </a:r>
            <a:endParaRPr lang="en-US" sz="1600" b="0" dirty="0"/>
          </a:p>
        </p:txBody>
      </p:sp>
    </p:spTree>
    <p:extLst>
      <p:ext uri="{BB962C8B-B14F-4D97-AF65-F5344CB8AC3E}">
        <p14:creationId xmlns:p14="http://schemas.microsoft.com/office/powerpoint/2010/main" val="11137221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64993" y="429491"/>
            <a:ext cx="7696200" cy="687436"/>
          </a:xfrm>
        </p:spPr>
        <p:txBody>
          <a:bodyPr>
            <a:normAutofit fontScale="92500" lnSpcReduction="20000"/>
          </a:bodyPr>
          <a:lstStyle/>
          <a:p>
            <a:pPr algn="ctr"/>
            <a:r>
              <a:rPr lang="en-US" sz="2000" dirty="0" smtClean="0">
                <a:solidFill>
                  <a:srgbClr val="FF0000"/>
                </a:solidFill>
              </a:rPr>
              <a:t>Item 5/6: </a:t>
            </a:r>
            <a:r>
              <a:rPr lang="en-US" sz="2000" dirty="0" smtClean="0"/>
              <a:t>“Mail for L.P.W. air letter”</a:t>
            </a:r>
          </a:p>
          <a:p>
            <a:pPr algn="ctr"/>
            <a:r>
              <a:rPr lang="en-US" sz="2000" dirty="0" smtClean="0"/>
              <a:t> (Liberated Prisoners of War)</a:t>
            </a:r>
            <a:endParaRPr lang="en-US" sz="2000" dirty="0"/>
          </a:p>
        </p:txBody>
      </p:sp>
      <p:pic>
        <p:nvPicPr>
          <p:cNvPr id="9" name="Picture 2" descr="C:\Users\acer\Desktop\rcsig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2" y="-27709"/>
            <a:ext cx="971550" cy="914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86200" y="4953000"/>
            <a:ext cx="1447800" cy="830997"/>
          </a:xfrm>
          <a:prstGeom prst="rect">
            <a:avLst/>
          </a:prstGeom>
          <a:noFill/>
        </p:spPr>
        <p:txBody>
          <a:bodyPr wrap="square" rtlCol="0">
            <a:spAutoFit/>
          </a:bodyPr>
          <a:lstStyle/>
          <a:p>
            <a:r>
              <a:rPr lang="en-US" sz="1600" dirty="0" smtClean="0"/>
              <a:t>Mail for LPW air letters are very rare.</a:t>
            </a:r>
            <a:endParaRPr lang="en-US" sz="1600" dirty="0"/>
          </a:p>
        </p:txBody>
      </p:sp>
      <p:pic>
        <p:nvPicPr>
          <p:cNvPr id="13315" name="Picture 3" descr="C:\Users\acer\Documents\AAA computer\My Documents\AAA Stamps\War\1941 Force C\Dowling corrsp\Dowling5.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34636" y="1295400"/>
            <a:ext cx="3754582" cy="5699104"/>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p:cNvPicPr>
            <a:picLocks noGrp="1" noChangeAspect="1"/>
          </p:cNvPicPr>
          <p:nvPr>
            <p:ph sz="quarter" idx="4"/>
          </p:nvPr>
        </p:nvPicPr>
        <p:blipFill>
          <a:blip r:embed="rId4"/>
          <a:stretch>
            <a:fillRect/>
          </a:stretch>
        </p:blipFill>
        <p:spPr>
          <a:xfrm>
            <a:off x="5498645" y="1295401"/>
            <a:ext cx="3645355" cy="5551538"/>
          </a:xfrm>
          <a:prstGeom prst="rect">
            <a:avLst/>
          </a:prstGeom>
        </p:spPr>
      </p:pic>
      <p:sp>
        <p:nvSpPr>
          <p:cNvPr id="11" name="TextBox 10"/>
          <p:cNvSpPr txBox="1"/>
          <p:nvPr/>
        </p:nvSpPr>
        <p:spPr>
          <a:xfrm>
            <a:off x="1676400" y="-30028"/>
            <a:ext cx="6096000" cy="461665"/>
          </a:xfrm>
          <a:prstGeom prst="rect">
            <a:avLst/>
          </a:prstGeom>
          <a:noFill/>
        </p:spPr>
        <p:txBody>
          <a:bodyPr wrap="square" rtlCol="0">
            <a:spAutoFit/>
          </a:bodyPr>
          <a:lstStyle/>
          <a:p>
            <a:r>
              <a:rPr lang="en-US" sz="2400" b="1" dirty="0" smtClean="0">
                <a:solidFill>
                  <a:srgbClr val="FF0000"/>
                </a:solidFill>
              </a:rPr>
              <a:t>Why </a:t>
            </a:r>
            <a:r>
              <a:rPr lang="en-US" sz="2400" b="1" dirty="0">
                <a:solidFill>
                  <a:srgbClr val="FF0000"/>
                </a:solidFill>
              </a:rPr>
              <a:t>I must buy this correspondence</a:t>
            </a:r>
            <a:r>
              <a:rPr lang="en-US" sz="2400" b="1" dirty="0" smtClean="0">
                <a:solidFill>
                  <a:srgbClr val="FF0000"/>
                </a:solidFill>
              </a:rPr>
              <a:t>:</a:t>
            </a:r>
            <a:endParaRPr lang="en-CA" sz="2400" b="1" dirty="0"/>
          </a:p>
        </p:txBody>
      </p:sp>
    </p:spTree>
    <p:extLst>
      <p:ext uri="{BB962C8B-B14F-4D97-AF65-F5344CB8AC3E}">
        <p14:creationId xmlns:p14="http://schemas.microsoft.com/office/powerpoint/2010/main" val="111372217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TM04033921[[fn=Damask]]</Template>
  <TotalTime>3372</TotalTime>
  <Words>808</Words>
  <Application>Microsoft Office PowerPoint</Application>
  <PresentationFormat>On-screen Show (4:3)</PresentationFormat>
  <Paragraphs>62</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新細明體</vt:lpstr>
      <vt:lpstr>Arial</vt:lpstr>
      <vt:lpstr>Bookman Old Style</vt:lpstr>
      <vt:lpstr>Calibri</vt:lpstr>
      <vt:lpstr>Rockwell</vt:lpstr>
      <vt:lpstr>Wingdings 2</vt:lpstr>
      <vt:lpstr>Damask</vt:lpstr>
      <vt:lpstr>3 The Benton Correspondence</vt:lpstr>
      <vt:lpstr>In uniform in Winnipeg</vt:lpstr>
      <vt:lpstr>PowerPoint Presentation</vt:lpstr>
      <vt:lpstr>PowerPoint Presentation</vt:lpstr>
      <vt:lpstr>why I must buy this correspondence:  4 pencil written notes made by Benton of the casualties listings of WG when he was interned as a POW in Camp S</vt:lpstr>
      <vt:lpstr>4 The Dowling Correspondence</vt:lpstr>
      <vt:lpstr>PowerPoint Presentation</vt:lpstr>
      <vt:lpstr>PowerPoint Presentation</vt:lpstr>
      <vt:lpstr>PowerPoint Presentation</vt:lpstr>
      <vt:lpstr>ITEm 8 Notice to Allied POW and Civilian Internees</vt:lpstr>
      <vt:lpstr>PowerPoint Presentation</vt:lpstr>
      <vt:lpstr>5 The Lester Correspondence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Canada’s Force C in  Hong Kong</dc:title>
  <dc:creator>Sassy Girl</dc:creator>
  <cp:lastModifiedBy>Sam Chiu</cp:lastModifiedBy>
  <cp:revision>908</cp:revision>
  <dcterms:created xsi:type="dcterms:W3CDTF">2016-10-22T19:07:47Z</dcterms:created>
  <dcterms:modified xsi:type="dcterms:W3CDTF">2021-01-05T17:09:05Z</dcterms:modified>
</cp:coreProperties>
</file>