
<file path=[Content_Types].xml><?xml version="1.0" encoding="utf-8"?>
<Types xmlns="http://schemas.openxmlformats.org/package/2006/content-types">
  <Default Extension="bin" ContentType="application/vnd.openxmlformats-officedocument.oleObject"/>
  <Default Extension="emf" ContentType="image/x-emf"/>
  <Default Extension="xls" ContentType="application/vnd.ms-excel"/>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63"/>
  </p:notesMasterIdLst>
  <p:handoutMasterIdLst>
    <p:handoutMasterId r:id="rId64"/>
  </p:handoutMasterIdLst>
  <p:sldIdLst>
    <p:sldId id="256" r:id="rId2"/>
    <p:sldId id="258" r:id="rId3"/>
    <p:sldId id="257" r:id="rId4"/>
    <p:sldId id="259" r:id="rId5"/>
    <p:sldId id="260" r:id="rId6"/>
    <p:sldId id="261" r:id="rId7"/>
    <p:sldId id="262" r:id="rId8"/>
    <p:sldId id="263" r:id="rId9"/>
    <p:sldId id="264" r:id="rId10"/>
    <p:sldId id="265" r:id="rId11"/>
    <p:sldId id="266" r:id="rId12"/>
    <p:sldId id="269" r:id="rId13"/>
    <p:sldId id="267" r:id="rId14"/>
    <p:sldId id="270" r:id="rId15"/>
    <p:sldId id="268"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8" r:id="rId32"/>
    <p:sldId id="289" r:id="rId33"/>
    <p:sldId id="290" r:id="rId34"/>
    <p:sldId id="291" r:id="rId35"/>
    <p:sldId id="292" r:id="rId36"/>
    <p:sldId id="293" r:id="rId37"/>
    <p:sldId id="304" r:id="rId38"/>
    <p:sldId id="294" r:id="rId39"/>
    <p:sldId id="305" r:id="rId40"/>
    <p:sldId id="295" r:id="rId41"/>
    <p:sldId id="296" r:id="rId42"/>
    <p:sldId id="297" r:id="rId43"/>
    <p:sldId id="298" r:id="rId44"/>
    <p:sldId id="299" r:id="rId45"/>
    <p:sldId id="306" r:id="rId46"/>
    <p:sldId id="307" r:id="rId47"/>
    <p:sldId id="300" r:id="rId48"/>
    <p:sldId id="301" r:id="rId49"/>
    <p:sldId id="302" r:id="rId50"/>
    <p:sldId id="303" r:id="rId51"/>
    <p:sldId id="308" r:id="rId52"/>
    <p:sldId id="309" r:id="rId53"/>
    <p:sldId id="310" r:id="rId54"/>
    <p:sldId id="311" r:id="rId55"/>
    <p:sldId id="312" r:id="rId56"/>
    <p:sldId id="313" r:id="rId57"/>
    <p:sldId id="314" r:id="rId58"/>
    <p:sldId id="315" r:id="rId59"/>
    <p:sldId id="316" r:id="rId60"/>
    <p:sldId id="317" r:id="rId61"/>
    <p:sldId id="318" r:id="rId6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242" y="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s-ES" altLang="es-PE"/>
          </a:p>
        </p:txBody>
      </p:sp>
      <p:sp>
        <p:nvSpPr>
          <p:cNvPr id="14745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s-ES" altLang="es-PE"/>
          </a:p>
        </p:txBody>
      </p:sp>
      <p:sp>
        <p:nvSpPr>
          <p:cNvPr id="14746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s-ES" altLang="es-PE"/>
          </a:p>
        </p:txBody>
      </p:sp>
      <p:sp>
        <p:nvSpPr>
          <p:cNvPr id="14746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B90F6C6F-9E39-4FEE-A109-ADF2C5EF663B}" type="slidenum">
              <a:rPr lang="es-ES" altLang="es-PE"/>
              <a:pPr/>
              <a:t>‹Nº›</a:t>
            </a:fld>
            <a:endParaRPr lang="es-ES" altLang="es-PE"/>
          </a:p>
        </p:txBody>
      </p:sp>
    </p:spTree>
    <p:extLst>
      <p:ext uri="{BB962C8B-B14F-4D97-AF65-F5344CB8AC3E}">
        <p14:creationId xmlns:p14="http://schemas.microsoft.com/office/powerpoint/2010/main" val="3114654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5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s-ES" altLang="es-PE"/>
          </a:p>
        </p:txBody>
      </p:sp>
      <p:sp>
        <p:nvSpPr>
          <p:cNvPr id="1454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s-ES" altLang="es-PE"/>
          </a:p>
        </p:txBody>
      </p:sp>
      <p:sp>
        <p:nvSpPr>
          <p:cNvPr id="30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54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PE" noProof="0" smtClean="0"/>
              <a:t>Haga clic para modificar el estilo de texto del patrón</a:t>
            </a:r>
          </a:p>
          <a:p>
            <a:pPr lvl="1"/>
            <a:r>
              <a:rPr lang="es-ES" altLang="es-PE" noProof="0" smtClean="0"/>
              <a:t>Segundo nivel</a:t>
            </a:r>
          </a:p>
          <a:p>
            <a:pPr lvl="2"/>
            <a:r>
              <a:rPr lang="es-ES" altLang="es-PE" noProof="0" smtClean="0"/>
              <a:t>Tercer nivel</a:t>
            </a:r>
          </a:p>
          <a:p>
            <a:pPr lvl="3"/>
            <a:r>
              <a:rPr lang="es-ES" altLang="es-PE" noProof="0" smtClean="0"/>
              <a:t>Cuarto nivel</a:t>
            </a:r>
          </a:p>
          <a:p>
            <a:pPr lvl="4"/>
            <a:r>
              <a:rPr lang="es-ES" altLang="es-PE" noProof="0" smtClean="0"/>
              <a:t>Quinto nivel</a:t>
            </a:r>
          </a:p>
        </p:txBody>
      </p:sp>
      <p:sp>
        <p:nvSpPr>
          <p:cNvPr id="1454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s-ES" altLang="es-PE"/>
          </a:p>
        </p:txBody>
      </p:sp>
      <p:sp>
        <p:nvSpPr>
          <p:cNvPr id="1454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2922961E-6B22-428C-B21D-F8B087D8AEB1}" type="slidenum">
              <a:rPr lang="es-ES" altLang="es-PE"/>
              <a:pPr/>
              <a:t>‹Nº›</a:t>
            </a:fld>
            <a:endParaRPr lang="es-ES" altLang="es-PE"/>
          </a:p>
        </p:txBody>
      </p:sp>
    </p:spTree>
    <p:extLst>
      <p:ext uri="{BB962C8B-B14F-4D97-AF65-F5344CB8AC3E}">
        <p14:creationId xmlns:p14="http://schemas.microsoft.com/office/powerpoint/2010/main" val="2087110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4C11936D-9C19-4DE7-AB10-09A15577FF08}" type="slidenum">
              <a:rPr lang="es-ES" altLang="es-PE"/>
              <a:pPr>
                <a:spcBef>
                  <a:spcPct val="0"/>
                </a:spcBef>
              </a:pPr>
              <a:t>55</a:t>
            </a:fld>
            <a:endParaRPr lang="es-ES" altLang="es-PE"/>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r>
              <a:rPr lang="es-MX" altLang="es-PE" smtClean="0"/>
              <a:t>P3 significa un polinomio de orden 3 evaluado en la raiz cuadrada de la edad</a:t>
            </a:r>
            <a:endParaRPr lang="es-ES" altLang="es-P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lang="es-PE" altLang="es-GT"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lang="es-PE" altLang="es-GT" smtClean="0"/>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lang="es-PE" altLang="es-GT" smtClean="0"/>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lang="es-PE" altLang="es-GT"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lang="es-PE" altLang="es-GT"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lang="es-PE" altLang="es-GT"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lang="es-PE" altLang="es-GT" smtClean="0"/>
            </a:p>
          </p:txBody>
        </p:sp>
      </p:grpSp>
      <p:sp>
        <p:nvSpPr>
          <p:cNvPr id="50188"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s-PE" noProof="0" smtClean="0"/>
              <a:t>Haga clic para cambiar el estilo de título	</a:t>
            </a:r>
          </a:p>
        </p:txBody>
      </p:sp>
      <p:sp>
        <p:nvSpPr>
          <p:cNvPr id="5018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s-PE" noProof="0" smtClean="0"/>
              <a:t>Haga clic para modificar el estilo de subtítulo del patrón</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s-PE"/>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es-PE"/>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F5F015F8-9F8F-4BD3-BA5D-E7956D066B63}" type="slidenum">
              <a:rPr lang="en-US" altLang="es-PE"/>
              <a:pPr/>
              <a:t>‹Nº›</a:t>
            </a:fld>
            <a:endParaRPr lang="en-US" altLang="es-PE"/>
          </a:p>
        </p:txBody>
      </p:sp>
    </p:spTree>
    <p:extLst>
      <p:ext uri="{BB962C8B-B14F-4D97-AF65-F5344CB8AC3E}">
        <p14:creationId xmlns:p14="http://schemas.microsoft.com/office/powerpoint/2010/main" val="3911735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6" name="Rectangle 13"/>
          <p:cNvSpPr>
            <a:spLocks noGrp="1" noChangeArrowheads="1"/>
          </p:cNvSpPr>
          <p:nvPr>
            <p:ph type="sldNum" sz="quarter" idx="12"/>
          </p:nvPr>
        </p:nvSpPr>
        <p:spPr>
          <a:ln/>
        </p:spPr>
        <p:txBody>
          <a:bodyPr/>
          <a:lstStyle>
            <a:lvl1pPr>
              <a:defRPr/>
            </a:lvl1pPr>
          </a:lstStyle>
          <a:p>
            <a:fld id="{D6CE970A-3231-4630-97C4-8B51355AB097}" type="slidenum">
              <a:rPr lang="en-US" altLang="es-PE"/>
              <a:pPr/>
              <a:t>‹Nº›</a:t>
            </a:fld>
            <a:endParaRPr lang="en-US" altLang="es-PE"/>
          </a:p>
        </p:txBody>
      </p:sp>
    </p:spTree>
    <p:extLst>
      <p:ext uri="{BB962C8B-B14F-4D97-AF65-F5344CB8AC3E}">
        <p14:creationId xmlns:p14="http://schemas.microsoft.com/office/powerpoint/2010/main" val="1475031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004050" y="214313"/>
            <a:ext cx="1951038" cy="5918200"/>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1150938" y="214313"/>
            <a:ext cx="5700712" cy="5918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6" name="Rectangle 13"/>
          <p:cNvSpPr>
            <a:spLocks noGrp="1" noChangeArrowheads="1"/>
          </p:cNvSpPr>
          <p:nvPr>
            <p:ph type="sldNum" sz="quarter" idx="12"/>
          </p:nvPr>
        </p:nvSpPr>
        <p:spPr>
          <a:ln/>
        </p:spPr>
        <p:txBody>
          <a:bodyPr/>
          <a:lstStyle>
            <a:lvl1pPr>
              <a:defRPr/>
            </a:lvl1pPr>
          </a:lstStyle>
          <a:p>
            <a:fld id="{7AA58C6A-7C62-44E8-B06B-6CDEAB4FABE0}" type="slidenum">
              <a:rPr lang="en-US" altLang="es-PE"/>
              <a:pPr/>
              <a:t>‹Nº›</a:t>
            </a:fld>
            <a:endParaRPr lang="en-US" altLang="es-PE"/>
          </a:p>
        </p:txBody>
      </p:sp>
    </p:spTree>
    <p:extLst>
      <p:ext uri="{BB962C8B-B14F-4D97-AF65-F5344CB8AC3E}">
        <p14:creationId xmlns:p14="http://schemas.microsoft.com/office/powerpoint/2010/main" val="1610009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1150938" y="214313"/>
            <a:ext cx="7804150" cy="591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5" name="Rectangle 13"/>
          <p:cNvSpPr>
            <a:spLocks noGrp="1" noChangeArrowheads="1"/>
          </p:cNvSpPr>
          <p:nvPr>
            <p:ph type="sldNum" sz="quarter" idx="12"/>
          </p:nvPr>
        </p:nvSpPr>
        <p:spPr>
          <a:ln/>
        </p:spPr>
        <p:txBody>
          <a:bodyPr/>
          <a:lstStyle>
            <a:lvl1pPr>
              <a:defRPr/>
            </a:lvl1pPr>
          </a:lstStyle>
          <a:p>
            <a:fld id="{63A57D3D-B077-4159-B9D5-1C8103535FEB}" type="slidenum">
              <a:rPr lang="en-US" altLang="es-PE"/>
              <a:pPr/>
              <a:t>‹Nº›</a:t>
            </a:fld>
            <a:endParaRPr lang="en-US" altLang="es-PE"/>
          </a:p>
        </p:txBody>
      </p:sp>
    </p:spTree>
    <p:extLst>
      <p:ext uri="{BB962C8B-B14F-4D97-AF65-F5344CB8AC3E}">
        <p14:creationId xmlns:p14="http://schemas.microsoft.com/office/powerpoint/2010/main" val="3535115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1150938" y="214313"/>
            <a:ext cx="7793037" cy="1462087"/>
          </a:xfrm>
        </p:spPr>
        <p:txBody>
          <a:bodyPr/>
          <a:lstStyle/>
          <a:p>
            <a:r>
              <a:rPr lang="es-ES" smtClean="0"/>
              <a:t>Haga clic para modificar el estilo de título del patrón</a:t>
            </a:r>
            <a:endParaRPr lang="es-PE"/>
          </a:p>
        </p:txBody>
      </p:sp>
      <p:sp>
        <p:nvSpPr>
          <p:cNvPr id="3" name="2 Marcador de texto"/>
          <p:cNvSpPr>
            <a:spLocks noGrp="1"/>
          </p:cNvSpPr>
          <p:nvPr>
            <p:ph type="body" sz="half" idx="1"/>
          </p:nvPr>
        </p:nvSpPr>
        <p:spPr>
          <a:xfrm>
            <a:off x="1182688" y="2017713"/>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5145088" y="2017713"/>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7" name="Rectangle 13"/>
          <p:cNvSpPr>
            <a:spLocks noGrp="1" noChangeArrowheads="1"/>
          </p:cNvSpPr>
          <p:nvPr>
            <p:ph type="sldNum" sz="quarter" idx="12"/>
          </p:nvPr>
        </p:nvSpPr>
        <p:spPr>
          <a:ln/>
        </p:spPr>
        <p:txBody>
          <a:bodyPr/>
          <a:lstStyle>
            <a:lvl1pPr>
              <a:defRPr/>
            </a:lvl1pPr>
          </a:lstStyle>
          <a:p>
            <a:fld id="{03CD326A-0CA2-48DB-98CE-A8FB52533131}" type="slidenum">
              <a:rPr lang="en-US" altLang="es-PE"/>
              <a:pPr/>
              <a:t>‹Nº›</a:t>
            </a:fld>
            <a:endParaRPr lang="en-US" altLang="es-PE"/>
          </a:p>
        </p:txBody>
      </p:sp>
    </p:spTree>
    <p:extLst>
      <p:ext uri="{BB962C8B-B14F-4D97-AF65-F5344CB8AC3E}">
        <p14:creationId xmlns:p14="http://schemas.microsoft.com/office/powerpoint/2010/main" val="25920616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ítulo y texto encima de l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150938" y="214313"/>
            <a:ext cx="7793037" cy="1462087"/>
          </a:xfrm>
        </p:spPr>
        <p:txBody>
          <a:bodyPr/>
          <a:lstStyle/>
          <a:p>
            <a:r>
              <a:rPr lang="es-ES" smtClean="0"/>
              <a:t>Haga clic para modificar el estilo de título del patrón</a:t>
            </a:r>
            <a:endParaRPr lang="es-PE"/>
          </a:p>
        </p:txBody>
      </p:sp>
      <p:sp>
        <p:nvSpPr>
          <p:cNvPr id="3" name="2 Marcador de texto"/>
          <p:cNvSpPr>
            <a:spLocks noGrp="1"/>
          </p:cNvSpPr>
          <p:nvPr>
            <p:ph type="body" sz="half" idx="1"/>
          </p:nvPr>
        </p:nvSpPr>
        <p:spPr>
          <a:xfrm>
            <a:off x="1182688" y="2017713"/>
            <a:ext cx="7772400" cy="1981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1182688" y="4151313"/>
            <a:ext cx="7772400" cy="1981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7" name="Rectangle 13"/>
          <p:cNvSpPr>
            <a:spLocks noGrp="1" noChangeArrowheads="1"/>
          </p:cNvSpPr>
          <p:nvPr>
            <p:ph type="sldNum" sz="quarter" idx="12"/>
          </p:nvPr>
        </p:nvSpPr>
        <p:spPr>
          <a:ln/>
        </p:spPr>
        <p:txBody>
          <a:bodyPr/>
          <a:lstStyle>
            <a:lvl1pPr>
              <a:defRPr/>
            </a:lvl1pPr>
          </a:lstStyle>
          <a:p>
            <a:fld id="{FC31E514-9567-48BF-A7CC-D06A841A8938}" type="slidenum">
              <a:rPr lang="en-US" altLang="es-PE"/>
              <a:pPr/>
              <a:t>‹Nº›</a:t>
            </a:fld>
            <a:endParaRPr lang="en-US" altLang="es-PE"/>
          </a:p>
        </p:txBody>
      </p:sp>
    </p:spTree>
    <p:extLst>
      <p:ext uri="{BB962C8B-B14F-4D97-AF65-F5344CB8AC3E}">
        <p14:creationId xmlns:p14="http://schemas.microsoft.com/office/powerpoint/2010/main" val="2679962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6" name="Rectangle 13"/>
          <p:cNvSpPr>
            <a:spLocks noGrp="1" noChangeArrowheads="1"/>
          </p:cNvSpPr>
          <p:nvPr>
            <p:ph type="sldNum" sz="quarter" idx="12"/>
          </p:nvPr>
        </p:nvSpPr>
        <p:spPr>
          <a:ln/>
        </p:spPr>
        <p:txBody>
          <a:bodyPr/>
          <a:lstStyle>
            <a:lvl1pPr>
              <a:defRPr/>
            </a:lvl1pPr>
          </a:lstStyle>
          <a:p>
            <a:fld id="{2FD8558F-01D3-47C9-8709-39C24917982E}" type="slidenum">
              <a:rPr lang="en-US" altLang="es-PE"/>
              <a:pPr/>
              <a:t>‹Nº›</a:t>
            </a:fld>
            <a:endParaRPr lang="en-US" altLang="es-PE"/>
          </a:p>
        </p:txBody>
      </p:sp>
    </p:spTree>
    <p:extLst>
      <p:ext uri="{BB962C8B-B14F-4D97-AF65-F5344CB8AC3E}">
        <p14:creationId xmlns:p14="http://schemas.microsoft.com/office/powerpoint/2010/main" val="4144414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6" name="Rectangle 13"/>
          <p:cNvSpPr>
            <a:spLocks noGrp="1" noChangeArrowheads="1"/>
          </p:cNvSpPr>
          <p:nvPr>
            <p:ph type="sldNum" sz="quarter" idx="12"/>
          </p:nvPr>
        </p:nvSpPr>
        <p:spPr>
          <a:ln/>
        </p:spPr>
        <p:txBody>
          <a:bodyPr/>
          <a:lstStyle>
            <a:lvl1pPr>
              <a:defRPr/>
            </a:lvl1pPr>
          </a:lstStyle>
          <a:p>
            <a:fld id="{8281018E-62F1-4F80-BFDA-06ADC10B71C4}" type="slidenum">
              <a:rPr lang="en-US" altLang="es-PE"/>
              <a:pPr/>
              <a:t>‹Nº›</a:t>
            </a:fld>
            <a:endParaRPr lang="en-US" altLang="es-PE"/>
          </a:p>
        </p:txBody>
      </p:sp>
    </p:spTree>
    <p:extLst>
      <p:ext uri="{BB962C8B-B14F-4D97-AF65-F5344CB8AC3E}">
        <p14:creationId xmlns:p14="http://schemas.microsoft.com/office/powerpoint/2010/main" val="583659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7" name="Rectangle 13"/>
          <p:cNvSpPr>
            <a:spLocks noGrp="1" noChangeArrowheads="1"/>
          </p:cNvSpPr>
          <p:nvPr>
            <p:ph type="sldNum" sz="quarter" idx="12"/>
          </p:nvPr>
        </p:nvSpPr>
        <p:spPr>
          <a:ln/>
        </p:spPr>
        <p:txBody>
          <a:bodyPr/>
          <a:lstStyle>
            <a:lvl1pPr>
              <a:defRPr/>
            </a:lvl1pPr>
          </a:lstStyle>
          <a:p>
            <a:fld id="{89B47A77-090B-4B8B-964E-FE78AB1EB668}" type="slidenum">
              <a:rPr lang="en-US" altLang="es-PE"/>
              <a:pPr/>
              <a:t>‹Nº›</a:t>
            </a:fld>
            <a:endParaRPr lang="en-US" altLang="es-PE"/>
          </a:p>
        </p:txBody>
      </p:sp>
    </p:spTree>
    <p:extLst>
      <p:ext uri="{BB962C8B-B14F-4D97-AF65-F5344CB8AC3E}">
        <p14:creationId xmlns:p14="http://schemas.microsoft.com/office/powerpoint/2010/main" val="246922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9" name="Rectangle 13"/>
          <p:cNvSpPr>
            <a:spLocks noGrp="1" noChangeArrowheads="1"/>
          </p:cNvSpPr>
          <p:nvPr>
            <p:ph type="sldNum" sz="quarter" idx="12"/>
          </p:nvPr>
        </p:nvSpPr>
        <p:spPr>
          <a:ln/>
        </p:spPr>
        <p:txBody>
          <a:bodyPr/>
          <a:lstStyle>
            <a:lvl1pPr>
              <a:defRPr/>
            </a:lvl1pPr>
          </a:lstStyle>
          <a:p>
            <a:fld id="{C7EAF1D4-F208-4A9D-9FB2-C3CCFF52072C}" type="slidenum">
              <a:rPr lang="en-US" altLang="es-PE"/>
              <a:pPr/>
              <a:t>‹Nº›</a:t>
            </a:fld>
            <a:endParaRPr lang="en-US" altLang="es-PE"/>
          </a:p>
        </p:txBody>
      </p:sp>
    </p:spTree>
    <p:extLst>
      <p:ext uri="{BB962C8B-B14F-4D97-AF65-F5344CB8AC3E}">
        <p14:creationId xmlns:p14="http://schemas.microsoft.com/office/powerpoint/2010/main" val="722190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5" name="Rectangle 13"/>
          <p:cNvSpPr>
            <a:spLocks noGrp="1" noChangeArrowheads="1"/>
          </p:cNvSpPr>
          <p:nvPr>
            <p:ph type="sldNum" sz="quarter" idx="12"/>
          </p:nvPr>
        </p:nvSpPr>
        <p:spPr>
          <a:ln/>
        </p:spPr>
        <p:txBody>
          <a:bodyPr/>
          <a:lstStyle>
            <a:lvl1pPr>
              <a:defRPr/>
            </a:lvl1pPr>
          </a:lstStyle>
          <a:p>
            <a:fld id="{4C630549-0CE2-4565-A5D9-6F7455F1C6A3}" type="slidenum">
              <a:rPr lang="en-US" altLang="es-PE"/>
              <a:pPr/>
              <a:t>‹Nº›</a:t>
            </a:fld>
            <a:endParaRPr lang="en-US" altLang="es-PE"/>
          </a:p>
        </p:txBody>
      </p:sp>
    </p:spTree>
    <p:extLst>
      <p:ext uri="{BB962C8B-B14F-4D97-AF65-F5344CB8AC3E}">
        <p14:creationId xmlns:p14="http://schemas.microsoft.com/office/powerpoint/2010/main" val="306818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4" name="Rectangle 13"/>
          <p:cNvSpPr>
            <a:spLocks noGrp="1" noChangeArrowheads="1"/>
          </p:cNvSpPr>
          <p:nvPr>
            <p:ph type="sldNum" sz="quarter" idx="12"/>
          </p:nvPr>
        </p:nvSpPr>
        <p:spPr>
          <a:ln/>
        </p:spPr>
        <p:txBody>
          <a:bodyPr/>
          <a:lstStyle>
            <a:lvl1pPr>
              <a:defRPr/>
            </a:lvl1pPr>
          </a:lstStyle>
          <a:p>
            <a:fld id="{1E57A71D-682A-4482-BDFC-E99B5CBBC6E6}" type="slidenum">
              <a:rPr lang="en-US" altLang="es-PE"/>
              <a:pPr/>
              <a:t>‹Nº›</a:t>
            </a:fld>
            <a:endParaRPr lang="en-US" altLang="es-PE"/>
          </a:p>
        </p:txBody>
      </p:sp>
    </p:spTree>
    <p:extLst>
      <p:ext uri="{BB962C8B-B14F-4D97-AF65-F5344CB8AC3E}">
        <p14:creationId xmlns:p14="http://schemas.microsoft.com/office/powerpoint/2010/main" val="3198909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7" name="Rectangle 13"/>
          <p:cNvSpPr>
            <a:spLocks noGrp="1" noChangeArrowheads="1"/>
          </p:cNvSpPr>
          <p:nvPr>
            <p:ph type="sldNum" sz="quarter" idx="12"/>
          </p:nvPr>
        </p:nvSpPr>
        <p:spPr>
          <a:ln/>
        </p:spPr>
        <p:txBody>
          <a:bodyPr/>
          <a:lstStyle>
            <a:lvl1pPr>
              <a:defRPr/>
            </a:lvl1pPr>
          </a:lstStyle>
          <a:p>
            <a:fld id="{2D7C8A1B-6F2B-416E-8FC5-E73CF41D0E0A}" type="slidenum">
              <a:rPr lang="en-US" altLang="es-PE"/>
              <a:pPr/>
              <a:t>‹Nº›</a:t>
            </a:fld>
            <a:endParaRPr lang="en-US" altLang="es-PE"/>
          </a:p>
        </p:txBody>
      </p:sp>
    </p:spTree>
    <p:extLst>
      <p:ext uri="{BB962C8B-B14F-4D97-AF65-F5344CB8AC3E}">
        <p14:creationId xmlns:p14="http://schemas.microsoft.com/office/powerpoint/2010/main" val="459751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s-PE"/>
          </a:p>
        </p:txBody>
      </p:sp>
      <p:sp>
        <p:nvSpPr>
          <p:cNvPr id="7" name="Rectangle 13"/>
          <p:cNvSpPr>
            <a:spLocks noGrp="1" noChangeArrowheads="1"/>
          </p:cNvSpPr>
          <p:nvPr>
            <p:ph type="sldNum" sz="quarter" idx="12"/>
          </p:nvPr>
        </p:nvSpPr>
        <p:spPr>
          <a:ln/>
        </p:spPr>
        <p:txBody>
          <a:bodyPr/>
          <a:lstStyle>
            <a:lvl1pPr>
              <a:defRPr/>
            </a:lvl1pPr>
          </a:lstStyle>
          <a:p>
            <a:fld id="{D4298851-CBF7-44AE-B456-4410A118820B}" type="slidenum">
              <a:rPr lang="en-US" altLang="es-PE"/>
              <a:pPr/>
              <a:t>‹Nº›</a:t>
            </a:fld>
            <a:endParaRPr lang="en-US" altLang="es-PE"/>
          </a:p>
        </p:txBody>
      </p:sp>
    </p:spTree>
    <p:extLst>
      <p:ext uri="{BB962C8B-B14F-4D97-AF65-F5344CB8AC3E}">
        <p14:creationId xmlns:p14="http://schemas.microsoft.com/office/powerpoint/2010/main" val="3680199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s-ES" altLang="es-PE" sz="2400"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s-ES" altLang="es-PE" sz="2400"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s-ES" altLang="es-PE" sz="2400"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s-ES" altLang="es-PE" sz="2400"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s-ES" altLang="es-PE" sz="2400"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s-ES" altLang="es-PE" sz="2400"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s-ES" altLang="es-PE" sz="2400" smtClean="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s-PE" smtClean="0"/>
              <a:t>Haga clic para cambiar el estilo de título	</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s-PE" smtClean="0"/>
              <a:t>Haga clic para modificar el estilo de texto del patrón</a:t>
            </a:r>
          </a:p>
          <a:p>
            <a:pPr lvl="1"/>
            <a:r>
              <a:rPr lang="en-US" altLang="es-PE" smtClean="0"/>
              <a:t>Segundo nivel</a:t>
            </a:r>
          </a:p>
          <a:p>
            <a:pPr lvl="2"/>
            <a:r>
              <a:rPr lang="en-US" altLang="es-PE" smtClean="0"/>
              <a:t>Tercer nivel</a:t>
            </a:r>
          </a:p>
          <a:p>
            <a:pPr lvl="3"/>
            <a:r>
              <a:rPr lang="en-US" altLang="es-PE" smtClean="0"/>
              <a:t>Cuarto nivel</a:t>
            </a:r>
          </a:p>
          <a:p>
            <a:pPr lvl="4"/>
            <a:r>
              <a:rPr lang="en-US" altLang="es-PE" smtClean="0"/>
              <a:t>Quinto nivel</a:t>
            </a:r>
          </a:p>
        </p:txBody>
      </p:sp>
      <p:sp>
        <p:nvSpPr>
          <p:cNvPr id="49163"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400"/>
            </a:lvl1pPr>
          </a:lstStyle>
          <a:p>
            <a:pPr>
              <a:defRPr/>
            </a:pPr>
            <a:endParaRPr lang="en-US" altLang="es-PE"/>
          </a:p>
        </p:txBody>
      </p:sp>
      <p:sp>
        <p:nvSpPr>
          <p:cNvPr id="49164"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ltLang="es-PE"/>
          </a:p>
        </p:txBody>
      </p:sp>
      <p:sp>
        <p:nvSpPr>
          <p:cNvPr id="49165"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fld id="{EDA711F9-901A-4463-9BF0-81ABAEF6B2B0}" type="slidenum">
              <a:rPr lang="en-US" altLang="es-PE"/>
              <a:pPr/>
              <a:t>‹Nº›</a:t>
            </a:fld>
            <a:endParaRPr lang="en-US" altLang="es-PE"/>
          </a:p>
        </p:txBody>
      </p:sp>
    </p:spTree>
  </p:cSld>
  <p:clrMap bg1="lt1" tx1="dk1" bg2="lt2" tx2="dk2" accent1="accent1" accent2="accent2" accent3="accent3" accent4="accent4" accent5="accent5" accent6="accent6" hlink="hlink" folHlink="folHlink"/>
  <p:sldLayoutIdLst>
    <p:sldLayoutId id="2147483770"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Microsoft_Excel_Chart2.xls"/></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2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2.wmf"/></Relationships>
</file>

<file path=ppt/slides/_rels/slide2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5.wmf"/></Relationships>
</file>

<file path=ppt/slides/_rels/slide3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wmf"/></Relationships>
</file>

<file path=ppt/slides/_rels/slide3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9.wmf"/></Relationships>
</file>

<file path=ppt/slides/_rels/slide3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1.wmf"/></Relationships>
</file>

<file path=ppt/slides/_rels/slide37.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4.w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4.xml"/><Relationship Id="rId1" Type="http://schemas.openxmlformats.org/officeDocument/2006/relationships/vmlDrawing" Target="../drawings/vmlDrawing12.vml"/><Relationship Id="rId4" Type="http://schemas.openxmlformats.org/officeDocument/2006/relationships/image" Target="../media/image25.w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27.wmf"/><Relationship Id="rId4" Type="http://schemas.openxmlformats.org/officeDocument/2006/relationships/oleObject" Target="../embeddings/oleObject14.bin"/></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4.xml"/><Relationship Id="rId1" Type="http://schemas.openxmlformats.org/officeDocument/2006/relationships/vmlDrawing" Target="../drawings/vmlDrawing14.vml"/><Relationship Id="rId4" Type="http://schemas.openxmlformats.org/officeDocument/2006/relationships/image" Target="../media/image28.wmf"/></Relationships>
</file>

<file path=ppt/slides/_rels/slide57.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Excel_Chart1.xls"/></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noChangeArrowheads="1"/>
          </p:cNvSpPr>
          <p:nvPr>
            <p:ph type="ctrTitle"/>
          </p:nvPr>
        </p:nvSpPr>
        <p:spPr/>
        <p:txBody>
          <a:bodyPr/>
          <a:lstStyle/>
          <a:p>
            <a:pPr eaLnBrk="1" hangingPunct="1"/>
            <a:r>
              <a:rPr lang="es-EC" altLang="es-PE" sz="3000" b="1" smtClean="0"/>
              <a:t>INDICADORES PRODUCTIVOS COMO HERRAMIENTA PARA MEDIR LA EFICIENCIA DEL POLLO DE ENGORDE</a:t>
            </a:r>
            <a:r>
              <a:rPr lang="en-US" altLang="es-PE" sz="3000" b="1" smtClean="0"/>
              <a:t/>
            </a:r>
            <a:br>
              <a:rPr lang="en-US" altLang="es-PE" sz="3000" b="1" smtClean="0"/>
            </a:br>
            <a:endParaRPr lang="en-US" altLang="es-PE" sz="3000" b="1" smtClean="0"/>
          </a:p>
        </p:txBody>
      </p:sp>
      <p:sp>
        <p:nvSpPr>
          <p:cNvPr id="5123" name="Rectangle 11"/>
          <p:cNvSpPr>
            <a:spLocks noGrp="1" noChangeArrowheads="1"/>
          </p:cNvSpPr>
          <p:nvPr>
            <p:ph type="subTitle" idx="1"/>
          </p:nvPr>
        </p:nvSpPr>
        <p:spPr/>
        <p:txBody>
          <a:bodyPr/>
          <a:lstStyle/>
          <a:p>
            <a:pPr eaLnBrk="1" hangingPunct="1">
              <a:lnSpc>
                <a:spcPct val="80000"/>
              </a:lnSpc>
            </a:pPr>
            <a:r>
              <a:rPr lang="en-US" altLang="es-PE" sz="2800" b="1" smtClean="0"/>
              <a:t>Por</a:t>
            </a:r>
            <a:r>
              <a:rPr lang="es-EC" altLang="es-PE" sz="2800" b="1" smtClean="0"/>
              <a:t>: </a:t>
            </a:r>
          </a:p>
          <a:p>
            <a:pPr eaLnBrk="1" hangingPunct="1">
              <a:lnSpc>
                <a:spcPct val="80000"/>
              </a:lnSpc>
            </a:pPr>
            <a:r>
              <a:rPr lang="en-US" altLang="es-PE" sz="2800" b="1" smtClean="0"/>
              <a:t> Ing. Washington Rodriguez</a:t>
            </a:r>
          </a:p>
          <a:p>
            <a:pPr eaLnBrk="1" hangingPunct="1">
              <a:lnSpc>
                <a:spcPct val="80000"/>
              </a:lnSpc>
            </a:pPr>
            <a:endParaRPr lang="en-US" altLang="es-PE" sz="2800" b="1" smtClean="0"/>
          </a:p>
          <a:p>
            <a:pPr eaLnBrk="1" hangingPunct="1">
              <a:lnSpc>
                <a:spcPct val="80000"/>
              </a:lnSpc>
            </a:pPr>
            <a:r>
              <a:rPr lang="es-EC" altLang="es-PE" sz="2800" b="1" smtClean="0"/>
              <a:t>AMEVEA 2007</a:t>
            </a:r>
            <a:endParaRPr lang="en-US" altLang="es-PE" sz="2800" b="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es-EC" altLang="es-PE" smtClean="0"/>
              <a:t>COEFICIENTE DE VARIACION </a:t>
            </a:r>
            <a:endParaRPr lang="en-US" altLang="es-PE" smtClean="0"/>
          </a:p>
        </p:txBody>
      </p:sp>
      <p:sp>
        <p:nvSpPr>
          <p:cNvPr id="14339" name="Rectangle 3"/>
          <p:cNvSpPr>
            <a:spLocks noGrp="1" noChangeArrowheads="1"/>
          </p:cNvSpPr>
          <p:nvPr>
            <p:ph type="body" idx="1"/>
          </p:nvPr>
        </p:nvSpPr>
        <p:spPr/>
        <p:txBody>
          <a:bodyPr/>
          <a:lstStyle/>
          <a:p>
            <a:pPr eaLnBrk="1" hangingPunct="1"/>
            <a:r>
              <a:rPr lang="es-EC" altLang="es-PE" sz="2800" smtClean="0"/>
              <a:t>Es una medida alternativa a la uniformidad aunque el significado es el mismo.</a:t>
            </a:r>
          </a:p>
          <a:p>
            <a:pPr eaLnBrk="1" hangingPunct="1">
              <a:buFont typeface="Wingdings" pitchFamily="2" charset="2"/>
              <a:buNone/>
            </a:pPr>
            <a:r>
              <a:rPr lang="es-EC" altLang="es-PE" sz="2800" smtClean="0"/>
              <a:t>			</a:t>
            </a:r>
          </a:p>
          <a:p>
            <a:pPr eaLnBrk="1" hangingPunct="1">
              <a:buFont typeface="Wingdings" pitchFamily="2" charset="2"/>
              <a:buNone/>
            </a:pPr>
            <a:endParaRPr lang="es-EC" altLang="es-PE" sz="2800" smtClean="0"/>
          </a:p>
          <a:p>
            <a:pPr eaLnBrk="1" hangingPunct="1"/>
            <a:r>
              <a:rPr lang="es-EC" altLang="es-PE" sz="2800" smtClean="0"/>
              <a:t>Donde:</a:t>
            </a:r>
            <a:endParaRPr lang="es-EC" altLang="es-PE" sz="2800" i="1" smtClean="0"/>
          </a:p>
          <a:p>
            <a:pPr eaLnBrk="1" hangingPunct="1"/>
            <a:r>
              <a:rPr lang="es-EC" altLang="es-PE" sz="2800" i="1" smtClean="0"/>
              <a:t>CV: </a:t>
            </a:r>
            <a:r>
              <a:rPr lang="es-EC" altLang="es-PE" sz="2800" smtClean="0"/>
              <a:t> es el coeficiente de variación en %</a:t>
            </a:r>
          </a:p>
          <a:p>
            <a:pPr eaLnBrk="1" hangingPunct="1"/>
            <a:r>
              <a:rPr lang="es-EC" altLang="es-PE" sz="2800" smtClean="0"/>
              <a:t>σ: es la desviación estándar de la muestra</a:t>
            </a:r>
          </a:p>
          <a:p>
            <a:pPr eaLnBrk="1" hangingPunct="1"/>
            <a:r>
              <a:rPr lang="es-EC" altLang="es-PE" sz="2800" smtClean="0"/>
              <a:t> : es la media de la muestra		</a:t>
            </a:r>
            <a:endParaRPr lang="en-US" altLang="es-PE" sz="2800" smtClean="0"/>
          </a:p>
        </p:txBody>
      </p:sp>
      <p:sp>
        <p:nvSpPr>
          <p:cNvPr id="14340" name="Rectangle 4"/>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143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14342" name="Object 5"/>
          <p:cNvGraphicFramePr>
            <a:graphicFrameLocks noChangeAspect="1"/>
          </p:cNvGraphicFramePr>
          <p:nvPr/>
        </p:nvGraphicFramePr>
        <p:xfrm>
          <a:off x="3733800" y="3048000"/>
          <a:ext cx="1752600" cy="1217613"/>
        </p:xfrm>
        <a:graphic>
          <a:graphicData uri="http://schemas.openxmlformats.org/presentationml/2006/ole">
            <mc:AlternateContent xmlns:mc="http://schemas.openxmlformats.org/markup-compatibility/2006">
              <mc:Choice xmlns:v="urn:schemas-microsoft-com:vml" Requires="v">
                <p:oleObj spid="_x0000_s14345" name="Ecuación" r:id="rId3" imgW="558558" imgH="393529" progId="Equation.3">
                  <p:embed/>
                </p:oleObj>
              </mc:Choice>
              <mc:Fallback>
                <p:oleObj name="Ecuación" r:id="rId3" imgW="558558" imgH="393529"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3048000"/>
                        <a:ext cx="1752600" cy="121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343" name="Rectangle 8"/>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14344" name="Object 7"/>
          <p:cNvGraphicFramePr>
            <a:graphicFrameLocks noChangeAspect="1"/>
          </p:cNvGraphicFramePr>
          <p:nvPr/>
        </p:nvGraphicFramePr>
        <p:xfrm>
          <a:off x="1447800" y="5486400"/>
          <a:ext cx="328613" cy="533400"/>
        </p:xfrm>
        <a:graphic>
          <a:graphicData uri="http://schemas.openxmlformats.org/presentationml/2006/ole">
            <mc:AlternateContent xmlns:mc="http://schemas.openxmlformats.org/markup-compatibility/2006">
              <mc:Choice xmlns:v="urn:schemas-microsoft-com:vml" Requires="v">
                <p:oleObj spid="_x0000_s14346" name="Ecuación" r:id="rId5" imgW="126835" imgH="202936" progId="Equation.3">
                  <p:embed/>
                </p:oleObj>
              </mc:Choice>
              <mc:Fallback>
                <p:oleObj name="Ecuación" r:id="rId5" imgW="126835" imgH="202936"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5486400"/>
                        <a:ext cx="32861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s-EC" altLang="es-PE" smtClean="0"/>
              <a:t>KPIs EN PRIMERA SEMANA</a:t>
            </a:r>
            <a:endParaRPr lang="en-US" altLang="es-PE" smtClean="0"/>
          </a:p>
        </p:txBody>
      </p:sp>
      <p:sp>
        <p:nvSpPr>
          <p:cNvPr id="15363" name="Rectangle 3"/>
          <p:cNvSpPr>
            <a:spLocks noGrp="1" noChangeArrowheads="1"/>
          </p:cNvSpPr>
          <p:nvPr>
            <p:ph type="body" idx="1"/>
          </p:nvPr>
        </p:nvSpPr>
        <p:spPr/>
        <p:txBody>
          <a:bodyPr/>
          <a:lstStyle/>
          <a:p>
            <a:pPr algn="just" eaLnBrk="1" hangingPunct="1">
              <a:lnSpc>
                <a:spcPct val="90000"/>
              </a:lnSpc>
            </a:pPr>
            <a:r>
              <a:rPr lang="es-EC" altLang="es-PE" smtClean="0"/>
              <a:t>La primera semana es la etapa más importante en el proceso de crianza del pollo de engorde.</a:t>
            </a:r>
          </a:p>
          <a:p>
            <a:pPr algn="just" eaLnBrk="1" hangingPunct="1">
              <a:lnSpc>
                <a:spcPct val="90000"/>
              </a:lnSpc>
            </a:pPr>
            <a:r>
              <a:rPr lang="es-EC" altLang="es-PE" smtClean="0"/>
              <a:t>Las medidas más comunes en primera semana son: </a:t>
            </a:r>
          </a:p>
          <a:p>
            <a:pPr lvl="1" algn="just" eaLnBrk="1" hangingPunct="1">
              <a:lnSpc>
                <a:spcPct val="90000"/>
              </a:lnSpc>
            </a:pPr>
            <a:r>
              <a:rPr lang="es-EC" altLang="es-PE" smtClean="0"/>
              <a:t>Peso a 7 días, y</a:t>
            </a:r>
          </a:p>
          <a:p>
            <a:pPr lvl="1" algn="just" eaLnBrk="1" hangingPunct="1">
              <a:lnSpc>
                <a:spcPct val="90000"/>
              </a:lnSpc>
            </a:pPr>
            <a:r>
              <a:rPr lang="es-EC" altLang="es-PE" smtClean="0"/>
              <a:t> % de mortalidad de 7 días.</a:t>
            </a:r>
          </a:p>
          <a:p>
            <a:pPr lvl="1" algn="just" eaLnBrk="1" hangingPunct="1">
              <a:lnSpc>
                <a:spcPct val="90000"/>
              </a:lnSpc>
            </a:pPr>
            <a:r>
              <a:rPr lang="es-EC" altLang="es-PE" smtClean="0"/>
              <a:t>Uniformidad</a:t>
            </a:r>
            <a:endParaRPr lang="en-US" altLang="es-PE"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s-EC" altLang="es-PE" smtClean="0"/>
              <a:t>PESO DE 7 DIAS</a:t>
            </a:r>
            <a:endParaRPr lang="en-US" altLang="es-PE" smtClean="0"/>
          </a:p>
        </p:txBody>
      </p:sp>
      <p:sp>
        <p:nvSpPr>
          <p:cNvPr id="16387" name="Rectangle 3"/>
          <p:cNvSpPr>
            <a:spLocks noGrp="1" noChangeArrowheads="1"/>
          </p:cNvSpPr>
          <p:nvPr>
            <p:ph type="body" idx="1"/>
          </p:nvPr>
        </p:nvSpPr>
        <p:spPr/>
        <p:txBody>
          <a:bodyPr/>
          <a:lstStyle/>
          <a:p>
            <a:pPr algn="just" eaLnBrk="1" hangingPunct="1"/>
            <a:r>
              <a:rPr lang="es-EC" altLang="es-PE" smtClean="0"/>
              <a:t>Esta medida es el peso promedio tomado a los 7 días de edad del pollito. A mayor peso promedio de primera semana del lote mejor será el desempeño final del mismo.</a:t>
            </a:r>
            <a:endParaRPr lang="en-US" altLang="es-PE"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5"/>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0"/>
            <a:ext cx="9144000" cy="68754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s-EC" altLang="es-PE" smtClean="0"/>
              <a:t>MORTALIDAD DE 7 DIAS</a:t>
            </a:r>
            <a:endParaRPr lang="en-US" altLang="es-PE" smtClean="0"/>
          </a:p>
        </p:txBody>
      </p:sp>
      <p:sp>
        <p:nvSpPr>
          <p:cNvPr id="18435" name="Rectangle 3"/>
          <p:cNvSpPr>
            <a:spLocks noGrp="1" noChangeArrowheads="1"/>
          </p:cNvSpPr>
          <p:nvPr>
            <p:ph type="body" idx="1"/>
          </p:nvPr>
        </p:nvSpPr>
        <p:spPr/>
        <p:txBody>
          <a:bodyPr/>
          <a:lstStyle/>
          <a:p>
            <a:pPr algn="just" eaLnBrk="1" hangingPunct="1"/>
            <a:r>
              <a:rPr lang="es-EC" altLang="es-PE" smtClean="0"/>
              <a:t>Corresponde al total de muertos en la primera semana dividido para el total de aves ingresadas. </a:t>
            </a:r>
          </a:p>
          <a:p>
            <a:pPr algn="just" eaLnBrk="1" hangingPunct="1"/>
            <a:r>
              <a:rPr lang="es-EC" altLang="es-PE" smtClean="0"/>
              <a:t>Generalmente los criadores toman como objetivo un porcentaje menor al 1% y este porcentaje tiene responsabilidad compartida entre el criador y la incubadora.</a:t>
            </a:r>
            <a:endParaRPr lang="en-US" altLang="es-PE"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p:nvPr>
        </p:nvSpPr>
        <p:spPr/>
        <p:txBody>
          <a:bodyPr/>
          <a:lstStyle/>
          <a:p>
            <a:pPr eaLnBrk="1" hangingPunct="1"/>
            <a:endParaRPr lang="es-ES" altLang="es-PE" smtClean="0"/>
          </a:p>
        </p:txBody>
      </p:sp>
      <p:pic>
        <p:nvPicPr>
          <p:cNvPr id="1945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76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s-EC" altLang="es-PE" smtClean="0"/>
              <a:t>UNIFORMIDAD Y COEFICIENTE DE VARIACION</a:t>
            </a:r>
            <a:endParaRPr lang="en-US" altLang="es-PE" smtClean="0"/>
          </a:p>
        </p:txBody>
      </p:sp>
      <p:sp>
        <p:nvSpPr>
          <p:cNvPr id="20483" name="Rectangle 3"/>
          <p:cNvSpPr>
            <a:spLocks noGrp="1" noChangeArrowheads="1"/>
          </p:cNvSpPr>
          <p:nvPr>
            <p:ph type="body" idx="1"/>
          </p:nvPr>
        </p:nvSpPr>
        <p:spPr/>
        <p:txBody>
          <a:bodyPr/>
          <a:lstStyle/>
          <a:p>
            <a:pPr algn="just" eaLnBrk="1" hangingPunct="1"/>
            <a:r>
              <a:rPr lang="es-EC" altLang="es-PE" smtClean="0"/>
              <a:t>Si logramos una buena uniformidad acompañada de un buen peso a la primera semana el resultado final del lote sin duda será excepcional.</a:t>
            </a:r>
            <a:endParaRPr lang="en-US" altLang="es-PE"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5"/>
          <p:cNvGraphicFramePr>
            <a:graphicFrameLocks noChangeAspect="1"/>
          </p:cNvGraphicFramePr>
          <p:nvPr>
            <p:ph/>
          </p:nvPr>
        </p:nvGraphicFramePr>
        <p:xfrm>
          <a:off x="0" y="609600"/>
          <a:ext cx="8870950" cy="6269038"/>
        </p:xfrm>
        <a:graphic>
          <a:graphicData uri="http://schemas.openxmlformats.org/presentationml/2006/ole">
            <mc:AlternateContent xmlns:mc="http://schemas.openxmlformats.org/markup-compatibility/2006">
              <mc:Choice xmlns:v="urn:schemas-microsoft-com:vml" Requires="v">
                <p:oleObj spid="_x0000_s21507" name="Gráfico" r:id="rId4" imgW="4676851" imgH="3305251" progId="Excel.Chart.8">
                  <p:embed/>
                </p:oleObj>
              </mc:Choice>
              <mc:Fallback>
                <p:oleObj name="Gráfico" r:id="rId4" imgW="4676851" imgH="3305251" progId="Excel.Chart.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09600"/>
                        <a:ext cx="8870950" cy="62690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eaLnBrk="1" hangingPunct="1"/>
            <a:r>
              <a:rPr lang="es-EC" altLang="es-PE" smtClean="0"/>
              <a:t>KPIs SEMANAL</a:t>
            </a:r>
            <a:endParaRPr lang="en-US" altLang="es-PE" smtClean="0"/>
          </a:p>
        </p:txBody>
      </p:sp>
      <p:sp>
        <p:nvSpPr>
          <p:cNvPr id="22531" name="Rectangle 3"/>
          <p:cNvSpPr>
            <a:spLocks noGrp="1" noChangeArrowheads="1"/>
          </p:cNvSpPr>
          <p:nvPr>
            <p:ph type="body" idx="1"/>
          </p:nvPr>
        </p:nvSpPr>
        <p:spPr/>
        <p:txBody>
          <a:bodyPr/>
          <a:lstStyle/>
          <a:p>
            <a:pPr algn="just" eaLnBrk="1" hangingPunct="1"/>
            <a:r>
              <a:rPr lang="es-EC" altLang="es-PE" smtClean="0"/>
              <a:t>En la etapa posterior a la primera semana también es importante definir KPIs para medir y predecir el desempeño del ave. En esta etapa se analizan dos indicadores que son:</a:t>
            </a:r>
          </a:p>
          <a:p>
            <a:pPr lvl="1" algn="just" eaLnBrk="1" hangingPunct="1"/>
            <a:r>
              <a:rPr lang="es-EC" altLang="es-PE" smtClean="0"/>
              <a:t>Peso semanal</a:t>
            </a:r>
          </a:p>
          <a:p>
            <a:pPr lvl="1" algn="just" eaLnBrk="1" hangingPunct="1"/>
            <a:r>
              <a:rPr lang="es-EC" altLang="es-PE" smtClean="0"/>
              <a:t>% Mortalidad semanal</a:t>
            </a:r>
            <a:endParaRPr lang="en-US" altLang="es-PE"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es-EC" altLang="es-PE" smtClean="0"/>
              <a:t>PESO SEMANAL</a:t>
            </a:r>
            <a:endParaRPr lang="en-US" altLang="es-PE" smtClean="0"/>
          </a:p>
        </p:txBody>
      </p:sp>
      <p:sp>
        <p:nvSpPr>
          <p:cNvPr id="23555" name="Rectangle 3"/>
          <p:cNvSpPr>
            <a:spLocks noGrp="1" noChangeArrowheads="1"/>
          </p:cNvSpPr>
          <p:nvPr>
            <p:ph type="body" idx="1"/>
          </p:nvPr>
        </p:nvSpPr>
        <p:spPr/>
        <p:txBody>
          <a:bodyPr/>
          <a:lstStyle/>
          <a:p>
            <a:pPr algn="just" eaLnBrk="1" hangingPunct="1"/>
            <a:r>
              <a:rPr lang="es-EC" altLang="es-PE" smtClean="0"/>
              <a:t>Es una medida de vital importancia ya que una buena estimación del peso promedio semanal me permitirá hacer inferencias sobre el probable peso promedio final al faenamiento y lo que es más importante a qué edad se deberá faenar.</a:t>
            </a:r>
            <a:endParaRPr lang="en-US" altLang="es-PE"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s-EC" altLang="es-PE" smtClean="0"/>
              <a:t>INTRODUCCION</a:t>
            </a:r>
            <a:endParaRPr lang="en-US" altLang="es-PE" smtClean="0"/>
          </a:p>
        </p:txBody>
      </p:sp>
      <p:sp>
        <p:nvSpPr>
          <p:cNvPr id="6147" name="Rectangle 3"/>
          <p:cNvSpPr>
            <a:spLocks noGrp="1" noChangeArrowheads="1"/>
          </p:cNvSpPr>
          <p:nvPr>
            <p:ph type="body" idx="1"/>
          </p:nvPr>
        </p:nvSpPr>
        <p:spPr/>
        <p:txBody>
          <a:bodyPr/>
          <a:lstStyle/>
          <a:p>
            <a:pPr eaLnBrk="1" hangingPunct="1">
              <a:lnSpc>
                <a:spcPct val="80000"/>
              </a:lnSpc>
            </a:pPr>
            <a:r>
              <a:rPr lang="es-EC" altLang="es-PE" sz="2400" smtClean="0"/>
              <a:t>El éxito de la mayoría de negocios dependen de la medición y del análisis del desempeño de sus operaciones. </a:t>
            </a:r>
          </a:p>
          <a:p>
            <a:pPr eaLnBrk="1" hangingPunct="1">
              <a:lnSpc>
                <a:spcPct val="80000"/>
              </a:lnSpc>
            </a:pPr>
            <a:r>
              <a:rPr lang="es-EC" altLang="es-PE" sz="2400" smtClean="0"/>
              <a:t>El análisis exhaustivo de los datos nos permiten determinar tendencias, realizar proyecciones y  encontrar relaciones de causa y efecto.</a:t>
            </a:r>
          </a:p>
          <a:p>
            <a:pPr eaLnBrk="1" hangingPunct="1">
              <a:lnSpc>
                <a:spcPct val="80000"/>
              </a:lnSpc>
            </a:pPr>
            <a:r>
              <a:rPr lang="es-EC" altLang="es-PE" sz="2400" smtClean="0"/>
              <a:t>Los datos y su análisis soportan una variedad de objetivos , tales como: planeación, evaluación del desempeño, mejormamiento de las operaciones y benchmarking.</a:t>
            </a:r>
            <a:endParaRPr lang="en-US" altLang="es-PE" sz="2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0"/>
            <a:ext cx="9144000" cy="6759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es-EC" altLang="es-PE" smtClean="0"/>
              <a:t>% MORTALIDAD SEMANAL</a:t>
            </a:r>
            <a:endParaRPr lang="en-US" altLang="es-PE" smtClean="0"/>
          </a:p>
        </p:txBody>
      </p:sp>
      <p:sp>
        <p:nvSpPr>
          <p:cNvPr id="25603" name="Rectangle 3"/>
          <p:cNvSpPr>
            <a:spLocks noGrp="1" noChangeArrowheads="1"/>
          </p:cNvSpPr>
          <p:nvPr>
            <p:ph type="body" idx="1"/>
          </p:nvPr>
        </p:nvSpPr>
        <p:spPr/>
        <p:txBody>
          <a:bodyPr/>
          <a:lstStyle/>
          <a:p>
            <a:pPr algn="just" eaLnBrk="1" hangingPunct="1"/>
            <a:r>
              <a:rPr lang="es-EC" altLang="es-PE" smtClean="0"/>
              <a:t>La evolución de la mortalidad semanal es controlada a través de esta medida que nos permite determinar y predecir cuál será la mortalidad al final del lote. Mediante un análisis exhaustivo de la información semanal podremos determinar tendencias y posiblemente definir cursos de acción a seguir.</a:t>
            </a:r>
            <a:endParaRPr lang="en-US" altLang="es-PE"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p:nvPr>
        </p:nvSpPr>
        <p:spPr/>
        <p:txBody>
          <a:bodyPr/>
          <a:lstStyle/>
          <a:p>
            <a:pPr eaLnBrk="1" hangingPunct="1"/>
            <a:endParaRPr lang="es-ES" altLang="es-PE" smtClean="0"/>
          </a:p>
        </p:txBody>
      </p:sp>
      <p:pic>
        <p:nvPicPr>
          <p:cNvPr id="2662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76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eaLnBrk="1" hangingPunct="1"/>
            <a:r>
              <a:rPr lang="es-EC" altLang="es-PE" smtClean="0"/>
              <a:t>KPIs DE RESULTADO FINAL</a:t>
            </a:r>
            <a:endParaRPr lang="en-US" altLang="es-PE" smtClean="0"/>
          </a:p>
        </p:txBody>
      </p:sp>
      <p:sp>
        <p:nvSpPr>
          <p:cNvPr id="27651" name="Rectangle 3"/>
          <p:cNvSpPr>
            <a:spLocks noGrp="1" noChangeArrowheads="1"/>
          </p:cNvSpPr>
          <p:nvPr>
            <p:ph type="body" idx="1"/>
          </p:nvPr>
        </p:nvSpPr>
        <p:spPr/>
        <p:txBody>
          <a:bodyPr/>
          <a:lstStyle/>
          <a:p>
            <a:pPr algn="just" eaLnBrk="1" hangingPunct="1">
              <a:lnSpc>
                <a:spcPct val="80000"/>
              </a:lnSpc>
            </a:pPr>
            <a:r>
              <a:rPr lang="es-EC" altLang="es-PE" sz="2800" smtClean="0"/>
              <a:t>A la finalización es necesario analizar el desempeño del lote y para ello definimos los siguientes KPIs:</a:t>
            </a:r>
          </a:p>
          <a:p>
            <a:pPr lvl="1" algn="just" eaLnBrk="1" hangingPunct="1">
              <a:lnSpc>
                <a:spcPct val="80000"/>
              </a:lnSpc>
            </a:pPr>
            <a:r>
              <a:rPr lang="es-EC" altLang="es-PE" sz="2400" smtClean="0"/>
              <a:t>Peso Promedio (PP), </a:t>
            </a:r>
          </a:p>
          <a:p>
            <a:pPr lvl="1" algn="just" eaLnBrk="1" hangingPunct="1">
              <a:lnSpc>
                <a:spcPct val="80000"/>
              </a:lnSpc>
            </a:pPr>
            <a:r>
              <a:rPr lang="es-EC" altLang="es-PE" sz="2400" smtClean="0"/>
              <a:t>Conversión alimenticia (CA), </a:t>
            </a:r>
          </a:p>
          <a:p>
            <a:pPr lvl="1" algn="just" eaLnBrk="1" hangingPunct="1">
              <a:lnSpc>
                <a:spcPct val="80000"/>
              </a:lnSpc>
            </a:pPr>
            <a:r>
              <a:rPr lang="es-EC" altLang="es-PE" sz="2400" smtClean="0"/>
              <a:t>Edad de sacrificio (Edad), </a:t>
            </a:r>
          </a:p>
          <a:p>
            <a:pPr lvl="1" algn="just" eaLnBrk="1" hangingPunct="1">
              <a:lnSpc>
                <a:spcPct val="80000"/>
              </a:lnSpc>
            </a:pPr>
            <a:r>
              <a:rPr lang="es-EC" altLang="es-PE" sz="2400" smtClean="0"/>
              <a:t>Ganancia diaria de peso (GDP), </a:t>
            </a:r>
          </a:p>
          <a:p>
            <a:pPr lvl="1" algn="just" eaLnBrk="1" hangingPunct="1">
              <a:lnSpc>
                <a:spcPct val="80000"/>
              </a:lnSpc>
            </a:pPr>
            <a:r>
              <a:rPr lang="es-EC" altLang="es-PE" sz="2400" smtClean="0"/>
              <a:t>% de mortalidad (% M), </a:t>
            </a:r>
          </a:p>
          <a:p>
            <a:pPr lvl="1" algn="just" eaLnBrk="1" hangingPunct="1">
              <a:lnSpc>
                <a:spcPct val="80000"/>
              </a:lnSpc>
            </a:pPr>
            <a:r>
              <a:rPr lang="es-EC" altLang="es-PE" sz="2400" smtClean="0"/>
              <a:t>Factor de eficiencia europeo (FEE), </a:t>
            </a:r>
          </a:p>
          <a:p>
            <a:pPr lvl="1" algn="just" eaLnBrk="1" hangingPunct="1">
              <a:lnSpc>
                <a:spcPct val="80000"/>
              </a:lnSpc>
            </a:pPr>
            <a:r>
              <a:rPr lang="es-EC" altLang="es-PE" sz="2400" smtClean="0"/>
              <a:t>Kilos por m2 (Kg/ m2), </a:t>
            </a:r>
          </a:p>
          <a:p>
            <a:pPr lvl="1" algn="just" eaLnBrk="1" hangingPunct="1">
              <a:lnSpc>
                <a:spcPct val="80000"/>
              </a:lnSpc>
            </a:pPr>
            <a:r>
              <a:rPr lang="es-EC" altLang="es-PE" sz="2400" smtClean="0"/>
              <a:t>Costo por Kg de carne producida (Costo/Kg).</a:t>
            </a:r>
            <a:endParaRPr lang="en-US" altLang="es-PE" sz="2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eaLnBrk="1" hangingPunct="1"/>
            <a:r>
              <a:rPr lang="es-EC" altLang="es-PE" smtClean="0"/>
              <a:t>PESO PROMEDIO</a:t>
            </a:r>
            <a:endParaRPr lang="en-US" altLang="es-PE" smtClean="0"/>
          </a:p>
        </p:txBody>
      </p:sp>
      <p:sp>
        <p:nvSpPr>
          <p:cNvPr id="28675" name="Rectangle 3"/>
          <p:cNvSpPr>
            <a:spLocks noGrp="1" noChangeArrowheads="1"/>
          </p:cNvSpPr>
          <p:nvPr>
            <p:ph type="body" idx="1"/>
          </p:nvPr>
        </p:nvSpPr>
        <p:spPr/>
        <p:txBody>
          <a:bodyPr/>
          <a:lstStyle/>
          <a:p>
            <a:pPr algn="just" eaLnBrk="1" hangingPunct="1"/>
            <a:r>
              <a:rPr lang="es-EC" altLang="es-PE" smtClean="0"/>
              <a:t>Esta medida representa el peso que en promedio tuvieron los pollos al faenamiento.</a:t>
            </a:r>
            <a:endParaRPr lang="en-US" altLang="es-PE" smtClean="0"/>
          </a:p>
        </p:txBody>
      </p:sp>
      <p:sp>
        <p:nvSpPr>
          <p:cNvPr id="28676" name="Rectangle 5"/>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28677" name="Object 4"/>
          <p:cNvGraphicFramePr>
            <a:graphicFrameLocks noChangeAspect="1"/>
          </p:cNvGraphicFramePr>
          <p:nvPr/>
        </p:nvGraphicFramePr>
        <p:xfrm>
          <a:off x="1752600" y="4191000"/>
          <a:ext cx="6324600" cy="1371600"/>
        </p:xfrm>
        <a:graphic>
          <a:graphicData uri="http://schemas.openxmlformats.org/presentationml/2006/ole">
            <mc:AlternateContent xmlns:mc="http://schemas.openxmlformats.org/markup-compatibility/2006">
              <mc:Choice xmlns:v="urn:schemas-microsoft-com:vml" Requires="v">
                <p:oleObj spid="_x0000_s28678" name="Ecuación" r:id="rId3" imgW="1803400" imgH="393700" progId="Equation.3">
                  <p:embed/>
                </p:oleObj>
              </mc:Choice>
              <mc:Fallback>
                <p:oleObj name="Ecuación" r:id="rId3" imgW="1803400" imgH="3937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4191000"/>
                        <a:ext cx="6324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pic>
        <p:nvPicPr>
          <p:cNvPr id="29699" name="Picture 10"/>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0"/>
            <a:ext cx="9144000" cy="6797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eaLnBrk="1" hangingPunct="1"/>
            <a:r>
              <a:rPr lang="es-EC" altLang="es-PE" smtClean="0"/>
              <a:t>CONVERSION ALIMENTICIA</a:t>
            </a:r>
            <a:endParaRPr lang="en-US" altLang="es-PE" smtClean="0"/>
          </a:p>
        </p:txBody>
      </p:sp>
      <p:sp>
        <p:nvSpPr>
          <p:cNvPr id="30723" name="Rectangle 3"/>
          <p:cNvSpPr>
            <a:spLocks noGrp="1" noChangeArrowheads="1"/>
          </p:cNvSpPr>
          <p:nvPr>
            <p:ph type="body" idx="1"/>
          </p:nvPr>
        </p:nvSpPr>
        <p:spPr/>
        <p:txBody>
          <a:bodyPr/>
          <a:lstStyle/>
          <a:p>
            <a:pPr algn="just" eaLnBrk="1" hangingPunct="1"/>
            <a:r>
              <a:rPr lang="es-EC" altLang="es-PE" smtClean="0"/>
              <a:t>En general la conversión alimenticia es una medida de la productividad del ave y se define como la relación entre el alimento que consume con el peso que gana. </a:t>
            </a:r>
            <a:endParaRPr lang="en-US" altLang="es-PE" smtClean="0"/>
          </a:p>
        </p:txBody>
      </p:sp>
      <p:sp>
        <p:nvSpPr>
          <p:cNvPr id="30724"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0725"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30726" name="Object 6"/>
          <p:cNvGraphicFramePr>
            <a:graphicFrameLocks noChangeAspect="1"/>
          </p:cNvGraphicFramePr>
          <p:nvPr/>
        </p:nvGraphicFramePr>
        <p:xfrm>
          <a:off x="1600200" y="4876800"/>
          <a:ext cx="6705600" cy="1504950"/>
        </p:xfrm>
        <a:graphic>
          <a:graphicData uri="http://schemas.openxmlformats.org/presentationml/2006/ole">
            <mc:AlternateContent xmlns:mc="http://schemas.openxmlformats.org/markup-compatibility/2006">
              <mc:Choice xmlns:v="urn:schemas-microsoft-com:vml" Requires="v">
                <p:oleObj spid="_x0000_s30727" name="Ecuación" r:id="rId3" imgW="1866900" imgH="419100" progId="Equation.3">
                  <p:embed/>
                </p:oleObj>
              </mc:Choice>
              <mc:Fallback>
                <p:oleObj name="Ecuación" r:id="rId3" imgW="1866900" imgH="4191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4876800"/>
                        <a:ext cx="6705600" cy="150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p:nvPr>
        </p:nvSpPr>
        <p:spPr/>
        <p:txBody>
          <a:bodyPr/>
          <a:lstStyle/>
          <a:p>
            <a:pPr eaLnBrk="1" hangingPunct="1"/>
            <a:endParaRPr lang="es-ES" altLang="es-PE" smtClean="0"/>
          </a:p>
        </p:txBody>
      </p:sp>
      <p:pic>
        <p:nvPicPr>
          <p:cNvPr id="3174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76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eaLnBrk="1" hangingPunct="1"/>
            <a:r>
              <a:rPr lang="es-EC" altLang="es-PE" smtClean="0"/>
              <a:t>EDAD DE SACRIFICIO</a:t>
            </a:r>
            <a:endParaRPr lang="en-US" altLang="es-PE" smtClean="0"/>
          </a:p>
        </p:txBody>
      </p:sp>
      <p:sp>
        <p:nvSpPr>
          <p:cNvPr id="32771" name="Rectangle 3"/>
          <p:cNvSpPr>
            <a:spLocks noGrp="1" noChangeArrowheads="1"/>
          </p:cNvSpPr>
          <p:nvPr>
            <p:ph type="body" idx="1"/>
          </p:nvPr>
        </p:nvSpPr>
        <p:spPr/>
        <p:txBody>
          <a:bodyPr/>
          <a:lstStyle/>
          <a:p>
            <a:pPr algn="just" eaLnBrk="1" hangingPunct="1"/>
            <a:r>
              <a:rPr lang="es-EC" altLang="es-PE" smtClean="0"/>
              <a:t>La edad es el número de días de crianza contados a partir del primer día de ingreso de las aves hasta el día de faenamiento.</a:t>
            </a:r>
            <a:r>
              <a:rPr lang="en-US" altLang="es-PE" smtClean="0"/>
              <a:t> </a:t>
            </a:r>
          </a:p>
          <a:p>
            <a:pPr algn="just" eaLnBrk="1" hangingPunct="1">
              <a:buFont typeface="Wingdings" pitchFamily="2" charset="2"/>
              <a:buNone/>
            </a:pPr>
            <a:endParaRPr lang="en-US" altLang="es-PE" smtClean="0"/>
          </a:p>
          <a:p>
            <a:pPr algn="ctr" eaLnBrk="1" hangingPunct="1">
              <a:buFont typeface="Wingdings" pitchFamily="2" charset="2"/>
              <a:buNone/>
            </a:pPr>
            <a:r>
              <a:rPr lang="es-EC" altLang="es-PE" smtClean="0"/>
              <a:t>Edad = Fecha promedio de ingreso – Fecha promedio de venta</a:t>
            </a:r>
            <a:endParaRPr lang="en-US" altLang="es-PE" smtClean="0"/>
          </a:p>
        </p:txBody>
      </p:sp>
      <p:sp>
        <p:nvSpPr>
          <p:cNvPr id="32772"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2773"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p:nvPr>
        </p:nvSpPr>
        <p:spPr/>
        <p:txBody>
          <a:bodyPr/>
          <a:lstStyle/>
          <a:p>
            <a:pPr eaLnBrk="1" hangingPunct="1"/>
            <a:endParaRPr lang="es-ES" altLang="es-PE" smtClean="0"/>
          </a:p>
        </p:txBody>
      </p:sp>
      <p:pic>
        <p:nvPicPr>
          <p:cNvPr id="3379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8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s-EC" altLang="es-PE" smtClean="0"/>
              <a:t>KPI</a:t>
            </a:r>
            <a:endParaRPr lang="en-US" altLang="es-PE" smtClean="0"/>
          </a:p>
        </p:txBody>
      </p:sp>
      <p:sp>
        <p:nvSpPr>
          <p:cNvPr id="7171" name="Rectangle 3"/>
          <p:cNvSpPr>
            <a:spLocks noGrp="1" noChangeArrowheads="1"/>
          </p:cNvSpPr>
          <p:nvPr>
            <p:ph type="body" idx="1"/>
          </p:nvPr>
        </p:nvSpPr>
        <p:spPr/>
        <p:txBody>
          <a:bodyPr/>
          <a:lstStyle/>
          <a:p>
            <a:pPr eaLnBrk="1" hangingPunct="1"/>
            <a:r>
              <a:rPr lang="es-EC" altLang="es-PE" sz="2800" smtClean="0"/>
              <a:t>Una consideración importante en la mejoría del desempeño implica la creación y el uso de las medidas o de los indicadores de desempeño</a:t>
            </a:r>
            <a:r>
              <a:rPr lang="en-US" altLang="es-PE" sz="2800" smtClean="0"/>
              <a:t> (KPIs)</a:t>
            </a:r>
            <a:endParaRPr lang="es-EC" altLang="es-PE" smtClean="0"/>
          </a:p>
          <a:p>
            <a:pPr eaLnBrk="1" hangingPunct="1"/>
            <a:r>
              <a:rPr lang="es-EC" altLang="es-PE" sz="2800" smtClean="0"/>
              <a:t>Los indicadores de desempeño son variables medibles de las operaciones de la aviindustria y se utilizan para seguir su trayectoria mediante un gráfico.</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eaLnBrk="1" hangingPunct="1"/>
            <a:r>
              <a:rPr lang="es-EC" altLang="es-PE" smtClean="0"/>
              <a:t>GANANCIA DIARIA DE PESO</a:t>
            </a:r>
            <a:endParaRPr lang="en-US" altLang="es-PE" smtClean="0"/>
          </a:p>
        </p:txBody>
      </p:sp>
      <p:sp>
        <p:nvSpPr>
          <p:cNvPr id="34819" name="Rectangle 3"/>
          <p:cNvSpPr>
            <a:spLocks noGrp="1" noChangeArrowheads="1"/>
          </p:cNvSpPr>
          <p:nvPr>
            <p:ph type="body" idx="1"/>
          </p:nvPr>
        </p:nvSpPr>
        <p:spPr/>
        <p:txBody>
          <a:bodyPr/>
          <a:lstStyle/>
          <a:p>
            <a:pPr algn="just" eaLnBrk="1" hangingPunct="1"/>
            <a:r>
              <a:rPr lang="es-EC" altLang="es-PE" sz="2400" smtClean="0"/>
              <a:t>La ganancia diaria de peso es el promedio de ganancia de peso que el ave tuvo por cada día de vida. Se obtiene este valor de la división de la ganancia de peso promedio  para la edad de faenamiento</a:t>
            </a:r>
            <a:r>
              <a:rPr lang="en-US" altLang="es-PE" sz="2400" smtClean="0"/>
              <a:t> </a:t>
            </a:r>
          </a:p>
          <a:p>
            <a:pPr algn="just" eaLnBrk="1" hangingPunct="1">
              <a:buFont typeface="Wingdings" pitchFamily="2" charset="2"/>
              <a:buNone/>
            </a:pPr>
            <a:endParaRPr lang="en-US" altLang="es-PE" sz="2400" smtClean="0"/>
          </a:p>
          <a:p>
            <a:pPr algn="ctr" eaLnBrk="1" hangingPunct="1">
              <a:buFont typeface="Wingdings" pitchFamily="2" charset="2"/>
              <a:buNone/>
            </a:pPr>
            <a:endParaRPr lang="es-EC" altLang="es-PE" sz="2400" smtClean="0"/>
          </a:p>
          <a:p>
            <a:pPr algn="ctr" eaLnBrk="1" hangingPunct="1">
              <a:buFont typeface="Wingdings" pitchFamily="2" charset="2"/>
              <a:buNone/>
            </a:pPr>
            <a:endParaRPr lang="es-EC" altLang="es-PE" sz="2400" smtClean="0"/>
          </a:p>
          <a:p>
            <a:pPr eaLnBrk="1" hangingPunct="1">
              <a:buFont typeface="Wingdings" pitchFamily="2" charset="2"/>
              <a:buNone/>
            </a:pPr>
            <a:r>
              <a:rPr lang="es-EC" altLang="es-PE" sz="2400" smtClean="0"/>
              <a:t>Donde: </a:t>
            </a:r>
          </a:p>
          <a:p>
            <a:pPr eaLnBrk="1" hangingPunct="1">
              <a:buFont typeface="Wingdings" pitchFamily="2" charset="2"/>
              <a:buNone/>
            </a:pPr>
            <a:r>
              <a:rPr lang="es-EC" altLang="es-PE" sz="2400" i="1" smtClean="0"/>
              <a:t>Po: </a:t>
            </a:r>
            <a:r>
              <a:rPr lang="es-EC" altLang="es-PE" sz="2400" smtClean="0"/>
              <a:t>es el peso inicial del pollo</a:t>
            </a:r>
            <a:endParaRPr lang="en-US" altLang="es-PE" sz="2400" smtClean="0"/>
          </a:p>
        </p:txBody>
      </p:sp>
      <p:sp>
        <p:nvSpPr>
          <p:cNvPr id="34820"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4821"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4822" name="Rectangle 7"/>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34823" name="Object 6"/>
          <p:cNvGraphicFramePr>
            <a:graphicFrameLocks noChangeAspect="1"/>
          </p:cNvGraphicFramePr>
          <p:nvPr/>
        </p:nvGraphicFramePr>
        <p:xfrm>
          <a:off x="3505200" y="4038600"/>
          <a:ext cx="2667000" cy="976313"/>
        </p:xfrm>
        <a:graphic>
          <a:graphicData uri="http://schemas.openxmlformats.org/presentationml/2006/ole">
            <mc:AlternateContent xmlns:mc="http://schemas.openxmlformats.org/markup-compatibility/2006">
              <mc:Choice xmlns:v="urn:schemas-microsoft-com:vml" Requires="v">
                <p:oleObj spid="_x0000_s34824" name="Ecuación" r:id="rId3" imgW="1066337" imgH="393529" progId="Equation.3">
                  <p:embed/>
                </p:oleObj>
              </mc:Choice>
              <mc:Fallback>
                <p:oleObj name="Ecuación" r:id="rId3" imgW="1066337" imgH="393529"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4038600"/>
                        <a:ext cx="2667000"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5"/>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0"/>
            <a:ext cx="9144000" cy="6880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ctr" eaLnBrk="1" hangingPunct="1"/>
            <a:r>
              <a:rPr lang="es-EC" altLang="es-PE" b="1" smtClean="0"/>
              <a:t>% MORTALIDAD</a:t>
            </a:r>
            <a:endParaRPr lang="en-US" altLang="es-PE" b="1" smtClean="0"/>
          </a:p>
        </p:txBody>
      </p:sp>
      <p:sp>
        <p:nvSpPr>
          <p:cNvPr id="36867" name="Rectangle 3"/>
          <p:cNvSpPr>
            <a:spLocks noGrp="1" noChangeArrowheads="1"/>
          </p:cNvSpPr>
          <p:nvPr>
            <p:ph type="body" idx="1"/>
          </p:nvPr>
        </p:nvSpPr>
        <p:spPr/>
        <p:txBody>
          <a:bodyPr/>
          <a:lstStyle/>
          <a:p>
            <a:pPr algn="just" eaLnBrk="1" hangingPunct="1"/>
            <a:r>
              <a:rPr lang="es-EC" altLang="es-PE" sz="2800" smtClean="0"/>
              <a:t>El porcentaje de mortalidad es la cantidad de aves que se murieron en el proceso de crianza expresada como porcentaje del total de aves ingresadas</a:t>
            </a:r>
            <a:r>
              <a:rPr lang="en-US" altLang="es-PE" sz="2800" smtClean="0"/>
              <a:t> </a:t>
            </a:r>
            <a:endParaRPr lang="en-US" altLang="es-PE" sz="2000" smtClean="0"/>
          </a:p>
          <a:p>
            <a:pPr algn="just" eaLnBrk="1" hangingPunct="1">
              <a:buFont typeface="Wingdings" pitchFamily="2" charset="2"/>
              <a:buNone/>
            </a:pPr>
            <a:endParaRPr lang="en-US" altLang="es-PE" sz="2000" smtClean="0"/>
          </a:p>
          <a:p>
            <a:pPr algn="ctr" eaLnBrk="1" hangingPunct="1">
              <a:buFont typeface="Wingdings" pitchFamily="2" charset="2"/>
              <a:buNone/>
            </a:pPr>
            <a:endParaRPr lang="es-EC" altLang="es-PE" sz="2000" smtClean="0"/>
          </a:p>
          <a:p>
            <a:pPr algn="ctr" eaLnBrk="1" hangingPunct="1">
              <a:buFont typeface="Wingdings" pitchFamily="2" charset="2"/>
              <a:buNone/>
            </a:pPr>
            <a:endParaRPr lang="es-EC" altLang="es-PE" sz="2000" smtClean="0"/>
          </a:p>
        </p:txBody>
      </p:sp>
      <p:sp>
        <p:nvSpPr>
          <p:cNvPr id="36868"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6869"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6870"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6871" name="Rectangle 9"/>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36872" name="Object 8"/>
          <p:cNvGraphicFramePr>
            <a:graphicFrameLocks noChangeAspect="1"/>
          </p:cNvGraphicFramePr>
          <p:nvPr/>
        </p:nvGraphicFramePr>
        <p:xfrm>
          <a:off x="2667000" y="4267200"/>
          <a:ext cx="4648200" cy="1154113"/>
        </p:xfrm>
        <a:graphic>
          <a:graphicData uri="http://schemas.openxmlformats.org/presentationml/2006/ole">
            <mc:AlternateContent xmlns:mc="http://schemas.openxmlformats.org/markup-compatibility/2006">
              <mc:Choice xmlns:v="urn:schemas-microsoft-com:vml" Requires="v">
                <p:oleObj spid="_x0000_s36873" name="Ecuación" r:id="rId3" imgW="1689100" imgH="419100" progId="Equation.3">
                  <p:embed/>
                </p:oleObj>
              </mc:Choice>
              <mc:Fallback>
                <p:oleObj name="Ecuación" r:id="rId3" imgW="1689100" imgH="4191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4267200"/>
                        <a:ext cx="4648200"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5"/>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0"/>
            <a:ext cx="9144000" cy="6797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eaLnBrk="1" hangingPunct="1"/>
            <a:r>
              <a:rPr lang="es-EC" altLang="es-PE" b="1" smtClean="0"/>
              <a:t>FACTOR DE EFICIENCIA EUROPEO</a:t>
            </a:r>
            <a:endParaRPr lang="en-US" altLang="es-PE" b="1" smtClean="0"/>
          </a:p>
        </p:txBody>
      </p:sp>
      <p:sp>
        <p:nvSpPr>
          <p:cNvPr id="38915" name="Rectangle 3"/>
          <p:cNvSpPr>
            <a:spLocks noGrp="1" noChangeArrowheads="1"/>
          </p:cNvSpPr>
          <p:nvPr>
            <p:ph type="body" idx="1"/>
          </p:nvPr>
        </p:nvSpPr>
        <p:spPr/>
        <p:txBody>
          <a:bodyPr/>
          <a:lstStyle/>
          <a:p>
            <a:pPr algn="just" eaLnBrk="1" hangingPunct="1"/>
            <a:r>
              <a:rPr lang="es-EC" altLang="es-PE" sz="2000" smtClean="0"/>
              <a:t>Esta medida es una de las más importantes en la evaluación del desempeño del lote porque utiliza las medidas anteriores y las resume en un solo índice que mide la eficiencia del lote. Matemáticamente la relación entre las variables se escribe de la siguiente manera:</a:t>
            </a:r>
            <a:endParaRPr lang="en-US" altLang="es-PE" sz="1800" smtClean="0"/>
          </a:p>
          <a:p>
            <a:pPr algn="just" eaLnBrk="1" hangingPunct="1">
              <a:buFont typeface="Wingdings" pitchFamily="2" charset="2"/>
              <a:buNone/>
            </a:pPr>
            <a:endParaRPr lang="es-EC" altLang="es-PE" sz="1800" smtClean="0"/>
          </a:p>
          <a:p>
            <a:pPr algn="just" eaLnBrk="1" hangingPunct="1">
              <a:buFont typeface="Wingdings" pitchFamily="2" charset="2"/>
              <a:buNone/>
            </a:pPr>
            <a:endParaRPr lang="es-EC" altLang="es-PE" sz="1800" smtClean="0"/>
          </a:p>
          <a:p>
            <a:pPr algn="just" eaLnBrk="1" hangingPunct="1"/>
            <a:endParaRPr lang="es-EC" altLang="es-PE" sz="2000" smtClean="0"/>
          </a:p>
          <a:p>
            <a:pPr algn="just" eaLnBrk="1" hangingPunct="1"/>
            <a:r>
              <a:rPr lang="es-EC" altLang="es-PE" sz="2000" smtClean="0"/>
              <a:t>Existen otras formas de expresar el FEE dependiendo de las unidades de medida que tengamos. En nuestro caso tenemos la mortalidad en %, la ganancia diaria de peso (GDP) en Kg, por esta razón es necesario el factor 10</a:t>
            </a:r>
            <a:r>
              <a:rPr lang="es-EC" altLang="es-PE" sz="2000" baseline="30000" smtClean="0"/>
              <a:t>4</a:t>
            </a:r>
            <a:r>
              <a:rPr lang="es-EC" altLang="es-PE" sz="2000" smtClean="0"/>
              <a:t>.</a:t>
            </a:r>
            <a:endParaRPr lang="es-EC" altLang="es-PE" sz="1800" smtClean="0"/>
          </a:p>
        </p:txBody>
      </p:sp>
      <p:sp>
        <p:nvSpPr>
          <p:cNvPr id="38916"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8917"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8918"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8919"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38920" name="Rectangle 10"/>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38921" name="Object 9"/>
          <p:cNvGraphicFramePr>
            <a:graphicFrameLocks noChangeAspect="1"/>
          </p:cNvGraphicFramePr>
          <p:nvPr/>
        </p:nvGraphicFramePr>
        <p:xfrm>
          <a:off x="2895600" y="3657600"/>
          <a:ext cx="3657600" cy="769938"/>
        </p:xfrm>
        <a:graphic>
          <a:graphicData uri="http://schemas.openxmlformats.org/presentationml/2006/ole">
            <mc:AlternateContent xmlns:mc="http://schemas.openxmlformats.org/markup-compatibility/2006">
              <mc:Choice xmlns:v="urn:schemas-microsoft-com:vml" Requires="v">
                <p:oleObj spid="_x0000_s38922" name="Ecuación" r:id="rId3" imgW="1854200" imgH="393700" progId="Equation.3">
                  <p:embed/>
                </p:oleObj>
              </mc:Choice>
              <mc:Fallback>
                <p:oleObj name="Ecuación" r:id="rId3" imgW="1854200" imgH="3937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657600"/>
                        <a:ext cx="36576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4"/>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0"/>
            <a:ext cx="9144000" cy="6757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eaLnBrk="1" hangingPunct="1"/>
            <a:r>
              <a:rPr lang="es-EC" altLang="es-PE" b="1" smtClean="0"/>
              <a:t>DENSIDAD KG/M2</a:t>
            </a:r>
            <a:endParaRPr lang="en-US" altLang="es-PE" b="1" smtClean="0"/>
          </a:p>
        </p:txBody>
      </p:sp>
      <p:sp>
        <p:nvSpPr>
          <p:cNvPr id="40963" name="Rectangle 3"/>
          <p:cNvSpPr>
            <a:spLocks noGrp="1" noChangeArrowheads="1"/>
          </p:cNvSpPr>
          <p:nvPr>
            <p:ph type="body" idx="1"/>
          </p:nvPr>
        </p:nvSpPr>
        <p:spPr/>
        <p:txBody>
          <a:bodyPr/>
          <a:lstStyle/>
          <a:p>
            <a:pPr algn="just" eaLnBrk="1" hangingPunct="1"/>
            <a:r>
              <a:rPr lang="es-EC" altLang="es-PE" sz="2400" smtClean="0"/>
              <a:t>Es medida es importante para medir la densidad utilizada y se calcula dividiendo el total de kilos de carne producida por el área útil de los galpones en donde se criaron las aves.</a:t>
            </a:r>
          </a:p>
        </p:txBody>
      </p:sp>
      <p:sp>
        <p:nvSpPr>
          <p:cNvPr id="40964"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0965"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0966"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0967"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0968"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0969" name="Rectangle 11"/>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40970" name="Object 10"/>
          <p:cNvGraphicFramePr>
            <a:graphicFrameLocks noChangeAspect="1"/>
          </p:cNvGraphicFramePr>
          <p:nvPr/>
        </p:nvGraphicFramePr>
        <p:xfrm>
          <a:off x="2743200" y="3962400"/>
          <a:ext cx="4419600" cy="1362075"/>
        </p:xfrm>
        <a:graphic>
          <a:graphicData uri="http://schemas.openxmlformats.org/presentationml/2006/ole">
            <mc:AlternateContent xmlns:mc="http://schemas.openxmlformats.org/markup-compatibility/2006">
              <mc:Choice xmlns:v="urn:schemas-microsoft-com:vml" Requires="v">
                <p:oleObj spid="_x0000_s40971" name="Ecuación" r:id="rId3" imgW="1269449" imgH="393529" progId="Equation.3">
                  <p:embed/>
                </p:oleObj>
              </mc:Choice>
              <mc:Fallback>
                <p:oleObj name="Ecuación" r:id="rId3" imgW="1269449" imgH="393529" progId="Equation.3">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962400"/>
                        <a:ext cx="4419600"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4"/>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0"/>
            <a:ext cx="9144000" cy="6899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eaLnBrk="1" hangingPunct="1"/>
            <a:r>
              <a:rPr lang="es-EC" altLang="es-PE" b="1" smtClean="0"/>
              <a:t>COSTO POR KG</a:t>
            </a:r>
            <a:endParaRPr lang="en-US" altLang="es-PE" b="1" smtClean="0"/>
          </a:p>
        </p:txBody>
      </p:sp>
      <p:sp>
        <p:nvSpPr>
          <p:cNvPr id="43011" name="Rectangle 3"/>
          <p:cNvSpPr>
            <a:spLocks noGrp="1" noChangeArrowheads="1"/>
          </p:cNvSpPr>
          <p:nvPr>
            <p:ph type="body" idx="1"/>
          </p:nvPr>
        </p:nvSpPr>
        <p:spPr/>
        <p:txBody>
          <a:bodyPr/>
          <a:lstStyle/>
          <a:p>
            <a:pPr algn="just" eaLnBrk="1" hangingPunct="1"/>
            <a:r>
              <a:rPr lang="es-EC" altLang="es-PE" sz="2400" smtClean="0"/>
              <a:t>La más importante de todas la medidas que hemos citado es sin duda alguna el costo por kilo de carne producida. Mientras más eficientes seamos en el proceso de crianza y utilicemos los recursos en forma óptima iremos mejorando el costo del ave en pie. Esto nos indicará si somos competitivos en un mercado tan agresivo como lo es el de la carne de pollo. </a:t>
            </a:r>
          </a:p>
        </p:txBody>
      </p:sp>
      <p:sp>
        <p:nvSpPr>
          <p:cNvPr id="43012"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3013"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3014"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3015"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3016"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3017" name="Rectangle 9"/>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eaLnBrk="1" hangingPunct="1"/>
            <a:r>
              <a:rPr lang="es-EC" altLang="es-PE" b="1" smtClean="0"/>
              <a:t>COSTO POR KG</a:t>
            </a:r>
            <a:endParaRPr lang="en-US" altLang="es-PE" b="1" smtClean="0"/>
          </a:p>
        </p:txBody>
      </p:sp>
      <p:sp>
        <p:nvSpPr>
          <p:cNvPr id="44035"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4036"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4037"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4038"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4039"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4040" name="Rectangle 9"/>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pic>
        <p:nvPicPr>
          <p:cNvPr id="44041" name="Picture 13" descr="Costos pollo"/>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39938" y="2111375"/>
            <a:ext cx="6056312" cy="3927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es-EC" altLang="es-PE" smtClean="0"/>
              <a:t>KPIs EN POLLOS DE ENGORDE</a:t>
            </a:r>
            <a:endParaRPr lang="en-US" altLang="es-PE" smtClean="0"/>
          </a:p>
        </p:txBody>
      </p:sp>
      <p:sp>
        <p:nvSpPr>
          <p:cNvPr id="8195" name="Rectangle 3"/>
          <p:cNvSpPr>
            <a:spLocks noGrp="1" noChangeArrowheads="1"/>
          </p:cNvSpPr>
          <p:nvPr>
            <p:ph type="body" idx="1"/>
          </p:nvPr>
        </p:nvSpPr>
        <p:spPr/>
        <p:txBody>
          <a:bodyPr/>
          <a:lstStyle/>
          <a:p>
            <a:pPr eaLnBrk="1" hangingPunct="1"/>
            <a:r>
              <a:rPr lang="es-EC" altLang="es-PE" sz="2800" smtClean="0"/>
              <a:t>Durante cada etapa del desarrollo del lote existen diferentes indicadores que van  midiendo el logro de nuestros objetivos.  Dividiremos el proceso de crianza en etapas y distinguimos las siguientes: </a:t>
            </a:r>
          </a:p>
          <a:p>
            <a:pPr lvl="1" eaLnBrk="1" hangingPunct="1"/>
            <a:r>
              <a:rPr lang="es-EC" altLang="es-PE" sz="2400" smtClean="0">
                <a:solidFill>
                  <a:schemeClr val="tx2"/>
                </a:solidFill>
              </a:rPr>
              <a:t>Calidad del Pollito BB</a:t>
            </a:r>
            <a:r>
              <a:rPr lang="es-EC" altLang="es-PE" sz="2400" smtClean="0"/>
              <a:t>,  </a:t>
            </a:r>
          </a:p>
          <a:p>
            <a:pPr lvl="1" eaLnBrk="1" hangingPunct="1"/>
            <a:r>
              <a:rPr lang="es-EC" altLang="es-PE" sz="2400" smtClean="0">
                <a:solidFill>
                  <a:schemeClr val="tx2"/>
                </a:solidFill>
              </a:rPr>
              <a:t>Primera semana,</a:t>
            </a:r>
          </a:p>
          <a:p>
            <a:pPr lvl="1" eaLnBrk="1" hangingPunct="1"/>
            <a:r>
              <a:rPr lang="es-EC" altLang="es-PE" sz="2400" smtClean="0">
                <a:solidFill>
                  <a:schemeClr val="tx2"/>
                </a:solidFill>
              </a:rPr>
              <a:t>Semanal</a:t>
            </a:r>
            <a:r>
              <a:rPr lang="es-EC" altLang="es-PE" sz="2400" smtClean="0"/>
              <a:t> y,</a:t>
            </a:r>
          </a:p>
          <a:p>
            <a:pPr lvl="1" eaLnBrk="1" hangingPunct="1"/>
            <a:r>
              <a:rPr lang="es-EC" altLang="es-PE" sz="2400" smtClean="0">
                <a:solidFill>
                  <a:schemeClr val="tx2"/>
                </a:solidFill>
              </a:rPr>
              <a:t>Resultado Final</a:t>
            </a:r>
            <a:r>
              <a:rPr lang="es-EC" altLang="es-PE" sz="2400" smtClean="0"/>
              <a:t>.</a:t>
            </a:r>
            <a:endParaRPr lang="en-US" altLang="es-PE" sz="24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eaLnBrk="1" hangingPunct="1"/>
            <a:r>
              <a:rPr lang="es-EC" altLang="es-PE" b="1" smtClean="0"/>
              <a:t>OTRAS MEDIDAS ALTERNATIVAS</a:t>
            </a:r>
            <a:endParaRPr lang="en-US" altLang="es-PE" b="1" smtClean="0"/>
          </a:p>
        </p:txBody>
      </p:sp>
      <p:sp>
        <p:nvSpPr>
          <p:cNvPr id="45059" name="Rectangle 3"/>
          <p:cNvSpPr>
            <a:spLocks noGrp="1" noChangeArrowheads="1"/>
          </p:cNvSpPr>
          <p:nvPr>
            <p:ph type="body" idx="1"/>
          </p:nvPr>
        </p:nvSpPr>
        <p:spPr/>
        <p:txBody>
          <a:bodyPr/>
          <a:lstStyle/>
          <a:p>
            <a:pPr algn="just" eaLnBrk="1" hangingPunct="1"/>
            <a:r>
              <a:rPr lang="es-EC" altLang="es-PE" sz="2400" smtClean="0"/>
              <a:t>Existen otras medidas que son también importantes al momento de realizar el análisis de la información, por ejemplo: días de descanso, densidad Inicial (Aves/m2), densidad por ventilador (Aves/Ventilador) en granjas abiertas</a:t>
            </a:r>
          </a:p>
        </p:txBody>
      </p:sp>
      <p:sp>
        <p:nvSpPr>
          <p:cNvPr id="45060"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5061"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5062"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5063"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5064"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5065" name="Rectangle 9"/>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eaLnBrk="1" hangingPunct="1"/>
            <a:r>
              <a:rPr lang="es-EC" altLang="es-PE" b="1" smtClean="0"/>
              <a:t>LA ESTADISTICA Y LOS KPIs</a:t>
            </a:r>
            <a:endParaRPr lang="en-US" altLang="es-PE" b="1" smtClean="0"/>
          </a:p>
        </p:txBody>
      </p:sp>
      <p:sp>
        <p:nvSpPr>
          <p:cNvPr id="46083" name="Rectangle 3"/>
          <p:cNvSpPr>
            <a:spLocks noGrp="1" noChangeArrowheads="1"/>
          </p:cNvSpPr>
          <p:nvPr>
            <p:ph type="body" idx="1"/>
          </p:nvPr>
        </p:nvSpPr>
        <p:spPr/>
        <p:txBody>
          <a:bodyPr/>
          <a:lstStyle/>
          <a:p>
            <a:pPr algn="just" eaLnBrk="1" hangingPunct="1"/>
            <a:r>
              <a:rPr lang="es-EC" altLang="es-PE" sz="2400" smtClean="0"/>
              <a:t>Los KPIs son medidas importantes que sirven para evaluar el desempeño de la organización y en particular el desempeño del lote. </a:t>
            </a:r>
          </a:p>
          <a:p>
            <a:pPr algn="just" eaLnBrk="1" hangingPunct="1"/>
            <a:r>
              <a:rPr lang="es-EC" altLang="es-PE" sz="2400" smtClean="0"/>
              <a:t>Combinados los KPIs y utilizando las herramientas estadísticas adecuadas pueden convertirse en una potente herramienta para toma de decisiones.</a:t>
            </a:r>
          </a:p>
          <a:p>
            <a:pPr algn="just" eaLnBrk="1" hangingPunct="1"/>
            <a:r>
              <a:rPr lang="es-EC" altLang="es-PE" sz="2400" smtClean="0"/>
              <a:t>Analizaremos brevemente lo siguiente:</a:t>
            </a:r>
          </a:p>
          <a:p>
            <a:pPr lvl="1" algn="just" eaLnBrk="1" hangingPunct="1"/>
            <a:r>
              <a:rPr lang="es-EC" altLang="es-PE" sz="2000" smtClean="0"/>
              <a:t>Coeficiente de correlación</a:t>
            </a:r>
          </a:p>
          <a:p>
            <a:pPr lvl="1" algn="just" eaLnBrk="1" hangingPunct="1"/>
            <a:r>
              <a:rPr lang="es-EC" altLang="es-PE" sz="2000" smtClean="0"/>
              <a:t>Análisis de regresión como herramienta de predicción</a:t>
            </a:r>
          </a:p>
        </p:txBody>
      </p:sp>
      <p:sp>
        <p:nvSpPr>
          <p:cNvPr id="46084"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6085"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6086"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6087"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6088"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6089" name="Rectangle 9"/>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ctr" eaLnBrk="1" hangingPunct="1"/>
            <a:r>
              <a:rPr lang="es-EC" altLang="es-PE" b="1" smtClean="0"/>
              <a:t>COEFICIENTE DE CORRELACION</a:t>
            </a:r>
            <a:endParaRPr lang="en-US" altLang="es-PE" b="1" smtClean="0"/>
          </a:p>
        </p:txBody>
      </p:sp>
      <p:sp>
        <p:nvSpPr>
          <p:cNvPr id="47107" name="Rectangle 3"/>
          <p:cNvSpPr>
            <a:spLocks noGrp="1" noChangeArrowheads="1"/>
          </p:cNvSpPr>
          <p:nvPr>
            <p:ph type="body" idx="1"/>
          </p:nvPr>
        </p:nvSpPr>
        <p:spPr/>
        <p:txBody>
          <a:bodyPr/>
          <a:lstStyle/>
          <a:p>
            <a:pPr algn="just" eaLnBrk="1" hangingPunct="1"/>
            <a:r>
              <a:rPr lang="es-EC" altLang="es-PE" sz="2400" smtClean="0"/>
              <a:t>Sean dos medidas m1 y m2, se define la correlación entre m1 y m2 como el grado de dependencia de las dos medidas. Este valor esta entre 0 y ±1, mientras más cercano a ±1 es el coeficiente, esta dependencia será mayor y mientras más cercano a 0 su dependencia será nula. Cuando la correlación es 0 se dice que las medidas son independientes.</a:t>
            </a:r>
          </a:p>
        </p:txBody>
      </p:sp>
      <p:sp>
        <p:nvSpPr>
          <p:cNvPr id="47108"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7109"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7110"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7111"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7112"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7113" name="Rectangle 9"/>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eaLnBrk="1" hangingPunct="1"/>
            <a:r>
              <a:rPr lang="es-EC" altLang="es-PE" b="1" smtClean="0"/>
              <a:t>COEFICIENTE DE CORRELACION</a:t>
            </a:r>
            <a:endParaRPr lang="en-US" altLang="es-PE" b="1" smtClean="0"/>
          </a:p>
        </p:txBody>
      </p:sp>
      <p:graphicFrame>
        <p:nvGraphicFramePr>
          <p:cNvPr id="102534" name="Group 134"/>
          <p:cNvGraphicFramePr>
            <a:graphicFrameLocks noGrp="1"/>
          </p:cNvGraphicFramePr>
          <p:nvPr>
            <p:ph sz="half" idx="1"/>
          </p:nvPr>
        </p:nvGraphicFramePr>
        <p:xfrm>
          <a:off x="1182688" y="2017713"/>
          <a:ext cx="3860800" cy="4114802"/>
        </p:xfrm>
        <a:graphic>
          <a:graphicData uri="http://schemas.openxmlformats.org/drawingml/2006/table">
            <a:tbl>
              <a:tblPr/>
              <a:tblGrid>
                <a:gridCol w="692150">
                  <a:extLst>
                    <a:ext uri="{9D8B030D-6E8A-4147-A177-3AD203B41FA5}">
                      <a16:colId xmlns:a16="http://schemas.microsoft.com/office/drawing/2014/main" xmlns="" val="20000"/>
                    </a:ext>
                  </a:extLst>
                </a:gridCol>
                <a:gridCol w="995362">
                  <a:extLst>
                    <a:ext uri="{9D8B030D-6E8A-4147-A177-3AD203B41FA5}">
                      <a16:colId xmlns:a16="http://schemas.microsoft.com/office/drawing/2014/main" xmlns="" val="20001"/>
                    </a:ext>
                  </a:extLst>
                </a:gridCol>
                <a:gridCol w="2173288">
                  <a:extLst>
                    <a:ext uri="{9D8B030D-6E8A-4147-A177-3AD203B41FA5}">
                      <a16:colId xmlns:a16="http://schemas.microsoft.com/office/drawing/2014/main" xmlns="" val="20002"/>
                    </a:ext>
                  </a:extLst>
                </a:gridCol>
              </a:tblGrid>
              <a:tr h="760413">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tx1"/>
                          </a:solidFill>
                          <a:effectLst/>
                          <a:latin typeface="Arial" charset="0"/>
                          <a:cs typeface="Arial" charset="0"/>
                        </a:rPr>
                        <a:t>Año</a:t>
                      </a:r>
                      <a:endParaRPr kumimoji="0" lang="en-US" altLang="es-PE" sz="18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tx1"/>
                          </a:solidFill>
                          <a:effectLst/>
                          <a:latin typeface="Arial" charset="0"/>
                          <a:cs typeface="Arial" charset="0"/>
                        </a:rPr>
                        <a:t>Peso BB</a:t>
                      </a:r>
                      <a:endParaRPr kumimoji="0" lang="en-US" altLang="es-PE" sz="18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tx1"/>
                          </a:solidFill>
                          <a:effectLst/>
                          <a:latin typeface="Arial" charset="0"/>
                          <a:cs typeface="Arial" charset="0"/>
                        </a:rPr>
                        <a:t>Peso al Faenamiento</a:t>
                      </a:r>
                      <a:endParaRPr kumimoji="0" lang="en-US" altLang="es-PE" sz="18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71513">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2002</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0.039</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2.32</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71513">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2003</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0.038</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2.34</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69925">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2004</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0.04</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2.39</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69925">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2005</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0.042</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2.41</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671513">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2006</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0.042</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2.44</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
        <p:nvSpPr>
          <p:cNvPr id="48161"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8162"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8163"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8164"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8165"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8166" name="Rectangle 9"/>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102533" name="Group 133"/>
          <p:cNvGraphicFramePr>
            <a:graphicFrameLocks noGrp="1"/>
          </p:cNvGraphicFramePr>
          <p:nvPr>
            <p:ph sz="half" idx="2"/>
          </p:nvPr>
        </p:nvGraphicFramePr>
        <p:xfrm>
          <a:off x="5145088" y="2017713"/>
          <a:ext cx="3810000" cy="954087"/>
        </p:xfrm>
        <a:graphic>
          <a:graphicData uri="http://schemas.openxmlformats.org/drawingml/2006/table">
            <a:tbl>
              <a:tblPr/>
              <a:tblGrid>
                <a:gridCol w="1905000">
                  <a:extLst>
                    <a:ext uri="{9D8B030D-6E8A-4147-A177-3AD203B41FA5}">
                      <a16:colId xmlns:a16="http://schemas.microsoft.com/office/drawing/2014/main" xmlns="" val="20000"/>
                    </a:ext>
                  </a:extLst>
                </a:gridCol>
                <a:gridCol w="1905000">
                  <a:extLst>
                    <a:ext uri="{9D8B030D-6E8A-4147-A177-3AD203B41FA5}">
                      <a16:colId xmlns:a16="http://schemas.microsoft.com/office/drawing/2014/main" xmlns="" val="20001"/>
                    </a:ext>
                  </a:extLst>
                </a:gridCol>
              </a:tblGrid>
              <a:tr h="420688">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tx1"/>
                          </a:solidFill>
                          <a:effectLst/>
                          <a:latin typeface="Arial" charset="0"/>
                          <a:cs typeface="Arial" charset="0"/>
                        </a:rPr>
                        <a:t> Correlación</a:t>
                      </a:r>
                      <a:endParaRPr kumimoji="0" lang="en-US" altLang="es-PE" sz="18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tx1"/>
                          </a:solidFill>
                          <a:effectLst/>
                          <a:latin typeface="Arial" charset="0"/>
                          <a:cs typeface="Arial" charset="0"/>
                        </a:rPr>
                        <a:t> Peso BB </a:t>
                      </a:r>
                      <a:endParaRPr kumimoji="0" lang="en-US" altLang="es-PE" sz="18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33399">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tx1"/>
                          </a:solidFill>
                          <a:effectLst/>
                          <a:latin typeface="Arial" charset="0"/>
                          <a:cs typeface="Arial" charset="0"/>
                        </a:rPr>
                        <a:t>Peso Final</a:t>
                      </a:r>
                      <a:endParaRPr kumimoji="0" lang="en-US" altLang="es-PE" sz="18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0.91</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eaLnBrk="1" hangingPunct="1"/>
            <a:r>
              <a:rPr lang="es-EC" altLang="es-PE" b="1" smtClean="0"/>
              <a:t>ANALISIS DE REGRESION</a:t>
            </a:r>
            <a:endParaRPr lang="en-US" altLang="es-PE" b="1" smtClean="0"/>
          </a:p>
        </p:txBody>
      </p:sp>
      <p:sp>
        <p:nvSpPr>
          <p:cNvPr id="49155" name="Rectangle 3"/>
          <p:cNvSpPr>
            <a:spLocks noGrp="1" noChangeArrowheads="1"/>
          </p:cNvSpPr>
          <p:nvPr>
            <p:ph type="body" idx="1"/>
          </p:nvPr>
        </p:nvSpPr>
        <p:spPr/>
        <p:txBody>
          <a:bodyPr/>
          <a:lstStyle/>
          <a:p>
            <a:pPr algn="just" eaLnBrk="1" hangingPunct="1"/>
            <a:r>
              <a:rPr lang="es-EC" altLang="es-PE" smtClean="0"/>
              <a:t>Este método consiste en encontrar un conjunto de valores lo más cercano posible a los valores reales. Este puede ser lineal, no lineal o una combinación de ambos.</a:t>
            </a:r>
          </a:p>
          <a:p>
            <a:pPr algn="just" eaLnBrk="1" hangingPunct="1"/>
            <a:r>
              <a:rPr lang="es-EC" altLang="es-PE" smtClean="0"/>
              <a:t>Como ejemplo consideremos nuevamente el caso de la relación entre el peso final y el peso del BB.  </a:t>
            </a:r>
          </a:p>
        </p:txBody>
      </p:sp>
      <p:sp>
        <p:nvSpPr>
          <p:cNvPr id="49156"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9157"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9158"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9159"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49160"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eaLnBrk="1" hangingPunct="1"/>
            <a:r>
              <a:rPr lang="es-EC" altLang="es-PE" b="1" smtClean="0"/>
              <a:t>ANALISIS DE REGRESION</a:t>
            </a:r>
            <a:endParaRPr lang="en-US" altLang="es-PE" b="1" smtClean="0"/>
          </a:p>
        </p:txBody>
      </p:sp>
      <p:sp>
        <p:nvSpPr>
          <p:cNvPr id="50179" name="Rectangle 3"/>
          <p:cNvSpPr>
            <a:spLocks noGrp="1" noChangeArrowheads="1"/>
          </p:cNvSpPr>
          <p:nvPr>
            <p:ph type="body" idx="1"/>
          </p:nvPr>
        </p:nvSpPr>
        <p:spPr/>
        <p:txBody>
          <a:bodyPr/>
          <a:lstStyle/>
          <a:p>
            <a:pPr algn="just" eaLnBrk="1" hangingPunct="1"/>
            <a:r>
              <a:rPr lang="es-EC" altLang="es-PE" smtClean="0"/>
              <a:t>Nos planteamos la siguiente relación lineal.</a:t>
            </a:r>
          </a:p>
          <a:p>
            <a:pPr algn="just" eaLnBrk="1" hangingPunct="1"/>
            <a:endParaRPr lang="es-EC" altLang="es-PE" smtClean="0"/>
          </a:p>
          <a:p>
            <a:pPr algn="just" eaLnBrk="1" hangingPunct="1"/>
            <a:endParaRPr lang="es-EC" altLang="es-PE" smtClean="0"/>
          </a:p>
          <a:p>
            <a:pPr algn="just" eaLnBrk="1" hangingPunct="1"/>
            <a:r>
              <a:rPr lang="es-EC" altLang="es-PE" smtClean="0"/>
              <a:t>El objetivo es encontrar los valores de las constantes a y b que mejor se ajuste al valor real.</a:t>
            </a:r>
          </a:p>
        </p:txBody>
      </p:sp>
      <p:sp>
        <p:nvSpPr>
          <p:cNvPr id="50180"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0181"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0182"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0183"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0184"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0185" name="Rectangle 10"/>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50186" name="Object 9"/>
          <p:cNvGraphicFramePr>
            <a:graphicFrameLocks noChangeAspect="1"/>
          </p:cNvGraphicFramePr>
          <p:nvPr/>
        </p:nvGraphicFramePr>
        <p:xfrm>
          <a:off x="2819400" y="3352800"/>
          <a:ext cx="3581400" cy="488950"/>
        </p:xfrm>
        <a:graphic>
          <a:graphicData uri="http://schemas.openxmlformats.org/presentationml/2006/ole">
            <mc:AlternateContent xmlns:mc="http://schemas.openxmlformats.org/markup-compatibility/2006">
              <mc:Choice xmlns:v="urn:schemas-microsoft-com:vml" Requires="v">
                <p:oleObj spid="_x0000_s50187" name="Ecuación" r:id="rId3" imgW="1320227" imgH="177723" progId="Equation.3">
                  <p:embed/>
                </p:oleObj>
              </mc:Choice>
              <mc:Fallback>
                <p:oleObj name="Ecuación" r:id="rId3" imgW="1320227" imgH="177723"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3352800"/>
                        <a:ext cx="35814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ctr" eaLnBrk="1" hangingPunct="1"/>
            <a:r>
              <a:rPr lang="es-EC" altLang="es-PE" b="1" smtClean="0"/>
              <a:t>ANALISIS DE REGRESION</a:t>
            </a:r>
            <a:endParaRPr lang="en-US" altLang="es-PE" b="1" smtClean="0"/>
          </a:p>
        </p:txBody>
      </p:sp>
      <p:sp>
        <p:nvSpPr>
          <p:cNvPr id="51203" name="Rectangle 4"/>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1204" name="Rectangle 5"/>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1205" name="Rectangle 6"/>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1206"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1207" name="Rectangle 8"/>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
        <p:nvSpPr>
          <p:cNvPr id="51208" name="Rectangle 9"/>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119993" name="Group 185"/>
          <p:cNvGraphicFramePr>
            <a:graphicFrameLocks noGrp="1"/>
          </p:cNvGraphicFramePr>
          <p:nvPr>
            <p:ph sz="half" idx="1"/>
          </p:nvPr>
        </p:nvGraphicFramePr>
        <p:xfrm>
          <a:off x="1182688" y="2017713"/>
          <a:ext cx="7656512" cy="1828800"/>
        </p:xfrm>
        <a:graphic>
          <a:graphicData uri="http://schemas.openxmlformats.org/drawingml/2006/table">
            <a:tbl>
              <a:tblPr/>
              <a:tblGrid>
                <a:gridCol w="5602287">
                  <a:extLst>
                    <a:ext uri="{9D8B030D-6E8A-4147-A177-3AD203B41FA5}">
                      <a16:colId xmlns:a16="http://schemas.microsoft.com/office/drawing/2014/main" xmlns="" val="20000"/>
                    </a:ext>
                  </a:extLst>
                </a:gridCol>
                <a:gridCol w="2054225">
                  <a:extLst>
                    <a:ext uri="{9D8B030D-6E8A-4147-A177-3AD203B41FA5}">
                      <a16:colId xmlns:a16="http://schemas.microsoft.com/office/drawing/2014/main" xmlns="" val="20001"/>
                    </a:ext>
                  </a:extLst>
                </a:gridCol>
              </a:tblGrid>
              <a:tr h="331788">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hlink"/>
                          </a:solidFill>
                          <a:effectLst/>
                          <a:latin typeface="Arial" charset="0"/>
                          <a:cs typeface="Arial" charset="0"/>
                        </a:rPr>
                        <a:t>Coeficiente de correlación múltiple</a:t>
                      </a:r>
                      <a:endParaRPr kumimoji="0" lang="en-US" altLang="es-PE" sz="1800" b="1" i="0" u="none" strike="noStrike" cap="none" normalizeH="0" baseline="0" smtClean="0">
                        <a:ln>
                          <a:noFill/>
                        </a:ln>
                        <a:solidFill>
                          <a:schemeClr val="hlink"/>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hlink"/>
                          </a:solidFill>
                          <a:effectLst/>
                          <a:latin typeface="Arial" charset="0"/>
                          <a:cs typeface="Arial" charset="0"/>
                        </a:rPr>
                        <a:t>0.91</a:t>
                      </a:r>
                      <a:endParaRPr kumimoji="0" lang="en-US" altLang="es-PE" sz="1800" b="1" i="0" u="none" strike="noStrike" cap="none" normalizeH="0" baseline="0" smtClean="0">
                        <a:ln>
                          <a:noFill/>
                        </a:ln>
                        <a:solidFill>
                          <a:schemeClr val="hlink"/>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244475">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Coeficiente de determinación R</a:t>
                      </a:r>
                      <a:r>
                        <a:rPr kumimoji="0" lang="en-US" altLang="es-PE" sz="1800" b="0" i="0" u="none" strike="noStrike" cap="none" normalizeH="0" baseline="30000" smtClean="0">
                          <a:ln>
                            <a:noFill/>
                          </a:ln>
                          <a:solidFill>
                            <a:schemeClr val="tx1"/>
                          </a:solidFill>
                          <a:effectLst/>
                          <a:latin typeface="Arial" charset="0"/>
                          <a:cs typeface="Arial" charset="0"/>
                        </a:rPr>
                        <a:t>2</a:t>
                      </a:r>
                      <a:endParaRPr kumimoji="0" lang="en-US" altLang="es-PE" sz="1800" b="0" i="0" u="none" strike="noStrike" cap="none" normalizeH="0" baseline="3000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0.83</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01613">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Tahoma" pitchFamily="34" charset="0"/>
                        </a:rPr>
                        <a:t>R</a:t>
                      </a:r>
                      <a:r>
                        <a:rPr kumimoji="0" lang="en-US" altLang="es-PE" sz="1800" b="0" i="0" u="none" strike="noStrike" cap="none" normalizeH="0" baseline="30000" smtClean="0">
                          <a:ln>
                            <a:noFill/>
                          </a:ln>
                          <a:solidFill>
                            <a:schemeClr val="tx1"/>
                          </a:solidFill>
                          <a:effectLst/>
                          <a:latin typeface="Tahoma" pitchFamily="34" charset="0"/>
                        </a:rPr>
                        <a:t>2</a:t>
                      </a:r>
                      <a:r>
                        <a:rPr kumimoji="0" lang="en-US" altLang="es-PE" sz="1800" b="0" i="0" u="none" strike="noStrike" cap="none" normalizeH="0" baseline="0" smtClean="0">
                          <a:ln>
                            <a:noFill/>
                          </a:ln>
                          <a:solidFill>
                            <a:schemeClr val="tx1"/>
                          </a:solidFill>
                          <a:effectLst/>
                          <a:latin typeface="Arial" charset="0"/>
                          <a:cs typeface="Arial" charset="0"/>
                        </a:rPr>
                        <a:t>  ajustado</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0.77</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203200">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Error típico</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0.02</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201613">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Observaciones</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5</a:t>
                      </a:r>
                      <a:endParaRPr kumimoji="0" lang="en-US" altLang="es-PE" sz="18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graphicFrame>
        <p:nvGraphicFramePr>
          <p:cNvPr id="119995" name="Group 187"/>
          <p:cNvGraphicFramePr>
            <a:graphicFrameLocks noGrp="1"/>
          </p:cNvGraphicFramePr>
          <p:nvPr>
            <p:ph sz="half" idx="2"/>
          </p:nvPr>
        </p:nvGraphicFramePr>
        <p:xfrm>
          <a:off x="1066800" y="3962400"/>
          <a:ext cx="7888288" cy="2316163"/>
        </p:xfrm>
        <a:graphic>
          <a:graphicData uri="http://schemas.openxmlformats.org/drawingml/2006/table">
            <a:tbl>
              <a:tblPr/>
              <a:tblGrid>
                <a:gridCol w="1400175">
                  <a:extLst>
                    <a:ext uri="{9D8B030D-6E8A-4147-A177-3AD203B41FA5}">
                      <a16:colId xmlns:a16="http://schemas.microsoft.com/office/drawing/2014/main" xmlns="" val="20000"/>
                    </a:ext>
                  </a:extLst>
                </a:gridCol>
                <a:gridCol w="1298575">
                  <a:extLst>
                    <a:ext uri="{9D8B030D-6E8A-4147-A177-3AD203B41FA5}">
                      <a16:colId xmlns:a16="http://schemas.microsoft.com/office/drawing/2014/main" xmlns="" val="20001"/>
                    </a:ext>
                  </a:extLst>
                </a:gridCol>
                <a:gridCol w="1298575">
                  <a:extLst>
                    <a:ext uri="{9D8B030D-6E8A-4147-A177-3AD203B41FA5}">
                      <a16:colId xmlns:a16="http://schemas.microsoft.com/office/drawing/2014/main" xmlns="" val="20002"/>
                    </a:ext>
                  </a:extLst>
                </a:gridCol>
                <a:gridCol w="1293813">
                  <a:extLst>
                    <a:ext uri="{9D8B030D-6E8A-4147-A177-3AD203B41FA5}">
                      <a16:colId xmlns:a16="http://schemas.microsoft.com/office/drawing/2014/main" xmlns="" val="20003"/>
                    </a:ext>
                  </a:extLst>
                </a:gridCol>
                <a:gridCol w="1298575">
                  <a:extLst>
                    <a:ext uri="{9D8B030D-6E8A-4147-A177-3AD203B41FA5}">
                      <a16:colId xmlns:a16="http://schemas.microsoft.com/office/drawing/2014/main" xmlns="" val="20004"/>
                    </a:ext>
                  </a:extLst>
                </a:gridCol>
                <a:gridCol w="1298575">
                  <a:extLst>
                    <a:ext uri="{9D8B030D-6E8A-4147-A177-3AD203B41FA5}">
                      <a16:colId xmlns:a16="http://schemas.microsoft.com/office/drawing/2014/main" xmlns="" val="20005"/>
                    </a:ext>
                  </a:extLst>
                </a:gridCol>
              </a:tblGrid>
              <a:tr h="1188882">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1" u="none" strike="noStrike" cap="none" normalizeH="0" baseline="0" smtClean="0">
                          <a:ln>
                            <a:noFill/>
                          </a:ln>
                          <a:solidFill>
                            <a:schemeClr val="tx1"/>
                          </a:solidFill>
                          <a:effectLst/>
                          <a:latin typeface="Arial" charset="0"/>
                          <a:cs typeface="Arial" charset="0"/>
                        </a:rPr>
                        <a:t> </a:t>
                      </a:r>
                      <a:endParaRPr kumimoji="0" lang="en-US" altLang="es-PE" sz="1800" b="1"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1" u="none" strike="noStrike" cap="none" normalizeH="0" baseline="0" smtClean="0">
                          <a:ln>
                            <a:noFill/>
                          </a:ln>
                          <a:solidFill>
                            <a:schemeClr val="tx1"/>
                          </a:solidFill>
                          <a:effectLst/>
                          <a:latin typeface="Arial" charset="0"/>
                          <a:cs typeface="Arial" charset="0"/>
                        </a:rPr>
                        <a:t>Grados de libertad</a:t>
                      </a:r>
                      <a:endParaRPr kumimoji="0" lang="en-US" altLang="es-PE" sz="1800" b="1"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1" u="none" strike="noStrike" cap="none" normalizeH="0" baseline="0" smtClean="0">
                          <a:ln>
                            <a:noFill/>
                          </a:ln>
                          <a:solidFill>
                            <a:schemeClr val="tx1"/>
                          </a:solidFill>
                          <a:effectLst/>
                          <a:latin typeface="Arial" charset="0"/>
                          <a:cs typeface="Arial" charset="0"/>
                        </a:rPr>
                        <a:t>Suma de cuadrados</a:t>
                      </a:r>
                      <a:endParaRPr kumimoji="0" lang="en-US" altLang="es-PE" sz="1800" b="1"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1" u="none" strike="noStrike" cap="none" normalizeH="0" baseline="0" smtClean="0">
                          <a:ln>
                            <a:noFill/>
                          </a:ln>
                          <a:solidFill>
                            <a:schemeClr val="tx1"/>
                          </a:solidFill>
                          <a:effectLst/>
                          <a:latin typeface="Arial" charset="0"/>
                          <a:cs typeface="Arial" charset="0"/>
                        </a:rPr>
                        <a:t>Promedio de los cuadrados</a:t>
                      </a:r>
                      <a:endParaRPr kumimoji="0" lang="en-US" altLang="es-PE" sz="1800" b="1"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1" u="none" strike="noStrike" cap="none" normalizeH="0" baseline="0" smtClean="0">
                          <a:ln>
                            <a:noFill/>
                          </a:ln>
                          <a:solidFill>
                            <a:schemeClr val="tx1"/>
                          </a:solidFill>
                          <a:effectLst/>
                          <a:latin typeface="Arial" charset="0"/>
                          <a:cs typeface="Arial" charset="0"/>
                        </a:rPr>
                        <a:t>F</a:t>
                      </a:r>
                      <a:endParaRPr kumimoji="0" lang="en-US" altLang="es-PE" sz="1800" b="1"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1" i="1" u="none" strike="noStrike" cap="none" normalizeH="0" baseline="0" smtClean="0">
                          <a:ln>
                            <a:noFill/>
                          </a:ln>
                          <a:solidFill>
                            <a:schemeClr val="tx1"/>
                          </a:solidFill>
                          <a:effectLst/>
                          <a:latin typeface="Arial" charset="0"/>
                          <a:cs typeface="Arial" charset="0"/>
                        </a:rPr>
                        <a:t>Valor crítico de F</a:t>
                      </a:r>
                      <a:endParaRPr kumimoji="0" lang="en-US" altLang="es-PE" sz="1800" b="1"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74701">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Regresión</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1</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0.007</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0.01</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14.34</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1" i="0" u="none" strike="noStrike" cap="none" normalizeH="0" baseline="0" smtClean="0">
                          <a:ln>
                            <a:noFill/>
                          </a:ln>
                          <a:solidFill>
                            <a:schemeClr val="hlink"/>
                          </a:solidFill>
                          <a:effectLst/>
                          <a:latin typeface="Arial" charset="0"/>
                          <a:cs typeface="Arial" charset="0"/>
                        </a:rPr>
                        <a:t>0.03</a:t>
                      </a:r>
                      <a:endParaRPr kumimoji="0" lang="en-US" altLang="es-PE" sz="1800" b="1" i="0" u="none" strike="noStrike" cap="none" normalizeH="0" baseline="0" smtClean="0">
                        <a:ln>
                          <a:noFill/>
                        </a:ln>
                        <a:solidFill>
                          <a:schemeClr val="hlink"/>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76290">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Residuos</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3</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0.002</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 </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 </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76290">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Total</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4</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0.009</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 </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 </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1800" b="0" i="0" u="none" strike="noStrike" cap="none" normalizeH="0" baseline="0" smtClean="0">
                          <a:ln>
                            <a:noFill/>
                          </a:ln>
                          <a:solidFill>
                            <a:schemeClr val="tx1"/>
                          </a:solidFill>
                          <a:effectLst/>
                          <a:latin typeface="Arial" charset="0"/>
                          <a:cs typeface="Arial" charset="0"/>
                        </a:rPr>
                        <a:t> </a:t>
                      </a:r>
                      <a:endParaRPr kumimoji="0" lang="en-US" altLang="es-PE" sz="1800" b="0" i="0" u="none" strike="noStrike" cap="none" normalizeH="0" baseline="0" smtClean="0">
                        <a:ln>
                          <a:noFill/>
                        </a:ln>
                        <a:solidFill>
                          <a:schemeClr val="tx1"/>
                        </a:solidFill>
                        <a:effectLst/>
                        <a:latin typeface="Arial"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altLang="es-PE" smtClean="0"/>
              <a:t>PREDICCION DE PESOS</a:t>
            </a:r>
          </a:p>
        </p:txBody>
      </p:sp>
      <p:sp>
        <p:nvSpPr>
          <p:cNvPr id="52227" name="Rectangle 3"/>
          <p:cNvSpPr>
            <a:spLocks noGrp="1" noChangeArrowheads="1"/>
          </p:cNvSpPr>
          <p:nvPr>
            <p:ph type="body" idx="1"/>
          </p:nvPr>
        </p:nvSpPr>
        <p:spPr/>
        <p:txBody>
          <a:bodyPr/>
          <a:lstStyle/>
          <a:p>
            <a:pPr eaLnBrk="1" hangingPunct="1"/>
            <a:r>
              <a:rPr lang="en-US" altLang="es-PE" smtClean="0"/>
              <a:t>Cómo encontar una herramienta para predecir los pesos al faenamiento con alta precisión?</a:t>
            </a:r>
          </a:p>
          <a:p>
            <a:pPr eaLnBrk="1" hangingPunct="1"/>
            <a:r>
              <a:rPr lang="en-US" altLang="es-PE" smtClean="0"/>
              <a:t>Método de línea recta</a:t>
            </a:r>
          </a:p>
          <a:p>
            <a:pPr eaLnBrk="1" hangingPunct="1"/>
            <a:r>
              <a:rPr lang="en-US" altLang="es-PE" smtClean="0"/>
              <a:t>Modelo matemático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s-EC" altLang="es-PE" smtClean="0"/>
              <a:t>METODO DE LINEA RECTA</a:t>
            </a:r>
            <a:endParaRPr lang="en-US" altLang="es-PE" smtClean="0"/>
          </a:p>
        </p:txBody>
      </p:sp>
      <p:sp>
        <p:nvSpPr>
          <p:cNvPr id="53251" name="Rectangle 3"/>
          <p:cNvSpPr>
            <a:spLocks noGrp="1" noChangeArrowheads="1"/>
          </p:cNvSpPr>
          <p:nvPr>
            <p:ph type="body" idx="1"/>
          </p:nvPr>
        </p:nvSpPr>
        <p:spPr/>
        <p:txBody>
          <a:bodyPr/>
          <a:lstStyle/>
          <a:p>
            <a:pPr eaLnBrk="1" hangingPunct="1"/>
            <a:r>
              <a:rPr lang="es-EC" altLang="es-PE" smtClean="0"/>
              <a:t>Consiste en estimar la ganancia diaria de peso a una determinada edad y multiplicar por el número de días que le faltan para llegar a un peso objetivo</a:t>
            </a:r>
            <a:endParaRPr lang="en-US" altLang="es-PE"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s-EC" altLang="es-PE" smtClean="0"/>
              <a:t>METODO DE LINEA RECTA</a:t>
            </a:r>
            <a:endParaRPr lang="en-US" altLang="es-PE" smtClean="0"/>
          </a:p>
        </p:txBody>
      </p:sp>
      <p:sp>
        <p:nvSpPr>
          <p:cNvPr id="54275" name="Rectangle 141"/>
          <p:cNvSpPr>
            <a:spLocks noGrp="1" noChangeArrowheads="1"/>
          </p:cNvSpPr>
          <p:nvPr>
            <p:ph type="body" sz="half" idx="1"/>
          </p:nvPr>
        </p:nvSpPr>
        <p:spPr/>
        <p:txBody>
          <a:bodyPr/>
          <a:lstStyle/>
          <a:p>
            <a:pPr eaLnBrk="1" hangingPunct="1"/>
            <a:r>
              <a:rPr lang="es-EC" altLang="es-PE" sz="2400" smtClean="0"/>
              <a:t>Cual será el peso a los 45 días de edad?</a:t>
            </a:r>
          </a:p>
          <a:p>
            <a:pPr eaLnBrk="1" hangingPunct="1"/>
            <a:r>
              <a:rPr lang="es-EC" altLang="es-PE" sz="2400" smtClean="0"/>
              <a:t>La ganancia de peso de 28 a 35 días es de 78 g.</a:t>
            </a:r>
          </a:p>
          <a:p>
            <a:pPr eaLnBrk="1" hangingPunct="1"/>
            <a:r>
              <a:rPr lang="es-EC" altLang="es-PE" sz="2400" smtClean="0"/>
              <a:t>A 45 días se espera que el pollo gane 780 g más, por lo que el peso esperado sería de 2.618</a:t>
            </a:r>
            <a:endParaRPr lang="en-US" altLang="es-PE" sz="2400" smtClean="0"/>
          </a:p>
        </p:txBody>
      </p:sp>
      <p:graphicFrame>
        <p:nvGraphicFramePr>
          <p:cNvPr id="106638" name="Group 142"/>
          <p:cNvGraphicFramePr>
            <a:graphicFrameLocks noGrp="1"/>
          </p:cNvGraphicFramePr>
          <p:nvPr>
            <p:ph sz="half" idx="2"/>
          </p:nvPr>
        </p:nvGraphicFramePr>
        <p:xfrm>
          <a:off x="5145088" y="2017713"/>
          <a:ext cx="3810000" cy="4251324"/>
        </p:xfrm>
        <a:graphic>
          <a:graphicData uri="http://schemas.openxmlformats.org/drawingml/2006/table">
            <a:tbl>
              <a:tblPr/>
              <a:tblGrid>
                <a:gridCol w="1681162">
                  <a:extLst>
                    <a:ext uri="{9D8B030D-6E8A-4147-A177-3AD203B41FA5}">
                      <a16:colId xmlns:a16="http://schemas.microsoft.com/office/drawing/2014/main" xmlns="" val="20000"/>
                    </a:ext>
                  </a:extLst>
                </a:gridCol>
                <a:gridCol w="2128838">
                  <a:extLst>
                    <a:ext uri="{9D8B030D-6E8A-4147-A177-3AD203B41FA5}">
                      <a16:colId xmlns:a16="http://schemas.microsoft.com/office/drawing/2014/main" xmlns="" val="20001"/>
                    </a:ext>
                  </a:extLst>
                </a:gridCol>
              </a:tblGrid>
              <a:tr h="822944">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Edad (días)</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Peso promedio</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85676">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7</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0.152</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85676">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14</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0.376</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85676">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21</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0.788</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85676">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28</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1.286</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685676">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35</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400" b="0" i="0" u="none" strike="noStrike" cap="none" normalizeH="0" baseline="0" smtClean="0">
                          <a:ln>
                            <a:noFill/>
                          </a:ln>
                          <a:solidFill>
                            <a:schemeClr val="tx1"/>
                          </a:solidFill>
                          <a:effectLst/>
                          <a:latin typeface="Arial" charset="0"/>
                          <a:cs typeface="Arial" charset="0"/>
                        </a:rPr>
                        <a:t>1.834</a:t>
                      </a:r>
                      <a:endParaRPr kumimoji="0" lang="en-US" altLang="es-PE" sz="2400" b="0" i="0" u="none" strike="noStrike" cap="none" normalizeH="0" baseline="0" smtClean="0">
                        <a:ln>
                          <a:noFill/>
                        </a:ln>
                        <a:solidFill>
                          <a:schemeClr val="tx1"/>
                        </a:solidFill>
                        <a:effectLst/>
                        <a:latin typeface="Arial" charset="0"/>
                      </a:endParaRPr>
                    </a:p>
                  </a:txBody>
                  <a:tcPr marT="45712" marB="4571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s-EC" altLang="es-PE" smtClean="0"/>
              <a:t>CALIDAD DEL POLLITO BB</a:t>
            </a:r>
            <a:endParaRPr lang="en-US" altLang="es-PE" smtClean="0"/>
          </a:p>
        </p:txBody>
      </p:sp>
      <p:sp>
        <p:nvSpPr>
          <p:cNvPr id="9219" name="Rectangle 3"/>
          <p:cNvSpPr>
            <a:spLocks noGrp="1" noChangeArrowheads="1"/>
          </p:cNvSpPr>
          <p:nvPr>
            <p:ph type="body" idx="1"/>
          </p:nvPr>
        </p:nvSpPr>
        <p:spPr/>
        <p:txBody>
          <a:bodyPr/>
          <a:lstStyle/>
          <a:p>
            <a:pPr eaLnBrk="1" hangingPunct="1"/>
            <a:r>
              <a:rPr lang="es-EC" altLang="es-PE" smtClean="0"/>
              <a:t>Para medir la calidad de pollito BB tenemos los siguientes </a:t>
            </a:r>
            <a:r>
              <a:rPr lang="es-EC" altLang="es-PE" smtClean="0">
                <a:solidFill>
                  <a:schemeClr val="hlink"/>
                </a:solidFill>
              </a:rPr>
              <a:t>KPIs</a:t>
            </a:r>
            <a:r>
              <a:rPr lang="es-EC" altLang="es-PE" smtClean="0"/>
              <a:t>: </a:t>
            </a:r>
          </a:p>
          <a:p>
            <a:pPr lvl="1" eaLnBrk="1" hangingPunct="1"/>
            <a:r>
              <a:rPr lang="es-EC" altLang="es-PE" smtClean="0"/>
              <a:t>Peso del pollito BB de 1 día, </a:t>
            </a:r>
          </a:p>
          <a:p>
            <a:pPr lvl="1" eaLnBrk="1" hangingPunct="1"/>
            <a:r>
              <a:rPr lang="es-EC" altLang="es-PE" smtClean="0"/>
              <a:t>% Mortalidad al tercer día y </a:t>
            </a:r>
          </a:p>
          <a:p>
            <a:pPr lvl="1" eaLnBrk="1" hangingPunct="1"/>
            <a:r>
              <a:rPr lang="es-EC" altLang="es-PE" smtClean="0"/>
              <a:t>Uniformidad (Coeficiente de variación).</a:t>
            </a:r>
            <a:r>
              <a:rPr lang="en-US" altLang="es-PE" smtClean="0"/>
              <a: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s-EC" altLang="es-PE" smtClean="0"/>
              <a:t>MODELO MATEMATICO</a:t>
            </a:r>
            <a:endParaRPr lang="en-US" altLang="es-PE" smtClean="0"/>
          </a:p>
        </p:txBody>
      </p:sp>
      <p:sp>
        <p:nvSpPr>
          <p:cNvPr id="55299" name="Rectangle 29"/>
          <p:cNvSpPr>
            <a:spLocks noGrp="1" noChangeArrowheads="1"/>
          </p:cNvSpPr>
          <p:nvPr>
            <p:ph type="body" sz="half" idx="1"/>
          </p:nvPr>
        </p:nvSpPr>
        <p:spPr/>
        <p:txBody>
          <a:bodyPr/>
          <a:lstStyle/>
          <a:p>
            <a:pPr eaLnBrk="1" hangingPunct="1">
              <a:lnSpc>
                <a:spcPct val="90000"/>
              </a:lnSpc>
            </a:pPr>
            <a:r>
              <a:rPr lang="es-EC" altLang="es-PE" sz="2400" smtClean="0"/>
              <a:t>El propósito es encontrar una ecuación funcional que permita predecir el peso promedio con un alto grado de precisión</a:t>
            </a:r>
          </a:p>
          <a:p>
            <a:pPr eaLnBrk="1" hangingPunct="1">
              <a:lnSpc>
                <a:spcPct val="90000"/>
              </a:lnSpc>
            </a:pPr>
            <a:r>
              <a:rPr lang="es-EC" altLang="es-PE" sz="2400" smtClean="0"/>
              <a:t>El objetivo será encontrar la forma funcional </a:t>
            </a:r>
            <a:r>
              <a:rPr lang="es-EC" altLang="es-PE" sz="2400" i="1" smtClean="0"/>
              <a:t>f </a:t>
            </a:r>
            <a:r>
              <a:rPr lang="es-EC" altLang="es-PE" sz="2400" smtClean="0"/>
              <a:t>que nos permita predecir el peso final con una precisión de por lo menos 95% de confianza</a:t>
            </a:r>
            <a:endParaRPr lang="en-US" altLang="es-PE" sz="2400" i="1" smtClean="0"/>
          </a:p>
        </p:txBody>
      </p:sp>
      <p:graphicFrame>
        <p:nvGraphicFramePr>
          <p:cNvPr id="55300" name="Object 30"/>
          <p:cNvGraphicFramePr>
            <a:graphicFrameLocks noChangeAspect="1"/>
          </p:cNvGraphicFramePr>
          <p:nvPr>
            <p:ph sz="half" idx="2"/>
          </p:nvPr>
        </p:nvGraphicFramePr>
        <p:xfrm>
          <a:off x="2590800" y="5181600"/>
          <a:ext cx="4114800" cy="1127125"/>
        </p:xfrm>
        <a:graphic>
          <a:graphicData uri="http://schemas.openxmlformats.org/presentationml/2006/ole">
            <mc:AlternateContent xmlns:mc="http://schemas.openxmlformats.org/markup-compatibility/2006">
              <mc:Choice xmlns:v="urn:schemas-microsoft-com:vml" Requires="v">
                <p:oleObj spid="_x0000_s55301" name="Ecuación" r:id="rId3" imgW="787058" imgH="215806" progId="Equation.3">
                  <p:embed/>
                </p:oleObj>
              </mc:Choice>
              <mc:Fallback>
                <p:oleObj name="Ecuación" r:id="rId3" imgW="787058" imgH="215806" progId="Equation.3">
                  <p:embed/>
                  <p:pic>
                    <p:nvPicPr>
                      <p:cNvPr id="0" name="Object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5181600"/>
                        <a:ext cx="4114800" cy="1127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s-EC" altLang="es-PE" smtClean="0"/>
              <a:t>ESTIMACION DE LA FUNCION</a:t>
            </a:r>
            <a:endParaRPr lang="en-US" altLang="es-PE" smtClean="0"/>
          </a:p>
        </p:txBody>
      </p:sp>
      <p:sp>
        <p:nvSpPr>
          <p:cNvPr id="56323" name="Rectangle 91"/>
          <p:cNvSpPr>
            <a:spLocks noGrp="1" noChangeArrowheads="1"/>
          </p:cNvSpPr>
          <p:nvPr>
            <p:ph type="body" sz="half" idx="1"/>
          </p:nvPr>
        </p:nvSpPr>
        <p:spPr/>
        <p:txBody>
          <a:bodyPr/>
          <a:lstStyle/>
          <a:p>
            <a:pPr eaLnBrk="1" hangingPunct="1"/>
            <a:r>
              <a:rPr lang="es-EC" altLang="es-PE" sz="2800" smtClean="0"/>
              <a:t>Asumiremos que los pesos semanales correspondientes a un lote fueron los siguientes</a:t>
            </a:r>
            <a:endParaRPr lang="en-US" altLang="es-PE" sz="2800" smtClean="0"/>
          </a:p>
        </p:txBody>
      </p:sp>
      <p:graphicFrame>
        <p:nvGraphicFramePr>
          <p:cNvPr id="123996" name="Group 92"/>
          <p:cNvGraphicFramePr>
            <a:graphicFrameLocks noGrp="1"/>
          </p:cNvGraphicFramePr>
          <p:nvPr>
            <p:ph sz="half" idx="2"/>
          </p:nvPr>
        </p:nvGraphicFramePr>
        <p:xfrm>
          <a:off x="5145088" y="2017713"/>
          <a:ext cx="3810000" cy="4346631"/>
        </p:xfrm>
        <a:graphic>
          <a:graphicData uri="http://schemas.openxmlformats.org/drawingml/2006/table">
            <a:tbl>
              <a:tblPr/>
              <a:tblGrid>
                <a:gridCol w="1681162">
                  <a:extLst>
                    <a:ext uri="{9D8B030D-6E8A-4147-A177-3AD203B41FA5}">
                      <a16:colId xmlns:a16="http://schemas.microsoft.com/office/drawing/2014/main" xmlns="" val="20000"/>
                    </a:ext>
                  </a:extLst>
                </a:gridCol>
                <a:gridCol w="2128838">
                  <a:extLst>
                    <a:ext uri="{9D8B030D-6E8A-4147-A177-3AD203B41FA5}">
                      <a16:colId xmlns:a16="http://schemas.microsoft.com/office/drawing/2014/main" xmlns="" val="20001"/>
                    </a:ext>
                  </a:extLst>
                </a:gridCol>
              </a:tblGrid>
              <a:tr h="780777">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Edad (días)</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Peso promedio</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7</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0.152</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xmlns="" val="10001"/>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14</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0.376</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xmlns="" val="10002"/>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21</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0.788</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xmlns="" val="10003"/>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28</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1.286</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xmlns="" val="10004"/>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35</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1.834</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xmlns="" val="10005"/>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42</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2.316</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xmlns="" val="10006"/>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49</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2.89</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xmlns="" val="10007"/>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56</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3.458</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xmlns="" val="10008"/>
                  </a:ext>
                </a:extLst>
              </a:tr>
              <a:tr h="396200">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63</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lgn="l">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lgn="l">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lgn="l">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lgn="l">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altLang="es-PE" sz="2000" b="0" i="0" u="none" strike="noStrike" cap="none" normalizeH="0" baseline="0" smtClean="0">
                          <a:ln>
                            <a:noFill/>
                          </a:ln>
                          <a:solidFill>
                            <a:schemeClr val="tx1"/>
                          </a:solidFill>
                          <a:effectLst/>
                          <a:latin typeface="Arial" charset="0"/>
                          <a:cs typeface="Arial" charset="0"/>
                        </a:rPr>
                        <a:t>3.802</a:t>
                      </a:r>
                      <a:endParaRPr kumimoji="0" lang="en-US" altLang="es-PE" sz="2000" b="0" i="0" u="none" strike="noStrike" cap="none" normalizeH="0" baseline="0" smtClean="0">
                        <a:ln>
                          <a:noFill/>
                        </a:ln>
                        <a:solidFill>
                          <a:schemeClr val="tx1"/>
                        </a:solidFill>
                        <a:effectLst/>
                        <a:latin typeface="Arial" charset="0"/>
                      </a:endParaRPr>
                    </a:p>
                  </a:txBody>
                  <a:tcPr marT="45703" marB="4570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s-EC" altLang="es-PE" smtClean="0"/>
              <a:t>ESTIMACION DE LA FUNCION</a:t>
            </a:r>
            <a:endParaRPr lang="en-US" altLang="es-PE" smtClean="0"/>
          </a:p>
        </p:txBody>
      </p:sp>
      <p:pic>
        <p:nvPicPr>
          <p:cNvPr id="57347" name="Picture 3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95400" y="1838325"/>
            <a:ext cx="7010400" cy="4975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s-EC" altLang="es-PE" smtClean="0"/>
              <a:t>ESTIMACION DE LA FUNCION</a:t>
            </a:r>
            <a:endParaRPr lang="en-US" altLang="es-PE" smtClean="0"/>
          </a:p>
        </p:txBody>
      </p:sp>
      <p:sp>
        <p:nvSpPr>
          <p:cNvPr id="58371" name="Rectangle 5"/>
          <p:cNvSpPr>
            <a:spLocks noGrp="1" noChangeArrowheads="1"/>
          </p:cNvSpPr>
          <p:nvPr>
            <p:ph type="body" idx="1"/>
          </p:nvPr>
        </p:nvSpPr>
        <p:spPr/>
        <p:txBody>
          <a:bodyPr/>
          <a:lstStyle/>
          <a:p>
            <a:pPr eaLnBrk="1" hangingPunct="1"/>
            <a:r>
              <a:rPr lang="es-EC" altLang="es-PE" smtClean="0"/>
              <a:t>Se probaron varios modelos de ajuste como los siguientes:</a:t>
            </a:r>
          </a:p>
          <a:p>
            <a:pPr eaLnBrk="1" hangingPunct="1"/>
            <a:r>
              <a:rPr lang="es-EC" altLang="es-PE" smtClean="0"/>
              <a:t>Regresión lineal simple: PP=a*Ed+b</a:t>
            </a:r>
          </a:p>
          <a:p>
            <a:pPr eaLnBrk="1" hangingPunct="1"/>
            <a:r>
              <a:rPr lang="es-EC" altLang="es-PE" smtClean="0"/>
              <a:t>Regresión múltiple: PP=a*Ed</a:t>
            </a:r>
            <a:r>
              <a:rPr lang="es-EC" altLang="es-PE" baseline="30000" smtClean="0"/>
              <a:t>3</a:t>
            </a:r>
            <a:r>
              <a:rPr lang="es-EC" altLang="es-PE" smtClean="0"/>
              <a:t>+b*Ed</a:t>
            </a:r>
            <a:r>
              <a:rPr lang="es-EC" altLang="es-PE" baseline="30000" smtClean="0"/>
              <a:t>2</a:t>
            </a:r>
            <a:r>
              <a:rPr lang="es-EC" altLang="es-PE" smtClean="0"/>
              <a:t>+c*Ed+d</a:t>
            </a:r>
          </a:p>
          <a:p>
            <a:pPr eaLnBrk="1" hangingPunct="1"/>
            <a:r>
              <a:rPr lang="es-EC" altLang="es-PE" smtClean="0"/>
              <a:t>Modelo exponencial: PP=exp(Ed)</a:t>
            </a:r>
          </a:p>
          <a:p>
            <a:pPr eaLnBrk="1" hangingPunct="1"/>
            <a:r>
              <a:rPr lang="es-EC" altLang="es-PE" smtClean="0"/>
              <a:t>Modelo logarítmico: PP=ln(Ed)</a:t>
            </a:r>
            <a:endParaRPr lang="en-US" altLang="es-PE"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s-EC" altLang="es-PE" smtClean="0"/>
              <a:t>ESTIMACION DE LA FUNCION</a:t>
            </a:r>
            <a:endParaRPr lang="en-US" altLang="es-PE" smtClean="0"/>
          </a:p>
        </p:txBody>
      </p:sp>
      <p:sp>
        <p:nvSpPr>
          <p:cNvPr id="59395" name="Rectangle 3"/>
          <p:cNvSpPr>
            <a:spLocks noGrp="1" noChangeArrowheads="1"/>
          </p:cNvSpPr>
          <p:nvPr>
            <p:ph type="body" idx="1"/>
          </p:nvPr>
        </p:nvSpPr>
        <p:spPr/>
        <p:txBody>
          <a:bodyPr/>
          <a:lstStyle/>
          <a:p>
            <a:pPr eaLnBrk="1" hangingPunct="1"/>
            <a:r>
              <a:rPr lang="es-EC" altLang="es-PE" smtClean="0"/>
              <a:t>De todos los modelos mencionados el que más se ajustó fue el polinomio cúbico pero el error de ajuste no era adecuado.</a:t>
            </a:r>
          </a:p>
          <a:p>
            <a:pPr eaLnBrk="1" hangingPunct="1"/>
            <a:r>
              <a:rPr lang="es-EC" altLang="es-PE" smtClean="0"/>
              <a:t>Luego de varios intentos por mejorar se llego a la siguiente combinación de modelos:</a:t>
            </a:r>
            <a:endParaRPr lang="en-US" altLang="es-PE"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s-EC" altLang="es-PE" smtClean="0"/>
              <a:t>ESTIMACION DE LA FUNCION</a:t>
            </a:r>
            <a:endParaRPr lang="en-US" altLang="es-PE" smtClean="0"/>
          </a:p>
        </p:txBody>
      </p:sp>
      <p:graphicFrame>
        <p:nvGraphicFramePr>
          <p:cNvPr id="60419" name="Object 4"/>
          <p:cNvGraphicFramePr>
            <a:graphicFrameLocks noChangeAspect="1"/>
          </p:cNvGraphicFramePr>
          <p:nvPr>
            <p:ph idx="1"/>
          </p:nvPr>
        </p:nvGraphicFramePr>
        <p:xfrm>
          <a:off x="609600" y="2662238"/>
          <a:ext cx="8153400" cy="1533525"/>
        </p:xfrm>
        <a:graphic>
          <a:graphicData uri="http://schemas.openxmlformats.org/presentationml/2006/ole">
            <mc:AlternateContent xmlns:mc="http://schemas.openxmlformats.org/markup-compatibility/2006">
              <mc:Choice xmlns:v="urn:schemas-microsoft-com:vml" Requires="v">
                <p:oleObj spid="_x0000_s60421" name="Ecuación" r:id="rId4" imgW="1282700" imgH="241300" progId="Equation.3">
                  <p:embed/>
                </p:oleObj>
              </mc:Choice>
              <mc:Fallback>
                <p:oleObj name="Ecuación" r:id="rId4" imgW="1282700" imgH="2413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662238"/>
                        <a:ext cx="8153400" cy="1533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0420" name="Rectangle 5"/>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s-EC" altLang="es-PE" smtClean="0"/>
              <a:t>ESTIMACION DE LA FUNCION</a:t>
            </a:r>
            <a:endParaRPr lang="en-US" altLang="es-PE" smtClean="0"/>
          </a:p>
        </p:txBody>
      </p:sp>
      <p:sp>
        <p:nvSpPr>
          <p:cNvPr id="62467" name="Rectangle 6"/>
          <p:cNvSpPr>
            <a:spLocks noGrp="1" noChangeArrowheads="1"/>
          </p:cNvSpPr>
          <p:nvPr>
            <p:ph type="body" sz="half" idx="1"/>
          </p:nvPr>
        </p:nvSpPr>
        <p:spPr/>
        <p:txBody>
          <a:bodyPr/>
          <a:lstStyle/>
          <a:p>
            <a:pPr eaLnBrk="1" hangingPunct="1"/>
            <a:r>
              <a:rPr lang="es-EC" altLang="es-PE" sz="2800" smtClean="0"/>
              <a:t>Para los datos de la tabla anterior ejecutamos el modelo y se obtuvo la siguiente ecuación funcional:</a:t>
            </a:r>
            <a:endParaRPr lang="en-US" altLang="es-PE" sz="2800" smtClean="0"/>
          </a:p>
        </p:txBody>
      </p:sp>
      <p:sp>
        <p:nvSpPr>
          <p:cNvPr id="62468"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62469" name="Object 8"/>
          <p:cNvGraphicFramePr>
            <a:graphicFrameLocks noChangeAspect="1"/>
          </p:cNvGraphicFramePr>
          <p:nvPr/>
        </p:nvGraphicFramePr>
        <p:xfrm>
          <a:off x="914400" y="4191000"/>
          <a:ext cx="7924800" cy="530225"/>
        </p:xfrm>
        <a:graphic>
          <a:graphicData uri="http://schemas.openxmlformats.org/presentationml/2006/ole">
            <mc:AlternateContent xmlns:mc="http://schemas.openxmlformats.org/markup-compatibility/2006">
              <mc:Choice xmlns:v="urn:schemas-microsoft-com:vml" Requires="v">
                <p:oleObj spid="_x0000_s62470" name="Ecuación" r:id="rId3" imgW="3987800" imgH="266700" progId="Equation.3">
                  <p:embed/>
                </p:oleObj>
              </mc:Choice>
              <mc:Fallback>
                <p:oleObj name="Ecuación" r:id="rId3" imgW="3987800" imgH="2667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191000"/>
                        <a:ext cx="79248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s-EC" altLang="es-PE" smtClean="0"/>
              <a:t>ESTIMACION DE LA FUNCION</a:t>
            </a:r>
            <a:endParaRPr lang="en-US" altLang="es-PE" smtClean="0"/>
          </a:p>
        </p:txBody>
      </p:sp>
      <p:sp>
        <p:nvSpPr>
          <p:cNvPr id="6349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pic>
        <p:nvPicPr>
          <p:cNvPr id="63492"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903413"/>
            <a:ext cx="5943600" cy="49133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p:cNvSpPr>
            <a:spLocks noGrp="1" noChangeArrowheads="1"/>
          </p:cNvSpPr>
          <p:nvPr>
            <p:ph type="title"/>
          </p:nvPr>
        </p:nvSpPr>
        <p:spPr/>
        <p:txBody>
          <a:bodyPr/>
          <a:lstStyle/>
          <a:p>
            <a:pPr eaLnBrk="1" hangingPunct="1"/>
            <a:r>
              <a:rPr lang="es-EC" altLang="es-PE" smtClean="0"/>
              <a:t>ESTADISTICAS</a:t>
            </a:r>
            <a:endParaRPr lang="en-US" altLang="es-PE" smtClean="0"/>
          </a:p>
        </p:txBody>
      </p:sp>
      <p:graphicFrame>
        <p:nvGraphicFramePr>
          <p:cNvPr id="140355" name="Group 67"/>
          <p:cNvGraphicFramePr>
            <a:graphicFrameLocks noGrp="1"/>
          </p:cNvGraphicFramePr>
          <p:nvPr>
            <p:ph idx="1"/>
          </p:nvPr>
        </p:nvGraphicFramePr>
        <p:xfrm>
          <a:off x="1182688" y="2017713"/>
          <a:ext cx="7772400" cy="3432176"/>
        </p:xfrm>
        <a:graphic>
          <a:graphicData uri="http://schemas.openxmlformats.org/drawingml/2006/table">
            <a:tbl>
              <a:tblPr/>
              <a:tblGrid>
                <a:gridCol w="6319837">
                  <a:extLst>
                    <a:ext uri="{9D8B030D-6E8A-4147-A177-3AD203B41FA5}">
                      <a16:colId xmlns:a16="http://schemas.microsoft.com/office/drawing/2014/main" xmlns="" val="20000"/>
                    </a:ext>
                  </a:extLst>
                </a:gridCol>
                <a:gridCol w="1452563">
                  <a:extLst>
                    <a:ext uri="{9D8B030D-6E8A-4147-A177-3AD203B41FA5}">
                      <a16:colId xmlns:a16="http://schemas.microsoft.com/office/drawing/2014/main" xmlns="" val="20001"/>
                    </a:ext>
                  </a:extLst>
                </a:gridCol>
              </a:tblGrid>
              <a:tr h="685800">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Coeficiente de correlación múltiple</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1</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87388">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Coeficiente de determinación R</a:t>
                      </a:r>
                      <a:r>
                        <a:rPr kumimoji="0" lang="en-US" altLang="es-PE" sz="2400" b="1" i="0" u="none" strike="noStrike" cap="none" normalizeH="0" baseline="30000" smtClean="0">
                          <a:ln>
                            <a:noFill/>
                          </a:ln>
                          <a:solidFill>
                            <a:schemeClr val="tx1"/>
                          </a:solidFill>
                          <a:effectLst/>
                          <a:latin typeface="Arial" charset="0"/>
                          <a:cs typeface="Arial" charset="0"/>
                        </a:rPr>
                        <a:t>2</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1</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85800">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hlink"/>
                          </a:solidFill>
                          <a:effectLst/>
                          <a:latin typeface="Arial" charset="0"/>
                          <a:cs typeface="Arial" charset="0"/>
                        </a:rPr>
                        <a:t>R</a:t>
                      </a:r>
                      <a:r>
                        <a:rPr kumimoji="0" lang="en-US" altLang="es-PE" sz="2400" b="1" i="0" u="none" strike="noStrike" cap="none" normalizeH="0" baseline="30000" smtClean="0">
                          <a:ln>
                            <a:noFill/>
                          </a:ln>
                          <a:solidFill>
                            <a:schemeClr val="hlink"/>
                          </a:solidFill>
                          <a:effectLst/>
                          <a:latin typeface="Arial" charset="0"/>
                          <a:cs typeface="Arial" charset="0"/>
                        </a:rPr>
                        <a:t>2</a:t>
                      </a:r>
                      <a:r>
                        <a:rPr kumimoji="0" lang="en-US" altLang="es-PE" sz="2400" b="1" i="0" u="none" strike="noStrike" cap="none" normalizeH="0" baseline="0" smtClean="0">
                          <a:ln>
                            <a:noFill/>
                          </a:ln>
                          <a:solidFill>
                            <a:schemeClr val="hlink"/>
                          </a:solidFill>
                          <a:effectLst/>
                          <a:latin typeface="Arial" charset="0"/>
                          <a:cs typeface="Arial" charset="0"/>
                        </a:rPr>
                        <a:t>  ajustado</a:t>
                      </a:r>
                      <a:endParaRPr kumimoji="0" lang="en-US" altLang="es-PE" sz="2400" b="1" i="0" u="none" strike="noStrike" cap="none" normalizeH="0" baseline="0" smtClean="0">
                        <a:ln>
                          <a:noFill/>
                        </a:ln>
                        <a:solidFill>
                          <a:schemeClr val="hlink"/>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hlink"/>
                          </a:solidFill>
                          <a:effectLst/>
                          <a:latin typeface="Arial" charset="0"/>
                          <a:cs typeface="Arial" charset="0"/>
                        </a:rPr>
                        <a:t>1</a:t>
                      </a:r>
                      <a:endParaRPr kumimoji="0" lang="en-US" altLang="es-PE" sz="2400" b="1" i="0" u="none" strike="noStrike" cap="none" normalizeH="0" baseline="0" smtClean="0">
                        <a:ln>
                          <a:noFill/>
                        </a:ln>
                        <a:solidFill>
                          <a:schemeClr val="hlink"/>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87388">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Error típico</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0.003</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85800">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Observaciones</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itchFamily="2" charset="2"/>
                        <a:defRPr sz="2800">
                          <a:solidFill>
                            <a:schemeClr val="tx1"/>
                          </a:solidFill>
                          <a:latin typeface="Tahoma" pitchFamily="34" charset="0"/>
                        </a:defRPr>
                      </a:lvl1pPr>
                      <a:lvl2pPr algn="l">
                        <a:spcBef>
                          <a:spcPct val="20000"/>
                        </a:spcBef>
                        <a:buClr>
                          <a:schemeClr val="hlink"/>
                        </a:buClr>
                        <a:buSzPct val="55000"/>
                        <a:buFont typeface="Wingdings" pitchFamily="2" charset="2"/>
                        <a:defRPr sz="2400">
                          <a:solidFill>
                            <a:schemeClr val="tx1"/>
                          </a:solidFill>
                          <a:latin typeface="Tahoma" pitchFamily="34" charset="0"/>
                        </a:defRPr>
                      </a:lvl2pPr>
                      <a:lvl3pPr algn="l">
                        <a:spcBef>
                          <a:spcPct val="20000"/>
                        </a:spcBef>
                        <a:buClr>
                          <a:schemeClr val="folHlink"/>
                        </a:buClr>
                        <a:buSzPct val="50000"/>
                        <a:buFont typeface="Wingdings" pitchFamily="2" charset="2"/>
                        <a:defRPr sz="2000">
                          <a:solidFill>
                            <a:schemeClr val="tx1"/>
                          </a:solidFill>
                          <a:latin typeface="Tahoma" pitchFamily="34" charset="0"/>
                        </a:defRPr>
                      </a:lvl3pPr>
                      <a:lvl4pPr algn="l">
                        <a:spcBef>
                          <a:spcPct val="20000"/>
                        </a:spcBef>
                        <a:buClr>
                          <a:schemeClr val="accent2"/>
                        </a:buClr>
                        <a:buSzPct val="55000"/>
                        <a:buFont typeface="Wingdings" pitchFamily="2" charset="2"/>
                        <a:defRPr>
                          <a:solidFill>
                            <a:schemeClr val="tx1"/>
                          </a:solidFill>
                          <a:latin typeface="Tahoma" pitchFamily="34" charset="0"/>
                        </a:defRPr>
                      </a:lvl4pPr>
                      <a:lvl5pPr algn="l">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altLang="es-PE" sz="2400" b="1" i="0" u="none" strike="noStrike" cap="none" normalizeH="0" baseline="0" smtClean="0">
                          <a:ln>
                            <a:noFill/>
                          </a:ln>
                          <a:solidFill>
                            <a:schemeClr val="tx1"/>
                          </a:solidFill>
                          <a:effectLst/>
                          <a:latin typeface="Arial" charset="0"/>
                          <a:cs typeface="Arial" charset="0"/>
                        </a:rPr>
                        <a:t>9</a:t>
                      </a:r>
                      <a:endParaRPr kumimoji="0" lang="en-US" altLang="es-PE" sz="2400" b="1" i="0" u="none" strike="noStrike" cap="none" normalizeH="0" baseline="0" smtClean="0">
                        <a:ln>
                          <a:noFill/>
                        </a:ln>
                        <a:solidFill>
                          <a:schemeClr val="tx1"/>
                        </a:solidFill>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s-EC" altLang="es-PE" smtClean="0"/>
              <a:t>REQUISITOS PARA UNA BUENA PREDICCION</a:t>
            </a:r>
            <a:endParaRPr lang="en-US" altLang="es-PE" smtClean="0"/>
          </a:p>
        </p:txBody>
      </p:sp>
      <p:sp>
        <p:nvSpPr>
          <p:cNvPr id="65539" name="Rectangle 24"/>
          <p:cNvSpPr>
            <a:spLocks noGrp="1" noChangeArrowheads="1"/>
          </p:cNvSpPr>
          <p:nvPr>
            <p:ph type="body" idx="1"/>
          </p:nvPr>
        </p:nvSpPr>
        <p:spPr/>
        <p:txBody>
          <a:bodyPr/>
          <a:lstStyle/>
          <a:p>
            <a:pPr eaLnBrk="1" hangingPunct="1">
              <a:lnSpc>
                <a:spcPct val="80000"/>
              </a:lnSpc>
            </a:pPr>
            <a:r>
              <a:rPr lang="es-EC" altLang="es-PE" sz="2400" smtClean="0"/>
              <a:t>Para que las predicciones que hagamos mediante este método sean más exactas dentro de un rango de variación permisible de ± 2% debe cumplirse las siguientes condiciones:</a:t>
            </a:r>
            <a:endParaRPr lang="en-US" altLang="es-PE" sz="2400" smtClean="0"/>
          </a:p>
          <a:p>
            <a:pPr eaLnBrk="1" hangingPunct="1">
              <a:lnSpc>
                <a:spcPct val="80000"/>
              </a:lnSpc>
            </a:pPr>
            <a:r>
              <a:rPr lang="es-EC" altLang="es-PE" sz="2400" smtClean="0"/>
              <a:t>Método de muestreo adecuado.- Para pesajes semanales mínimo un 2% de la población</a:t>
            </a:r>
            <a:endParaRPr lang="en-US" altLang="es-PE" sz="2400" smtClean="0"/>
          </a:p>
          <a:p>
            <a:pPr eaLnBrk="1" hangingPunct="1">
              <a:lnSpc>
                <a:spcPct val="80000"/>
              </a:lnSpc>
            </a:pPr>
            <a:r>
              <a:rPr lang="es-EC" altLang="es-PE" sz="2400" smtClean="0"/>
              <a:t>Base de datos histórica (mientras más actual mejor).- Los datos del último año será suficiente ya que muy atrás probablemente no sea útil.</a:t>
            </a:r>
          </a:p>
          <a:p>
            <a:pPr eaLnBrk="1" hangingPunct="1">
              <a:lnSpc>
                <a:spcPct val="80000"/>
              </a:lnSpc>
            </a:pPr>
            <a:r>
              <a:rPr lang="es-EC" altLang="es-PE" sz="2400" smtClean="0"/>
              <a:t>Buen sistema de administración de información de producción avícola garantizará la buena calidad de la información</a:t>
            </a:r>
            <a:endParaRPr lang="en-US" altLang="es-PE"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s-EC" altLang="es-PE" smtClean="0"/>
              <a:t>PESO DEL POLLITO BB</a:t>
            </a:r>
            <a:endParaRPr lang="en-US" altLang="es-PE" smtClean="0"/>
          </a:p>
        </p:txBody>
      </p:sp>
      <p:sp>
        <p:nvSpPr>
          <p:cNvPr id="10243" name="Rectangle 3"/>
          <p:cNvSpPr>
            <a:spLocks noGrp="1" noChangeArrowheads="1"/>
          </p:cNvSpPr>
          <p:nvPr>
            <p:ph type="body" idx="1"/>
          </p:nvPr>
        </p:nvSpPr>
        <p:spPr/>
        <p:txBody>
          <a:bodyPr/>
          <a:lstStyle/>
          <a:p>
            <a:pPr eaLnBrk="1" hangingPunct="1"/>
            <a:r>
              <a:rPr lang="es-EC" altLang="es-PE" smtClean="0"/>
              <a:t>Definir cuál será el peso mínimo del BB que debemos aceptar a la incubadora para determinar el rango de peso de huevo fértil que la reproductora enviará para incubación.</a:t>
            </a:r>
            <a:endParaRPr lang="en-US" altLang="es-PE"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s-EC" altLang="es-PE" smtClean="0"/>
              <a:t>CONCLUSIONES</a:t>
            </a:r>
            <a:endParaRPr lang="en-US" altLang="es-PE" smtClean="0"/>
          </a:p>
        </p:txBody>
      </p:sp>
      <p:sp>
        <p:nvSpPr>
          <p:cNvPr id="66563" name="Rectangle 3"/>
          <p:cNvSpPr>
            <a:spLocks noGrp="1" noChangeArrowheads="1"/>
          </p:cNvSpPr>
          <p:nvPr>
            <p:ph type="body" idx="1"/>
          </p:nvPr>
        </p:nvSpPr>
        <p:spPr/>
        <p:txBody>
          <a:bodyPr/>
          <a:lstStyle/>
          <a:p>
            <a:pPr marL="457200" indent="-457200" eaLnBrk="1" hangingPunct="1">
              <a:lnSpc>
                <a:spcPct val="80000"/>
              </a:lnSpc>
            </a:pPr>
            <a:r>
              <a:rPr lang="es-EC" altLang="es-PE" sz="2400" smtClean="0"/>
              <a:t>Para evaluar el desempeño del lote debemos seleccionar las medidas adecuadas y compararlas con algún objetivo o estándar definido. Un adecuado seguimiento de estas medidas en todo el proceso productivo a través de un buen sistema de información  nos permitirá reaccionar casi instantáneamente para corregir cualquier desviación fuera de lo normal y acercarnos a nuestro objetivo.</a:t>
            </a:r>
            <a:endParaRPr lang="en-US" altLang="es-PE" sz="2400" b="1" smtClean="0"/>
          </a:p>
          <a:p>
            <a:pPr marL="457200" indent="-457200" eaLnBrk="1" hangingPunct="1">
              <a:lnSpc>
                <a:spcPct val="80000"/>
              </a:lnSpc>
            </a:pPr>
            <a:r>
              <a:rPr lang="es-EC" altLang="es-PE" sz="2400" smtClean="0"/>
              <a:t>La estadística es una herramienta que nos facilita realizar análisis más exhaustivos de estas medidas utilizándolas en conjunto o individualmente. Existen técnicas más avanzadas de las que hemos mencionado  las cuales facilitan la toma de decisiones</a:t>
            </a:r>
            <a:r>
              <a:rPr lang="en-US" altLang="es-PE" sz="2400" smtClean="0"/>
              <a:t>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body" idx="1"/>
          </p:nvPr>
        </p:nvSpPr>
        <p:spPr/>
        <p:txBody>
          <a:bodyPr/>
          <a:lstStyle/>
          <a:p>
            <a:pPr marL="457200" indent="-457200" algn="ctr" eaLnBrk="1" hangingPunct="1">
              <a:buFont typeface="Wingdings" pitchFamily="2" charset="2"/>
              <a:buNone/>
            </a:pPr>
            <a:endParaRPr lang="es-EC" altLang="es-PE" smtClean="0"/>
          </a:p>
          <a:p>
            <a:pPr marL="457200" indent="-457200" algn="ctr" eaLnBrk="1" hangingPunct="1">
              <a:buFont typeface="Wingdings" pitchFamily="2" charset="2"/>
              <a:buNone/>
            </a:pPr>
            <a:endParaRPr lang="es-EC" altLang="es-PE" smtClean="0"/>
          </a:p>
          <a:p>
            <a:pPr marL="457200" indent="-457200" algn="ctr" eaLnBrk="1" hangingPunct="1">
              <a:buFont typeface="Wingdings" pitchFamily="2" charset="2"/>
              <a:buNone/>
            </a:pPr>
            <a:r>
              <a:rPr lang="es-EC" altLang="es-PE" sz="8000" smtClean="0">
                <a:solidFill>
                  <a:schemeClr val="hlink"/>
                </a:solidFill>
                <a:latin typeface="Britannic Bold" pitchFamily="34" charset="0"/>
              </a:rPr>
              <a:t>F I N</a:t>
            </a:r>
            <a:endParaRPr lang="en-US" altLang="es-PE" sz="8000" smtClean="0">
              <a:solidFill>
                <a:schemeClr val="hlink"/>
              </a:solidFill>
              <a:latin typeface="Britannic Bold"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6" name="Object 11"/>
          <p:cNvGraphicFramePr>
            <a:graphicFrameLocks noChangeAspect="1"/>
          </p:cNvGraphicFramePr>
          <p:nvPr>
            <p:ph/>
          </p:nvPr>
        </p:nvGraphicFramePr>
        <p:xfrm>
          <a:off x="609600" y="990600"/>
          <a:ext cx="8261350" cy="5838825"/>
        </p:xfrm>
        <a:graphic>
          <a:graphicData uri="http://schemas.openxmlformats.org/presentationml/2006/ole">
            <mc:AlternateContent xmlns:mc="http://schemas.openxmlformats.org/markup-compatibility/2006">
              <mc:Choice xmlns:v="urn:schemas-microsoft-com:vml" Requires="v">
                <p:oleObj spid="_x0000_s11267" name="Gráfico" r:id="rId4" imgW="4676851" imgH="3305251" progId="Excel.Chart.8">
                  <p:embed/>
                </p:oleObj>
              </mc:Choice>
              <mc:Fallback>
                <p:oleObj name="Gráfico" r:id="rId4" imgW="4676851" imgH="3305251" progId="Excel.Chart.8">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990600"/>
                        <a:ext cx="8261350" cy="5838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es-EC" altLang="es-PE" smtClean="0"/>
              <a:t>% MORTALIDAD AL TERCER DIA</a:t>
            </a:r>
            <a:endParaRPr lang="en-US" altLang="es-PE" smtClean="0"/>
          </a:p>
        </p:txBody>
      </p:sp>
      <p:sp>
        <p:nvSpPr>
          <p:cNvPr id="12291" name="Rectangle 3"/>
          <p:cNvSpPr>
            <a:spLocks noGrp="1" noChangeArrowheads="1"/>
          </p:cNvSpPr>
          <p:nvPr>
            <p:ph type="body" idx="1"/>
          </p:nvPr>
        </p:nvSpPr>
        <p:spPr/>
        <p:txBody>
          <a:bodyPr/>
          <a:lstStyle/>
          <a:p>
            <a:pPr eaLnBrk="1" hangingPunct="1"/>
            <a:r>
              <a:rPr lang="es-EC" altLang="es-PE" sz="2800" smtClean="0"/>
              <a:t>La mortalidad al tercer día está estrechamente relacionada con el proceso de incubación. Esta medida ayudará a evidenciar problemas posibles de contaminación o descartes en la incubadora.</a:t>
            </a:r>
            <a:endParaRPr lang="en-US" altLang="es-PE" sz="2800" smtClean="0"/>
          </a:p>
        </p:txBody>
      </p:sp>
      <p:sp>
        <p:nvSpPr>
          <p:cNvPr id="12292" name="Rectangle 5"/>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graphicFrame>
        <p:nvGraphicFramePr>
          <p:cNvPr id="12293" name="Object 4"/>
          <p:cNvGraphicFramePr>
            <a:graphicFrameLocks noChangeAspect="1"/>
          </p:cNvGraphicFramePr>
          <p:nvPr/>
        </p:nvGraphicFramePr>
        <p:xfrm>
          <a:off x="609600" y="4724400"/>
          <a:ext cx="8153400" cy="882650"/>
        </p:xfrm>
        <a:graphic>
          <a:graphicData uri="http://schemas.openxmlformats.org/presentationml/2006/ole">
            <mc:AlternateContent xmlns:mc="http://schemas.openxmlformats.org/markup-compatibility/2006">
              <mc:Choice xmlns:v="urn:schemas-microsoft-com:vml" Requires="v">
                <p:oleObj spid="_x0000_s12294" name="Ecuación" r:id="rId3" imgW="3949700" imgH="431800" progId="Equation.3">
                  <p:embed/>
                </p:oleObj>
              </mc:Choice>
              <mc:Fallback>
                <p:oleObj name="Ecuación" r:id="rId3" imgW="3949700" imgH="4318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724400"/>
                        <a:ext cx="8153400"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r>
              <a:rPr lang="es-EC" altLang="es-PE" smtClean="0"/>
              <a:t>UNIFORMIDAD </a:t>
            </a:r>
            <a:endParaRPr lang="en-US" altLang="es-PE" smtClean="0"/>
          </a:p>
        </p:txBody>
      </p:sp>
      <p:sp>
        <p:nvSpPr>
          <p:cNvPr id="13315" name="Rectangle 3"/>
          <p:cNvSpPr>
            <a:spLocks noGrp="1" noChangeArrowheads="1"/>
          </p:cNvSpPr>
          <p:nvPr>
            <p:ph type="body" idx="1"/>
          </p:nvPr>
        </p:nvSpPr>
        <p:spPr/>
        <p:txBody>
          <a:bodyPr/>
          <a:lstStyle/>
          <a:p>
            <a:pPr eaLnBrk="1" hangingPunct="1">
              <a:lnSpc>
                <a:spcPct val="90000"/>
              </a:lnSpc>
            </a:pPr>
            <a:r>
              <a:rPr lang="es-EC" altLang="es-PE" smtClean="0"/>
              <a:t>A mayor uniformidad en la población de pollitos BB mejor será el desempeño del lote</a:t>
            </a:r>
            <a:r>
              <a:rPr lang="en-US" altLang="es-PE" smtClean="0"/>
              <a:t>. </a:t>
            </a:r>
            <a:r>
              <a:rPr lang="es-EC" altLang="es-PE" smtClean="0"/>
              <a:t>La uniformidad del pollito BB se calcula mediante los siguientes pasos:</a:t>
            </a:r>
            <a:endParaRPr lang="en-US" altLang="es-PE" smtClean="0"/>
          </a:p>
          <a:p>
            <a:pPr lvl="1" eaLnBrk="1" hangingPunct="1">
              <a:lnSpc>
                <a:spcPct val="90000"/>
              </a:lnSpc>
            </a:pPr>
            <a:r>
              <a:rPr lang="es-EC" altLang="es-PE" smtClean="0"/>
              <a:t>Selección del tamaño de la muestra</a:t>
            </a:r>
            <a:endParaRPr lang="en-US" altLang="es-PE" smtClean="0"/>
          </a:p>
          <a:p>
            <a:pPr lvl="1" eaLnBrk="1" hangingPunct="1">
              <a:lnSpc>
                <a:spcPct val="90000"/>
              </a:lnSpc>
            </a:pPr>
            <a:r>
              <a:rPr lang="es-EC" altLang="es-PE" smtClean="0"/>
              <a:t>Peso de cada uno de los pollitos BB de la muestra (individual)</a:t>
            </a:r>
            <a:endParaRPr lang="en-US" altLang="es-PE" smtClean="0"/>
          </a:p>
          <a:p>
            <a:pPr lvl="1" eaLnBrk="1" hangingPunct="1">
              <a:lnSpc>
                <a:spcPct val="90000"/>
              </a:lnSpc>
            </a:pPr>
            <a:r>
              <a:rPr lang="es-EC" altLang="es-PE" smtClean="0"/>
              <a:t>Contar el número de pollitos que están  dentro de la media ± 10%.</a:t>
            </a:r>
            <a:endParaRPr lang="en-US" altLang="es-PE" smtClean="0"/>
          </a:p>
          <a:p>
            <a:pPr eaLnBrk="1" hangingPunct="1">
              <a:lnSpc>
                <a:spcPct val="90000"/>
              </a:lnSpc>
              <a:buFont typeface="Wingdings" pitchFamily="2" charset="2"/>
              <a:buAutoNum type="arabicPeriod"/>
            </a:pPr>
            <a:endParaRPr lang="en-US" altLang="es-PE" smtClean="0"/>
          </a:p>
        </p:txBody>
      </p:sp>
      <p:sp>
        <p:nvSpPr>
          <p:cNvPr id="13316" name="Rectangle 4"/>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itchFamily="2" charset="2"/>
              <a:buChar char="n"/>
              <a:defRPr sz="32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endParaRPr lang="es-PE" altLang="es-GT" sz="1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ezclas">
  <a:themeElements>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Mezcla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s-PE"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s-PE"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Mezcla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Mezcla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Mezcla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Mezcla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Mezcla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1099</TotalTime>
  <Words>1997</Words>
  <Application>Microsoft Office PowerPoint</Application>
  <PresentationFormat>Presentación en pantalla (4:3)</PresentationFormat>
  <Paragraphs>261</Paragraphs>
  <Slides>61</Slides>
  <Notes>1</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2</vt:i4>
      </vt:variant>
      <vt:variant>
        <vt:lpstr>Títulos de diapositiva</vt:lpstr>
      </vt:variant>
      <vt:variant>
        <vt:i4>61</vt:i4>
      </vt:variant>
    </vt:vector>
  </HeadingPairs>
  <TitlesOfParts>
    <vt:vector size="68" baseType="lpstr">
      <vt:lpstr>Tahoma</vt:lpstr>
      <vt:lpstr>Arial</vt:lpstr>
      <vt:lpstr>Wingdings</vt:lpstr>
      <vt:lpstr>Britannic Bold</vt:lpstr>
      <vt:lpstr>Mezclas</vt:lpstr>
      <vt:lpstr>Gráfico de Microsoft Office Excel</vt:lpstr>
      <vt:lpstr>Microsoft Editor de ecuaciones 3.0</vt:lpstr>
      <vt:lpstr>INDICADORES PRODUCTIVOS COMO HERRAMIENTA PARA MEDIR LA EFICIENCIA DEL POLLO DE ENGORDE </vt:lpstr>
      <vt:lpstr>INTRODUCCION</vt:lpstr>
      <vt:lpstr>KPI</vt:lpstr>
      <vt:lpstr>KPIs EN POLLOS DE ENGORDE</vt:lpstr>
      <vt:lpstr>CALIDAD DEL POLLITO BB</vt:lpstr>
      <vt:lpstr>PESO DEL POLLITO BB</vt:lpstr>
      <vt:lpstr>Presentación de PowerPoint</vt:lpstr>
      <vt:lpstr>% MORTALIDAD AL TERCER DIA</vt:lpstr>
      <vt:lpstr>UNIFORMIDAD </vt:lpstr>
      <vt:lpstr>COEFICIENTE DE VARIACION </vt:lpstr>
      <vt:lpstr>KPIs EN PRIMERA SEMANA</vt:lpstr>
      <vt:lpstr>PESO DE 7 DIAS</vt:lpstr>
      <vt:lpstr>Presentación de PowerPoint</vt:lpstr>
      <vt:lpstr>MORTALIDAD DE 7 DIAS</vt:lpstr>
      <vt:lpstr>Presentación de PowerPoint</vt:lpstr>
      <vt:lpstr>UNIFORMIDAD Y COEFICIENTE DE VARIACION</vt:lpstr>
      <vt:lpstr>Presentación de PowerPoint</vt:lpstr>
      <vt:lpstr>KPIs SEMANAL</vt:lpstr>
      <vt:lpstr>PESO SEMANAL</vt:lpstr>
      <vt:lpstr>Presentación de PowerPoint</vt:lpstr>
      <vt:lpstr>% MORTALIDAD SEMANAL</vt:lpstr>
      <vt:lpstr>Presentación de PowerPoint</vt:lpstr>
      <vt:lpstr>KPIs DE RESULTADO FINAL</vt:lpstr>
      <vt:lpstr>PESO PROMEDIO</vt:lpstr>
      <vt:lpstr>Presentación de PowerPoint</vt:lpstr>
      <vt:lpstr>CONVERSION ALIMENTICIA</vt:lpstr>
      <vt:lpstr>Presentación de PowerPoint</vt:lpstr>
      <vt:lpstr>EDAD DE SACRIFICIO</vt:lpstr>
      <vt:lpstr>Presentación de PowerPoint</vt:lpstr>
      <vt:lpstr>GANANCIA DIARIA DE PESO</vt:lpstr>
      <vt:lpstr>Presentación de PowerPoint</vt:lpstr>
      <vt:lpstr>% MORTALIDAD</vt:lpstr>
      <vt:lpstr>Presentación de PowerPoint</vt:lpstr>
      <vt:lpstr>FACTOR DE EFICIENCIA EUROPEO</vt:lpstr>
      <vt:lpstr>Presentación de PowerPoint</vt:lpstr>
      <vt:lpstr>DENSIDAD KG/M2</vt:lpstr>
      <vt:lpstr>Presentación de PowerPoint</vt:lpstr>
      <vt:lpstr>COSTO POR KG</vt:lpstr>
      <vt:lpstr>COSTO POR KG</vt:lpstr>
      <vt:lpstr>OTRAS MEDIDAS ALTERNATIVAS</vt:lpstr>
      <vt:lpstr>LA ESTADISTICA Y LOS KPIs</vt:lpstr>
      <vt:lpstr>COEFICIENTE DE CORRELACION</vt:lpstr>
      <vt:lpstr>COEFICIENTE DE CORRELACION</vt:lpstr>
      <vt:lpstr>ANALISIS DE REGRESION</vt:lpstr>
      <vt:lpstr>ANALISIS DE REGRESION</vt:lpstr>
      <vt:lpstr>ANALISIS DE REGRESION</vt:lpstr>
      <vt:lpstr>PREDICCION DE PESOS</vt:lpstr>
      <vt:lpstr>METODO DE LINEA RECTA</vt:lpstr>
      <vt:lpstr>METODO DE LINEA RECTA</vt:lpstr>
      <vt:lpstr>MODELO MATEMATICO</vt:lpstr>
      <vt:lpstr>ESTIMACION DE LA FUNCION</vt:lpstr>
      <vt:lpstr>ESTIMACION DE LA FUNCION</vt:lpstr>
      <vt:lpstr>ESTIMACION DE LA FUNCION</vt:lpstr>
      <vt:lpstr>ESTIMACION DE LA FUNCION</vt:lpstr>
      <vt:lpstr>ESTIMACION DE LA FUNCION</vt:lpstr>
      <vt:lpstr>ESTIMACION DE LA FUNCION</vt:lpstr>
      <vt:lpstr>ESTIMACION DE LA FUNCION</vt:lpstr>
      <vt:lpstr>ESTADISTICAS</vt:lpstr>
      <vt:lpstr>REQUISITOS PARA UNA BUENA PREDICCION</vt:lpstr>
      <vt:lpstr>CONCLUSIONES</vt:lpstr>
      <vt:lpstr>Presentación de PowerPoint</vt:lpstr>
    </vt:vector>
  </TitlesOfParts>
  <Company>CYBDEVT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INDICADORES PRODUCTIVOS COMO HERRAMIENTA PARA MEDIR LA EFICIENCIA DEL POLLO DE ENGORDE</dc:title>
  <dc:creator>Washington Rodriguez</dc:creator>
  <cp:lastModifiedBy>Intel Core i5</cp:lastModifiedBy>
  <cp:revision>18</cp:revision>
  <dcterms:created xsi:type="dcterms:W3CDTF">2007-03-05T00:45:47Z</dcterms:created>
  <dcterms:modified xsi:type="dcterms:W3CDTF">2021-04-29T14:11:51Z</dcterms:modified>
</cp:coreProperties>
</file>