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Default ContentType="image/jpeg" Extension="jpg"/>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1475"/>
    <a:srgbClr val="D3ADD1"/>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61" d="100"/>
          <a:sy n="61" d="100"/>
        </p:scale>
        <p:origin x="72"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MX"/>
          </a:p>
        </p:txBody>
      </p:sp>
      <p:sp>
        <p:nvSpPr>
          <p:cNvPr id="4" name="Marcador de fecha 3"/>
          <p:cNvSpPr>
            <a:spLocks noGrp="1"/>
          </p:cNvSpPr>
          <p:nvPr>
            <p:ph type="dt" sz="half" idx="10"/>
          </p:nvPr>
        </p:nvSpPr>
        <p:spPr/>
        <p:txBody>
          <a:bodyPr/>
          <a:lstStyle/>
          <a:p>
            <a:fld id="{F8FECA07-EF73-4D0B-8905-B66A5D3EA2AC}" type="datetimeFigureOut">
              <a:rPr lang="es-MX" smtClean="0"/>
              <a:t>13/10/2020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87FD1-9566-4F43-8FC1-EFC860B877B2}" type="slidenum">
              <a:rPr lang="es-MX" smtClean="0"/>
              <a:t>‹Nº›</a:t>
            </a:fld>
            <a:endParaRPr lang="es-MX"/>
          </a:p>
        </p:txBody>
      </p:sp>
    </p:spTree>
    <p:extLst>
      <p:ext uri="{BB962C8B-B14F-4D97-AF65-F5344CB8AC3E}">
        <p14:creationId xmlns:p14="http://schemas.microsoft.com/office/powerpoint/2010/main" val="2790951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8FECA07-EF73-4D0B-8905-B66A5D3EA2AC}" type="datetimeFigureOut">
              <a:rPr lang="es-MX" smtClean="0"/>
              <a:t>13/10/2020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87FD1-9566-4F43-8FC1-EFC860B877B2}" type="slidenum">
              <a:rPr lang="es-MX" smtClean="0"/>
              <a:t>‹Nº›</a:t>
            </a:fld>
            <a:endParaRPr lang="es-MX"/>
          </a:p>
        </p:txBody>
      </p:sp>
    </p:spTree>
    <p:extLst>
      <p:ext uri="{BB962C8B-B14F-4D97-AF65-F5344CB8AC3E}">
        <p14:creationId xmlns:p14="http://schemas.microsoft.com/office/powerpoint/2010/main" val="3634049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8FECA07-EF73-4D0B-8905-B66A5D3EA2AC}" type="datetimeFigureOut">
              <a:rPr lang="es-MX" smtClean="0"/>
              <a:t>13/10/2020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87FD1-9566-4F43-8FC1-EFC860B877B2}" type="slidenum">
              <a:rPr lang="es-MX" smtClean="0"/>
              <a:t>‹Nº›</a:t>
            </a:fld>
            <a:endParaRPr lang="es-MX"/>
          </a:p>
        </p:txBody>
      </p:sp>
    </p:spTree>
    <p:extLst>
      <p:ext uri="{BB962C8B-B14F-4D97-AF65-F5344CB8AC3E}">
        <p14:creationId xmlns:p14="http://schemas.microsoft.com/office/powerpoint/2010/main" val="3566590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8FECA07-EF73-4D0B-8905-B66A5D3EA2AC}" type="datetimeFigureOut">
              <a:rPr lang="es-MX" smtClean="0"/>
              <a:t>13/10/2020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87FD1-9566-4F43-8FC1-EFC860B877B2}" type="slidenum">
              <a:rPr lang="es-MX" smtClean="0"/>
              <a:t>‹Nº›</a:t>
            </a:fld>
            <a:endParaRPr lang="es-MX"/>
          </a:p>
        </p:txBody>
      </p:sp>
    </p:spTree>
    <p:extLst>
      <p:ext uri="{BB962C8B-B14F-4D97-AF65-F5344CB8AC3E}">
        <p14:creationId xmlns:p14="http://schemas.microsoft.com/office/powerpoint/2010/main" val="3605919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F8FECA07-EF73-4D0B-8905-B66A5D3EA2AC}" type="datetimeFigureOut">
              <a:rPr lang="es-MX" smtClean="0"/>
              <a:t>13/10/2020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87FD1-9566-4F43-8FC1-EFC860B877B2}" type="slidenum">
              <a:rPr lang="es-MX" smtClean="0"/>
              <a:t>‹Nº›</a:t>
            </a:fld>
            <a:endParaRPr lang="es-MX"/>
          </a:p>
        </p:txBody>
      </p:sp>
    </p:spTree>
    <p:extLst>
      <p:ext uri="{BB962C8B-B14F-4D97-AF65-F5344CB8AC3E}">
        <p14:creationId xmlns:p14="http://schemas.microsoft.com/office/powerpoint/2010/main" val="2623982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F8FECA07-EF73-4D0B-8905-B66A5D3EA2AC}" type="datetimeFigureOut">
              <a:rPr lang="es-MX" smtClean="0"/>
              <a:t>13/10/2020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87FD1-9566-4F43-8FC1-EFC860B877B2}" type="slidenum">
              <a:rPr lang="es-MX" smtClean="0"/>
              <a:t>‹Nº›</a:t>
            </a:fld>
            <a:endParaRPr lang="es-MX"/>
          </a:p>
        </p:txBody>
      </p:sp>
    </p:spTree>
    <p:extLst>
      <p:ext uri="{BB962C8B-B14F-4D97-AF65-F5344CB8AC3E}">
        <p14:creationId xmlns:p14="http://schemas.microsoft.com/office/powerpoint/2010/main" val="3100753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F8FECA07-EF73-4D0B-8905-B66A5D3EA2AC}" type="datetimeFigureOut">
              <a:rPr lang="es-MX" smtClean="0"/>
              <a:t>13/10/2020</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CD687FD1-9566-4F43-8FC1-EFC860B877B2}" type="slidenum">
              <a:rPr lang="es-MX" smtClean="0"/>
              <a:t>‹Nº›</a:t>
            </a:fld>
            <a:endParaRPr lang="es-MX"/>
          </a:p>
        </p:txBody>
      </p:sp>
    </p:spTree>
    <p:extLst>
      <p:ext uri="{BB962C8B-B14F-4D97-AF65-F5344CB8AC3E}">
        <p14:creationId xmlns:p14="http://schemas.microsoft.com/office/powerpoint/2010/main" val="2787877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F8FECA07-EF73-4D0B-8905-B66A5D3EA2AC}" type="datetimeFigureOut">
              <a:rPr lang="es-MX" smtClean="0"/>
              <a:t>13/10/2020</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CD687FD1-9566-4F43-8FC1-EFC860B877B2}" type="slidenum">
              <a:rPr lang="es-MX" smtClean="0"/>
              <a:t>‹Nº›</a:t>
            </a:fld>
            <a:endParaRPr lang="es-MX"/>
          </a:p>
        </p:txBody>
      </p:sp>
    </p:spTree>
    <p:extLst>
      <p:ext uri="{BB962C8B-B14F-4D97-AF65-F5344CB8AC3E}">
        <p14:creationId xmlns:p14="http://schemas.microsoft.com/office/powerpoint/2010/main" val="2156705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8FECA07-EF73-4D0B-8905-B66A5D3EA2AC}" type="datetimeFigureOut">
              <a:rPr lang="es-MX" smtClean="0"/>
              <a:t>13/10/2020</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CD687FD1-9566-4F43-8FC1-EFC860B877B2}" type="slidenum">
              <a:rPr lang="es-MX" smtClean="0"/>
              <a:t>‹Nº›</a:t>
            </a:fld>
            <a:endParaRPr lang="es-MX"/>
          </a:p>
        </p:txBody>
      </p:sp>
    </p:spTree>
    <p:extLst>
      <p:ext uri="{BB962C8B-B14F-4D97-AF65-F5344CB8AC3E}">
        <p14:creationId xmlns:p14="http://schemas.microsoft.com/office/powerpoint/2010/main" val="4029958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F8FECA07-EF73-4D0B-8905-B66A5D3EA2AC}" type="datetimeFigureOut">
              <a:rPr lang="es-MX" smtClean="0"/>
              <a:t>13/10/2020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87FD1-9566-4F43-8FC1-EFC860B877B2}" type="slidenum">
              <a:rPr lang="es-MX" smtClean="0"/>
              <a:t>‹Nº›</a:t>
            </a:fld>
            <a:endParaRPr lang="es-MX"/>
          </a:p>
        </p:txBody>
      </p:sp>
    </p:spTree>
    <p:extLst>
      <p:ext uri="{BB962C8B-B14F-4D97-AF65-F5344CB8AC3E}">
        <p14:creationId xmlns:p14="http://schemas.microsoft.com/office/powerpoint/2010/main" val="3351554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F8FECA07-EF73-4D0B-8905-B66A5D3EA2AC}" type="datetimeFigureOut">
              <a:rPr lang="es-MX" smtClean="0"/>
              <a:t>13/10/2020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87FD1-9566-4F43-8FC1-EFC860B877B2}" type="slidenum">
              <a:rPr lang="es-MX" smtClean="0"/>
              <a:t>‹Nº›</a:t>
            </a:fld>
            <a:endParaRPr lang="es-MX"/>
          </a:p>
        </p:txBody>
      </p:sp>
    </p:spTree>
    <p:extLst>
      <p:ext uri="{BB962C8B-B14F-4D97-AF65-F5344CB8AC3E}">
        <p14:creationId xmlns:p14="http://schemas.microsoft.com/office/powerpoint/2010/main" val="1547898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FECA07-EF73-4D0B-8905-B66A5D3EA2AC}" type="datetimeFigureOut">
              <a:rPr lang="es-MX" smtClean="0"/>
              <a:t>13/10/2020</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87FD1-9566-4F43-8FC1-EFC860B877B2}" type="slidenum">
              <a:rPr lang="es-MX" smtClean="0"/>
              <a:t>‹Nº›</a:t>
            </a:fld>
            <a:endParaRPr lang="es-MX"/>
          </a:p>
        </p:txBody>
      </p:sp>
    </p:spTree>
    <p:extLst>
      <p:ext uri="{BB962C8B-B14F-4D97-AF65-F5344CB8AC3E}">
        <p14:creationId xmlns:p14="http://schemas.microsoft.com/office/powerpoint/2010/main" val="416682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5.jpg"/></Relationships>
</file>

<file path=ppt/slides/_rels/slide13.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arget="../media/image7.jpeg" Type="http://schemas.openxmlformats.org/officeDocument/2006/relationships/image"/><Relationship Id="rId2" Target="../media/image1.jpeg" Type="http://schemas.openxmlformats.org/officeDocument/2006/relationships/image"/><Relationship Id="rId1" Target="../slideLayouts/slideLayout7.xml" Type="http://schemas.openxmlformats.org/officeDocument/2006/relationships/slideLayout"/></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0.jpg"/></Relationships>
</file>

<file path=ppt/slides/_rels/slide9.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n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Rectángulo 5"/>
          <p:cNvSpPr/>
          <p:nvPr/>
        </p:nvSpPr>
        <p:spPr>
          <a:xfrm>
            <a:off x="3419061" y="3800821"/>
            <a:ext cx="5108713" cy="23813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 name="Título 1"/>
          <p:cNvSpPr>
            <a:spLocks noGrp="1"/>
          </p:cNvSpPr>
          <p:nvPr>
            <p:ph type="ctrTitle"/>
          </p:nvPr>
        </p:nvSpPr>
        <p:spPr>
          <a:xfrm>
            <a:off x="1524000" y="1122363"/>
            <a:ext cx="9144000" cy="905220"/>
          </a:xfrm>
          <a:solidFill>
            <a:srgbClr val="99CCFF"/>
          </a:solidFill>
        </p:spPr>
        <p:txBody>
          <a:bodyPr>
            <a:normAutofit/>
          </a:bodyPr>
          <a:lstStyle/>
          <a:p>
            <a:r>
              <a:rPr lang="es-MX" sz="4800" b="1" dirty="0" smtClean="0">
                <a:latin typeface="Book Antiqua" panose="02040602050305030304" pitchFamily="18" charset="0"/>
              </a:rPr>
              <a:t>PLANO DE CORTE </a:t>
            </a:r>
            <a:endParaRPr lang="es-MX" sz="4800" b="1" dirty="0">
              <a:latin typeface="Book Antiqua" panose="02040602050305030304" pitchFamily="18" charset="0"/>
            </a:endParaRPr>
          </a:p>
        </p:txBody>
      </p:sp>
      <p:sp>
        <p:nvSpPr>
          <p:cNvPr id="3" name="Subtítulo 2"/>
          <p:cNvSpPr>
            <a:spLocks noGrp="1"/>
          </p:cNvSpPr>
          <p:nvPr>
            <p:ph type="subTitle" idx="1"/>
          </p:nvPr>
        </p:nvSpPr>
        <p:spPr>
          <a:xfrm>
            <a:off x="1364974" y="3462891"/>
            <a:ext cx="9144000" cy="2063266"/>
          </a:xfrm>
          <a:ln>
            <a:noFill/>
          </a:ln>
        </p:spPr>
        <p:txBody>
          <a:bodyPr>
            <a:normAutofit/>
          </a:bodyPr>
          <a:lstStyle/>
          <a:p>
            <a:endParaRPr lang="es-MX" sz="3600" b="1" dirty="0">
              <a:latin typeface="Chiller" panose="04020404031007020602" pitchFamily="82" charset="0"/>
            </a:endParaRPr>
          </a:p>
        </p:txBody>
      </p:sp>
      <p:sp>
        <p:nvSpPr>
          <p:cNvPr id="4" name="AutoShape 2" descr="Trucos sencillos para distinguir la dirección del hilo de la tela (urdimbre)  - La costurería - Aprende a Cos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Trucos sencillos para distinguir la dirección del hilo de la tela (urdimbre)  - La costurería - Aprende a Coser"/>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0" name="Cinta hacia abajo 9"/>
          <p:cNvSpPr/>
          <p:nvPr/>
        </p:nvSpPr>
        <p:spPr>
          <a:xfrm>
            <a:off x="1364974" y="4136466"/>
            <a:ext cx="9144000" cy="1534154"/>
          </a:xfrm>
          <a:prstGeom prst="ribbon">
            <a:avLst>
              <a:gd name="adj1" fmla="val 33333"/>
              <a:gd name="adj2" fmla="val 50000"/>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3600" b="1" dirty="0" smtClean="0">
                <a:solidFill>
                  <a:schemeClr val="accent1">
                    <a:lumMod val="40000"/>
                    <a:lumOff val="60000"/>
                  </a:schemeClr>
                </a:solidFill>
                <a:latin typeface="Book Antiqua" panose="02040602050305030304" pitchFamily="18" charset="0"/>
              </a:rPr>
              <a:t>DIRECCION DE LA TELA</a:t>
            </a:r>
            <a:endParaRPr lang="es-MX" sz="3600" b="1" dirty="0">
              <a:solidFill>
                <a:schemeClr val="accent1">
                  <a:lumMod val="40000"/>
                  <a:lumOff val="60000"/>
                </a:schemeClr>
              </a:solidFill>
              <a:latin typeface="Book Antiqua" panose="02040602050305030304" pitchFamily="18" charset="0"/>
            </a:endParaRPr>
          </a:p>
        </p:txBody>
      </p:sp>
      <p:sp>
        <p:nvSpPr>
          <p:cNvPr id="7" name="Rectángulo 6"/>
          <p:cNvSpPr/>
          <p:nvPr/>
        </p:nvSpPr>
        <p:spPr>
          <a:xfrm>
            <a:off x="612775" y="2270234"/>
            <a:ext cx="222501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smtClean="0">
                <a:solidFill>
                  <a:schemeClr val="tx2">
                    <a:lumMod val="50000"/>
                  </a:schemeClr>
                </a:solidFill>
                <a:latin typeface="Ink Free" panose="03080402000500000000" pitchFamily="66" charset="0"/>
              </a:rPr>
              <a:t>TAT: CARMEN E. HERNÁNDEZ CRUZ</a:t>
            </a:r>
            <a:endParaRPr lang="es-MX" sz="1600" b="1" dirty="0">
              <a:solidFill>
                <a:schemeClr val="tx2">
                  <a:lumMod val="50000"/>
                </a:schemeClr>
              </a:solidFill>
              <a:latin typeface="Ink Free" panose="03080402000500000000" pitchFamily="66" charset="0"/>
            </a:endParaRPr>
          </a:p>
        </p:txBody>
      </p:sp>
    </p:spTree>
    <p:extLst>
      <p:ext uri="{BB962C8B-B14F-4D97-AF65-F5344CB8AC3E}">
        <p14:creationId xmlns:p14="http://schemas.microsoft.com/office/powerpoint/2010/main" val="36875956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Pergamino horizontal 2"/>
          <p:cNvSpPr/>
          <p:nvPr/>
        </p:nvSpPr>
        <p:spPr>
          <a:xfrm>
            <a:off x="6823776" y="474311"/>
            <a:ext cx="4683513" cy="5531005"/>
          </a:xfrm>
          <a:prstGeom prst="horizontalScroll">
            <a:avLst/>
          </a:prstGeom>
          <a:blipFill>
            <a:blip r:embed="rId3"/>
            <a:stretch>
              <a:fillRect/>
            </a:stretch>
          </a:blip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4000" b="1" dirty="0" smtClean="0">
                <a:solidFill>
                  <a:schemeClr val="accent5">
                    <a:lumMod val="50000"/>
                  </a:schemeClr>
                </a:solidFill>
                <a:latin typeface="Book Antiqua" panose="02040602050305030304" pitchFamily="18" charset="0"/>
              </a:rPr>
              <a:t>ESTAMPADO ASIMETRICO</a:t>
            </a:r>
            <a:endParaRPr lang="es-MX" sz="4000" b="1" dirty="0">
              <a:solidFill>
                <a:schemeClr val="accent5">
                  <a:lumMod val="50000"/>
                </a:schemeClr>
              </a:solidFill>
              <a:latin typeface="Book Antiqua" panose="02040602050305030304" pitchFamily="18" charset="0"/>
            </a:endParaRPr>
          </a:p>
        </p:txBody>
      </p:sp>
      <p:sp>
        <p:nvSpPr>
          <p:cNvPr id="4" name="Flecha derecha 3"/>
          <p:cNvSpPr/>
          <p:nvPr/>
        </p:nvSpPr>
        <p:spPr>
          <a:xfrm>
            <a:off x="725214" y="1198179"/>
            <a:ext cx="5413851" cy="4807137"/>
          </a:xfrm>
          <a:prstGeom prst="rightArrow">
            <a:avLst>
              <a:gd name="adj1" fmla="val 50000"/>
              <a:gd name="adj2" fmla="val 33602"/>
            </a:avLst>
          </a:prstGeom>
          <a:solidFill>
            <a:schemeClr val="accent6">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smtClean="0"/>
              <a:t> </a:t>
            </a:r>
            <a:r>
              <a:rPr lang="es-MX" sz="2400" b="1" dirty="0">
                <a:solidFill>
                  <a:schemeClr val="accent5">
                    <a:lumMod val="50000"/>
                  </a:schemeClr>
                </a:solidFill>
                <a:latin typeface="Book Antiqua" panose="02040602050305030304" pitchFamily="18" charset="0"/>
              </a:rPr>
              <a:t>Los dibujos del estampado van a una solo dirección por lo cual se debe de tener cuidado de acomodar los molde a la dirección que el estampado lo requiere.</a:t>
            </a:r>
          </a:p>
        </p:txBody>
      </p:sp>
    </p:spTree>
    <p:extLst>
      <p:ext uri="{BB962C8B-B14F-4D97-AF65-F5344CB8AC3E}">
        <p14:creationId xmlns:p14="http://schemas.microsoft.com/office/powerpoint/2010/main" val="2736488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Elipse 2"/>
          <p:cNvSpPr/>
          <p:nvPr/>
        </p:nvSpPr>
        <p:spPr>
          <a:xfrm>
            <a:off x="459827" y="559676"/>
            <a:ext cx="11272345" cy="5738647"/>
          </a:xfrm>
          <a:prstGeom prst="ellipse">
            <a:avLst/>
          </a:prstGeom>
          <a:blipFill>
            <a:blip r:embed="rId3"/>
            <a:stretch>
              <a:fillRect/>
            </a:stretch>
          </a:blipFill>
          <a:ln w="571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 name="Elipse 3"/>
          <p:cNvSpPr/>
          <p:nvPr/>
        </p:nvSpPr>
        <p:spPr>
          <a:xfrm>
            <a:off x="394137" y="583324"/>
            <a:ext cx="11272345" cy="5738647"/>
          </a:xfrm>
          <a:prstGeom prst="ellipse">
            <a:avLst/>
          </a:prstGeom>
          <a:blipFill>
            <a:blip r:embed="rId3"/>
            <a:stretch>
              <a:fillRect/>
            </a:stretch>
          </a:blipFill>
          <a:ln w="571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r>
              <a:rPr lang="es-MX" sz="4000" b="1" dirty="0" smtClean="0">
                <a:solidFill>
                  <a:srgbClr val="002060"/>
                </a:solidFill>
                <a:latin typeface="Book Antiqua" panose="02040602050305030304" pitchFamily="18" charset="0"/>
                <a:ea typeface="Calibri" panose="020F0502020204030204" pitchFamily="34" charset="0"/>
                <a:cs typeface="Times New Roman" panose="02020603050405020304" pitchFamily="18" charset="0"/>
              </a:rPr>
              <a:t>LAS TELAS DE PELO</a:t>
            </a:r>
            <a:endParaRPr lang="es-MX" sz="4000" b="1" dirty="0">
              <a:solidFill>
                <a:srgbClr val="002060"/>
              </a:solidFill>
              <a:latin typeface="Book Antiqua" panose="02040602050305030304" pitchFamily="18" charset="0"/>
              <a:ea typeface="Calibri" panose="020F0502020204030204" pitchFamily="34" charset="0"/>
              <a:cs typeface="Times New Roman" panose="02020603050405020304" pitchFamily="18" charset="0"/>
            </a:endParaRPr>
          </a:p>
          <a:p>
            <a:pPr algn="ctr"/>
            <a:r>
              <a:rPr lang="es-MX" sz="4000" b="1" dirty="0">
                <a:solidFill>
                  <a:srgbClr val="002060"/>
                </a:solidFill>
                <a:latin typeface="Book Antiqua" panose="02040602050305030304" pitchFamily="18" charset="0"/>
                <a:ea typeface="Calibri" panose="020F0502020204030204" pitchFamily="34" charset="0"/>
                <a:cs typeface="Times New Roman" panose="02020603050405020304" pitchFamily="18" charset="0"/>
              </a:rPr>
              <a:t> La tela tiene una superficie de pelo que se alisa en una dirección y se cortan siguiendo la dirección del pelo</a:t>
            </a:r>
            <a:r>
              <a:rPr lang="es-MX" dirty="0">
                <a:solidFill>
                  <a:srgbClr val="000000"/>
                </a:solidFill>
                <a:latin typeface="Book Antiqua" panose="02040602050305030304" pitchFamily="18" charset="0"/>
                <a:ea typeface="Calibri" panose="020F0502020204030204" pitchFamily="34" charset="0"/>
                <a:cs typeface="Times New Roman" panose="02020603050405020304" pitchFamily="18" charset="0"/>
              </a:rPr>
              <a:t>.</a:t>
            </a:r>
            <a:endParaRPr lang="es-MX" dirty="0"/>
          </a:p>
        </p:txBody>
      </p:sp>
    </p:spTree>
    <p:extLst>
      <p:ext uri="{BB962C8B-B14F-4D97-AF65-F5344CB8AC3E}">
        <p14:creationId xmlns:p14="http://schemas.microsoft.com/office/powerpoint/2010/main" val="1233181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Rombo 2"/>
          <p:cNvSpPr/>
          <p:nvPr/>
        </p:nvSpPr>
        <p:spPr>
          <a:xfrm rot="19640089">
            <a:off x="-96638" y="391327"/>
            <a:ext cx="4475835" cy="5190997"/>
          </a:xfrm>
          <a:prstGeom prst="diamond">
            <a:avLst/>
          </a:prstGeom>
          <a:blipFill>
            <a:blip r:embed="rId3"/>
            <a:stretch>
              <a:fillRect/>
            </a:stretch>
          </a:blipFill>
          <a:ln w="762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Rombo 3"/>
          <p:cNvSpPr/>
          <p:nvPr/>
        </p:nvSpPr>
        <p:spPr>
          <a:xfrm rot="19624186">
            <a:off x="7551233" y="1443603"/>
            <a:ext cx="4562669" cy="5207407"/>
          </a:xfrm>
          <a:prstGeom prst="diamond">
            <a:avLst/>
          </a:prstGeom>
          <a:blipFill>
            <a:blip r:embed="rId4"/>
            <a:stretch>
              <a:fillRect/>
            </a:stretch>
          </a:blipFill>
          <a:ln w="762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Datos 8"/>
          <p:cNvSpPr/>
          <p:nvPr/>
        </p:nvSpPr>
        <p:spPr>
          <a:xfrm>
            <a:off x="3501483" y="0"/>
            <a:ext cx="4973444" cy="6858000"/>
          </a:xfrm>
          <a:prstGeom prst="flowChartInputOutput">
            <a:avLst/>
          </a:prstGeom>
          <a:solidFill>
            <a:srgbClr val="99CCFF"/>
          </a:solidFill>
          <a:ln w="762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r>
              <a:rPr lang="es-MX" sz="2000" b="1" dirty="0" smtClean="0">
                <a:solidFill>
                  <a:srgbClr val="000000"/>
                </a:solidFill>
                <a:latin typeface="Book Antiqua" panose="02040602050305030304" pitchFamily="18" charset="0"/>
                <a:ea typeface="Calibri" panose="020F0502020204030204" pitchFamily="34" charset="0"/>
                <a:cs typeface="Times New Roman" panose="02020603050405020304" pitchFamily="18" charset="0"/>
              </a:rPr>
              <a:t>TELAS A CUADROS </a:t>
            </a:r>
            <a:r>
              <a:rPr lang="es-MX" sz="2800" b="1" dirty="0" smtClean="0">
                <a:solidFill>
                  <a:srgbClr val="000000"/>
                </a:solidFill>
                <a:latin typeface="Book Antiqua" panose="02040602050305030304" pitchFamily="18" charset="0"/>
                <a:ea typeface="Calibri" panose="020F0502020204030204" pitchFamily="34" charset="0"/>
                <a:cs typeface="Times New Roman" panose="02020603050405020304" pitchFamily="18" charset="0"/>
              </a:rPr>
              <a:t>Es</a:t>
            </a:r>
            <a:r>
              <a:rPr lang="es-MX" sz="2000" b="1" dirty="0" smtClean="0">
                <a:solidFill>
                  <a:srgbClr val="000000"/>
                </a:solidFill>
                <a:latin typeface="Book Antiqua" panose="02040602050305030304" pitchFamily="18" charset="0"/>
                <a:ea typeface="Calibri" panose="020F0502020204030204" pitchFamily="34" charset="0"/>
                <a:cs typeface="Times New Roman" panose="02020603050405020304" pitchFamily="18" charset="0"/>
              </a:rPr>
              <a:t> </a:t>
            </a:r>
            <a:r>
              <a:rPr lang="es-MX" sz="2400" b="1" dirty="0">
                <a:solidFill>
                  <a:srgbClr val="000000"/>
                </a:solidFill>
                <a:latin typeface="Book Antiqua" panose="02040602050305030304" pitchFamily="18" charset="0"/>
                <a:ea typeface="Calibri" panose="020F0502020204030204" pitchFamily="34" charset="0"/>
                <a:cs typeface="Times New Roman" panose="02020603050405020304" pitchFamily="18" charset="0"/>
              </a:rPr>
              <a:t>de suma importancia asegurarse de que a la hora de colocar los moldes los cuadros coincidan al momento de unir las piezas, por ejemplo, al centro en alguna camisa con botones, a los costados de un talle, de una falda o de un pantalón</a:t>
            </a:r>
            <a:r>
              <a:rPr lang="es-MX" b="1" dirty="0">
                <a:solidFill>
                  <a:srgbClr val="000000"/>
                </a:solidFill>
                <a:latin typeface="Book Antiqua" panose="02040602050305030304" pitchFamily="18" charset="0"/>
                <a:ea typeface="Calibri" panose="020F0502020204030204" pitchFamily="34" charset="0"/>
                <a:cs typeface="Times New Roman" panose="02020603050405020304" pitchFamily="18" charset="0"/>
              </a:rPr>
              <a:t>.</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7179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Rectángulo 2"/>
          <p:cNvSpPr/>
          <p:nvPr/>
        </p:nvSpPr>
        <p:spPr>
          <a:xfrm>
            <a:off x="599089" y="457200"/>
            <a:ext cx="11398469" cy="882869"/>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s-MX" sz="2000" b="1" dirty="0" smtClean="0">
                <a:solidFill>
                  <a:schemeClr val="accent1">
                    <a:lumMod val="20000"/>
                    <a:lumOff val="80000"/>
                  </a:schemeClr>
                </a:solidFill>
                <a:latin typeface="Book Antiqua" panose="02040602050305030304" pitchFamily="18" charset="0"/>
              </a:rPr>
              <a:t>FINALMENTE  DEBEMOS DE TENER BIEN EN CLARO  EL DERECHO Y EL REVES DE LA TELA</a:t>
            </a:r>
            <a:endParaRPr lang="es-MX" sz="2000" b="1" dirty="0">
              <a:solidFill>
                <a:schemeClr val="accent1">
                  <a:lumMod val="20000"/>
                  <a:lumOff val="80000"/>
                </a:schemeClr>
              </a:solidFill>
              <a:latin typeface="Book Antiqua" panose="02040602050305030304" pitchFamily="18" charset="0"/>
            </a:endParaRPr>
          </a:p>
        </p:txBody>
      </p:sp>
      <p:sp>
        <p:nvSpPr>
          <p:cNvPr id="4" name="Proceso 3"/>
          <p:cNvSpPr/>
          <p:nvPr/>
        </p:nvSpPr>
        <p:spPr>
          <a:xfrm>
            <a:off x="599088" y="1797269"/>
            <a:ext cx="5092263" cy="4461641"/>
          </a:xfrm>
          <a:prstGeom prst="flowChartProcess">
            <a:avLst/>
          </a:prstGeom>
          <a:solidFill>
            <a:srgbClr val="D3ADD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s-MX" sz="2400" dirty="0">
                <a:solidFill>
                  <a:srgbClr val="000000"/>
                </a:solidFill>
                <a:latin typeface="Book Antiqua" panose="02040602050305030304" pitchFamily="18" charset="0"/>
                <a:ea typeface="Calibri" panose="020F0502020204030204" pitchFamily="34" charset="0"/>
                <a:cs typeface="Times New Roman" panose="02020603050405020304" pitchFamily="18" charset="0"/>
              </a:rPr>
              <a:t>Se puede identificar el derecho y revés de la tela, en algunas con más facilidad que otras, pero algunas de las características son: el derecho siempre va a ser más brillante que el revés y los derechos siempre son más suaves.</a:t>
            </a:r>
            <a:endParaRPr lang="es-MX" sz="2400" dirty="0">
              <a:latin typeface="Book Antiqua" panose="0204060205030503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s-MX" sz="2400" dirty="0">
                <a:solidFill>
                  <a:srgbClr val="000000"/>
                </a:solidFill>
                <a:latin typeface="Book Antiqua" panose="02040602050305030304" pitchFamily="18" charset="0"/>
                <a:ea typeface="Calibri" panose="020F0502020204030204" pitchFamily="34" charset="0"/>
                <a:cs typeface="Times New Roman" panose="02020603050405020304" pitchFamily="18" charset="0"/>
              </a:rPr>
              <a:t>Una vez identificado el derecho es aconsejable que hagas una marca para ya tenerlo determinado.</a:t>
            </a:r>
            <a:endParaRPr lang="es-MX" sz="2400" dirty="0">
              <a:effectLst/>
              <a:latin typeface="Book Antiqua" panose="02040602050305030304" pitchFamily="18" charset="0"/>
              <a:ea typeface="Calibri" panose="020F0502020204030204" pitchFamily="34" charset="0"/>
              <a:cs typeface="Times New Roman" panose="02020603050405020304" pitchFamily="18" charset="0"/>
            </a:endParaRPr>
          </a:p>
        </p:txBody>
      </p:sp>
      <p:sp>
        <p:nvSpPr>
          <p:cNvPr id="5" name="Elipse 4"/>
          <p:cNvSpPr/>
          <p:nvPr/>
        </p:nvSpPr>
        <p:spPr>
          <a:xfrm>
            <a:off x="6101254" y="1797270"/>
            <a:ext cx="5580993" cy="4461640"/>
          </a:xfrm>
          <a:prstGeom prst="ellipse">
            <a:avLst/>
          </a:prstGeom>
          <a:blipFill>
            <a:blip r:embed="rId3"/>
            <a:stretch>
              <a:fillRect/>
            </a:stretch>
          </a:blipFill>
          <a:ln w="57150">
            <a:solidFill>
              <a:srgbClr val="EA14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2159316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ángulo 1"/>
          <p:cNvSpPr/>
          <p:nvPr/>
        </p:nvSpPr>
        <p:spPr>
          <a:xfrm>
            <a:off x="516834" y="695738"/>
            <a:ext cx="5148469" cy="5208105"/>
          </a:xfrm>
          <a:prstGeom prst="rect">
            <a:avLst/>
          </a:prstGeom>
          <a:blipFill>
            <a:blip r:embed="rId3"/>
            <a:stretch>
              <a:fillRect/>
            </a:stretch>
          </a:blipFill>
          <a:ln w="57150">
            <a:solidFill>
              <a:srgbClr val="EA14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Rectángulo 3"/>
          <p:cNvSpPr/>
          <p:nvPr/>
        </p:nvSpPr>
        <p:spPr>
          <a:xfrm>
            <a:off x="5883965" y="695738"/>
            <a:ext cx="5565913" cy="5208105"/>
          </a:xfrm>
          <a:prstGeom prst="rect">
            <a:avLst/>
          </a:prstGeom>
          <a:solidFill>
            <a:schemeClr val="accent1">
              <a:lumMod val="20000"/>
              <a:lumOff val="8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4000" dirty="0" smtClean="0">
                <a:solidFill>
                  <a:schemeClr val="accent5">
                    <a:lumMod val="50000"/>
                  </a:schemeClr>
                </a:solidFill>
                <a:latin typeface="Chiller" panose="04020404031007020602" pitchFamily="82" charset="0"/>
              </a:rPr>
              <a:t>Conocer la dirección correcta de una tela al momento de  cortar una  prenda es una tarea que requiere  mucho cuidado y conocimiento, aunque una vez que tengas dominado este tema  cada vez será mas sencillo hacerlo</a:t>
            </a:r>
            <a:r>
              <a:rPr lang="es-MX" sz="4000" dirty="0" smtClean="0">
                <a:latin typeface="Chiller" panose="04020404031007020602" pitchFamily="82" charset="0"/>
              </a:rPr>
              <a:t>..</a:t>
            </a:r>
            <a:endParaRPr lang="es-MX" sz="4000" dirty="0">
              <a:latin typeface="Chiller" panose="04020404031007020602" pitchFamily="82" charset="0"/>
            </a:endParaRPr>
          </a:p>
        </p:txBody>
      </p:sp>
    </p:spTree>
    <p:extLst>
      <p:ext uri="{BB962C8B-B14F-4D97-AF65-F5344CB8AC3E}">
        <p14:creationId xmlns:p14="http://schemas.microsoft.com/office/powerpoint/2010/main" val="720390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ángulo redondeado 1"/>
          <p:cNvSpPr/>
          <p:nvPr/>
        </p:nvSpPr>
        <p:spPr>
          <a:xfrm>
            <a:off x="6301408" y="735496"/>
            <a:ext cx="5108713" cy="5665304"/>
          </a:xfrm>
          <a:prstGeom prst="roundRect">
            <a:avLst/>
          </a:prstGeom>
          <a:blipFill>
            <a:blip r:embed="rId3"/>
            <a:stretch>
              <a:fillRect/>
            </a:stretch>
          </a:blipFill>
          <a:ln w="57150">
            <a:solidFill>
              <a:srgbClr val="EA14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Rectángulo redondeado 2"/>
          <p:cNvSpPr/>
          <p:nvPr/>
        </p:nvSpPr>
        <p:spPr>
          <a:xfrm>
            <a:off x="675860" y="735496"/>
            <a:ext cx="5108713" cy="5665304"/>
          </a:xfrm>
          <a:prstGeom prst="roundRect">
            <a:avLst/>
          </a:prstGeom>
          <a:solidFill>
            <a:schemeClr val="accent1">
              <a:lumMod val="20000"/>
              <a:lumOff val="8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b="0" i="0" dirty="0" smtClean="0">
                <a:solidFill>
                  <a:schemeClr val="accent5">
                    <a:lumMod val="50000"/>
                  </a:schemeClr>
                </a:solidFill>
                <a:effectLst/>
                <a:latin typeface="Book Antiqua" panose="02040602050305030304" pitchFamily="18" charset="0"/>
              </a:rPr>
              <a:t>Las telas están formadas por dos series de </a:t>
            </a:r>
            <a:r>
              <a:rPr lang="es-MX" sz="2000" b="1" i="0" dirty="0" smtClean="0">
                <a:solidFill>
                  <a:schemeClr val="accent5">
                    <a:lumMod val="50000"/>
                  </a:schemeClr>
                </a:solidFill>
                <a:effectLst/>
                <a:latin typeface="Book Antiqua" panose="02040602050305030304" pitchFamily="18" charset="0"/>
              </a:rPr>
              <a:t>hilos</a:t>
            </a:r>
            <a:r>
              <a:rPr lang="es-MX" sz="2000" b="0" i="0" dirty="0" smtClean="0">
                <a:solidFill>
                  <a:schemeClr val="accent5">
                    <a:lumMod val="50000"/>
                  </a:schemeClr>
                </a:solidFill>
                <a:effectLst/>
                <a:latin typeface="Book Antiqua" panose="02040602050305030304" pitchFamily="18" charset="0"/>
              </a:rPr>
              <a:t>. Unos que van de arriba hacia bajo y que forman la urdimbre comúnmente conocida como “</a:t>
            </a:r>
            <a:r>
              <a:rPr lang="es-MX" sz="2000" b="1" i="0" dirty="0" smtClean="0">
                <a:solidFill>
                  <a:schemeClr val="accent5">
                    <a:lumMod val="50000"/>
                  </a:schemeClr>
                </a:solidFill>
                <a:effectLst/>
                <a:latin typeface="Book Antiqua" panose="02040602050305030304" pitchFamily="18" charset="0"/>
              </a:rPr>
              <a:t>hilo de la tela</a:t>
            </a:r>
            <a:r>
              <a:rPr lang="es-MX" sz="2000" b="0" i="0" dirty="0" smtClean="0">
                <a:solidFill>
                  <a:schemeClr val="accent5">
                    <a:lumMod val="50000"/>
                  </a:schemeClr>
                </a:solidFill>
                <a:effectLst/>
                <a:latin typeface="Book Antiqua" panose="02040602050305030304" pitchFamily="18" charset="0"/>
              </a:rPr>
              <a:t>”, y otra serie de hilos que van de orillo a orillo y que forman el ancho de la tela conocida con el nombre de</a:t>
            </a:r>
            <a:r>
              <a:rPr lang="es-MX" sz="2000" b="1" i="0" dirty="0" smtClean="0">
                <a:solidFill>
                  <a:schemeClr val="accent5">
                    <a:lumMod val="50000"/>
                  </a:schemeClr>
                </a:solidFill>
                <a:effectLst/>
                <a:latin typeface="Book Antiqua" panose="02040602050305030304" pitchFamily="18" charset="0"/>
              </a:rPr>
              <a:t> trama</a:t>
            </a:r>
            <a:r>
              <a:rPr lang="es-MX" sz="2000" b="0" i="0" dirty="0" smtClean="0">
                <a:solidFill>
                  <a:schemeClr val="accent5">
                    <a:lumMod val="50000"/>
                  </a:schemeClr>
                </a:solidFill>
                <a:effectLst/>
                <a:latin typeface="Book Antiqua" panose="02040602050305030304" pitchFamily="18" charset="0"/>
              </a:rPr>
              <a:t>. Las telas a todo lo largo tienen a cada lado un orillo para darle resistencia. Las telas cortadas en el sentido de la urdimbre, es decir a lo largo de la tela, son las que menos se deforman y dan una mejor presentación a la confección</a:t>
            </a:r>
            <a:endParaRPr lang="es-MX" sz="2000" dirty="0">
              <a:solidFill>
                <a:schemeClr val="accent5">
                  <a:lumMod val="50000"/>
                </a:schemeClr>
              </a:solidFill>
              <a:latin typeface="Book Antiqua" panose="02040602050305030304" pitchFamily="18" charset="0"/>
            </a:endParaRPr>
          </a:p>
        </p:txBody>
      </p:sp>
    </p:spTree>
    <p:extLst>
      <p:ext uri="{BB962C8B-B14F-4D97-AF65-F5344CB8AC3E}">
        <p14:creationId xmlns:p14="http://schemas.microsoft.com/office/powerpoint/2010/main" val="4252082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Rectángulo redondeado 2"/>
          <p:cNvSpPr/>
          <p:nvPr/>
        </p:nvSpPr>
        <p:spPr>
          <a:xfrm>
            <a:off x="3690773" y="599091"/>
            <a:ext cx="4779579" cy="587265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dirty="0">
                <a:solidFill>
                  <a:srgbClr val="002060"/>
                </a:solidFill>
                <a:latin typeface="Book Antiqua" panose="02040602050305030304" pitchFamily="18" charset="0"/>
              </a:rPr>
              <a:t>El sentido diagonal de la tela se llama sesgo o bies es el hilo en 45º. Algunas telas cuando se cortan en sentido diagonal o al sesgo ceden y se deforman con facilidad. En muchas ocasiones es necesario cortar piezas al sesgo por razón de diseño, de caída de la prenda, de ajuste perfecto, pero lo normal es cortarlas al hilo o largo de la tela, por ser este sentido mas fuerte y estable. Se dice que una prenda es perfecta cuando la urdimbre y la trama forman un ángulo de 90º. </a:t>
            </a:r>
          </a:p>
        </p:txBody>
      </p:sp>
      <p:sp>
        <p:nvSpPr>
          <p:cNvPr id="4" name="Elipse 3"/>
          <p:cNvSpPr/>
          <p:nvPr/>
        </p:nvSpPr>
        <p:spPr>
          <a:xfrm>
            <a:off x="164881" y="386255"/>
            <a:ext cx="3888827" cy="6085489"/>
          </a:xfrm>
          <a:prstGeom prst="ellipse">
            <a:avLst/>
          </a:prstGeom>
          <a:blipFill>
            <a:blip r:embed="rId3"/>
            <a:stretch>
              <a:fillRect/>
            </a:stretch>
          </a:blipFill>
          <a:ln/>
          <a:effectLst>
            <a:glow rad="228600">
              <a:schemeClr val="accent5">
                <a:satMod val="175000"/>
                <a:alpha val="40000"/>
              </a:schemeClr>
            </a:glow>
          </a:effectLst>
        </p:spPr>
        <p:style>
          <a:lnRef idx="2">
            <a:schemeClr val="dk1"/>
          </a:lnRef>
          <a:fillRef idx="1">
            <a:schemeClr val="lt1"/>
          </a:fillRef>
          <a:effectRef idx="0">
            <a:schemeClr val="dk1"/>
          </a:effectRef>
          <a:fontRef idx="minor">
            <a:schemeClr val="dk1"/>
          </a:fontRef>
        </p:style>
        <p:txBody>
          <a:bodyPr rtlCol="0" anchor="ctr"/>
          <a:lstStyle/>
          <a:p>
            <a:pPr algn="ctr"/>
            <a:endParaRPr lang="es-MX"/>
          </a:p>
        </p:txBody>
      </p:sp>
      <p:sp>
        <p:nvSpPr>
          <p:cNvPr id="5" name="Elipse 4"/>
          <p:cNvSpPr/>
          <p:nvPr/>
        </p:nvSpPr>
        <p:spPr>
          <a:xfrm>
            <a:off x="8107416" y="386255"/>
            <a:ext cx="4012325" cy="6085489"/>
          </a:xfrm>
          <a:prstGeom prst="ellipse">
            <a:avLst/>
          </a:prstGeom>
          <a:blipFill>
            <a:blip r:embed="rId4"/>
            <a:stretch>
              <a:fillRect/>
            </a:stretch>
          </a:blipFill>
          <a:ln/>
          <a:effectLst>
            <a:glow rad="228600">
              <a:schemeClr val="accent5">
                <a:satMod val="175000"/>
                <a:alpha val="40000"/>
              </a:schemeClr>
            </a:glow>
          </a:effectLst>
        </p:spPr>
        <p:style>
          <a:lnRef idx="2">
            <a:schemeClr val="dk1"/>
          </a:lnRef>
          <a:fillRef idx="1">
            <a:schemeClr val="lt1"/>
          </a:fillRef>
          <a:effectRef idx="0">
            <a:schemeClr val="dk1"/>
          </a:effectRef>
          <a:fontRef idx="minor">
            <a:schemeClr val="dk1"/>
          </a:fontRef>
        </p:style>
        <p:txBody>
          <a:bodyPr rtlCol="0" anchor="ctr"/>
          <a:lstStyle/>
          <a:p>
            <a:pPr algn="ctr"/>
            <a:endParaRPr lang="es-MX"/>
          </a:p>
        </p:txBody>
      </p:sp>
    </p:spTree>
    <p:extLst>
      <p:ext uri="{BB962C8B-B14F-4D97-AF65-F5344CB8AC3E}">
        <p14:creationId xmlns:p14="http://schemas.microsoft.com/office/powerpoint/2010/main" val="30727496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inta hacia abajo 2"/>
          <p:cNvSpPr/>
          <p:nvPr/>
        </p:nvSpPr>
        <p:spPr>
          <a:xfrm>
            <a:off x="932793" y="536027"/>
            <a:ext cx="10326414" cy="1718442"/>
          </a:xfrm>
          <a:prstGeom prst="ribbon">
            <a:avLst>
              <a:gd name="adj1" fmla="val 33333"/>
              <a:gd name="adj2" fmla="val 50000"/>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3200" dirty="0" smtClean="0">
                <a:latin typeface="Book Antiqua" panose="02040602050305030304" pitchFamily="18" charset="0"/>
              </a:rPr>
              <a:t>METODOS PARA EXTENDER LA TELA</a:t>
            </a:r>
            <a:endParaRPr lang="es-MX" sz="3200" dirty="0">
              <a:latin typeface="Book Antiqua" panose="02040602050305030304" pitchFamily="18" charset="0"/>
            </a:endParaRPr>
          </a:p>
        </p:txBody>
      </p:sp>
      <p:sp>
        <p:nvSpPr>
          <p:cNvPr id="4" name="Preparación 3"/>
          <p:cNvSpPr/>
          <p:nvPr/>
        </p:nvSpPr>
        <p:spPr>
          <a:xfrm>
            <a:off x="3258207" y="2995448"/>
            <a:ext cx="5675586" cy="3121572"/>
          </a:xfrm>
          <a:prstGeom prst="flowChartPreparation">
            <a:avLst/>
          </a:prstGeom>
          <a:blipFill>
            <a:blip r:embed="rId3"/>
            <a:stretch>
              <a:fillRect/>
            </a:stretch>
          </a:blipFill>
          <a:ln w="571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22099478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Datos almacenados 2"/>
          <p:cNvSpPr/>
          <p:nvPr/>
        </p:nvSpPr>
        <p:spPr>
          <a:xfrm>
            <a:off x="331076" y="725214"/>
            <a:ext cx="5628290" cy="5155324"/>
          </a:xfrm>
          <a:prstGeom prst="flowChartOnlineStorage">
            <a:avLst/>
          </a:prstGeom>
          <a:solidFill>
            <a:schemeClr val="accent5">
              <a:lumMod val="20000"/>
              <a:lumOff val="80000"/>
            </a:schemeClr>
          </a:solidFill>
          <a:ln w="57150">
            <a:solidFill>
              <a:schemeClr val="accent5">
                <a:lumMod val="50000"/>
              </a:schemeClr>
            </a:solidFill>
          </a:ln>
        </p:spPr>
        <p:style>
          <a:lnRef idx="0">
            <a:scrgbClr r="0" g="0" b="0"/>
          </a:lnRef>
          <a:fillRef idx="0">
            <a:scrgbClr r="0" g="0" b="0"/>
          </a:fillRef>
          <a:effectRef idx="0">
            <a:scrgbClr r="0" g="0" b="0"/>
          </a:effectRef>
          <a:fontRef idx="minor">
            <a:schemeClr val="lt1"/>
          </a:fontRef>
        </p:style>
        <p:txBody>
          <a:bodyPr rtlCol="0" anchor="ctr"/>
          <a:lstStyle/>
          <a:p>
            <a:r>
              <a:rPr lang="es-MX" sz="2400" dirty="0" smtClean="0">
                <a:solidFill>
                  <a:schemeClr val="accent5">
                    <a:lumMod val="50000"/>
                  </a:schemeClr>
                </a:solidFill>
                <a:latin typeface="Book Antiqua" panose="02040602050305030304" pitchFamily="18" charset="0"/>
              </a:rPr>
              <a:t>El </a:t>
            </a:r>
            <a:r>
              <a:rPr lang="es-MX" sz="2400" dirty="0">
                <a:solidFill>
                  <a:schemeClr val="accent5">
                    <a:lumMod val="50000"/>
                  </a:schemeClr>
                </a:solidFill>
                <a:latin typeface="Book Antiqua" panose="02040602050305030304" pitchFamily="18" charset="0"/>
              </a:rPr>
              <a:t>tiempo de </a:t>
            </a:r>
            <a:r>
              <a:rPr lang="es-MX" sz="2400" b="1" dirty="0">
                <a:solidFill>
                  <a:schemeClr val="accent5">
                    <a:lumMod val="50000"/>
                  </a:schemeClr>
                </a:solidFill>
                <a:latin typeface="Book Antiqua" panose="02040602050305030304" pitchFamily="18" charset="0"/>
              </a:rPr>
              <a:t>reposo, </a:t>
            </a:r>
            <a:r>
              <a:rPr lang="es-MX" sz="2400" dirty="0">
                <a:solidFill>
                  <a:schemeClr val="accent5">
                    <a:lumMod val="50000"/>
                  </a:schemeClr>
                </a:solidFill>
                <a:latin typeface="Book Antiqua" panose="02040602050305030304" pitchFamily="18" charset="0"/>
              </a:rPr>
              <a:t>consiste en </a:t>
            </a:r>
            <a:r>
              <a:rPr lang="es-MX" sz="2400" dirty="0" smtClean="0">
                <a:solidFill>
                  <a:schemeClr val="accent5">
                    <a:lumMod val="50000"/>
                  </a:schemeClr>
                </a:solidFill>
                <a:latin typeface="Book Antiqua" panose="02040602050305030304" pitchFamily="18" charset="0"/>
              </a:rPr>
              <a:t>desenrollar la tela </a:t>
            </a:r>
            <a:r>
              <a:rPr lang="es-MX" sz="2400" dirty="0">
                <a:solidFill>
                  <a:schemeClr val="accent5">
                    <a:lumMod val="50000"/>
                  </a:schemeClr>
                </a:solidFill>
                <a:latin typeface="Book Antiqua" panose="02040602050305030304" pitchFamily="18" charset="0"/>
              </a:rPr>
              <a:t>en forma plegada y dejarlo reposar por un período determinado para que recupere su forma, la cual pudo ser afectada al ser </a:t>
            </a:r>
            <a:r>
              <a:rPr lang="es-MX" sz="2400" dirty="0" smtClean="0">
                <a:solidFill>
                  <a:schemeClr val="accent5">
                    <a:lumMod val="50000"/>
                  </a:schemeClr>
                </a:solidFill>
                <a:latin typeface="Book Antiqua" panose="02040602050305030304" pitchFamily="18" charset="0"/>
              </a:rPr>
              <a:t>expuesto a </a:t>
            </a:r>
            <a:r>
              <a:rPr lang="es-MX" sz="2400" dirty="0">
                <a:solidFill>
                  <a:schemeClr val="accent5">
                    <a:lumMod val="50000"/>
                  </a:schemeClr>
                </a:solidFill>
                <a:latin typeface="Book Antiqua" panose="02040602050305030304" pitchFamily="18" charset="0"/>
              </a:rPr>
              <a:t>procesos como el del enrollado. Este proceso previene encogimientos y por consiguiente, fallas en las prendas</a:t>
            </a:r>
          </a:p>
        </p:txBody>
      </p:sp>
      <p:sp>
        <p:nvSpPr>
          <p:cNvPr id="4" name="Elipse 3"/>
          <p:cNvSpPr/>
          <p:nvPr/>
        </p:nvSpPr>
        <p:spPr>
          <a:xfrm>
            <a:off x="5441796" y="531990"/>
            <a:ext cx="6089335" cy="5541771"/>
          </a:xfrm>
          <a:prstGeom prst="ellipse">
            <a:avLst/>
          </a:prstGeom>
          <a:blipFill>
            <a:blip r:embed="rId3"/>
            <a:stretch>
              <a:fillRect/>
            </a:stretch>
          </a:blipFill>
          <a:ln w="762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616849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Operación manual 2"/>
          <p:cNvSpPr/>
          <p:nvPr/>
        </p:nvSpPr>
        <p:spPr>
          <a:xfrm>
            <a:off x="1150883" y="1497722"/>
            <a:ext cx="5076496" cy="4997669"/>
          </a:xfrm>
          <a:prstGeom prst="flowChartManualOperation">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s-MX" b="1" dirty="0">
                <a:solidFill>
                  <a:schemeClr val="accent5">
                    <a:lumMod val="50000"/>
                  </a:schemeClr>
                </a:solidFill>
                <a:latin typeface="Book Antiqua" panose="02040602050305030304" pitchFamily="18" charset="0"/>
              </a:rPr>
              <a:t> No dejar que la tela caiga. Imagínate que tienes tres metros de tela y tu mesa de cortar mide un metro, colocas la telas, el patrón encima y cortas, al principio parece que no pasa nada </a:t>
            </a:r>
            <a:r>
              <a:rPr lang="es-MX" b="1" dirty="0" smtClean="0">
                <a:solidFill>
                  <a:schemeClr val="accent5">
                    <a:lumMod val="50000"/>
                  </a:schemeClr>
                </a:solidFill>
                <a:latin typeface="Book Antiqua" panose="02040602050305030304" pitchFamily="18" charset="0"/>
              </a:rPr>
              <a:t>pero </a:t>
            </a:r>
            <a:r>
              <a:rPr lang="es-MX" b="1" dirty="0">
                <a:solidFill>
                  <a:schemeClr val="accent5">
                    <a:lumMod val="50000"/>
                  </a:schemeClr>
                </a:solidFill>
                <a:latin typeface="Book Antiqua" panose="02040602050305030304" pitchFamily="18" charset="0"/>
              </a:rPr>
              <a:t>a</a:t>
            </a:r>
            <a:r>
              <a:rPr lang="es-MX" b="1" dirty="0" smtClean="0">
                <a:solidFill>
                  <a:schemeClr val="accent5">
                    <a:lumMod val="50000"/>
                  </a:schemeClr>
                </a:solidFill>
                <a:latin typeface="Book Antiqua" panose="02040602050305030304" pitchFamily="18" charset="0"/>
              </a:rPr>
              <a:t>l </a:t>
            </a:r>
            <a:r>
              <a:rPr lang="es-MX" b="1" dirty="0">
                <a:solidFill>
                  <a:schemeClr val="accent5">
                    <a:lumMod val="50000"/>
                  </a:schemeClr>
                </a:solidFill>
                <a:latin typeface="Book Antiqua" panose="02040602050305030304" pitchFamily="18" charset="0"/>
              </a:rPr>
              <a:t>final </a:t>
            </a:r>
            <a:r>
              <a:rPr lang="es-MX" b="1" dirty="0" smtClean="0">
                <a:solidFill>
                  <a:schemeClr val="accent5">
                    <a:lumMod val="50000"/>
                  </a:schemeClr>
                </a:solidFill>
                <a:latin typeface="Book Antiqua" panose="02040602050305030304" pitchFamily="18" charset="0"/>
              </a:rPr>
              <a:t>la </a:t>
            </a:r>
            <a:r>
              <a:rPr lang="es-MX" b="1" dirty="0">
                <a:solidFill>
                  <a:schemeClr val="accent5">
                    <a:lumMod val="50000"/>
                  </a:schemeClr>
                </a:solidFill>
                <a:latin typeface="Book Antiqua" panose="02040602050305030304" pitchFamily="18" charset="0"/>
              </a:rPr>
              <a:t>tela que </a:t>
            </a:r>
            <a:r>
              <a:rPr lang="es-MX" b="1" dirty="0" smtClean="0">
                <a:solidFill>
                  <a:schemeClr val="accent5">
                    <a:lumMod val="50000"/>
                  </a:schemeClr>
                </a:solidFill>
                <a:latin typeface="Book Antiqua" panose="02040602050305030304" pitchFamily="18" charset="0"/>
              </a:rPr>
              <a:t>no está </a:t>
            </a:r>
            <a:r>
              <a:rPr lang="es-MX" b="1" dirty="0">
                <a:solidFill>
                  <a:schemeClr val="accent5">
                    <a:lumMod val="50000"/>
                  </a:schemeClr>
                </a:solidFill>
                <a:latin typeface="Book Antiqua" panose="02040602050305030304" pitchFamily="18" charset="0"/>
              </a:rPr>
              <a:t>sobre la mesa está sometida a más tensión que el resto y si cortas así el patrón se deforma. Lo ideal es que dobles el sobrante y lo dejes encima de una silla cercana, siempre </a:t>
            </a:r>
            <a:r>
              <a:rPr lang="es-MX" sz="2000" b="1" dirty="0">
                <a:solidFill>
                  <a:schemeClr val="accent5">
                    <a:lumMod val="50000"/>
                  </a:schemeClr>
                </a:solidFill>
                <a:latin typeface="Book Antiqua" panose="02040602050305030304" pitchFamily="18" charset="0"/>
              </a:rPr>
              <a:t>sin estirar.</a:t>
            </a:r>
          </a:p>
        </p:txBody>
      </p:sp>
      <p:sp>
        <p:nvSpPr>
          <p:cNvPr id="4" name="Rectángulo 3"/>
          <p:cNvSpPr/>
          <p:nvPr/>
        </p:nvSpPr>
        <p:spPr>
          <a:xfrm>
            <a:off x="189187" y="378373"/>
            <a:ext cx="11587654" cy="725211"/>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s-MX" b="1" dirty="0" smtClean="0">
                <a:solidFill>
                  <a:schemeClr val="accent5">
                    <a:lumMod val="50000"/>
                  </a:schemeClr>
                </a:solidFill>
              </a:rPr>
              <a:t>Utiliza una mesa  plana y lisa lo suficientemente grande  para que tu tela no cuelgue , si no la tuvieras  es preferible hacer el corte en el piso cerciorándote de que este bien limpio.</a:t>
            </a:r>
            <a:endParaRPr lang="es-MX" b="1" dirty="0">
              <a:solidFill>
                <a:schemeClr val="accent5">
                  <a:lumMod val="50000"/>
                </a:schemeClr>
              </a:solidFill>
            </a:endParaRPr>
          </a:p>
        </p:txBody>
      </p:sp>
      <p:sp>
        <p:nvSpPr>
          <p:cNvPr id="6" name="Trapecio 5"/>
          <p:cNvSpPr/>
          <p:nvPr/>
        </p:nvSpPr>
        <p:spPr>
          <a:xfrm>
            <a:off x="5733392" y="1497722"/>
            <a:ext cx="5171092" cy="5029203"/>
          </a:xfrm>
          <a:prstGeom prst="trapezoid">
            <a:avLst>
              <a:gd name="adj" fmla="val 19322"/>
            </a:avLst>
          </a:prstGeom>
          <a:blipFill>
            <a:blip r:embed="rId3"/>
            <a:stretch>
              <a:fillRect/>
            </a:stretch>
          </a:blipFill>
          <a:ln w="571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2495035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042" y="0"/>
            <a:ext cx="12192000" cy="6858000"/>
          </a:xfrm>
          <a:prstGeom prst="rect">
            <a:avLst/>
          </a:prstGeom>
        </p:spPr>
      </p:pic>
      <p:sp>
        <p:nvSpPr>
          <p:cNvPr id="3" name="Rectángulo 2"/>
          <p:cNvSpPr/>
          <p:nvPr/>
        </p:nvSpPr>
        <p:spPr>
          <a:xfrm>
            <a:off x="315310" y="189185"/>
            <a:ext cx="11477297" cy="898635"/>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s-MX" sz="2400" dirty="0">
                <a:solidFill>
                  <a:schemeClr val="accent5">
                    <a:lumMod val="50000"/>
                  </a:schemeClr>
                </a:solidFill>
                <a:latin typeface="Book Antiqua" panose="02040602050305030304" pitchFamily="18" charset="0"/>
              </a:rPr>
              <a:t> Comprobar la dirección de los estampados, tono o pelo del tejido, todos deben estar en la misma dirección para que la prenda sea homogénea</a:t>
            </a:r>
          </a:p>
        </p:txBody>
      </p:sp>
      <p:sp>
        <p:nvSpPr>
          <p:cNvPr id="6" name="Elipse 5"/>
          <p:cNvSpPr/>
          <p:nvPr/>
        </p:nvSpPr>
        <p:spPr>
          <a:xfrm>
            <a:off x="2727435" y="1592316"/>
            <a:ext cx="2774732" cy="4319752"/>
          </a:xfrm>
          <a:prstGeom prst="ellipse">
            <a:avLst/>
          </a:prstGeom>
          <a:blipFill>
            <a:blip r:embed="rId3"/>
            <a:stretch>
              <a:fillRect/>
            </a:stretch>
          </a:blipFill>
          <a:ln w="571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Datos almacenados 6"/>
          <p:cNvSpPr/>
          <p:nvPr/>
        </p:nvSpPr>
        <p:spPr>
          <a:xfrm>
            <a:off x="315310" y="1592315"/>
            <a:ext cx="2601311" cy="4319753"/>
          </a:xfrm>
          <a:prstGeom prst="flowChartOnlineStorage">
            <a:avLst/>
          </a:prstGeom>
          <a:solidFill>
            <a:srgbClr val="EA1475"/>
          </a:soli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b="1" dirty="0">
                <a:solidFill>
                  <a:schemeClr val="tx1"/>
                </a:solidFill>
                <a:latin typeface="Book Antiqua" panose="02040602050305030304" pitchFamily="18" charset="0"/>
                <a:ea typeface="Calibri" panose="020F0502020204030204" pitchFamily="34" charset="0"/>
                <a:cs typeface="Times New Roman" panose="02020603050405020304" pitchFamily="18" charset="0"/>
              </a:rPr>
              <a:t>Las telas que no tienen estampado se suelen cortar en cualquier dirección solo respetando el hilo de la tela</a:t>
            </a:r>
            <a:r>
              <a:rPr lang="es-MX" b="1" dirty="0">
                <a:solidFill>
                  <a:schemeClr val="tx1"/>
                </a:solidFill>
                <a:latin typeface="Book Antiqua" panose="02040602050305030304" pitchFamily="18" charset="0"/>
                <a:ea typeface="Calibri" panose="020F0502020204030204" pitchFamily="34" charset="0"/>
                <a:cs typeface="Times New Roman" panose="02020603050405020304" pitchFamily="18" charset="0"/>
              </a:rPr>
              <a:t>.</a:t>
            </a:r>
            <a:endParaRPr lang="es-MX" b="1" dirty="0">
              <a:solidFill>
                <a:schemeClr val="tx1"/>
              </a:solidFill>
              <a:latin typeface="Book Antiqua" panose="02040602050305030304" pitchFamily="18" charset="0"/>
            </a:endParaRPr>
          </a:p>
        </p:txBody>
      </p:sp>
      <p:sp>
        <p:nvSpPr>
          <p:cNvPr id="8" name="Datos almacenados 7"/>
          <p:cNvSpPr/>
          <p:nvPr/>
        </p:nvSpPr>
        <p:spPr>
          <a:xfrm>
            <a:off x="5875284" y="1592315"/>
            <a:ext cx="2779985" cy="4319753"/>
          </a:xfrm>
          <a:prstGeom prst="flowChartOnlineStorage">
            <a:avLst/>
          </a:prstGeom>
          <a:solidFill>
            <a:srgbClr val="EA14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a:solidFill>
                  <a:schemeClr val="tx1"/>
                </a:solidFill>
                <a:latin typeface="Book Antiqua" panose="02040602050305030304" pitchFamily="18" charset="0"/>
              </a:rPr>
              <a:t>Si la tela tiene dibujos se elige un extremo de la tela como parte superior y se sigue la posición indicada del estampado sobre el molde. Hay que tomar en cuenta que existen estampados simétricos y asimétricos.</a:t>
            </a:r>
          </a:p>
        </p:txBody>
      </p:sp>
      <p:sp>
        <p:nvSpPr>
          <p:cNvPr id="9" name="Elipse 8"/>
          <p:cNvSpPr/>
          <p:nvPr/>
        </p:nvSpPr>
        <p:spPr>
          <a:xfrm>
            <a:off x="8460830" y="1592315"/>
            <a:ext cx="2779984" cy="4319753"/>
          </a:xfrm>
          <a:prstGeom prst="ellipse">
            <a:avLst/>
          </a:prstGeom>
          <a:blipFill>
            <a:blip r:embed="rId4"/>
            <a:stretch>
              <a:fillRect/>
            </a:stretch>
          </a:blipFill>
          <a:ln w="762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0575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042" y="0"/>
            <a:ext cx="12192000" cy="6858000"/>
          </a:xfrm>
          <a:prstGeom prst="rect">
            <a:avLst/>
          </a:prstGeom>
        </p:spPr>
      </p:pic>
      <p:sp>
        <p:nvSpPr>
          <p:cNvPr id="3" name="Pergamino horizontal 2"/>
          <p:cNvSpPr/>
          <p:nvPr/>
        </p:nvSpPr>
        <p:spPr>
          <a:xfrm>
            <a:off x="756233" y="488731"/>
            <a:ext cx="3909848" cy="5454870"/>
          </a:xfrm>
          <a:prstGeom prst="horizontalScroll">
            <a:avLst/>
          </a:prstGeom>
          <a:blipFill>
            <a:blip r:embed="rId3"/>
            <a:stretch>
              <a:fillRect/>
            </a:stretch>
          </a:blipFill>
          <a:ln w="762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3200" b="1" dirty="0" smtClean="0">
                <a:solidFill>
                  <a:schemeClr val="accent4">
                    <a:lumMod val="40000"/>
                    <a:lumOff val="60000"/>
                  </a:schemeClr>
                </a:solidFill>
                <a:latin typeface="Book Antiqua" panose="02040602050305030304" pitchFamily="18" charset="0"/>
              </a:rPr>
              <a:t>ESTAMPADOS SIMETRICOS</a:t>
            </a:r>
          </a:p>
        </p:txBody>
      </p:sp>
      <p:sp>
        <p:nvSpPr>
          <p:cNvPr id="4" name="Flecha izquierda 3"/>
          <p:cNvSpPr/>
          <p:nvPr/>
        </p:nvSpPr>
        <p:spPr>
          <a:xfrm>
            <a:off x="5218771" y="488731"/>
            <a:ext cx="6378497" cy="5454870"/>
          </a:xfrm>
          <a:prstGeom prst="leftArrow">
            <a:avLst/>
          </a:prstGeom>
          <a:solidFill>
            <a:schemeClr val="accent4">
              <a:lumMod val="40000"/>
              <a:lumOff val="60000"/>
            </a:schemeClr>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3200" b="1" dirty="0">
                <a:solidFill>
                  <a:schemeClr val="accent5">
                    <a:lumMod val="50000"/>
                  </a:schemeClr>
                </a:solidFill>
              </a:rPr>
              <a:t>Los dibujos del estampado van a todas direcciones de la misma manera los moldes </a:t>
            </a:r>
            <a:r>
              <a:rPr lang="es-MX" sz="3200" b="1" dirty="0" smtClean="0">
                <a:solidFill>
                  <a:schemeClr val="accent5">
                    <a:lumMod val="50000"/>
                  </a:schemeClr>
                </a:solidFill>
              </a:rPr>
              <a:t>podrán ir </a:t>
            </a:r>
            <a:r>
              <a:rPr lang="es-MX" sz="3200" b="1" dirty="0">
                <a:solidFill>
                  <a:schemeClr val="accent5">
                    <a:lumMod val="50000"/>
                  </a:schemeClr>
                </a:solidFill>
              </a:rPr>
              <a:t>en las dos direcciones.</a:t>
            </a:r>
          </a:p>
          <a:p>
            <a:r>
              <a:rPr lang="es-MX" b="1" dirty="0"/>
              <a:t> </a:t>
            </a:r>
            <a:endParaRPr lang="es-MX" dirty="0"/>
          </a:p>
        </p:txBody>
      </p:sp>
    </p:spTree>
    <p:extLst>
      <p:ext uri="{BB962C8B-B14F-4D97-AF65-F5344CB8AC3E}">
        <p14:creationId xmlns:p14="http://schemas.microsoft.com/office/powerpoint/2010/main" val="124783054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376</TotalTime>
  <Words>462</Words>
  <Application>Microsoft Office PowerPoint</Application>
  <PresentationFormat>Panorámica</PresentationFormat>
  <Paragraphs>24</Paragraphs>
  <Slides>13</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13</vt:i4>
      </vt:variant>
    </vt:vector>
  </HeadingPairs>
  <TitlesOfParts>
    <vt:vector size="21" baseType="lpstr">
      <vt:lpstr>Arial</vt:lpstr>
      <vt:lpstr>Book Antiqua</vt:lpstr>
      <vt:lpstr>Calibri</vt:lpstr>
      <vt:lpstr>Calibri Light</vt:lpstr>
      <vt:lpstr>Chiller</vt:lpstr>
      <vt:lpstr>Ink Free</vt:lpstr>
      <vt:lpstr>Times New Roman</vt:lpstr>
      <vt:lpstr>Tema de Office</vt:lpstr>
      <vt:lpstr>PLANO DE CORTE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PLANO DE CORTE</dc:title>
  <dc:creator>Usuario de Windows</dc:creator>
  <cp:lastModifiedBy>Usuario de Windows</cp:lastModifiedBy>
  <cp:revision>37</cp:revision>
  <dcterms:created xsi:type="dcterms:W3CDTF">2020-09-24T23:27:15Z</dcterms:created>
  <dcterms:modified xsi:type="dcterms:W3CDTF">2020-10-13T19:42:15Z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439511</vt:lpwstr>
  </property>
  <property fmtid="{D5CDD505-2E9C-101B-9397-08002B2CF9AE}" name="NXPowerLiteSettings" pid="3">
    <vt:lpwstr>F7000400038000</vt:lpwstr>
  </property>
  <property fmtid="{D5CDD505-2E9C-101B-9397-08002B2CF9AE}" name="NXPowerLiteVersion" pid="4">
    <vt:lpwstr>S9.1.4</vt:lpwstr>
  </property>
</Properties>
</file>