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8" r:id="rId4"/>
    <p:sldId id="269" r:id="rId5"/>
    <p:sldId id="261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DEAF5-9310-423A-B320-E2DA475E61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A2A7CE-1AF1-41B6-B487-0D441702A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00682E-DAFA-470D-A142-1581766AA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BCD80A-02FC-4595-AFEF-0160CC3A6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4A28D2-A419-4651-8B4B-1FC11FFE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599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6B83C1-243E-4F24-B20C-89B610FDC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8D209D-D503-4B1F-84B6-BCBF6366E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AD6E87-3111-4A88-BC40-C8B97119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83C97A-F4D8-44E7-8FD5-C1D6A3C17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2367DA-9C16-4AC3-B0A5-3A54A8F17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463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6A5831F-7AF1-467B-ADB3-E78925154A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85591D-BD56-4749-B5A7-94813B9CB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23F4E7-D71D-48B9-9D83-A9877D680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B0D8F2-0A74-410A-8959-E24DC8B65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E8816F-56DE-40BF-A37F-99DAFCBA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41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AE2E3E-B598-43AE-8C73-219A7690B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FB9A38-7D61-4794-B393-BFB56E523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B9D773-B9E7-4913-9F47-0FE76D73B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F64BF0-A7EC-461E-87D8-E0EA445AF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3D9994-6EAC-4CAD-B3E0-16344C447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613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234EB9-C69A-46E7-82E8-86D17901D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545EC3-838E-4952-B01A-B03CF5052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BAF350-16A3-42F2-890D-108AC94FF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E1E136-7BED-443D-82F4-FD6C19A17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F2C90D-6571-4760-BEC1-1969839C9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25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AB7665-61BA-49DE-AE91-13754BD1F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918899-2C8A-4DE6-A408-5FB4F8B26E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69E528-F852-4852-B31E-3122EF22C4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D9DFD3-5410-4B70-900F-60BAA11CD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0FFF4A-96C8-4FCE-951F-0A5031E44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3DEEB0-309F-460E-AFC7-482BC09AF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600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E0D978-8919-4E8D-956D-2B3387CFA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3CF825-D591-4A18-A042-7A7C42C88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6080DE-53EA-48E9-8DB4-AF6353B00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9CBAB7-6ED7-4E3D-9DCB-E0A6783BA1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553AF7E-556C-4071-9B17-C14755DB4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6A66530-064B-462D-830A-C859E9B21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365911A-C0EC-4CC7-AB90-5A6801A3E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72A8C49-04E9-4D28-A9B0-CBCF3ED6B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32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18F8F-B779-4B16-887E-3477DE37D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08A79D4-53D8-4ED7-87E3-2CD2C5B26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B152708-1577-4D07-867A-CE5394358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8104512-120E-4990-916B-0DC78A568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682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FAFF2C4-2123-43A9-9B9E-C0A86DD91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7C2DCDE-3105-4C17-B2DF-C45D6F84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7D7BC1-D3AF-4251-8C2F-564666110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5726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2A1E3C-3DEA-4AAD-B749-4BC300691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3DB9A7-C7B8-41B6-B951-1FFB3B767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7B8F12-BD98-49A6-AA7D-9F5854258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5E36DD-0640-4710-AF04-50FB102AB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3A0AFD-FDA9-4224-9FCB-1672E6D9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EB73DE-4D9A-476D-85A0-1DCDF9853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7949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FDE5A8-0E25-4FB4-B2A5-F731C92D6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11CF6EC-2437-4164-B258-CB1052CBB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C625E1-04FF-43BB-A4E8-A12819D50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CC08FE-BBD5-4A38-9706-E0263F36F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AFAD27-3819-4143-8989-7DBE0C8D7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CC8574-3162-476F-85AD-02AE02E68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0582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D129D8-FA16-4FF6-9E77-98B567E95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540467-EC69-4434-9238-8284317F4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28A043-CA36-4B82-A6D8-EDF2DA2D8C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59507-7269-477A-95BC-621D340B99CE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3D10A5-25D1-41CB-8E10-610FCAA8CA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430CF7-33F4-4B6A-B316-9520B97B0D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74357-9F92-45E9-8CAC-0F0BBA2579F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205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44 ideas de Collages de telas | collages, telas, proyectos colaborativos de  arte">
            <a:extLst>
              <a:ext uri="{FF2B5EF4-FFF2-40B4-BE49-F238E27FC236}">
                <a16:creationId xmlns:a16="http://schemas.microsoft.com/office/drawing/2014/main" id="{9D420E42-718D-4408-ACE4-38771CD0D2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65F71A8-17F6-4954-9863-CBB76726CCF2}"/>
              </a:ext>
            </a:extLst>
          </p:cNvPr>
          <p:cNvSpPr txBox="1"/>
          <p:nvPr/>
        </p:nvSpPr>
        <p:spPr>
          <a:xfrm>
            <a:off x="1554480" y="2599509"/>
            <a:ext cx="8569234" cy="110799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6600" dirty="0">
                <a:latin typeface="Abadi" panose="020B0604020104020204" pitchFamily="34" charset="0"/>
              </a:rPr>
              <a:t>CONSUMOS DE TELAS</a:t>
            </a:r>
          </a:p>
        </p:txBody>
      </p:sp>
    </p:spTree>
    <p:extLst>
      <p:ext uri="{BB962C8B-B14F-4D97-AF65-F5344CB8AC3E}">
        <p14:creationId xmlns:p14="http://schemas.microsoft.com/office/powerpoint/2010/main" val="250861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55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A7F17D3-9929-4E61-9CC1-63AEC1043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90009" y="-507271"/>
            <a:ext cx="2573384" cy="2547257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rgbClr val="FFFFFF"/>
                </a:solidFill>
              </a:rPr>
              <a:t>Toma en cuenta lo siguiente: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16A185-3855-47B4-A998-501E3D06E1F8}"/>
              </a:ext>
            </a:extLst>
          </p:cNvPr>
          <p:cNvSpPr txBox="1"/>
          <p:nvPr/>
        </p:nvSpPr>
        <p:spPr>
          <a:xfrm>
            <a:off x="3009257" y="1821324"/>
            <a:ext cx="7498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endParaRPr lang="es-MX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3293E72-69FA-43A1-AE06-2CB357F31AFE}"/>
              </a:ext>
            </a:extLst>
          </p:cNvPr>
          <p:cNvSpPr txBox="1"/>
          <p:nvPr/>
        </p:nvSpPr>
        <p:spPr>
          <a:xfrm>
            <a:off x="2573384" y="1402788"/>
            <a:ext cx="88958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badi" panose="020B0604020104020204" pitchFamily="34" charset="0"/>
              </a:rPr>
              <a:t>1.- Considera en redondear la tela a metros completos o medios metros.</a:t>
            </a:r>
          </a:p>
          <a:p>
            <a:pPr algn="just"/>
            <a:r>
              <a:rPr lang="es-MX" sz="2400" dirty="0">
                <a:latin typeface="Abadi" panose="020B0604020104020204" pitchFamily="34" charset="0"/>
              </a:rPr>
              <a:t>2.- Si seleccionas telas de lycra, realiza las reducciones necesarias en los moldes para calcular el total de tela.</a:t>
            </a:r>
          </a:p>
          <a:p>
            <a:pPr algn="just"/>
            <a:r>
              <a:rPr lang="es-MX" sz="2400" dirty="0">
                <a:latin typeface="Abadi" panose="020B0604020104020204" pitchFamily="34" charset="0"/>
              </a:rPr>
              <a:t>3.- Las telas de rayas o de cuadros se cortan diferente, así que se requiere por lo menos un metro más de lo calculado.</a:t>
            </a:r>
          </a:p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just"/>
            <a:endParaRPr lang="es-MX" sz="300" dirty="0">
              <a:latin typeface="Abadi" panose="020B0604020104020204" pitchFamily="34" charset="0"/>
            </a:endParaRPr>
          </a:p>
          <a:p>
            <a:pPr algn="just"/>
            <a:r>
              <a:rPr lang="es-MX" sz="2400" dirty="0">
                <a:latin typeface="Abadi" panose="020B0604020104020204" pitchFamily="34" charset="0"/>
              </a:rPr>
              <a:t>4.- Si la prenda lleva amplitudes o godets, verifica que quepan en el ancho de la tela; de no ser así, requerirás de más metros de tela.</a:t>
            </a:r>
          </a:p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just"/>
            <a:endParaRPr lang="es-MX" sz="300" dirty="0">
              <a:latin typeface="Abadi" panose="020B0604020104020204" pitchFamily="34" charset="0"/>
            </a:endParaRPr>
          </a:p>
          <a:p>
            <a:pPr algn="just"/>
            <a:r>
              <a:rPr lang="es-MX" sz="2400" dirty="0">
                <a:latin typeface="Abadi" panose="020B0604020104020204" pitchFamily="34" charset="0"/>
              </a:rPr>
              <a:t>5.- Si la prenda se compone de olanes o escarolas, éstas deben agregarse al largo de tela.</a:t>
            </a:r>
          </a:p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just"/>
            <a:endParaRPr lang="es-MX" sz="3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59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55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A7F17D3-9929-4E61-9CC1-63AEC1043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90009" y="-507271"/>
            <a:ext cx="2573384" cy="2547257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rgbClr val="FFFFFF"/>
                </a:solidFill>
              </a:rPr>
              <a:t>Cálculo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16A185-3855-47B4-A998-501E3D06E1F8}"/>
              </a:ext>
            </a:extLst>
          </p:cNvPr>
          <p:cNvSpPr txBox="1"/>
          <p:nvPr/>
        </p:nvSpPr>
        <p:spPr>
          <a:xfrm>
            <a:off x="2739784" y="1133240"/>
            <a:ext cx="889580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dirty="0">
              <a:latin typeface="Abadi" panose="020B0604020104020204" pitchFamily="34" charset="0"/>
            </a:endParaRPr>
          </a:p>
          <a:p>
            <a:pPr algn="just"/>
            <a:r>
              <a:rPr lang="es-MX" sz="2400" dirty="0">
                <a:latin typeface="Abadi" panose="020B0604020104020204" pitchFamily="34" charset="0"/>
              </a:rPr>
              <a:t>1.- Se trazan los moldes con las medidas obtenidas durante el proceso de toma de medidas y costuras incluidas.</a:t>
            </a:r>
          </a:p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just"/>
            <a:r>
              <a:rPr lang="es-MX" sz="2400" dirty="0">
                <a:latin typeface="Abadi" panose="020B0604020104020204" pitchFamily="34" charset="0"/>
              </a:rPr>
              <a:t>2.- Se acomodan los moldes en una tela cualquiera o una sabana, ésta debe tener un ancho de 1,50 metros.</a:t>
            </a:r>
          </a:p>
          <a:p>
            <a:pPr algn="just"/>
            <a:endParaRPr lang="es-MX" sz="300" dirty="0">
              <a:latin typeface="Abadi" panose="020B0604020104020204" pitchFamily="34" charset="0"/>
            </a:endParaRPr>
          </a:p>
          <a:p>
            <a:pPr algn="just"/>
            <a:r>
              <a:rPr lang="es-MX" sz="2400" dirty="0">
                <a:latin typeface="Abadi" panose="020B0604020104020204" pitchFamily="34" charset="0"/>
              </a:rPr>
              <a:t>3.- Se mide como se muestra en la imagen, y se obtiene el largo total de la tela. Siempre se deben agregar de 15 a 20 cm más de tela.</a:t>
            </a:r>
          </a:p>
          <a:p>
            <a:pPr algn="just"/>
            <a:endParaRPr lang="es-MX" sz="2400" dirty="0">
              <a:latin typeface="Abadi" panose="020B0604020104020204" pitchFamily="34" charset="0"/>
            </a:endParaRPr>
          </a:p>
          <a:p>
            <a:pPr algn="just"/>
            <a:endParaRPr lang="es-MX" sz="2400" dirty="0">
              <a:latin typeface="Abadi" panose="020B0604020104020204" pitchFamily="34" charset="0"/>
            </a:endParaRPr>
          </a:p>
          <a:p>
            <a:pPr algn="just"/>
            <a:endParaRPr lang="es-MX" sz="2400" dirty="0">
              <a:latin typeface="Abadi" panose="020B0604020104020204" pitchFamily="34" charset="0"/>
            </a:endParaRPr>
          </a:p>
          <a:p>
            <a:pPr algn="just"/>
            <a:endParaRPr lang="es-MX" sz="2400" dirty="0">
              <a:latin typeface="Abadi" panose="020B0604020104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3293E72-69FA-43A1-AE06-2CB357F31AFE}"/>
              </a:ext>
            </a:extLst>
          </p:cNvPr>
          <p:cNvSpPr txBox="1"/>
          <p:nvPr/>
        </p:nvSpPr>
        <p:spPr>
          <a:xfrm>
            <a:off x="2739784" y="473969"/>
            <a:ext cx="8895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>
                <a:latin typeface="Abadi" panose="020B0604020104020204" pitchFamily="34" charset="0"/>
              </a:rPr>
              <a:t>I. TÉCNICA DE TENDIDO REAL</a:t>
            </a:r>
          </a:p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just"/>
            <a:endParaRPr lang="es-MX" sz="300" dirty="0">
              <a:latin typeface="Abadi" panose="020B0604020104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05F283A-5A3F-4DFB-BD77-69166ED5D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968" y="4309654"/>
            <a:ext cx="3961463" cy="195958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4D39105-19F8-498F-B0C0-87D7EA719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8658" y="4309653"/>
            <a:ext cx="3799495" cy="195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477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55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A7F17D3-9929-4E61-9CC1-63AEC1043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90009" y="-507271"/>
            <a:ext cx="2573384" cy="2547257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rgbClr val="FFFFFF"/>
                </a:solidFill>
              </a:rPr>
              <a:t>II. Cálculo</a:t>
            </a:r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mediante Toma de medidas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3293E72-69FA-43A1-AE06-2CB357F31AFE}"/>
              </a:ext>
            </a:extLst>
          </p:cNvPr>
          <p:cNvSpPr txBox="1"/>
          <p:nvPr/>
        </p:nvSpPr>
        <p:spPr>
          <a:xfrm>
            <a:off x="2573384" y="1720840"/>
            <a:ext cx="88958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just"/>
            <a:endParaRPr lang="es-MX" sz="300" dirty="0">
              <a:latin typeface="Abadi" panose="020B0604020104020204" pitchFamily="34" charset="0"/>
            </a:endParaRP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0E879997-E061-4C59-970C-B9709762C6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984155"/>
              </p:ext>
            </p:extLst>
          </p:nvPr>
        </p:nvGraphicFramePr>
        <p:xfrm>
          <a:off x="2347429" y="343448"/>
          <a:ext cx="9188995" cy="551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7799">
                  <a:extLst>
                    <a:ext uri="{9D8B030D-6E8A-4147-A177-3AD203B41FA5}">
                      <a16:colId xmlns:a16="http://schemas.microsoft.com/office/drawing/2014/main" val="94087759"/>
                    </a:ext>
                  </a:extLst>
                </a:gridCol>
                <a:gridCol w="2792257">
                  <a:extLst>
                    <a:ext uri="{9D8B030D-6E8A-4147-A177-3AD203B41FA5}">
                      <a16:colId xmlns:a16="http://schemas.microsoft.com/office/drawing/2014/main" val="2586945147"/>
                    </a:ext>
                  </a:extLst>
                </a:gridCol>
                <a:gridCol w="313509">
                  <a:extLst>
                    <a:ext uri="{9D8B030D-6E8A-4147-A177-3AD203B41FA5}">
                      <a16:colId xmlns:a16="http://schemas.microsoft.com/office/drawing/2014/main" val="99079333"/>
                    </a:ext>
                  </a:extLst>
                </a:gridCol>
                <a:gridCol w="2407631">
                  <a:extLst>
                    <a:ext uri="{9D8B030D-6E8A-4147-A177-3AD203B41FA5}">
                      <a16:colId xmlns:a16="http://schemas.microsoft.com/office/drawing/2014/main" val="2614844067"/>
                    </a:ext>
                  </a:extLst>
                </a:gridCol>
                <a:gridCol w="1837799">
                  <a:extLst>
                    <a:ext uri="{9D8B030D-6E8A-4147-A177-3AD203B41FA5}">
                      <a16:colId xmlns:a16="http://schemas.microsoft.com/office/drawing/2014/main" val="1663553922"/>
                    </a:ext>
                  </a:extLst>
                </a:gridCol>
              </a:tblGrid>
              <a:tr h="338426">
                <a:tc gridSpan="5">
                  <a:txBody>
                    <a:bodyPr/>
                    <a:lstStyle/>
                    <a:p>
                      <a:pPr algn="ctr"/>
                      <a:r>
                        <a:rPr lang="es-MX" dirty="0"/>
                        <a:t>FORMATO DE CÁLCULO DE TELA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5349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just"/>
                      <a:r>
                        <a:rPr lang="es-MX" dirty="0">
                          <a:latin typeface="Abadi" panose="020B0604020104020204" pitchFamily="34" charset="0"/>
                        </a:rPr>
                        <a:t>Tipo de tela:        Gabardina</a:t>
                      </a:r>
                    </a:p>
                    <a:p>
                      <a:pPr algn="just"/>
                      <a:r>
                        <a:rPr lang="es-MX" dirty="0">
                          <a:latin typeface="Abadi" panose="020B0604020104020204" pitchFamily="34" charset="0"/>
                        </a:rPr>
                        <a:t>Ancho de la tela: 1,50 metros</a:t>
                      </a:r>
                    </a:p>
                    <a:p>
                      <a:pPr algn="just"/>
                      <a:endParaRPr lang="es-MX" sz="5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467739"/>
                  </a:ext>
                </a:extLst>
              </a:tr>
              <a:tr h="269658">
                <a:tc gridSpan="2">
                  <a:txBody>
                    <a:bodyPr/>
                    <a:lstStyle/>
                    <a:p>
                      <a:r>
                        <a:rPr lang="es-MX" b="1" dirty="0">
                          <a:solidFill>
                            <a:srgbClr val="C00000"/>
                          </a:solidFill>
                        </a:rPr>
                        <a:t>Contornos: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 gridSpan="2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52087707"/>
                  </a:ext>
                </a:extLst>
              </a:tr>
              <a:tr h="710137">
                <a:tc gridSpan="2">
                  <a:txBody>
                    <a:bodyPr/>
                    <a:lstStyle/>
                    <a:p>
                      <a:r>
                        <a:rPr lang="es-MX" dirty="0"/>
                        <a:t>Busto:       </a:t>
                      </a:r>
                    </a:p>
                    <a:p>
                      <a:r>
                        <a:rPr lang="es-MX" dirty="0"/>
                        <a:t>Cintura:      90 cm</a:t>
                      </a:r>
                    </a:p>
                    <a:p>
                      <a:r>
                        <a:rPr lang="es-MX" dirty="0"/>
                        <a:t>Cadera :   113 cm      </a:t>
                      </a:r>
                    </a:p>
                    <a:p>
                      <a:endParaRPr lang="es-MX" sz="300" dirty="0"/>
                    </a:p>
                    <a:p>
                      <a:pPr algn="just"/>
                      <a:r>
                        <a:rPr lang="es-MX" dirty="0"/>
                        <a:t>Se debe tomar en cuenta la medida más grande para saber el ancho de tela que requerimos en este caso 113 cm </a:t>
                      </a:r>
                      <a:r>
                        <a:rPr lang="es-MX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+10 = </a:t>
                      </a:r>
                      <a:r>
                        <a:rPr lang="es-MX" dirty="0">
                          <a:solidFill>
                            <a:schemeClr val="tx1"/>
                          </a:solidFill>
                        </a:rPr>
                        <a:t>1,23 metros de ancho por lo tanto el ancho de 1,50 es ideal para el proyecto.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  <a:p>
                      <a:r>
                        <a:rPr lang="es-MX" dirty="0"/>
                        <a:t> + 10 cm de costura</a:t>
                      </a:r>
                    </a:p>
                    <a:p>
                      <a:endParaRPr lang="es-MX" dirty="0"/>
                    </a:p>
                    <a:p>
                      <a:pPr algn="just"/>
                      <a:endParaRPr lang="es-MX" dirty="0"/>
                    </a:p>
                    <a:p>
                      <a:pPr algn="l"/>
                      <a:r>
                        <a:rPr lang="es-MX" dirty="0"/>
                        <a:t>Se debe tomar en cuenta la me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5551878"/>
                  </a:ext>
                </a:extLst>
              </a:tr>
              <a:tr h="120996">
                <a:tc gridSpan="2">
                  <a:txBody>
                    <a:bodyPr/>
                    <a:lstStyle/>
                    <a:p>
                      <a:r>
                        <a:rPr lang="es-MX" b="1" dirty="0">
                          <a:solidFill>
                            <a:srgbClr val="C00000"/>
                          </a:solidFill>
                        </a:rPr>
                        <a:t>Largos :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23522973"/>
                  </a:ext>
                </a:extLst>
              </a:tr>
              <a:tr h="323301">
                <a:tc>
                  <a:txBody>
                    <a:bodyPr/>
                    <a:lstStyle/>
                    <a:p>
                      <a:r>
                        <a:rPr lang="es-MX" dirty="0"/>
                        <a:t>Falda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>
                          <a:solidFill>
                            <a:srgbClr val="0070C0"/>
                          </a:solidFill>
                        </a:rPr>
                        <a:t>60 cm </a:t>
                      </a:r>
                      <a:r>
                        <a:rPr lang="es-MX" dirty="0"/>
                        <a:t>x 2= 120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7878256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lang="es-MX" b="1" dirty="0">
                          <a:solidFill>
                            <a:srgbClr val="C00000"/>
                          </a:solidFill>
                        </a:rPr>
                        <a:t>Extras: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71695646"/>
                  </a:ext>
                </a:extLst>
              </a:tr>
              <a:tr h="602373">
                <a:tc gridSpan="2">
                  <a:txBody>
                    <a:bodyPr/>
                    <a:lstStyle/>
                    <a:p>
                      <a:r>
                        <a:rPr lang="es-MX" dirty="0"/>
                        <a:t>Dobladillo:   8 cm </a:t>
                      </a:r>
                    </a:p>
                    <a:p>
                      <a:r>
                        <a:rPr lang="es-MX" dirty="0"/>
                        <a:t>Pretina     :   10 cm      8+ 10 = </a:t>
                      </a:r>
                      <a:r>
                        <a:rPr lang="es-MX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18 cm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36702815"/>
                  </a:ext>
                </a:extLst>
              </a:tr>
            </a:tbl>
          </a:graphicData>
        </a:graphic>
      </p:graphicFrame>
      <p:sp>
        <p:nvSpPr>
          <p:cNvPr id="4" name="Cerrar llave 3">
            <a:extLst>
              <a:ext uri="{FF2B5EF4-FFF2-40B4-BE49-F238E27FC236}">
                <a16:creationId xmlns:a16="http://schemas.microsoft.com/office/drawing/2014/main" id="{D59ED211-ED60-423C-82F8-BBAA36944070}"/>
              </a:ext>
            </a:extLst>
          </p:cNvPr>
          <p:cNvSpPr/>
          <p:nvPr/>
        </p:nvSpPr>
        <p:spPr>
          <a:xfrm>
            <a:off x="4062547" y="1865024"/>
            <a:ext cx="195943" cy="783771"/>
          </a:xfrm>
          <a:prstGeom prst="rightBrac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132D5E1-1E96-4962-A358-A0BF6547DF85}"/>
              </a:ext>
            </a:extLst>
          </p:cNvPr>
          <p:cNvCxnSpPr/>
          <p:nvPr/>
        </p:nvCxnSpPr>
        <p:spPr>
          <a:xfrm>
            <a:off x="3540032" y="5744870"/>
            <a:ext cx="62048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igno más 9">
            <a:extLst>
              <a:ext uri="{FF2B5EF4-FFF2-40B4-BE49-F238E27FC236}">
                <a16:creationId xmlns:a16="http://schemas.microsoft.com/office/drawing/2014/main" id="{CEF34B41-2203-48E4-8C1D-0573A28A6FE3}"/>
              </a:ext>
            </a:extLst>
          </p:cNvPr>
          <p:cNvSpPr/>
          <p:nvPr/>
        </p:nvSpPr>
        <p:spPr>
          <a:xfrm flipH="1">
            <a:off x="3455121" y="5445393"/>
            <a:ext cx="84911" cy="215444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28AD967-A9B4-4181-BE86-8B0A0B32E921}"/>
              </a:ext>
            </a:extLst>
          </p:cNvPr>
          <p:cNvSpPr txBox="1"/>
          <p:nvPr/>
        </p:nvSpPr>
        <p:spPr>
          <a:xfrm>
            <a:off x="1946321" y="5660837"/>
            <a:ext cx="999120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b="1" dirty="0">
              <a:solidFill>
                <a:srgbClr val="00B050"/>
              </a:solidFill>
            </a:endParaRPr>
          </a:p>
          <a:p>
            <a:pPr algn="ctr"/>
            <a:r>
              <a:rPr lang="es-MX" b="1" dirty="0">
                <a:solidFill>
                  <a:srgbClr val="FF0000"/>
                </a:solidFill>
              </a:rPr>
              <a:t>Total largos + total extras=__________ </a:t>
            </a:r>
            <a:r>
              <a:rPr lang="es-MX" b="1" dirty="0">
                <a:solidFill>
                  <a:srgbClr val="00B050"/>
                </a:solidFill>
              </a:rPr>
              <a:t>+ 30 cm (distancia total entre patrones medida estándar)</a:t>
            </a:r>
          </a:p>
          <a:p>
            <a:pPr algn="ctr"/>
            <a:endParaRPr lang="es-MX" sz="300" b="1" dirty="0">
              <a:solidFill>
                <a:srgbClr val="FF0000"/>
              </a:solidFill>
            </a:endParaRPr>
          </a:p>
          <a:p>
            <a:pPr algn="just"/>
            <a:r>
              <a:rPr lang="es-MX" dirty="0">
                <a:solidFill>
                  <a:schemeClr val="accent1"/>
                </a:solidFill>
              </a:rPr>
              <a:t>       60 + 18 = </a:t>
            </a:r>
            <a:r>
              <a:rPr lang="es-MX" dirty="0"/>
              <a:t>78 cm + </a:t>
            </a:r>
            <a:r>
              <a:rPr lang="es-MX" b="1" dirty="0">
                <a:solidFill>
                  <a:srgbClr val="00B050"/>
                </a:solidFill>
              </a:rPr>
              <a:t>30 cm </a:t>
            </a:r>
            <a:r>
              <a:rPr lang="es-MX" b="1" dirty="0"/>
              <a:t>= 1,08 metros de tela  con 1,50 metros de ancho.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1EAE261-2826-416A-8807-365F8F46D0A2}"/>
              </a:ext>
            </a:extLst>
          </p:cNvPr>
          <p:cNvSpPr txBox="1"/>
          <p:nvPr/>
        </p:nvSpPr>
        <p:spPr>
          <a:xfrm>
            <a:off x="4258490" y="2072243"/>
            <a:ext cx="2011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2">
                    <a:lumMod val="50000"/>
                  </a:schemeClr>
                </a:solidFill>
              </a:rPr>
              <a:t>+ 10 cm de costura</a:t>
            </a:r>
          </a:p>
        </p:txBody>
      </p:sp>
      <p:pic>
        <p:nvPicPr>
          <p:cNvPr id="18" name="Imagen 17" descr="Dibujo en blanco y negro&#10;&#10;Descripción generada automáticamente con confianza media">
            <a:extLst>
              <a:ext uri="{FF2B5EF4-FFF2-40B4-BE49-F238E27FC236}">
                <a16:creationId xmlns:a16="http://schemas.microsoft.com/office/drawing/2014/main" id="{A0A0C8EC-0403-41E1-9999-29DD26DCEB8A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52440" y="1499621"/>
            <a:ext cx="3715703" cy="405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209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55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A7F17D3-9929-4E61-9CC1-63AEC1043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38797" y="-192681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Ejemplo para </a:t>
            </a:r>
            <a:r>
              <a:rPr lang="en-US" sz="2600" dirty="0">
                <a:solidFill>
                  <a:srgbClr val="FFFFFF"/>
                </a:solidFill>
              </a:rPr>
              <a:t>una blusa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16A185-3855-47B4-A998-501E3D06E1F8}"/>
              </a:ext>
            </a:extLst>
          </p:cNvPr>
          <p:cNvSpPr txBox="1"/>
          <p:nvPr/>
        </p:nvSpPr>
        <p:spPr>
          <a:xfrm>
            <a:off x="2148114" y="540404"/>
            <a:ext cx="6589486" cy="62955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1.- Para verificar el ancho de la tela, se debe contemplar la siguiente medida: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4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Contorno de busto = 113 cm con costuras incluidas.</a:t>
            </a:r>
            <a:endParaRPr lang="en-US" sz="24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Abadi" panose="020B0604020104020204" pitchFamily="34" charset="0"/>
              </a:rPr>
              <a:t> Si tengo un ancho de tela de 1,50 metros, es ideal para la prenda, pues el contorno de busto es de 113 cm.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2.- Para calcular el largo de la tela: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Largo total de la blusa </a:t>
            </a: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70 cm </a:t>
            </a:r>
            <a:r>
              <a:rPr lang="en-US" sz="2400" dirty="0">
                <a:latin typeface="Abadi" panose="020B0604020104020204" pitchFamily="34" charset="0"/>
              </a:rPr>
              <a:t>con dobladillo y costuras incluidas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3.- Largo de manga        </a:t>
            </a: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20 cm 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                                     </a:t>
            </a: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90 cm de tela</a:t>
            </a: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2"/>
                </a:solidFill>
                <a:latin typeface="Abadi" panose="020B0604020104020204" pitchFamily="34" charset="0"/>
              </a:rPr>
              <a:t>Se requiere 1metro de tela con 1,50 metros de ancho.</a:t>
            </a:r>
          </a:p>
          <a:p>
            <a:pPr algn="ctr"/>
            <a:endParaRPr lang="es-MX" sz="2400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5CD4AE3B-B43F-4F3F-BEB4-10D6C4991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1566" y="0"/>
            <a:ext cx="3820459" cy="6858000"/>
          </a:xfrm>
          <a:prstGeom prst="rect">
            <a:avLst/>
          </a:prstGeom>
        </p:spPr>
      </p:pic>
      <p:sp>
        <p:nvSpPr>
          <p:cNvPr id="16" name="Flecha: curvada hacia la derecha 15">
            <a:extLst>
              <a:ext uri="{FF2B5EF4-FFF2-40B4-BE49-F238E27FC236}">
                <a16:creationId xmlns:a16="http://schemas.microsoft.com/office/drawing/2014/main" id="{9ECD1E63-E447-44A3-B9A6-1622EFD73D70}"/>
              </a:ext>
            </a:extLst>
          </p:cNvPr>
          <p:cNvSpPr/>
          <p:nvPr/>
        </p:nvSpPr>
        <p:spPr>
          <a:xfrm>
            <a:off x="9337767" y="2782389"/>
            <a:ext cx="2590800" cy="522515"/>
          </a:xfrm>
          <a:prstGeom prst="curved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2EEBCCB6-3D1B-4B1D-997E-7023A5D65752}"/>
              </a:ext>
            </a:extLst>
          </p:cNvPr>
          <p:cNvCxnSpPr>
            <a:cxnSpLocks/>
          </p:cNvCxnSpPr>
          <p:nvPr/>
        </p:nvCxnSpPr>
        <p:spPr>
          <a:xfrm>
            <a:off x="12004767" y="1162300"/>
            <a:ext cx="0" cy="5486694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Signo más 20">
            <a:extLst>
              <a:ext uri="{FF2B5EF4-FFF2-40B4-BE49-F238E27FC236}">
                <a16:creationId xmlns:a16="http://schemas.microsoft.com/office/drawing/2014/main" id="{9300A5B5-ED7D-4FD2-A982-6635EE20DDF5}"/>
              </a:ext>
            </a:extLst>
          </p:cNvPr>
          <p:cNvSpPr/>
          <p:nvPr/>
        </p:nvSpPr>
        <p:spPr>
          <a:xfrm>
            <a:off x="5194663" y="4537997"/>
            <a:ext cx="248194" cy="300436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398A2631-A264-4541-AB53-B31C539E7F29}"/>
              </a:ext>
            </a:extLst>
          </p:cNvPr>
          <p:cNvCxnSpPr/>
          <p:nvPr/>
        </p:nvCxnSpPr>
        <p:spPr>
          <a:xfrm>
            <a:off x="5194663" y="5120640"/>
            <a:ext cx="325307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284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55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A7F17D3-9929-4E61-9CC1-63AEC1043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12800" y="-394518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Ejemplo para un pantalón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16A185-3855-47B4-A998-501E3D06E1F8}"/>
              </a:ext>
            </a:extLst>
          </p:cNvPr>
          <p:cNvSpPr txBox="1"/>
          <p:nvPr/>
        </p:nvSpPr>
        <p:spPr>
          <a:xfrm>
            <a:off x="2320832" y="216962"/>
            <a:ext cx="7844972" cy="730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1.- Para verificar el ancho de la tela, hay que contemplar la medida de: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4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Contorno de cadera =    113 cm con costuras incluidas.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Tiro                       =       36 cm con costura    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                             =     1,49 cm de ancho de tela   </a:t>
            </a:r>
            <a:endParaRPr lang="en-US" sz="24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Abadi" panose="020B0604020104020204" pitchFamily="34" charset="0"/>
              </a:rPr>
              <a:t> Si tengo un ancho de tela de 1,50 metros es ideal para  la prenda pues el ancho que requiero es de 1,49 metros.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2.- Para calcular el largo de la tela: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Largo total del pantalón </a:t>
            </a: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110</a:t>
            </a:r>
            <a:r>
              <a:rPr lang="en-US" sz="2400" dirty="0">
                <a:latin typeface="Abadi" panose="020B0604020104020204" pitchFamily="34" charset="0"/>
              </a:rPr>
              <a:t> cm con dobladillo y costuras incluidas.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3.- Pretina                        </a:t>
            </a: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8 cm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                                   </a:t>
            </a: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1,18 cm</a:t>
            </a: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2"/>
                </a:solidFill>
                <a:latin typeface="Abadi" panose="020B0604020104020204" pitchFamily="34" charset="0"/>
              </a:rPr>
              <a:t>Se requieren 1,18 metros de tela con 1,50 metros de ancho.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latin typeface="Abadi" panose="020B0604020104020204" pitchFamily="34" charset="0"/>
            </a:endParaRPr>
          </a:p>
          <a:p>
            <a:pPr algn="ctr"/>
            <a:endParaRPr lang="es-MX" sz="2400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pic>
        <p:nvPicPr>
          <p:cNvPr id="13" name="Marcador de contenido 3">
            <a:extLst>
              <a:ext uri="{FF2B5EF4-FFF2-40B4-BE49-F238E27FC236}">
                <a16:creationId xmlns:a16="http://schemas.microsoft.com/office/drawing/2014/main" id="{89FFE849-4816-4D9C-9696-24E1E97F31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294" b="99388" l="9032" r="89032">
                        <a14:foregroundMark x1="35699" y1="11468" x2="54624" y2="10245"/>
                        <a14:foregroundMark x1="54624" y1="10245" x2="57204" y2="10245"/>
                        <a14:foregroundMark x1="25376" y1="92661" x2="41935" y2="94343"/>
                        <a14:foregroundMark x1="60645" y1="97095" x2="71613" y2="96942"/>
                        <a14:foregroundMark x1="24301" y1="98165" x2="37419" y2="97401"/>
                        <a14:foregroundMark x1="61075" y1="99541" x2="68602" y2="94495"/>
                        <a14:foregroundMark x1="35699" y1="5963" x2="58495" y2="4434"/>
                        <a14:foregroundMark x1="58495" y1="4434" x2="63871" y2="2294"/>
                        <a14:foregroundMark x1="28387" y1="36850" x2="31183" y2="31346"/>
                        <a14:foregroundMark x1="27527" y1="36086" x2="28387" y2="32569"/>
                        <a14:foregroundMark x1="28387" y1="32569" x2="28602" y2="299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62010" y="6699"/>
            <a:ext cx="3541559" cy="6492240"/>
          </a:xfrm>
          <a:prstGeom prst="rect">
            <a:avLst/>
          </a:prstGeom>
          <a:noFill/>
        </p:spPr>
      </p:pic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B990CF78-73DA-4C3D-A52A-CC8099F599C3}"/>
              </a:ext>
            </a:extLst>
          </p:cNvPr>
          <p:cNvCxnSpPr/>
          <p:nvPr/>
        </p:nvCxnSpPr>
        <p:spPr>
          <a:xfrm>
            <a:off x="10659291" y="1188720"/>
            <a:ext cx="1110343" cy="0"/>
          </a:xfrm>
          <a:prstGeom prst="straightConnector1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358611C9-9A44-4C5C-A0F0-0A224F5DDE28}"/>
              </a:ext>
            </a:extLst>
          </p:cNvPr>
          <p:cNvCxnSpPr/>
          <p:nvPr/>
        </p:nvCxnSpPr>
        <p:spPr>
          <a:xfrm>
            <a:off x="5612675" y="1645980"/>
            <a:ext cx="41278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igno más 19">
            <a:extLst>
              <a:ext uri="{FF2B5EF4-FFF2-40B4-BE49-F238E27FC236}">
                <a16:creationId xmlns:a16="http://schemas.microsoft.com/office/drawing/2014/main" id="{0133C846-DFC1-425D-8976-64D61D722EF1}"/>
              </a:ext>
            </a:extLst>
          </p:cNvPr>
          <p:cNvSpPr/>
          <p:nvPr/>
        </p:nvSpPr>
        <p:spPr>
          <a:xfrm>
            <a:off x="5364481" y="1237063"/>
            <a:ext cx="248194" cy="300436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AA9C0DED-FC5F-4A51-9276-C611A57E1A4C}"/>
              </a:ext>
            </a:extLst>
          </p:cNvPr>
          <p:cNvCxnSpPr/>
          <p:nvPr/>
        </p:nvCxnSpPr>
        <p:spPr>
          <a:xfrm>
            <a:off x="5434149" y="5107578"/>
            <a:ext cx="132370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igno más 22">
            <a:extLst>
              <a:ext uri="{FF2B5EF4-FFF2-40B4-BE49-F238E27FC236}">
                <a16:creationId xmlns:a16="http://schemas.microsoft.com/office/drawing/2014/main" id="{5167C810-5588-4A54-9B5A-CE2D071F9688}"/>
              </a:ext>
            </a:extLst>
          </p:cNvPr>
          <p:cNvSpPr/>
          <p:nvPr/>
        </p:nvSpPr>
        <p:spPr>
          <a:xfrm>
            <a:off x="5429795" y="4577185"/>
            <a:ext cx="248194" cy="300436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9448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55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A7F17D3-9929-4E61-9CC1-63AEC1043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12800" y="-394518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Ejemplo para un vestido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9A309830-14D6-407C-B151-FC67A84DB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6514" y="0"/>
            <a:ext cx="2574389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A16A185-3855-47B4-A998-501E3D06E1F8}"/>
              </a:ext>
            </a:extLst>
          </p:cNvPr>
          <p:cNvSpPr txBox="1"/>
          <p:nvPr/>
        </p:nvSpPr>
        <p:spPr>
          <a:xfrm>
            <a:off x="2239554" y="1505264"/>
            <a:ext cx="7844972" cy="5298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1.- Para verificar el ancho de la tela, hay que contemplar la medida de: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4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rgbClr val="FF0000"/>
                </a:solidFill>
                <a:latin typeface="Abadi" panose="020B0604020104020204" pitchFamily="34" charset="0"/>
              </a:rPr>
              <a:t>Contorno de cadera= 113 cm con costuras incluidas.</a:t>
            </a:r>
            <a:endParaRPr lang="en-US" sz="24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latin typeface="Abadi" panose="020B0604020104020204" pitchFamily="34" charset="0"/>
              </a:rPr>
              <a:t> Si tengo un ancho de tela de 1,40 metros es ideal para  la prenda pues el ancho de cadera es de 113 cm.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2.- Para calcular el largo de la tela: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300" dirty="0">
              <a:latin typeface="Abadi" panose="020B0604020104020204" pitchFamily="34" charset="0"/>
            </a:endParaRP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Abadi" panose="020B0604020104020204" pitchFamily="34" charset="0"/>
              </a:rPr>
              <a:t>Largo total del vestido 115 cm con dobladillo incluido.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2400" dirty="0">
              <a:latin typeface="Abadi" panose="020B0604020104020204" pitchFamily="34" charset="0"/>
            </a:endParaRP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2"/>
                </a:solidFill>
                <a:latin typeface="Abadi" panose="020B0604020104020204" pitchFamily="34" charset="0"/>
              </a:rPr>
              <a:t>Se requieren 1,15 metros de tela con 1,40 metros de ancho.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latin typeface="Abadi" panose="020B0604020104020204" pitchFamily="34" charset="0"/>
            </a:endParaRPr>
          </a:p>
          <a:p>
            <a:pPr algn="ctr"/>
            <a:endParaRPr lang="es-MX" sz="2400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36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55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A7F17D3-9929-4E61-9CC1-63AEC1043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12800" y="-394518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Consumo de telas en prendas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16A185-3855-47B4-A998-501E3D06E1F8}"/>
              </a:ext>
            </a:extLst>
          </p:cNvPr>
          <p:cNvSpPr txBox="1"/>
          <p:nvPr/>
        </p:nvSpPr>
        <p:spPr>
          <a:xfrm>
            <a:off x="2971074" y="1204818"/>
            <a:ext cx="7844972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500" dirty="0">
              <a:latin typeface="Abadi" panose="020B0604020104020204" pitchFamily="34" charset="0"/>
            </a:endParaRPr>
          </a:p>
          <a:p>
            <a:pPr algn="ctr"/>
            <a:endParaRPr lang="es-MX" sz="2400" dirty="0">
              <a:solidFill>
                <a:srgbClr val="FF0000"/>
              </a:solidFill>
              <a:latin typeface="Abadi" panose="020B0604020104020204" pitchFamily="34" charset="0"/>
            </a:endParaRP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7B0A79D0-EC51-4474-9586-89200B196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13349"/>
              </p:ext>
            </p:extLst>
          </p:nvPr>
        </p:nvGraphicFramePr>
        <p:xfrm>
          <a:off x="2526357" y="1474122"/>
          <a:ext cx="8128000" cy="3627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02530689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5679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Prenda</a:t>
                      </a:r>
                      <a:endParaRPr lang="es-MX" sz="24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Consumo</a:t>
                      </a:r>
                      <a:endParaRPr lang="es-MX" sz="24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394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Pantalón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1,25 metros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537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Saco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1,75 metros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660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Falda recta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1 metro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Vestido recto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1,50 metros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61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Vestido con amplitud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2 a 2,50 metros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622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Blusa sencilla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1 metro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62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Blusa con olanes o cuello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1,50 metros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172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Chamarra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/>
                        <a:t>2 metros</a:t>
                      </a:r>
                      <a:endParaRPr lang="es-MX" sz="20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002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6943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701</Words>
  <Application>Microsoft Office PowerPoint</Application>
  <PresentationFormat>Panorámica</PresentationFormat>
  <Paragraphs>105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Abadi</vt:lpstr>
      <vt:lpstr>Arial</vt:lpstr>
      <vt:lpstr>Calibri</vt:lpstr>
      <vt:lpstr>Calibri Light</vt:lpstr>
      <vt:lpstr>Wingdings</vt:lpstr>
      <vt:lpstr>Tema de Office</vt:lpstr>
      <vt:lpstr>Presentación de PowerPoint</vt:lpstr>
      <vt:lpstr>Toma en cuenta lo siguiente:</vt:lpstr>
      <vt:lpstr>Cálculo</vt:lpstr>
      <vt:lpstr>II. Cálculo mediante Toma de medidas</vt:lpstr>
      <vt:lpstr>Ejemplo para una blusa</vt:lpstr>
      <vt:lpstr>Ejemplo para un pantalón</vt:lpstr>
      <vt:lpstr>Ejemplo para un vestido</vt:lpstr>
      <vt:lpstr>Consumo de telas en prendas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Cecilia López Nava</dc:creator>
  <cp:lastModifiedBy>Cecilia López Nava</cp:lastModifiedBy>
  <cp:revision>74</cp:revision>
  <dcterms:created xsi:type="dcterms:W3CDTF">2022-05-17T22:39:36Z</dcterms:created>
  <dcterms:modified xsi:type="dcterms:W3CDTF">2022-08-09T00:08:24Z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240536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