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5143500" cx="9144000"/>
  <p:notesSz cx="6858000" cy="9144000"/>
  <p:embeddedFontLst>
    <p:embeddedFont>
      <p:font typeface="Source Sans Pro Black"/>
      <p:bold r:id="rId40"/>
      <p:boldItalic r:id="rId41"/>
    </p:embeddedFont>
    <p:embeddedFont>
      <p:font typeface="Source Sans Pro"/>
      <p:regular r:id="rId42"/>
      <p:bold r:id="rId43"/>
      <p:italic r:id="rId44"/>
      <p:boldItalic r:id="rId45"/>
    </p:embeddedFont>
    <p:embeddedFont>
      <p:font typeface="Open Sans"/>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7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76"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SourceSansProBlack-bold.fntdata"/><Relationship Id="rId42" Type="http://schemas.openxmlformats.org/officeDocument/2006/relationships/font" Target="fonts/SourceSansPro-regular.fntdata"/><Relationship Id="rId41" Type="http://schemas.openxmlformats.org/officeDocument/2006/relationships/font" Target="fonts/SourceSansProBlack-boldItalic.fntdata"/><Relationship Id="rId44" Type="http://schemas.openxmlformats.org/officeDocument/2006/relationships/font" Target="fonts/SourceSansPro-italic.fntdata"/><Relationship Id="rId43" Type="http://schemas.openxmlformats.org/officeDocument/2006/relationships/font" Target="fonts/SourceSansPro-bold.fntdata"/><Relationship Id="rId46" Type="http://schemas.openxmlformats.org/officeDocument/2006/relationships/font" Target="fonts/OpenSans-regular.fntdata"/><Relationship Id="rId45" Type="http://schemas.openxmlformats.org/officeDocument/2006/relationships/font" Target="fonts/SourceSansPr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OpenSans-italic.fntdata"/><Relationship Id="rId47" Type="http://schemas.openxmlformats.org/officeDocument/2006/relationships/font" Target="fonts/OpenSans-bold.fntdata"/><Relationship Id="rId49"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22fb813a6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122fb813a6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44043cd124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144043cd124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44043cd124_0_5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44043cd124_0_5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44043cd124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144043cd124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44043cd124_0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144043cd124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44043cd124_0_4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44043cd124_0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44043cd124_0_4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44043cd124_0_4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44043cd124_0_5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44043cd124_0_5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144043cd124_0_7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144043cd124_0_7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144043cd124_0_7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144043cd124_0_7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44043cd124_0_6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44043cd124_0_6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44043cd124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44043cd124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144043cd124_0_6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144043cd124_0_6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44043cd124_0_16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44043cd124_0_16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44043cd124_0_1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44043cd124_0_1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144043cd124_0_1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144043cd124_0_1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44043cd124_0_1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44043cd124_0_1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144043cd124_0_1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44043cd124_0_1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44043cd124_0_14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144043cd124_0_1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44043cd124_0_9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44043cd124_0_9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144043cd124_0_9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144043cd124_0_9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144043cd124_0_10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144043cd124_0_10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44043cd124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44043cd124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144043cd124_0_10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144043cd124_0_10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44043cd124_0_17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44043cd124_0_17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44043cd124_0_17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144043cd124_0_17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144043cd124_0_18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144043cd124_0_18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144043cd12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144043cd1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44043cd124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44043cd124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144043cd124_0_14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144043cd124_0_14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144043cd124_0_15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144043cd124_0_1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44043cd124_0_15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44043cd124_0_15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44043cd124_0_16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44043cd124_0_16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44043cd124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44043cd124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V"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Font typeface="Source Sans Pro"/>
              <a:buNone/>
              <a:defRPr sz="5200">
                <a:latin typeface="Source Sans Pro"/>
                <a:ea typeface="Source Sans Pro"/>
                <a:cs typeface="Source Sans Pro"/>
                <a:sym typeface="Source Sans Pr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Font typeface="Source Sans Pro"/>
              <a:buNone/>
              <a:defRPr sz="2800">
                <a:latin typeface="Source Sans Pro"/>
                <a:ea typeface="Source Sans Pro"/>
                <a:cs typeface="Source Sans Pro"/>
                <a:sym typeface="Source Sans Pr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2"/>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360">
          <p15:clr>
            <a:srgbClr val="FA7B17"/>
          </p15:clr>
        </p15:guide>
        <p15:guide id="2" pos="5432">
          <p15:clr>
            <a:srgbClr val="FA7B17"/>
          </p15:clr>
        </p15:guide>
        <p15:guide id="3" orient="horz" pos="2850">
          <p15:clr>
            <a:srgbClr val="FA7B17"/>
          </p15:clr>
        </p15:guide>
        <p15:guide id="4" orient="horz" pos="72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 name="Shape 43"/>
        <p:cNvGrpSpPr/>
        <p:nvPr/>
      </p:nvGrpSpPr>
      <p:grpSpPr>
        <a:xfrm>
          <a:off x="0" y="0"/>
          <a:ext cx="0" cy="0"/>
          <a:chOff x="0" y="0"/>
          <a:chExt cx="0" cy="0"/>
        </a:xfrm>
      </p:grpSpPr>
      <p:sp>
        <p:nvSpPr>
          <p:cNvPr id="44" name="Google Shape;44;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1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6" name="Google Shape;46;p1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7" name="Google Shape;47;p1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8" name="Google Shape;48;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5" name="Google Shape;55;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8" name="Google Shape;58;p1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2">
  <p:cSld name="CUSTOM_1">
    <p:spTree>
      <p:nvGrpSpPr>
        <p:cNvPr id="15" name="Shape 15"/>
        <p:cNvGrpSpPr/>
        <p:nvPr/>
      </p:nvGrpSpPr>
      <p:grpSpPr>
        <a:xfrm>
          <a:off x="0" y="0"/>
          <a:ext cx="0" cy="0"/>
          <a:chOff x="0" y="0"/>
          <a:chExt cx="0" cy="0"/>
        </a:xfrm>
      </p:grpSpPr>
      <p:sp>
        <p:nvSpPr>
          <p:cNvPr id="16" name="Google Shape;16;p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288">
          <p15:clr>
            <a:srgbClr val="FA7B17"/>
          </p15:clr>
        </p15:guide>
        <p15:guide id="2" pos="5472">
          <p15:clr>
            <a:srgbClr val="FA7B17"/>
          </p15:clr>
        </p15:guide>
        <p15:guide id="3" orient="horz" pos="469">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311700" y="1152475"/>
            <a:ext cx="8520600" cy="3416400"/>
          </a:xfrm>
          <a:prstGeom prst="rect">
            <a:avLst/>
          </a:prstGeom>
          <a:noFill/>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pos="360">
          <p15:clr>
            <a:srgbClr val="FA7B17"/>
          </p15:clr>
        </p15:guide>
        <p15:guide id="2" pos="5439">
          <p15:clr>
            <a:srgbClr val="FA7B17"/>
          </p15:clr>
        </p15:guide>
        <p15:guide id="3" orient="horz" pos="612">
          <p15:clr>
            <a:srgbClr val="FA7B17"/>
          </p15:clr>
        </p15:guide>
        <p15:guide id="4" orient="horz" pos="2808">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6"/>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6"/>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
  <p:cSld name="CUSTOM">
    <p:spTree>
      <p:nvGrpSpPr>
        <p:cNvPr id="30" name="Shape 30"/>
        <p:cNvGrpSpPr/>
        <p:nvPr/>
      </p:nvGrpSpPr>
      <p:grpSpPr>
        <a:xfrm>
          <a:off x="0" y="0"/>
          <a:ext cx="0" cy="0"/>
          <a:chOff x="0" y="0"/>
          <a:chExt cx="0" cy="0"/>
        </a:xfrm>
      </p:grpSpPr>
      <p:sp>
        <p:nvSpPr>
          <p:cNvPr id="31" name="Google Shape;31;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 name="Shape 35"/>
        <p:cNvGrpSpPr/>
        <p:nvPr/>
      </p:nvGrpSpPr>
      <p:grpSpPr>
        <a:xfrm>
          <a:off x="0" y="0"/>
          <a:ext cx="0" cy="0"/>
          <a:chOff x="0" y="0"/>
          <a:chExt cx="0" cy="0"/>
        </a:xfrm>
      </p:grpSpPr>
      <p:sp>
        <p:nvSpPr>
          <p:cNvPr id="36" name="Google Shape;36;p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8" name="Google Shape;3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9"/>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 name="Shape 40"/>
        <p:cNvGrpSpPr/>
        <p:nvPr/>
      </p:nvGrpSpPr>
      <p:grpSpPr>
        <a:xfrm>
          <a:off x="0" y="0"/>
          <a:ext cx="0" cy="0"/>
          <a:chOff x="0" y="0"/>
          <a:chExt cx="0" cy="0"/>
        </a:xfrm>
      </p:grpSpPr>
      <p:sp>
        <p:nvSpPr>
          <p:cNvPr id="41" name="Google Shape;41;p1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2" name="Google Shape;42;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0" y="0"/>
            <a:ext cx="9144000" cy="5143500"/>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txBox="1"/>
          <p:nvPr/>
        </p:nvSpPr>
        <p:spPr>
          <a:xfrm>
            <a:off x="0" y="0"/>
            <a:ext cx="9144000" cy="523200"/>
          </a:xfrm>
          <a:prstGeom prst="rect">
            <a:avLst/>
          </a:prstGeom>
          <a:solidFill>
            <a:srgbClr val="A12345"/>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200">
                <a:solidFill>
                  <a:srgbClr val="F3F3F3"/>
                </a:solidFill>
                <a:latin typeface="Open Sans"/>
                <a:ea typeface="Open Sans"/>
                <a:cs typeface="Open Sans"/>
                <a:sym typeface="Open Sans"/>
              </a:rPr>
              <a:t> </a:t>
            </a:r>
            <a:r>
              <a:rPr b="1" lang="en" sz="2000">
                <a:solidFill>
                  <a:srgbClr val="F3F3F3"/>
                </a:solidFill>
                <a:latin typeface="Open Sans"/>
                <a:ea typeface="Open Sans"/>
                <a:cs typeface="Open Sans"/>
                <a:sym typeface="Open Sans"/>
              </a:rPr>
              <a:t>AUTONOMÍA ECONÓMICA - RADIO AUDIO Y VIDEO</a:t>
            </a:r>
            <a:endParaRPr b="1" sz="2000">
              <a:solidFill>
                <a:srgbClr val="F3F3F3"/>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www.youtube.com/watch?v=vEgxR0o-FZY" TargetMode="External"/><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20.png"/><Relationship Id="rId5"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www.youtube.com/watch?v=-SDoqWXHkWY" TargetMode="External"/><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31.png"/><Relationship Id="rId9" Type="http://schemas.openxmlformats.org/officeDocument/2006/relationships/image" Target="../media/image22.png"/><Relationship Id="rId5" Type="http://schemas.openxmlformats.org/officeDocument/2006/relationships/image" Target="../media/image24.png"/><Relationship Id="rId6" Type="http://schemas.openxmlformats.org/officeDocument/2006/relationships/image" Target="../media/image41.png"/><Relationship Id="rId7" Type="http://schemas.openxmlformats.org/officeDocument/2006/relationships/image" Target="../media/image25.png"/><Relationship Id="rId8"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hyperlink" Target="http://www.youtube.com/watch?v=YmxlNbzu_Yc" TargetMode="External"/><Relationship Id="rId4" Type="http://schemas.openxmlformats.org/officeDocument/2006/relationships/image" Target="../media/image3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hyperlink" Target="http://www.youtube.com/watch?v=jq363d1mziw" TargetMode="Externa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hyperlink" Target="http://www.youtube.com/watch?v=RATlVvx0aQE" TargetMode="External"/><Relationship Id="rId4" Type="http://schemas.openxmlformats.org/officeDocument/2006/relationships/image" Target="../media/image3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drive.google.com/file/d/1rPSnQlbkKT5n2Mwi4q20j1ZyCL7KrYwM/view" TargetMode="Externa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filmeventos.com/cual-es-la-diferencia-entre-edicion-y-montaje-audiovisual/" TargetMode="External"/><Relationship Id="rId4" Type="http://schemas.openxmlformats.org/officeDocument/2006/relationships/image" Target="../media/image2.png"/><Relationship Id="rId5"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7.png"/><Relationship Id="rId4" Type="http://schemas.openxmlformats.org/officeDocument/2006/relationships/image" Target="../media/image45.png"/><Relationship Id="rId5" Type="http://schemas.openxmlformats.org/officeDocument/2006/relationships/image" Target="../media/image40.png"/><Relationship Id="rId6" Type="http://schemas.openxmlformats.org/officeDocument/2006/relationships/image" Target="../media/image42.png"/><Relationship Id="rId7" Type="http://schemas.openxmlformats.org/officeDocument/2006/relationships/image" Target="../media/image47.png"/><Relationship Id="rId8" Type="http://schemas.openxmlformats.org/officeDocument/2006/relationships/image" Target="../media/image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44.jpg"/></Relationships>
</file>

<file path=ppt/slides/_rels/slide32.xml.rels><?xml version="1.0" encoding="UTF-8" standalone="yes"?><Relationships xmlns="http://schemas.openxmlformats.org/package/2006/relationships"><Relationship Id="rId10" Type="http://schemas.openxmlformats.org/officeDocument/2006/relationships/image" Target="../media/image54.jpg"/><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46.png"/><Relationship Id="rId4" Type="http://schemas.openxmlformats.org/officeDocument/2006/relationships/image" Target="../media/image49.png"/><Relationship Id="rId9" Type="http://schemas.openxmlformats.org/officeDocument/2006/relationships/image" Target="../media/image53.jpg"/><Relationship Id="rId5" Type="http://schemas.openxmlformats.org/officeDocument/2006/relationships/image" Target="../media/image52.png"/><Relationship Id="rId6" Type="http://schemas.openxmlformats.org/officeDocument/2006/relationships/image" Target="../media/image50.png"/><Relationship Id="rId7" Type="http://schemas.openxmlformats.org/officeDocument/2006/relationships/image" Target="../media/image57.png"/><Relationship Id="rId8" Type="http://schemas.openxmlformats.org/officeDocument/2006/relationships/image" Target="../media/image5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56.png"/><Relationship Id="rId4" Type="http://schemas.openxmlformats.org/officeDocument/2006/relationships/image" Target="../media/image55.png"/><Relationship Id="rId5" Type="http://schemas.openxmlformats.org/officeDocument/2006/relationships/image" Target="../media/image5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ilmeventos.com/cual-es-la-diferencia-entre-edicion-y-montaje-audiovisual/" TargetMode="External"/><Relationship Id="rId4" Type="http://schemas.openxmlformats.org/officeDocument/2006/relationships/image" Target="../media/image2.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type="ctrTitle"/>
          </p:nvPr>
        </p:nvSpPr>
        <p:spPr>
          <a:xfrm>
            <a:off x="311700" y="561100"/>
            <a:ext cx="8520600" cy="13887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5000">
                <a:solidFill>
                  <a:srgbClr val="225A4D"/>
                </a:solidFill>
              </a:rPr>
              <a:t>RADIO, AUDIO Y VIDEO </a:t>
            </a:r>
            <a:br>
              <a:rPr lang="en" sz="3700">
                <a:solidFill>
                  <a:srgbClr val="000000"/>
                </a:solidFill>
              </a:rPr>
            </a:br>
            <a:r>
              <a:rPr lang="en" sz="3200">
                <a:solidFill>
                  <a:srgbClr val="A12345"/>
                </a:solidFill>
              </a:rPr>
              <a:t>AUTONOMÍA ECONÓMICA</a:t>
            </a:r>
            <a:endParaRPr sz="3200">
              <a:solidFill>
                <a:srgbClr val="A12345"/>
              </a:solidFill>
            </a:endParaRPr>
          </a:p>
        </p:txBody>
      </p:sp>
      <p:sp>
        <p:nvSpPr>
          <p:cNvPr id="64" name="Google Shape;64;p15"/>
          <p:cNvSpPr txBox="1"/>
          <p:nvPr>
            <p:ph idx="1" type="subTitle"/>
          </p:nvPr>
        </p:nvSpPr>
        <p:spPr>
          <a:xfrm>
            <a:off x="311700" y="1933575"/>
            <a:ext cx="8520600" cy="792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434343"/>
                </a:solidFill>
                <a:latin typeface="Source Sans Pro"/>
                <a:ea typeface="Source Sans Pro"/>
                <a:cs typeface="Source Sans Pro"/>
                <a:sym typeface="Source Sans Pro"/>
              </a:rPr>
              <a:t>MÓDULO </a:t>
            </a:r>
            <a:r>
              <a:rPr b="1" lang="en">
                <a:solidFill>
                  <a:srgbClr val="434343"/>
                </a:solidFill>
              </a:rPr>
              <a:t>5</a:t>
            </a:r>
            <a:endParaRPr b="1">
              <a:solidFill>
                <a:srgbClr val="434343"/>
              </a:solidFill>
            </a:endParaRPr>
          </a:p>
          <a:p>
            <a:pPr indent="0" lvl="0" marL="0" rtl="0" algn="ctr">
              <a:lnSpc>
                <a:spcPct val="100000"/>
              </a:lnSpc>
              <a:spcBef>
                <a:spcPts val="0"/>
              </a:spcBef>
              <a:spcAft>
                <a:spcPts val="0"/>
              </a:spcAft>
              <a:buNone/>
            </a:pPr>
            <a:r>
              <a:rPr lang="en">
                <a:solidFill>
                  <a:srgbClr val="434343"/>
                </a:solidFill>
                <a:latin typeface="Source Sans Pro"/>
                <a:ea typeface="Source Sans Pro"/>
                <a:cs typeface="Source Sans Pro"/>
                <a:sym typeface="Source Sans Pro"/>
              </a:rPr>
              <a:t>“</a:t>
            </a:r>
            <a:r>
              <a:rPr lang="en">
                <a:solidFill>
                  <a:srgbClr val="434343"/>
                </a:solidFill>
              </a:rPr>
              <a:t>EDICIÓN Y MONTAJE	</a:t>
            </a:r>
            <a:r>
              <a:rPr lang="en">
                <a:solidFill>
                  <a:srgbClr val="434343"/>
                </a:solidFill>
                <a:latin typeface="Source Sans Pro"/>
                <a:ea typeface="Source Sans Pro"/>
                <a:cs typeface="Source Sans Pro"/>
                <a:sym typeface="Source Sans Pro"/>
              </a:rPr>
              <a:t>”</a:t>
            </a:r>
            <a:endParaRPr sz="2000">
              <a:solidFill>
                <a:srgbClr val="434343"/>
              </a:solidFill>
              <a:latin typeface="Source Sans Pro"/>
              <a:ea typeface="Source Sans Pro"/>
              <a:cs typeface="Source Sans Pro"/>
              <a:sym typeface="Source Sans Pro"/>
            </a:endParaRPr>
          </a:p>
        </p:txBody>
      </p:sp>
      <p:pic>
        <p:nvPicPr>
          <p:cNvPr id="65" name="Google Shape;65;p15"/>
          <p:cNvPicPr preferRelativeResize="0"/>
          <p:nvPr/>
        </p:nvPicPr>
        <p:blipFill rotWithShape="1">
          <a:blip r:embed="rId3">
            <a:alphaModFix/>
          </a:blip>
          <a:srcRect b="16976" l="0" r="0" t="42746"/>
          <a:stretch/>
        </p:blipFill>
        <p:spPr>
          <a:xfrm>
            <a:off x="2602650" y="3011750"/>
            <a:ext cx="3938700" cy="19830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4"/>
          <p:cNvSpPr txBox="1"/>
          <p:nvPr>
            <p:ph type="ctrTitle"/>
          </p:nvPr>
        </p:nvSpPr>
        <p:spPr>
          <a:xfrm>
            <a:off x="1796850" y="636750"/>
            <a:ext cx="5702700" cy="11205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Elección de la plataforma</a:t>
            </a:r>
            <a:endParaRPr b="1" sz="2800">
              <a:solidFill>
                <a:srgbClr val="225A4D"/>
              </a:solidFill>
            </a:endParaRPr>
          </a:p>
          <a:p>
            <a:pPr indent="9143" lvl="0" marL="0" rtl="0" algn="ctr">
              <a:spcBef>
                <a:spcPts val="0"/>
              </a:spcBef>
              <a:spcAft>
                <a:spcPts val="0"/>
              </a:spcAft>
              <a:buNone/>
            </a:pPr>
            <a:r>
              <a:rPr b="1" lang="en" sz="2800">
                <a:solidFill>
                  <a:srgbClr val="225A4D"/>
                </a:solidFill>
              </a:rPr>
              <a:t>ideal para nuestro contenido</a:t>
            </a:r>
            <a:endParaRPr sz="5000">
              <a:solidFill>
                <a:srgbClr val="225A4D"/>
              </a:solidFill>
            </a:endParaRPr>
          </a:p>
        </p:txBody>
      </p:sp>
      <p:sp>
        <p:nvSpPr>
          <p:cNvPr id="126" name="Google Shape;126;p24"/>
          <p:cNvSpPr txBox="1"/>
          <p:nvPr>
            <p:ph idx="1" type="subTitle"/>
          </p:nvPr>
        </p:nvSpPr>
        <p:spPr>
          <a:xfrm>
            <a:off x="262650" y="1839450"/>
            <a:ext cx="4412700" cy="27753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sz="1800"/>
              <a:t>Con base en la definición de nuestro </a:t>
            </a:r>
            <a:r>
              <a:rPr b="1" lang="en" sz="1800"/>
              <a:t>público objetivo</a:t>
            </a:r>
            <a:r>
              <a:rPr lang="en" sz="1800"/>
              <a:t>, la elección de la plataforma adecuada para la difusión de nuestro contenido.</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Clr>
                <a:schemeClr val="dk1"/>
              </a:buClr>
              <a:buSzPts val="1100"/>
              <a:buFont typeface="Arial"/>
              <a:buNone/>
            </a:pPr>
            <a:r>
              <a:rPr lang="en" sz="1800"/>
              <a:t>Conviene entonces respondernos: ¿Qué redes sociales utilizan?, ¿En qué medios son más activos?, ¿Con qué frecuencia suelen utilizarlas? </a:t>
            </a:r>
            <a:endParaRPr sz="1800"/>
          </a:p>
          <a:p>
            <a:pPr indent="0" lvl="0" marL="0" rtl="0" algn="just">
              <a:spcBef>
                <a:spcPts val="0"/>
              </a:spcBef>
              <a:spcAft>
                <a:spcPts val="0"/>
              </a:spcAft>
              <a:buNone/>
            </a:pPr>
            <a:r>
              <a:t/>
            </a:r>
            <a:endParaRPr sz="1800"/>
          </a:p>
        </p:txBody>
      </p:sp>
      <p:pic>
        <p:nvPicPr>
          <p:cNvPr id="127" name="Google Shape;127;p24"/>
          <p:cNvPicPr preferRelativeResize="0"/>
          <p:nvPr/>
        </p:nvPicPr>
        <p:blipFill>
          <a:blip r:embed="rId3">
            <a:alphaModFix/>
          </a:blip>
          <a:stretch>
            <a:fillRect/>
          </a:stretch>
        </p:blipFill>
        <p:spPr>
          <a:xfrm>
            <a:off x="4872525" y="1839453"/>
            <a:ext cx="4038675" cy="26014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descr="Si tenés un emprendimiento, aprendé cuál es la mejor red social para comunicar tu negocio. Encontrá más tutoriales para emprender acá → https://bit.ly/2K6PtCa" id="132" name="Google Shape;132;p25" title="Cuál es la mejor red social para tu negocio">
            <a:hlinkClick r:id="rId3"/>
          </p:cNvPr>
          <p:cNvPicPr preferRelativeResize="0"/>
          <p:nvPr/>
        </p:nvPicPr>
        <p:blipFill>
          <a:blip r:embed="rId4">
            <a:alphaModFix/>
          </a:blip>
          <a:stretch>
            <a:fillRect/>
          </a:stretch>
        </p:blipFill>
        <p:spPr>
          <a:xfrm>
            <a:off x="1748263" y="682200"/>
            <a:ext cx="5647475" cy="42356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6"/>
          <p:cNvSpPr txBox="1"/>
          <p:nvPr>
            <p:ph type="ctrTitle"/>
          </p:nvPr>
        </p:nvSpPr>
        <p:spPr>
          <a:xfrm>
            <a:off x="311700" y="789375"/>
            <a:ext cx="8520600" cy="12822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lang="en" sz="3600">
                <a:solidFill>
                  <a:srgbClr val="225A4D"/>
                </a:solidFill>
              </a:rPr>
              <a:t>Plataformas inmediatas</a:t>
            </a:r>
            <a:endParaRPr sz="3600">
              <a:solidFill>
                <a:srgbClr val="225A4D"/>
              </a:solidFill>
            </a:endParaRPr>
          </a:p>
          <a:p>
            <a:pPr indent="0" lvl="0" marL="0" rtl="0" algn="ctr">
              <a:spcBef>
                <a:spcPts val="0"/>
              </a:spcBef>
              <a:spcAft>
                <a:spcPts val="0"/>
              </a:spcAft>
              <a:buNone/>
            </a:pPr>
            <a:r>
              <a:rPr lang="en" sz="3600">
                <a:solidFill>
                  <a:srgbClr val="225A4D"/>
                </a:solidFill>
              </a:rPr>
              <a:t> (FaceBook, Instagram y Twitter)</a:t>
            </a:r>
            <a:endParaRPr sz="3600">
              <a:solidFill>
                <a:srgbClr val="225A4D"/>
              </a:solidFill>
            </a:endParaRPr>
          </a:p>
        </p:txBody>
      </p:sp>
      <p:pic>
        <p:nvPicPr>
          <p:cNvPr id="138" name="Google Shape;138;p26"/>
          <p:cNvPicPr preferRelativeResize="0"/>
          <p:nvPr/>
        </p:nvPicPr>
        <p:blipFill>
          <a:blip r:embed="rId3">
            <a:alphaModFix/>
          </a:blip>
          <a:stretch>
            <a:fillRect/>
          </a:stretch>
        </p:blipFill>
        <p:spPr>
          <a:xfrm>
            <a:off x="2766626" y="2281525"/>
            <a:ext cx="3447126" cy="20535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7"/>
          <p:cNvSpPr txBox="1"/>
          <p:nvPr>
            <p:ph idx="1" type="subTitle"/>
          </p:nvPr>
        </p:nvSpPr>
        <p:spPr>
          <a:xfrm>
            <a:off x="781900" y="1396200"/>
            <a:ext cx="7841400" cy="22539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sz="1800"/>
              <a:t>Es el medio por excelencia en el que puedes interactuar con tus seguidores y prospectos.</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Clr>
                <a:schemeClr val="dk1"/>
              </a:buClr>
              <a:buSzPts val="1100"/>
              <a:buFont typeface="Arial"/>
              <a:buNone/>
            </a:pPr>
            <a:r>
              <a:rPr lang="en" sz="1800"/>
              <a:t>Puedes generar una página o sitio exclusivo, que puede ser la plataforma desde la cual será posible alcanzar un contacto más  directo y personal con tu </a:t>
            </a:r>
            <a:r>
              <a:rPr i="1" lang="en" sz="1800"/>
              <a:t>target</a:t>
            </a:r>
            <a:r>
              <a:rPr lang="en" sz="1800"/>
              <a:t>.</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Clr>
                <a:schemeClr val="dk1"/>
              </a:buClr>
              <a:buSzPts val="1100"/>
              <a:buFont typeface="Arial"/>
              <a:buNone/>
            </a:pPr>
            <a:r>
              <a:rPr lang="en" sz="1800"/>
              <a:t>Es posible realizar transmisiones en vivo (</a:t>
            </a:r>
            <a:r>
              <a:rPr i="1" lang="en" sz="1800"/>
              <a:t>streaming</a:t>
            </a:r>
            <a:r>
              <a:rPr lang="en" sz="1800"/>
              <a:t>), interactuar con tus usuarios y generar contenidos audiovisuales de calidad.</a:t>
            </a:r>
            <a:endParaRPr sz="1800"/>
          </a:p>
        </p:txBody>
      </p:sp>
      <p:sp>
        <p:nvSpPr>
          <p:cNvPr id="144" name="Google Shape;144;p27"/>
          <p:cNvSpPr txBox="1"/>
          <p:nvPr>
            <p:ph type="ctrTitle"/>
          </p:nvPr>
        </p:nvSpPr>
        <p:spPr>
          <a:xfrm>
            <a:off x="3469725" y="703175"/>
            <a:ext cx="2553300" cy="6141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9143" lvl="0" marL="0" rtl="0" algn="ctr">
              <a:spcBef>
                <a:spcPts val="0"/>
              </a:spcBef>
              <a:spcAft>
                <a:spcPts val="0"/>
              </a:spcAft>
              <a:buNone/>
            </a:pPr>
            <a:r>
              <a:rPr b="1" lang="en" sz="3300"/>
              <a:t>Facebook</a:t>
            </a:r>
            <a:endParaRPr sz="5500"/>
          </a:p>
        </p:txBody>
      </p:sp>
      <p:pic>
        <p:nvPicPr>
          <p:cNvPr id="145" name="Google Shape;145;p27"/>
          <p:cNvPicPr preferRelativeResize="0"/>
          <p:nvPr/>
        </p:nvPicPr>
        <p:blipFill>
          <a:blip r:embed="rId3">
            <a:alphaModFix/>
          </a:blip>
          <a:stretch>
            <a:fillRect/>
          </a:stretch>
        </p:blipFill>
        <p:spPr>
          <a:xfrm>
            <a:off x="3588075" y="3881424"/>
            <a:ext cx="1967850" cy="11057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8"/>
          <p:cNvSpPr txBox="1"/>
          <p:nvPr>
            <p:ph idx="1" type="subTitle"/>
          </p:nvPr>
        </p:nvSpPr>
        <p:spPr>
          <a:xfrm>
            <a:off x="742275" y="1429625"/>
            <a:ext cx="8008200" cy="1805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spcBef>
                <a:spcPts val="0"/>
              </a:spcBef>
              <a:spcAft>
                <a:spcPts val="0"/>
              </a:spcAft>
              <a:buNone/>
            </a:pPr>
            <a:r>
              <a:rPr lang="en" sz="1800"/>
              <a:t>No sólo es una red social “enfocada” en imágenes -como originalmente fue concebida-, ahora es una plataforma de distribución de contenido como videos, fotos, animaciones, mensajería, </a:t>
            </a:r>
            <a:r>
              <a:rPr i="1" lang="en" sz="1800"/>
              <a:t>streaming</a:t>
            </a:r>
            <a:r>
              <a:rPr lang="en" sz="1800"/>
              <a:t>.</a:t>
            </a:r>
            <a:endParaRPr sz="1800"/>
          </a:p>
          <a:p>
            <a:pPr indent="0" lvl="0" marL="0" rtl="0" algn="just">
              <a:spcBef>
                <a:spcPts val="0"/>
              </a:spcBef>
              <a:spcAft>
                <a:spcPts val="0"/>
              </a:spcAft>
              <a:buNone/>
            </a:pPr>
            <a:r>
              <a:t/>
            </a:r>
            <a:endParaRPr sz="1800"/>
          </a:p>
          <a:p>
            <a:pPr indent="0" lvl="0" marL="0" rtl="0" algn="just">
              <a:spcBef>
                <a:spcPts val="0"/>
              </a:spcBef>
              <a:spcAft>
                <a:spcPts val="0"/>
              </a:spcAft>
              <a:buClr>
                <a:schemeClr val="dk1"/>
              </a:buClr>
              <a:buSzPts val="1100"/>
              <a:buFont typeface="Arial"/>
              <a:buNone/>
            </a:pPr>
            <a:r>
              <a:rPr lang="en" sz="1800"/>
              <a:t>Ideal para posicionar una marca, productos o servicios.</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ctr">
              <a:spcBef>
                <a:spcPts val="0"/>
              </a:spcBef>
              <a:spcAft>
                <a:spcPts val="0"/>
              </a:spcAft>
              <a:buNone/>
            </a:pPr>
            <a:r>
              <a:t/>
            </a:r>
            <a:endParaRPr/>
          </a:p>
        </p:txBody>
      </p:sp>
      <p:sp>
        <p:nvSpPr>
          <p:cNvPr id="151" name="Google Shape;151;p28"/>
          <p:cNvSpPr txBox="1"/>
          <p:nvPr>
            <p:ph type="ctrTitle"/>
          </p:nvPr>
        </p:nvSpPr>
        <p:spPr>
          <a:xfrm>
            <a:off x="3469725" y="703175"/>
            <a:ext cx="2553300" cy="6141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9143" lvl="0" marL="0" rtl="0" algn="ctr">
              <a:spcBef>
                <a:spcPts val="0"/>
              </a:spcBef>
              <a:spcAft>
                <a:spcPts val="0"/>
              </a:spcAft>
              <a:buNone/>
            </a:pPr>
            <a:r>
              <a:rPr b="1" lang="en" sz="3300"/>
              <a:t>Instagram</a:t>
            </a:r>
            <a:endParaRPr sz="5500"/>
          </a:p>
        </p:txBody>
      </p:sp>
      <p:pic>
        <p:nvPicPr>
          <p:cNvPr id="152" name="Google Shape;152;p28"/>
          <p:cNvPicPr preferRelativeResize="0"/>
          <p:nvPr/>
        </p:nvPicPr>
        <p:blipFill>
          <a:blip r:embed="rId3">
            <a:alphaModFix/>
          </a:blip>
          <a:stretch>
            <a:fillRect/>
          </a:stretch>
        </p:blipFill>
        <p:spPr>
          <a:xfrm>
            <a:off x="3305150" y="3333725"/>
            <a:ext cx="2770550" cy="1541125"/>
          </a:xfrm>
          <a:prstGeom prst="rect">
            <a:avLst/>
          </a:prstGeom>
          <a:noFill/>
          <a:ln>
            <a:noFill/>
          </a:ln>
          <a:effectLst>
            <a:outerShdw blurRad="57150" rotWithShape="0" algn="bl" dir="2220000" dist="66675">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9"/>
          <p:cNvSpPr txBox="1"/>
          <p:nvPr>
            <p:ph idx="1" type="subTitle"/>
          </p:nvPr>
        </p:nvSpPr>
        <p:spPr>
          <a:xfrm>
            <a:off x="532950" y="1251475"/>
            <a:ext cx="8078100" cy="24663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spcBef>
                <a:spcPts val="0"/>
              </a:spcBef>
              <a:spcAft>
                <a:spcPts val="0"/>
              </a:spcAft>
              <a:buNone/>
            </a:pPr>
            <a:r>
              <a:rPr lang="en" sz="1500"/>
              <a:t>Es una buena plataforma para distribuir textos breves -originalmente sólo 128 caracteres- y fue de las plataformas “pioneras” en conceptos como </a:t>
            </a:r>
            <a:r>
              <a:rPr i="1" lang="en" sz="1500"/>
              <a:t>Followers </a:t>
            </a:r>
            <a:r>
              <a:rPr lang="en" sz="1500"/>
              <a:t>(seguidores), y cuentas “Verificadas”.</a:t>
            </a:r>
            <a:endParaRPr sz="1500"/>
          </a:p>
          <a:p>
            <a:pPr indent="0" lvl="0" marL="0" rtl="0" algn="just">
              <a:spcBef>
                <a:spcPts val="0"/>
              </a:spcBef>
              <a:spcAft>
                <a:spcPts val="0"/>
              </a:spcAft>
              <a:buNone/>
            </a:pPr>
            <a:r>
              <a:t/>
            </a:r>
            <a:endParaRPr sz="1500"/>
          </a:p>
          <a:p>
            <a:pPr indent="0" lvl="0" marL="0" rtl="0" algn="just">
              <a:spcBef>
                <a:spcPts val="0"/>
              </a:spcBef>
              <a:spcAft>
                <a:spcPts val="0"/>
              </a:spcAft>
              <a:buNone/>
            </a:pPr>
            <a:r>
              <a:rPr lang="en" sz="1500"/>
              <a:t>Actualmente se distribuyen distintos tipos de contenido: imágenes, videos, infografías y transmisiones en directo (a través de </a:t>
            </a:r>
            <a:r>
              <a:rPr i="1" lang="en" sz="1500"/>
              <a:t>Periscope</a:t>
            </a:r>
            <a:r>
              <a:rPr lang="en" sz="1500"/>
              <a:t>).</a:t>
            </a:r>
            <a:endParaRPr sz="1500"/>
          </a:p>
          <a:p>
            <a:pPr indent="0" lvl="0" marL="0" rtl="0" algn="just">
              <a:spcBef>
                <a:spcPts val="0"/>
              </a:spcBef>
              <a:spcAft>
                <a:spcPts val="0"/>
              </a:spcAft>
              <a:buNone/>
            </a:pPr>
            <a:r>
              <a:t/>
            </a:r>
            <a:endParaRPr sz="1500"/>
          </a:p>
          <a:p>
            <a:pPr indent="0" lvl="0" marL="0" rtl="0" algn="just">
              <a:spcBef>
                <a:spcPts val="0"/>
              </a:spcBef>
              <a:spcAft>
                <a:spcPts val="0"/>
              </a:spcAft>
              <a:buNone/>
            </a:pPr>
            <a:r>
              <a:rPr lang="en" sz="1500"/>
              <a:t>Permite 280 caracteres que deben ser originales y pueden acompañarse de  </a:t>
            </a:r>
            <a:r>
              <a:rPr i="1" lang="en" sz="1500"/>
              <a:t>hashtag’s</a:t>
            </a:r>
            <a:r>
              <a:rPr lang="en" sz="1500"/>
              <a:t> suficientemente llamativos para atraer la atención de la audiencia y generar “retweets” que permitan obtener un mayor alcance.</a:t>
            </a:r>
            <a:endParaRPr sz="1500"/>
          </a:p>
          <a:p>
            <a:pPr indent="0" lvl="0" marL="0" rtl="0" algn="just">
              <a:spcBef>
                <a:spcPts val="0"/>
              </a:spcBef>
              <a:spcAft>
                <a:spcPts val="0"/>
              </a:spcAft>
              <a:buNone/>
            </a:pPr>
            <a:r>
              <a:t/>
            </a:r>
            <a:endParaRPr sz="1500"/>
          </a:p>
        </p:txBody>
      </p:sp>
      <p:sp>
        <p:nvSpPr>
          <p:cNvPr id="158" name="Google Shape;158;p29"/>
          <p:cNvSpPr txBox="1"/>
          <p:nvPr>
            <p:ph type="ctrTitle"/>
          </p:nvPr>
        </p:nvSpPr>
        <p:spPr>
          <a:xfrm>
            <a:off x="3295350" y="637375"/>
            <a:ext cx="2553300" cy="6141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9143" lvl="0" marL="0" rtl="0" algn="ctr">
              <a:spcBef>
                <a:spcPts val="0"/>
              </a:spcBef>
              <a:spcAft>
                <a:spcPts val="0"/>
              </a:spcAft>
              <a:buNone/>
            </a:pPr>
            <a:r>
              <a:rPr b="1" lang="en" sz="3300"/>
              <a:t>Twitter</a:t>
            </a:r>
            <a:endParaRPr sz="5500"/>
          </a:p>
        </p:txBody>
      </p:sp>
      <p:pic>
        <p:nvPicPr>
          <p:cNvPr id="159" name="Google Shape;159;p29"/>
          <p:cNvPicPr preferRelativeResize="0"/>
          <p:nvPr/>
        </p:nvPicPr>
        <p:blipFill>
          <a:blip r:embed="rId3">
            <a:alphaModFix/>
          </a:blip>
          <a:stretch>
            <a:fillRect/>
          </a:stretch>
        </p:blipFill>
        <p:spPr>
          <a:xfrm>
            <a:off x="2538738" y="3656875"/>
            <a:ext cx="4066526" cy="11079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0"/>
          <p:cNvSpPr txBox="1"/>
          <p:nvPr>
            <p:ph type="ctrTitle"/>
          </p:nvPr>
        </p:nvSpPr>
        <p:spPr>
          <a:xfrm>
            <a:off x="1822525" y="734800"/>
            <a:ext cx="5702700" cy="1107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3300"/>
              <a:t>Contenido periódico</a:t>
            </a:r>
            <a:endParaRPr b="1" sz="3300"/>
          </a:p>
          <a:p>
            <a:pPr indent="0" lvl="0" marL="0" rtl="0" algn="ctr">
              <a:spcBef>
                <a:spcPts val="0"/>
              </a:spcBef>
              <a:spcAft>
                <a:spcPts val="0"/>
              </a:spcAft>
              <a:buNone/>
            </a:pPr>
            <a:r>
              <a:rPr b="1" lang="en" sz="3300"/>
              <a:t>(YouTube, Podcasts, Blogs) </a:t>
            </a:r>
            <a:endParaRPr b="1" sz="3300"/>
          </a:p>
        </p:txBody>
      </p:sp>
      <p:sp>
        <p:nvSpPr>
          <p:cNvPr id="165" name="Google Shape;165;p30"/>
          <p:cNvSpPr txBox="1"/>
          <p:nvPr>
            <p:ph idx="1" type="subTitle"/>
          </p:nvPr>
        </p:nvSpPr>
        <p:spPr>
          <a:xfrm>
            <a:off x="413575" y="2084325"/>
            <a:ext cx="8520600" cy="723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sz="2000"/>
          </a:p>
          <a:p>
            <a:pPr indent="0" lvl="0" marL="0" rtl="0" algn="just">
              <a:spcBef>
                <a:spcPts val="0"/>
              </a:spcBef>
              <a:spcAft>
                <a:spcPts val="0"/>
              </a:spcAft>
              <a:buNone/>
            </a:pPr>
            <a:r>
              <a:t/>
            </a:r>
            <a:endParaRPr sz="2000"/>
          </a:p>
          <a:p>
            <a:pPr indent="0" lvl="0" marL="0" rtl="0" algn="just">
              <a:spcBef>
                <a:spcPts val="0"/>
              </a:spcBef>
              <a:spcAft>
                <a:spcPts val="0"/>
              </a:spcAft>
              <a:buClr>
                <a:schemeClr val="dk1"/>
              </a:buClr>
              <a:buSzPts val="1100"/>
              <a:buFont typeface="Arial"/>
              <a:buNone/>
            </a:pPr>
            <a:r>
              <a:t/>
            </a:r>
            <a:endParaRPr sz="2000"/>
          </a:p>
          <a:p>
            <a:pPr indent="0" lvl="0" marL="0" rtl="0" algn="just">
              <a:spcBef>
                <a:spcPts val="0"/>
              </a:spcBef>
              <a:spcAft>
                <a:spcPts val="0"/>
              </a:spcAft>
              <a:buClr>
                <a:schemeClr val="dk1"/>
              </a:buClr>
              <a:buSzPts val="1100"/>
              <a:buFont typeface="Arial"/>
              <a:buNone/>
            </a:pPr>
            <a:r>
              <a:t/>
            </a:r>
            <a:endParaRPr/>
          </a:p>
          <a:p>
            <a:pPr indent="0" lvl="0" marL="0" rtl="0" algn="just">
              <a:spcBef>
                <a:spcPts val="0"/>
              </a:spcBef>
              <a:spcAft>
                <a:spcPts val="0"/>
              </a:spcAft>
              <a:buNone/>
            </a:pPr>
            <a:r>
              <a:t/>
            </a:r>
            <a:endParaRPr/>
          </a:p>
        </p:txBody>
      </p:sp>
      <p:pic>
        <p:nvPicPr>
          <p:cNvPr id="166" name="Google Shape;166;p30"/>
          <p:cNvPicPr preferRelativeResize="0"/>
          <p:nvPr/>
        </p:nvPicPr>
        <p:blipFill>
          <a:blip r:embed="rId3">
            <a:alphaModFix/>
          </a:blip>
          <a:stretch>
            <a:fillRect/>
          </a:stretch>
        </p:blipFill>
        <p:spPr>
          <a:xfrm>
            <a:off x="490200" y="2017638"/>
            <a:ext cx="3702249" cy="1413024"/>
          </a:xfrm>
          <a:prstGeom prst="rect">
            <a:avLst/>
          </a:prstGeom>
          <a:noFill/>
          <a:ln>
            <a:noFill/>
          </a:ln>
          <a:effectLst>
            <a:outerShdw blurRad="57150" rotWithShape="0" algn="bl" dir="5400000" dist="19050">
              <a:srgbClr val="000000">
                <a:alpha val="50000"/>
              </a:srgbClr>
            </a:outerShdw>
          </a:effectLst>
        </p:spPr>
      </p:pic>
      <p:pic>
        <p:nvPicPr>
          <p:cNvPr id="167" name="Google Shape;167;p30"/>
          <p:cNvPicPr preferRelativeResize="0"/>
          <p:nvPr/>
        </p:nvPicPr>
        <p:blipFill>
          <a:blip r:embed="rId4">
            <a:alphaModFix/>
          </a:blip>
          <a:stretch>
            <a:fillRect/>
          </a:stretch>
        </p:blipFill>
        <p:spPr>
          <a:xfrm>
            <a:off x="5153086" y="2017650"/>
            <a:ext cx="2540236" cy="1413000"/>
          </a:xfrm>
          <a:prstGeom prst="rect">
            <a:avLst/>
          </a:prstGeom>
          <a:noFill/>
          <a:ln>
            <a:noFill/>
          </a:ln>
          <a:effectLst>
            <a:outerShdw blurRad="57150" rotWithShape="0" algn="bl" dir="5400000" dist="19050">
              <a:srgbClr val="000000">
                <a:alpha val="50000"/>
              </a:srgbClr>
            </a:outerShdw>
          </a:effectLst>
        </p:spPr>
      </p:pic>
      <p:pic>
        <p:nvPicPr>
          <p:cNvPr id="168" name="Google Shape;168;p30"/>
          <p:cNvPicPr preferRelativeResize="0"/>
          <p:nvPr/>
        </p:nvPicPr>
        <p:blipFill>
          <a:blip r:embed="rId5">
            <a:alphaModFix/>
          </a:blip>
          <a:stretch>
            <a:fillRect/>
          </a:stretch>
        </p:blipFill>
        <p:spPr>
          <a:xfrm>
            <a:off x="3252076" y="3669126"/>
            <a:ext cx="2639850" cy="12539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1"/>
          <p:cNvSpPr txBox="1"/>
          <p:nvPr/>
        </p:nvSpPr>
        <p:spPr>
          <a:xfrm>
            <a:off x="1495550" y="4195500"/>
            <a:ext cx="5916000" cy="32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1700"/>
          </a:p>
        </p:txBody>
      </p:sp>
      <p:pic>
        <p:nvPicPr>
          <p:cNvPr descr="Hoy en día es muy importante saber qué es un blog y para qué sirve, ya que los tiempos han cambiado y la presencia online es esencial en toda estrategia personal y corporativa.&#10;&#10;Muchas empresas ya no acuden a un Curriculum a buscar información sobre una candidato o nuevo miembro de su empresa, sino que van a los buscadores a ver qué es lo que encuentran de él.&#10;&#10;Y créeme, si encuentran nuestro blog acerca de la temática en la que vamos a desempeñar el puesto, vamos a tener mucho más fácil ser el elegido de los candidatos.&#10;&#10;Además, qué mejor que un blog para construir una marca personal, ya sea para buscar trabajo, darnos a conocer en nuestro sector como profesionales o por mero hobby.&#10;&#10;Más información: https://blog.mailrelay.com/es/2018/03/27/que-es-un-blog?utm_source=youtube&amp;utm_medium=video&amp;utm_campaign=que-es-un-blog-y-para-que-sirve" id="174" name="Google Shape;174;p31" title="¿Qué es un blog y para qué sirve?">
            <a:hlinkClick r:id="rId3"/>
          </p:cNvPr>
          <p:cNvPicPr preferRelativeResize="0"/>
          <p:nvPr/>
        </p:nvPicPr>
        <p:blipFill>
          <a:blip r:embed="rId4">
            <a:alphaModFix/>
          </a:blip>
          <a:stretch>
            <a:fillRect/>
          </a:stretch>
        </p:blipFill>
        <p:spPr>
          <a:xfrm>
            <a:off x="1651288" y="681850"/>
            <a:ext cx="5604524" cy="42034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32"/>
          <p:cNvPicPr preferRelativeResize="0"/>
          <p:nvPr/>
        </p:nvPicPr>
        <p:blipFill rotWithShape="1">
          <a:blip r:embed="rId3">
            <a:alphaModFix/>
          </a:blip>
          <a:srcRect b="20495" l="6189" r="5008" t="23507"/>
          <a:stretch/>
        </p:blipFill>
        <p:spPr>
          <a:xfrm>
            <a:off x="357275" y="776500"/>
            <a:ext cx="2796600" cy="658350"/>
          </a:xfrm>
          <a:prstGeom prst="rect">
            <a:avLst/>
          </a:prstGeom>
          <a:noFill/>
          <a:ln>
            <a:noFill/>
          </a:ln>
          <a:effectLst>
            <a:outerShdw blurRad="57150" rotWithShape="0" algn="bl" dir="5400000" dist="19050">
              <a:srgbClr val="000000">
                <a:alpha val="50000"/>
              </a:srgbClr>
            </a:outerShdw>
          </a:effectLst>
        </p:spPr>
      </p:pic>
      <p:pic>
        <p:nvPicPr>
          <p:cNvPr id="180" name="Google Shape;180;p32"/>
          <p:cNvPicPr preferRelativeResize="0"/>
          <p:nvPr/>
        </p:nvPicPr>
        <p:blipFill>
          <a:blip r:embed="rId4">
            <a:alphaModFix/>
          </a:blip>
          <a:stretch>
            <a:fillRect/>
          </a:stretch>
        </p:blipFill>
        <p:spPr>
          <a:xfrm>
            <a:off x="2829525" y="1166625"/>
            <a:ext cx="3746988" cy="2810247"/>
          </a:xfrm>
          <a:prstGeom prst="rect">
            <a:avLst/>
          </a:prstGeom>
          <a:noFill/>
          <a:ln>
            <a:noFill/>
          </a:ln>
          <a:effectLst>
            <a:outerShdw blurRad="57150" rotWithShape="0" algn="bl" dir="5400000" dist="19050">
              <a:srgbClr val="000000">
                <a:alpha val="50000"/>
              </a:srgbClr>
            </a:outerShdw>
          </a:effectLst>
        </p:spPr>
      </p:pic>
      <p:pic>
        <p:nvPicPr>
          <p:cNvPr id="181" name="Google Shape;181;p32"/>
          <p:cNvPicPr preferRelativeResize="0"/>
          <p:nvPr/>
        </p:nvPicPr>
        <p:blipFill rotWithShape="1">
          <a:blip r:embed="rId5">
            <a:alphaModFix/>
          </a:blip>
          <a:srcRect b="0" l="-5159" r="-4381" t="0"/>
          <a:stretch/>
        </p:blipFill>
        <p:spPr>
          <a:xfrm>
            <a:off x="5621425" y="776500"/>
            <a:ext cx="1906050" cy="1329825"/>
          </a:xfrm>
          <a:prstGeom prst="rect">
            <a:avLst/>
          </a:prstGeom>
          <a:noFill/>
          <a:ln>
            <a:noFill/>
          </a:ln>
          <a:effectLst>
            <a:outerShdw blurRad="57150" rotWithShape="0" algn="bl" dir="5400000" dist="19050">
              <a:srgbClr val="000000">
                <a:alpha val="50000"/>
              </a:srgbClr>
            </a:outerShdw>
          </a:effectLst>
        </p:spPr>
      </p:pic>
      <p:pic>
        <p:nvPicPr>
          <p:cNvPr id="182" name="Google Shape;182;p32"/>
          <p:cNvPicPr preferRelativeResize="0"/>
          <p:nvPr/>
        </p:nvPicPr>
        <p:blipFill rotWithShape="1">
          <a:blip r:embed="rId6">
            <a:alphaModFix/>
          </a:blip>
          <a:srcRect b="33433" l="33696" r="35384" t="30039"/>
          <a:stretch/>
        </p:blipFill>
        <p:spPr>
          <a:xfrm>
            <a:off x="689575" y="3509525"/>
            <a:ext cx="1906045" cy="1117924"/>
          </a:xfrm>
          <a:prstGeom prst="rect">
            <a:avLst/>
          </a:prstGeom>
          <a:noFill/>
          <a:ln>
            <a:noFill/>
          </a:ln>
          <a:effectLst>
            <a:outerShdw blurRad="57150" rotWithShape="0" algn="bl" dir="5400000" dist="19050">
              <a:srgbClr val="000000">
                <a:alpha val="50000"/>
              </a:srgbClr>
            </a:outerShdw>
          </a:effectLst>
        </p:spPr>
      </p:pic>
      <p:pic>
        <p:nvPicPr>
          <p:cNvPr id="183" name="Google Shape;183;p32"/>
          <p:cNvPicPr preferRelativeResize="0"/>
          <p:nvPr/>
        </p:nvPicPr>
        <p:blipFill rotWithShape="1">
          <a:blip r:embed="rId7">
            <a:alphaModFix/>
          </a:blip>
          <a:srcRect b="7950" l="6182" r="6374" t="59264"/>
          <a:stretch/>
        </p:blipFill>
        <p:spPr>
          <a:xfrm>
            <a:off x="6799600" y="2486200"/>
            <a:ext cx="2079875" cy="658350"/>
          </a:xfrm>
          <a:prstGeom prst="rect">
            <a:avLst/>
          </a:prstGeom>
          <a:noFill/>
          <a:ln>
            <a:noFill/>
          </a:ln>
          <a:effectLst>
            <a:outerShdw blurRad="57150" rotWithShape="0" algn="bl" dir="5400000" dist="19050">
              <a:srgbClr val="000000">
                <a:alpha val="50000"/>
              </a:srgbClr>
            </a:outerShdw>
          </a:effectLst>
        </p:spPr>
      </p:pic>
      <p:pic>
        <p:nvPicPr>
          <p:cNvPr id="184" name="Google Shape;184;p32"/>
          <p:cNvPicPr preferRelativeResize="0"/>
          <p:nvPr/>
        </p:nvPicPr>
        <p:blipFill>
          <a:blip r:embed="rId8">
            <a:alphaModFix/>
          </a:blip>
          <a:stretch>
            <a:fillRect/>
          </a:stretch>
        </p:blipFill>
        <p:spPr>
          <a:xfrm>
            <a:off x="3351075" y="3837438"/>
            <a:ext cx="2360125" cy="1180063"/>
          </a:xfrm>
          <a:prstGeom prst="rect">
            <a:avLst/>
          </a:prstGeom>
          <a:noFill/>
          <a:ln>
            <a:noFill/>
          </a:ln>
          <a:effectLst>
            <a:outerShdw blurRad="57150" rotWithShape="0" algn="bl" dir="5400000" dist="19050">
              <a:srgbClr val="000000">
                <a:alpha val="50000"/>
              </a:srgbClr>
            </a:outerShdw>
          </a:effectLst>
        </p:spPr>
      </p:pic>
      <p:pic>
        <p:nvPicPr>
          <p:cNvPr id="185" name="Google Shape;185;p32"/>
          <p:cNvPicPr preferRelativeResize="0"/>
          <p:nvPr/>
        </p:nvPicPr>
        <p:blipFill rotWithShape="1">
          <a:blip r:embed="rId9">
            <a:alphaModFix/>
          </a:blip>
          <a:srcRect b="16953" l="0" r="4716" t="9076"/>
          <a:stretch/>
        </p:blipFill>
        <p:spPr>
          <a:xfrm>
            <a:off x="6810313" y="3524425"/>
            <a:ext cx="1906050" cy="828673"/>
          </a:xfrm>
          <a:prstGeom prst="rect">
            <a:avLst/>
          </a:prstGeom>
          <a:noFill/>
          <a:ln>
            <a:noFill/>
          </a:ln>
          <a:effectLst>
            <a:outerShdw blurRad="57150" rotWithShape="0" algn="bl" dir="5400000" dist="19050">
              <a:srgbClr val="000000">
                <a:alpha val="50000"/>
              </a:srgbClr>
            </a:outerShdw>
          </a:effectLst>
        </p:spPr>
      </p:pic>
      <p:pic>
        <p:nvPicPr>
          <p:cNvPr id="186" name="Google Shape;186;p32"/>
          <p:cNvPicPr preferRelativeResize="0"/>
          <p:nvPr/>
        </p:nvPicPr>
        <p:blipFill rotWithShape="1">
          <a:blip r:embed="rId10">
            <a:alphaModFix/>
          </a:blip>
          <a:srcRect b="10332" l="0" r="0" t="13296"/>
          <a:stretch/>
        </p:blipFill>
        <p:spPr>
          <a:xfrm>
            <a:off x="663775" y="1907300"/>
            <a:ext cx="1740086" cy="1328900"/>
          </a:xfrm>
          <a:prstGeom prst="rect">
            <a:avLst/>
          </a:prstGeom>
          <a:noFill/>
          <a:ln>
            <a:noFill/>
          </a:ln>
          <a:effectLst>
            <a:outerShdw blurRad="57150" rotWithShape="0" algn="bl" dir="5400000" dist="19050">
              <a:srgbClr val="000000">
                <a:alpha val="50000"/>
              </a:srgbClr>
            </a:outerShdw>
          </a:effectLst>
        </p:spPr>
      </p:pic>
      <p:pic>
        <p:nvPicPr>
          <p:cNvPr id="187" name="Google Shape;187;p32"/>
          <p:cNvPicPr preferRelativeResize="0"/>
          <p:nvPr/>
        </p:nvPicPr>
        <p:blipFill rotWithShape="1">
          <a:blip r:embed="rId11">
            <a:alphaModFix/>
          </a:blip>
          <a:srcRect b="0" l="25914" r="23580" t="0"/>
          <a:stretch/>
        </p:blipFill>
        <p:spPr>
          <a:xfrm>
            <a:off x="7769275" y="867100"/>
            <a:ext cx="1004883" cy="1117925"/>
          </a:xfrm>
          <a:prstGeom prst="rect">
            <a:avLst/>
          </a:prstGeom>
          <a:noFill/>
          <a:ln>
            <a:noFill/>
          </a:ln>
          <a:effectLst>
            <a:outerShdw blurRad="57150" rotWithShape="0" algn="bl" dir="5400000" dist="19050">
              <a:srgbClr val="000000">
                <a:alpha val="50000"/>
              </a:srgbClr>
            </a:outerShdw>
          </a:effectLst>
        </p:spPr>
      </p:pic>
      <p:sp>
        <p:nvSpPr>
          <p:cNvPr id="188" name="Google Shape;188;p32"/>
          <p:cNvSpPr txBox="1"/>
          <p:nvPr>
            <p:ph type="ctrTitle"/>
          </p:nvPr>
        </p:nvSpPr>
        <p:spPr>
          <a:xfrm>
            <a:off x="3273675" y="348425"/>
            <a:ext cx="2796600" cy="6585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l">
              <a:spcBef>
                <a:spcPts val="0"/>
              </a:spcBef>
              <a:spcAft>
                <a:spcPts val="0"/>
              </a:spcAft>
              <a:buNone/>
            </a:pPr>
            <a:r>
              <a:rPr b="1" lang="en" sz="2800"/>
              <a:t>Para crear blogs</a:t>
            </a:r>
            <a:endParaRPr b="1" sz="2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3"/>
          <p:cNvSpPr txBox="1"/>
          <p:nvPr>
            <p:ph type="ctrTitle"/>
          </p:nvPr>
        </p:nvSpPr>
        <p:spPr>
          <a:xfrm>
            <a:off x="2171375" y="560850"/>
            <a:ext cx="4375800" cy="6849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l">
              <a:spcBef>
                <a:spcPts val="0"/>
              </a:spcBef>
              <a:spcAft>
                <a:spcPts val="0"/>
              </a:spcAft>
              <a:buNone/>
            </a:pPr>
            <a:r>
              <a:rPr b="1" lang="en" sz="2800">
                <a:solidFill>
                  <a:srgbClr val="225A4D"/>
                </a:solidFill>
              </a:rPr>
              <a:t>Elaboración de Podcast</a:t>
            </a:r>
            <a:endParaRPr b="1" sz="2800">
              <a:solidFill>
                <a:srgbClr val="225A4D"/>
              </a:solidFill>
            </a:endParaRPr>
          </a:p>
        </p:txBody>
      </p:sp>
      <p:sp>
        <p:nvSpPr>
          <p:cNvPr id="194" name="Google Shape;194;p33"/>
          <p:cNvSpPr txBox="1"/>
          <p:nvPr>
            <p:ph idx="1" type="subTitle"/>
          </p:nvPr>
        </p:nvSpPr>
        <p:spPr>
          <a:xfrm>
            <a:off x="341225" y="1245750"/>
            <a:ext cx="8520600" cy="1877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900"/>
              <a:t>Selección del tema a desarrollar.</a:t>
            </a:r>
            <a:endParaRPr sz="1900"/>
          </a:p>
          <a:p>
            <a:pPr indent="-349250" lvl="0" marL="457200" rtl="0" algn="l">
              <a:spcBef>
                <a:spcPts val="0"/>
              </a:spcBef>
              <a:spcAft>
                <a:spcPts val="0"/>
              </a:spcAft>
              <a:buSzPts val="1900"/>
              <a:buChar char="●"/>
            </a:pPr>
            <a:r>
              <a:rPr lang="en" sz="1900"/>
              <a:t>Proceso creativo del desarrollo de marca (Imagotipo, </a:t>
            </a:r>
            <a:r>
              <a:rPr i="1" lang="en" sz="1900"/>
              <a:t>slogan</a:t>
            </a:r>
            <a:r>
              <a:rPr lang="en" sz="1900"/>
              <a:t>)</a:t>
            </a:r>
            <a:endParaRPr sz="1900"/>
          </a:p>
          <a:p>
            <a:pPr indent="-349250" lvl="0" marL="457200" rtl="0" algn="l">
              <a:spcBef>
                <a:spcPts val="0"/>
              </a:spcBef>
              <a:spcAft>
                <a:spcPts val="0"/>
              </a:spcAft>
              <a:buSzPts val="1900"/>
              <a:buChar char="●"/>
            </a:pPr>
            <a:r>
              <a:rPr lang="en" sz="1900"/>
              <a:t>Plan y calendarización de contenidos.</a:t>
            </a:r>
            <a:endParaRPr sz="1900"/>
          </a:p>
          <a:p>
            <a:pPr indent="-349250" lvl="0" marL="457200" rtl="0" algn="l">
              <a:spcBef>
                <a:spcPts val="0"/>
              </a:spcBef>
              <a:spcAft>
                <a:spcPts val="0"/>
              </a:spcAft>
              <a:buSzPts val="1900"/>
              <a:buChar char="●"/>
            </a:pPr>
            <a:r>
              <a:rPr lang="en" sz="1900"/>
              <a:t>Organización y verificación de la información en distintas fuentes.</a:t>
            </a:r>
            <a:endParaRPr sz="1900"/>
          </a:p>
          <a:p>
            <a:pPr indent="-349250" lvl="0" marL="457200" rtl="0" algn="l">
              <a:spcBef>
                <a:spcPts val="0"/>
              </a:spcBef>
              <a:spcAft>
                <a:spcPts val="0"/>
              </a:spcAft>
              <a:buSzPts val="1900"/>
              <a:buChar char="●"/>
            </a:pPr>
            <a:r>
              <a:rPr lang="en" sz="1900"/>
              <a:t>Elegir software o app de grabación.</a:t>
            </a:r>
            <a:endParaRPr sz="1900"/>
          </a:p>
          <a:p>
            <a:pPr indent="-349250" lvl="0" marL="457200" rtl="0" algn="l">
              <a:spcBef>
                <a:spcPts val="0"/>
              </a:spcBef>
              <a:spcAft>
                <a:spcPts val="0"/>
              </a:spcAft>
              <a:buSzPts val="1900"/>
              <a:buChar char="●"/>
            </a:pPr>
            <a:r>
              <a:rPr lang="en" sz="1900"/>
              <a:t>Exportación de audio a la plataforma de reproducción.</a:t>
            </a:r>
            <a:endParaRPr sz="1900"/>
          </a:p>
        </p:txBody>
      </p:sp>
      <p:pic>
        <p:nvPicPr>
          <p:cNvPr id="195" name="Google Shape;195;p33"/>
          <p:cNvPicPr preferRelativeResize="0"/>
          <p:nvPr/>
        </p:nvPicPr>
        <p:blipFill>
          <a:blip r:embed="rId3">
            <a:alphaModFix/>
          </a:blip>
          <a:stretch>
            <a:fillRect/>
          </a:stretch>
        </p:blipFill>
        <p:spPr>
          <a:xfrm>
            <a:off x="2982300" y="3364125"/>
            <a:ext cx="2826550" cy="14132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type="ctrTitle"/>
          </p:nvPr>
        </p:nvSpPr>
        <p:spPr>
          <a:xfrm>
            <a:off x="748175" y="466500"/>
            <a:ext cx="6751500" cy="6765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9143" lvl="0" marL="0" rtl="0" algn="l">
              <a:spcBef>
                <a:spcPts val="0"/>
              </a:spcBef>
              <a:spcAft>
                <a:spcPts val="0"/>
              </a:spcAft>
              <a:buNone/>
            </a:pPr>
            <a:r>
              <a:rPr b="1" lang="en" sz="2800">
                <a:solidFill>
                  <a:srgbClr val="225A4D"/>
                </a:solidFill>
              </a:rPr>
              <a:t>El montaje y la edición y audiovisual</a:t>
            </a:r>
            <a:endParaRPr sz="5000">
              <a:solidFill>
                <a:srgbClr val="225A4D"/>
              </a:solidFill>
            </a:endParaRPr>
          </a:p>
        </p:txBody>
      </p:sp>
      <p:sp>
        <p:nvSpPr>
          <p:cNvPr id="71" name="Google Shape;71;p16"/>
          <p:cNvSpPr txBox="1"/>
          <p:nvPr>
            <p:ph idx="1" type="subTitle"/>
          </p:nvPr>
        </p:nvSpPr>
        <p:spPr>
          <a:xfrm>
            <a:off x="563550" y="1340425"/>
            <a:ext cx="8016900" cy="27849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sz="1800">
                <a:solidFill>
                  <a:srgbClr val="434343"/>
                </a:solidFill>
              </a:rPr>
              <a:t>El montaje y la edición forman parte de los elementos más importantes del</a:t>
            </a:r>
            <a:endParaRPr sz="1800">
              <a:solidFill>
                <a:srgbClr val="434343"/>
              </a:solidFill>
            </a:endParaRPr>
          </a:p>
          <a:p>
            <a:pPr indent="0" lvl="0" marL="0" rtl="0" algn="just">
              <a:spcBef>
                <a:spcPts val="0"/>
              </a:spcBef>
              <a:spcAft>
                <a:spcPts val="0"/>
              </a:spcAft>
              <a:buClr>
                <a:schemeClr val="dk1"/>
              </a:buClr>
              <a:buSzPts val="1100"/>
              <a:buFont typeface="Arial"/>
              <a:buNone/>
            </a:pPr>
            <a:r>
              <a:rPr lang="en" sz="1800">
                <a:solidFill>
                  <a:srgbClr val="434343"/>
                </a:solidFill>
              </a:rPr>
              <a:t>lenguaje audiovisual, ambas palabras (montaje-edición) suelen aparecer como</a:t>
            </a:r>
            <a:endParaRPr sz="1800">
              <a:solidFill>
                <a:srgbClr val="434343"/>
              </a:solidFill>
            </a:endParaRPr>
          </a:p>
          <a:p>
            <a:pPr indent="0" lvl="0" marL="0" rtl="0" algn="just">
              <a:spcBef>
                <a:spcPts val="0"/>
              </a:spcBef>
              <a:spcAft>
                <a:spcPts val="0"/>
              </a:spcAft>
              <a:buClr>
                <a:schemeClr val="dk1"/>
              </a:buClr>
              <a:buSzPts val="1100"/>
              <a:buFont typeface="Arial"/>
              <a:buNone/>
            </a:pPr>
            <a:r>
              <a:rPr lang="en" sz="1800">
                <a:solidFill>
                  <a:srgbClr val="434343"/>
                </a:solidFill>
              </a:rPr>
              <a:t>sinónimos, aun cuando históricamente se refieren a procesos diferentes, al menos</a:t>
            </a:r>
            <a:endParaRPr sz="1800">
              <a:solidFill>
                <a:srgbClr val="434343"/>
              </a:solidFill>
            </a:endParaRPr>
          </a:p>
          <a:p>
            <a:pPr indent="0" lvl="0" marL="0" rtl="0" algn="just">
              <a:spcBef>
                <a:spcPts val="0"/>
              </a:spcBef>
              <a:spcAft>
                <a:spcPts val="0"/>
              </a:spcAft>
              <a:buClr>
                <a:schemeClr val="dk1"/>
              </a:buClr>
              <a:buSzPts val="1100"/>
              <a:buFont typeface="Arial"/>
              <a:buNone/>
            </a:pPr>
            <a:r>
              <a:rPr lang="en" sz="1800">
                <a:solidFill>
                  <a:srgbClr val="434343"/>
                </a:solidFill>
              </a:rPr>
              <a:t>hasta la llegada de los equipos digitales.</a:t>
            </a:r>
            <a:endParaRPr sz="1800">
              <a:solidFill>
                <a:srgbClr val="434343"/>
              </a:solidFill>
            </a:endParaRPr>
          </a:p>
          <a:p>
            <a:pPr indent="0" lvl="0" marL="0" rtl="0" algn="just">
              <a:spcBef>
                <a:spcPts val="0"/>
              </a:spcBef>
              <a:spcAft>
                <a:spcPts val="0"/>
              </a:spcAft>
              <a:buClr>
                <a:schemeClr val="dk1"/>
              </a:buClr>
              <a:buSzPts val="1100"/>
              <a:buFont typeface="Arial"/>
              <a:buNone/>
            </a:pPr>
            <a:r>
              <a:t/>
            </a:r>
            <a:endParaRPr sz="1800">
              <a:solidFill>
                <a:srgbClr val="434343"/>
              </a:solidFill>
            </a:endParaRPr>
          </a:p>
          <a:p>
            <a:pPr indent="0" lvl="0" marL="0" rtl="0" algn="just">
              <a:spcBef>
                <a:spcPts val="0"/>
              </a:spcBef>
              <a:spcAft>
                <a:spcPts val="0"/>
              </a:spcAft>
              <a:buClr>
                <a:schemeClr val="dk1"/>
              </a:buClr>
              <a:buSzPts val="1100"/>
              <a:buFont typeface="Arial"/>
              <a:buNone/>
            </a:pPr>
            <a:r>
              <a:rPr lang="en" sz="1800">
                <a:solidFill>
                  <a:srgbClr val="434343"/>
                </a:solidFill>
              </a:rPr>
              <a:t>El término montaje se reservaba para el procedimiento de empalme de distintas</a:t>
            </a:r>
            <a:endParaRPr sz="1800">
              <a:solidFill>
                <a:srgbClr val="434343"/>
              </a:solidFill>
            </a:endParaRPr>
          </a:p>
          <a:p>
            <a:pPr indent="0" lvl="0" marL="0" rtl="0" algn="just">
              <a:spcBef>
                <a:spcPts val="0"/>
              </a:spcBef>
              <a:spcAft>
                <a:spcPts val="0"/>
              </a:spcAft>
              <a:buClr>
                <a:schemeClr val="dk1"/>
              </a:buClr>
              <a:buSzPts val="1100"/>
              <a:buFont typeface="Arial"/>
              <a:buNone/>
            </a:pPr>
            <a:r>
              <a:rPr lang="en" sz="1800">
                <a:solidFill>
                  <a:srgbClr val="434343"/>
                </a:solidFill>
              </a:rPr>
              <a:t>tomas registradas sobre la película fílmica (soporte) de cine, y la palabra</a:t>
            </a:r>
            <a:endParaRPr sz="1800">
              <a:solidFill>
                <a:srgbClr val="434343"/>
              </a:solidFill>
            </a:endParaRPr>
          </a:p>
          <a:p>
            <a:pPr indent="0" lvl="0" marL="0" rtl="0" algn="just">
              <a:spcBef>
                <a:spcPts val="0"/>
              </a:spcBef>
              <a:spcAft>
                <a:spcPts val="0"/>
              </a:spcAft>
              <a:buClr>
                <a:schemeClr val="dk1"/>
              </a:buClr>
              <a:buSzPts val="1100"/>
              <a:buFont typeface="Arial"/>
              <a:buNone/>
            </a:pPr>
            <a:r>
              <a:rPr lang="en" sz="1800">
                <a:solidFill>
                  <a:srgbClr val="434343"/>
                </a:solidFill>
              </a:rPr>
              <a:t>edición para designar lo propio de los soportes magnéticos, ya sean cintas,</a:t>
            </a:r>
            <a:endParaRPr sz="1800">
              <a:solidFill>
                <a:srgbClr val="434343"/>
              </a:solidFill>
            </a:endParaRPr>
          </a:p>
          <a:p>
            <a:pPr indent="0" lvl="0" marL="0" rtl="0" algn="just">
              <a:spcBef>
                <a:spcPts val="0"/>
              </a:spcBef>
              <a:spcAft>
                <a:spcPts val="0"/>
              </a:spcAft>
              <a:buClr>
                <a:schemeClr val="dk1"/>
              </a:buClr>
              <a:buSzPts val="1100"/>
              <a:buFont typeface="Arial"/>
              <a:buNone/>
            </a:pPr>
            <a:r>
              <a:rPr lang="en" sz="1800">
                <a:solidFill>
                  <a:srgbClr val="434343"/>
                </a:solidFill>
              </a:rPr>
              <a:t>memorias flash (tecnología empleada en los dispositivos denominados memoria</a:t>
            </a:r>
            <a:endParaRPr sz="1800">
              <a:solidFill>
                <a:srgbClr val="434343"/>
              </a:solidFill>
            </a:endParaRPr>
          </a:p>
          <a:p>
            <a:pPr indent="0" lvl="0" marL="0" rtl="0" algn="just">
              <a:spcBef>
                <a:spcPts val="0"/>
              </a:spcBef>
              <a:spcAft>
                <a:spcPts val="0"/>
              </a:spcAft>
              <a:buClr>
                <a:schemeClr val="dk1"/>
              </a:buClr>
              <a:buSzPts val="1100"/>
              <a:buFont typeface="Arial"/>
              <a:buNone/>
            </a:pPr>
            <a:r>
              <a:rPr lang="en" sz="1800">
                <a:solidFill>
                  <a:srgbClr val="434343"/>
                </a:solidFill>
              </a:rPr>
              <a:t>USB) o discos duros.</a:t>
            </a:r>
            <a:endParaRPr sz="1800">
              <a:solidFill>
                <a:srgbClr val="434343"/>
              </a:solidFill>
            </a:endParaRPr>
          </a:p>
          <a:p>
            <a:pPr indent="0" lvl="0" marL="0" rtl="0" algn="just">
              <a:spcBef>
                <a:spcPts val="0"/>
              </a:spcBef>
              <a:spcAft>
                <a:spcPts val="0"/>
              </a:spcAft>
              <a:buNone/>
            </a:pPr>
            <a:r>
              <a:t/>
            </a: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34"/>
          <p:cNvPicPr preferRelativeResize="0"/>
          <p:nvPr/>
        </p:nvPicPr>
        <p:blipFill rotWithShape="1">
          <a:blip r:embed="rId3">
            <a:alphaModFix/>
          </a:blip>
          <a:srcRect b="3409" l="0" r="8189" t="0"/>
          <a:stretch/>
        </p:blipFill>
        <p:spPr>
          <a:xfrm>
            <a:off x="978673" y="538125"/>
            <a:ext cx="7703674" cy="4314425"/>
          </a:xfrm>
          <a:prstGeom prst="rect">
            <a:avLst/>
          </a:prstGeom>
          <a:noFill/>
          <a:ln>
            <a:noFill/>
          </a:ln>
          <a:effectLst>
            <a:outerShdw blurRad="57150" rotWithShape="0" algn="bl" dir="3720000" dist="47625">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5"/>
          <p:cNvSpPr txBox="1"/>
          <p:nvPr>
            <p:ph idx="1" type="subTitle"/>
          </p:nvPr>
        </p:nvSpPr>
        <p:spPr>
          <a:xfrm>
            <a:off x="477075" y="618650"/>
            <a:ext cx="8293800" cy="2819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1800"/>
              <a:t>Requisitos de elegibilidad mínimos para unirse</a:t>
            </a:r>
            <a:endParaRPr b="1" sz="1800"/>
          </a:p>
          <a:p>
            <a:pPr indent="0" lvl="0" marL="0" rtl="0" algn="l">
              <a:spcBef>
                <a:spcPts val="0"/>
              </a:spcBef>
              <a:spcAft>
                <a:spcPts val="0"/>
              </a:spcAft>
              <a:buNone/>
            </a:pPr>
            <a:r>
              <a:t/>
            </a:r>
            <a:endParaRPr b="1" sz="1800"/>
          </a:p>
          <a:p>
            <a:pPr indent="-342900" lvl="0" marL="457200" rtl="0" algn="l">
              <a:spcBef>
                <a:spcPts val="0"/>
              </a:spcBef>
              <a:spcAft>
                <a:spcPts val="0"/>
              </a:spcAft>
              <a:buSzPts val="1800"/>
              <a:buChar char="●"/>
            </a:pPr>
            <a:r>
              <a:rPr lang="en" sz="1800"/>
              <a:t>Cumplir con todas las políticas de monetización de YouTube</a:t>
            </a:r>
            <a:endParaRPr sz="1800"/>
          </a:p>
          <a:p>
            <a:pPr indent="-342900" lvl="0" marL="457200" rtl="0" algn="l">
              <a:spcBef>
                <a:spcPts val="0"/>
              </a:spcBef>
              <a:spcAft>
                <a:spcPts val="0"/>
              </a:spcAft>
              <a:buSzPts val="1800"/>
              <a:buChar char="●"/>
            </a:pPr>
            <a:r>
              <a:rPr lang="en" sz="1800"/>
              <a:t>Las políticas de monetización de YouTube son un conjunto de normas que te permiten monetizar contenido en la plataforma. Si eres socio de YouTube, tu acuerdo (que incluye las políticas del Programa de socios de YouTube) exige que cumplas estas políticas para poder ganar dinero en la plataforma</a:t>
            </a:r>
            <a:endParaRPr sz="1800"/>
          </a:p>
          <a:p>
            <a:pPr indent="-342900" lvl="0" marL="457200" rtl="0" algn="l">
              <a:spcBef>
                <a:spcPts val="0"/>
              </a:spcBef>
              <a:spcAft>
                <a:spcPts val="0"/>
              </a:spcAft>
              <a:buSzPts val="1800"/>
              <a:buChar char="●"/>
            </a:pPr>
            <a:r>
              <a:rPr lang="en" sz="1800"/>
              <a:t>Vivir en un país o región donde esté disponible el Programa de socios de YouTube</a:t>
            </a:r>
            <a:endParaRPr sz="1800"/>
          </a:p>
          <a:p>
            <a:pPr indent="-342900" lvl="0" marL="457200" rtl="0" algn="l">
              <a:spcBef>
                <a:spcPts val="0"/>
              </a:spcBef>
              <a:spcAft>
                <a:spcPts val="0"/>
              </a:spcAft>
              <a:buSzPts val="1800"/>
              <a:buChar char="●"/>
            </a:pPr>
            <a:r>
              <a:rPr lang="en" sz="1800"/>
              <a:t>Tener más de 4,000 horas de reproducción públicas válidas en los últimos 12 meses</a:t>
            </a:r>
            <a:endParaRPr sz="1800"/>
          </a:p>
          <a:p>
            <a:pPr indent="-342900" lvl="0" marL="457200" rtl="0" algn="l">
              <a:spcBef>
                <a:spcPts val="0"/>
              </a:spcBef>
              <a:spcAft>
                <a:spcPts val="0"/>
              </a:spcAft>
              <a:buSzPts val="1800"/>
              <a:buChar char="●"/>
            </a:pPr>
            <a:r>
              <a:rPr lang="en" sz="1800"/>
              <a:t>Tener más de 1,000 suscriptores</a:t>
            </a:r>
            <a:endParaRPr sz="1800"/>
          </a:p>
          <a:p>
            <a:pPr indent="-342900" lvl="0" marL="457200" rtl="0" algn="l">
              <a:spcBef>
                <a:spcPts val="0"/>
              </a:spcBef>
              <a:spcAft>
                <a:spcPts val="0"/>
              </a:spcAft>
              <a:buSzPts val="1800"/>
              <a:buChar char="●"/>
            </a:pPr>
            <a:r>
              <a:rPr lang="en" sz="1800"/>
              <a:t>Tener una cuenta de AdSense vinculada</a:t>
            </a:r>
            <a:endParaRPr sz="1800"/>
          </a:p>
        </p:txBody>
      </p:sp>
      <p:pic>
        <p:nvPicPr>
          <p:cNvPr id="206" name="Google Shape;206;p35"/>
          <p:cNvPicPr preferRelativeResize="0"/>
          <p:nvPr/>
        </p:nvPicPr>
        <p:blipFill>
          <a:blip r:embed="rId3">
            <a:alphaModFix/>
          </a:blip>
          <a:stretch>
            <a:fillRect/>
          </a:stretch>
        </p:blipFill>
        <p:spPr>
          <a:xfrm>
            <a:off x="4759275" y="3438350"/>
            <a:ext cx="2825825" cy="11625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descr="Aquí aprenderás como crear un canal de Youtube 2020, de esa forma podrás subir tus propios videos a Youtube y generar ingresos con ellos.&#10;&#10;&#10;#youtube #canaldeyoutube #crearcanal&#10;&#10;&#10;Para negocios, sponsor o colaboraciones: &#10;► info@ronaldvasquez.com&#10;&#10;Visita Nuestro Sitio Web: &#10;► http://www.ronaldvasquez.com/&#10;&#10;Sígueme en Facebook&#10;► https://www.fb.com/ronaldvasquezonline&#10;&#10;Descargo de responsabilidad: Este video se ofrece solamente con propósitos educativos y de información. &#10;&#10;Toda la información proporcionada en el canal VideoMarketingViral son para fines educativos, por lo cual no somos responsables de la utilización o de la finalidad de dicha información por parte de los usuarios." id="211" name="Google Shape;211;p36" title="Como Crear un Canal de Youtube 2020 (Tutorial Paso a Paso)">
            <a:hlinkClick r:id="rId3"/>
          </p:cNvPr>
          <p:cNvPicPr preferRelativeResize="0"/>
          <p:nvPr/>
        </p:nvPicPr>
        <p:blipFill>
          <a:blip r:embed="rId4">
            <a:alphaModFix/>
          </a:blip>
          <a:stretch>
            <a:fillRect/>
          </a:stretch>
        </p:blipFill>
        <p:spPr>
          <a:xfrm>
            <a:off x="1558625" y="539250"/>
            <a:ext cx="5787826" cy="43408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descr="Aquí aprenderás cómo subir un video a Youtube correctamente, de esa forma lograrás subir videos a tu canal de Youtube.&#10;&#10;Y en caso todavía no tengas un canal revisa este otro tutorial, ahí explico desde cero cómo crear tu propio canal: https://www.youtube.com/watch?v=YmxlNbzu_Yc&#10;&#10;&#10;#youtube #canaldeyoutube #subirunvideo&#10;&#10;&#10; Para negocios, sponsor o colaboraciones:  &#10;► info@ronaldvasquez.com &#10; &#10;Visita Nuestro Sitio Web:  &#10;► http://www.ronaldvasquez.com/ &#10; &#10;Sígueme en Facebook &#10;► https://www.fb.com/ronaldvasquezonline &#10; &#10;Descargo de responsabilidad: Este video se ofrece solamente con propósitos educativos y de información.  &#10; &#10;Toda la información proporcionada en el canal VideoMarketingViral son para fines educativos, por lo cual no somos responsables de la utilización o de la finalidad de dicha información por parte de los usuarios." id="216" name="Google Shape;216;p37" title="Como Subir un Video a Youtube 2020">
            <a:hlinkClick r:id="rId3"/>
          </p:cNvPr>
          <p:cNvPicPr preferRelativeResize="0"/>
          <p:nvPr/>
        </p:nvPicPr>
        <p:blipFill>
          <a:blip r:embed="rId4">
            <a:alphaModFix/>
          </a:blip>
          <a:stretch>
            <a:fillRect/>
          </a:stretch>
        </p:blipFill>
        <p:spPr>
          <a:xfrm>
            <a:off x="1465000" y="649800"/>
            <a:ext cx="5700475" cy="42753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8"/>
          <p:cNvSpPr txBox="1"/>
          <p:nvPr>
            <p:ph idx="1" type="subTitle"/>
          </p:nvPr>
        </p:nvSpPr>
        <p:spPr>
          <a:xfrm>
            <a:off x="5506275" y="529375"/>
            <a:ext cx="3159600" cy="36723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171450" rtl="0" algn="l">
              <a:spcBef>
                <a:spcPts val="0"/>
              </a:spcBef>
              <a:spcAft>
                <a:spcPts val="0"/>
              </a:spcAft>
              <a:buNone/>
            </a:pPr>
            <a:r>
              <a:rPr b="1" lang="en" sz="1400"/>
              <a:t>00:26 Cómo entrar a YouTube Studio</a:t>
            </a:r>
            <a:endParaRPr b="1" sz="1400"/>
          </a:p>
          <a:p>
            <a:pPr indent="0" lvl="0" marL="171450" rtl="0" algn="l">
              <a:spcBef>
                <a:spcPts val="0"/>
              </a:spcBef>
              <a:spcAft>
                <a:spcPts val="0"/>
              </a:spcAft>
              <a:buNone/>
            </a:pPr>
            <a:r>
              <a:rPr b="1" lang="en" sz="1400"/>
              <a:t>01:36 Qué es el YouTube Studio</a:t>
            </a:r>
            <a:endParaRPr b="1" sz="1400"/>
          </a:p>
          <a:p>
            <a:pPr indent="0" lvl="0" marL="171450" rtl="0" algn="l">
              <a:spcBef>
                <a:spcPts val="0"/>
              </a:spcBef>
              <a:spcAft>
                <a:spcPts val="0"/>
              </a:spcAft>
              <a:buNone/>
            </a:pPr>
            <a:r>
              <a:rPr b="1" lang="en" sz="1400"/>
              <a:t>02:07 Cómo funciona el Panel</a:t>
            </a:r>
            <a:endParaRPr b="1" sz="1400"/>
          </a:p>
          <a:p>
            <a:pPr indent="0" lvl="0" marL="171450" rtl="0" algn="l">
              <a:spcBef>
                <a:spcPts val="0"/>
              </a:spcBef>
              <a:spcAft>
                <a:spcPts val="0"/>
              </a:spcAft>
              <a:buNone/>
            </a:pPr>
            <a:r>
              <a:rPr b="1" lang="en" sz="1400"/>
              <a:t>06:29 Cómo editar vídeos</a:t>
            </a:r>
            <a:endParaRPr b="1" sz="1400"/>
          </a:p>
          <a:p>
            <a:pPr indent="0" lvl="0" marL="171450" rtl="0" algn="l">
              <a:spcBef>
                <a:spcPts val="0"/>
              </a:spcBef>
              <a:spcAft>
                <a:spcPts val="0"/>
              </a:spcAft>
              <a:buNone/>
            </a:pPr>
            <a:r>
              <a:rPr b="1" lang="en" sz="1400"/>
              <a:t>13:15 Cómo poner Listas de reproducción</a:t>
            </a:r>
            <a:endParaRPr b="1" sz="1400"/>
          </a:p>
          <a:p>
            <a:pPr indent="0" lvl="0" marL="171450" rtl="0" algn="l">
              <a:spcBef>
                <a:spcPts val="0"/>
              </a:spcBef>
              <a:spcAft>
                <a:spcPts val="0"/>
              </a:spcAft>
              <a:buNone/>
            </a:pPr>
            <a:r>
              <a:rPr b="1" lang="en" sz="1400"/>
              <a:t>14:42 Cómo entrar a YouTube Analytics</a:t>
            </a:r>
            <a:endParaRPr b="1" sz="1400"/>
          </a:p>
          <a:p>
            <a:pPr indent="0" lvl="0" marL="171450" rtl="0" algn="l">
              <a:spcBef>
                <a:spcPts val="0"/>
              </a:spcBef>
              <a:spcAft>
                <a:spcPts val="0"/>
              </a:spcAft>
              <a:buNone/>
            </a:pPr>
            <a:r>
              <a:rPr b="1" lang="en" sz="1400"/>
              <a:t>22:36 Cómo ver Comentarios</a:t>
            </a:r>
            <a:endParaRPr b="1" sz="1400"/>
          </a:p>
          <a:p>
            <a:pPr indent="0" lvl="0" marL="171450" rtl="0" algn="l">
              <a:spcBef>
                <a:spcPts val="0"/>
              </a:spcBef>
              <a:spcAft>
                <a:spcPts val="0"/>
              </a:spcAft>
              <a:buNone/>
            </a:pPr>
            <a:r>
              <a:rPr b="1" lang="en" sz="1400"/>
              <a:t>22:54 Cómo poner subtítulos en YouTube</a:t>
            </a:r>
            <a:endParaRPr b="1" sz="1400"/>
          </a:p>
          <a:p>
            <a:pPr indent="0" lvl="0" marL="171450" rtl="0" algn="l">
              <a:spcBef>
                <a:spcPts val="0"/>
              </a:spcBef>
              <a:spcAft>
                <a:spcPts val="0"/>
              </a:spcAft>
              <a:buNone/>
            </a:pPr>
            <a:r>
              <a:rPr b="1" lang="en" sz="1400"/>
              <a:t>23:04 Poner derechos de autor a un vídeo</a:t>
            </a:r>
            <a:endParaRPr b="1" sz="1400"/>
          </a:p>
          <a:p>
            <a:pPr indent="0" lvl="0" marL="171450" rtl="0" algn="l">
              <a:spcBef>
                <a:spcPts val="0"/>
              </a:spcBef>
              <a:spcAft>
                <a:spcPts val="0"/>
              </a:spcAft>
              <a:buNone/>
            </a:pPr>
            <a:r>
              <a:rPr b="1" lang="en" sz="1400"/>
              <a:t>23:22 Monetizar en YouTube</a:t>
            </a:r>
            <a:endParaRPr b="1" sz="1400"/>
          </a:p>
          <a:p>
            <a:pPr indent="0" lvl="0" marL="171450" rtl="0" algn="l">
              <a:spcBef>
                <a:spcPts val="0"/>
              </a:spcBef>
              <a:spcAft>
                <a:spcPts val="0"/>
              </a:spcAft>
              <a:buNone/>
            </a:pPr>
            <a:r>
              <a:rPr b="1" lang="en" sz="1400"/>
              <a:t>23:39 Biblioteca de audio</a:t>
            </a:r>
            <a:endParaRPr b="1" sz="1400"/>
          </a:p>
          <a:p>
            <a:pPr indent="0" lvl="0" marL="171450" rtl="0" algn="l">
              <a:spcBef>
                <a:spcPts val="0"/>
              </a:spcBef>
              <a:spcAft>
                <a:spcPts val="0"/>
              </a:spcAft>
              <a:buNone/>
            </a:pPr>
            <a:r>
              <a:rPr b="1" lang="en" sz="1400"/>
              <a:t>23:52 Entrar a la configuración del canal</a:t>
            </a:r>
            <a:endParaRPr b="1" sz="1400"/>
          </a:p>
          <a:p>
            <a:pPr indent="0" lvl="0" marL="171450" rtl="0" algn="l">
              <a:spcBef>
                <a:spcPts val="0"/>
              </a:spcBef>
              <a:spcAft>
                <a:spcPts val="0"/>
              </a:spcAft>
              <a:buNone/>
            </a:pPr>
            <a:r>
              <a:rPr b="1" lang="en" sz="1400"/>
              <a:t>25:13 Enviar comentarios</a:t>
            </a:r>
            <a:endParaRPr b="1" sz="1400"/>
          </a:p>
        </p:txBody>
      </p:sp>
      <p:pic>
        <p:nvPicPr>
          <p:cNvPr descr="Aprende qué es y cómo usar YouTube Studio ✅ Aquí te explico a detalle cómo funciona para que puedas sacarle el mejor rendimiento al momento de usar YouTube para subir vídeos.&#10;&#10;Temas abordados en sus respectivos minutos y segundos:&#10;&#10;00:00 Intro&#10;00:26 Cómo entrar a YouTube Studio&#10;01:36 Qué es el YouTube Studio&#10;02:07 Cómo funciona el Panel&#10;06:29 Cómo editar vídeos&#10;13:15 Cómo poner Listas de reproducción&#10;14:42 Cómo entrar a YouTube Analytics&#10;22:36 Cómo ver Comentarios&#10;22:54 Cómo poner subtítulos en YouTube&#10;23:04 Poner derechos de autor a un vídeo&#10;23:22 Monetizar en YouTube&#10;23:39 Biblioteca de audio&#10;23:52 Entrar a la configuración del canal&#10;25:13 Enviar comentarios&#10;&#10;✅ Instagram: https://bit.ly/eddineroo_&#10;&#10;🗂️🗂️🗂️🗂️🗂️🗂️🗂️🗂️🗂️🗂️&#10;&#10;Hashtags:&#10;&#10;#YouTube #Tutorial #EdDineroo" id="222" name="Google Shape;222;p38" title="✅ Qué es y Cómo Usar YOUTUBE STUDIO ⭕️">
            <a:hlinkClick r:id="rId3"/>
          </p:cNvPr>
          <p:cNvPicPr preferRelativeResize="0"/>
          <p:nvPr/>
        </p:nvPicPr>
        <p:blipFill>
          <a:blip r:embed="rId4">
            <a:alphaModFix/>
          </a:blip>
          <a:stretch>
            <a:fillRect/>
          </a:stretch>
        </p:blipFill>
        <p:spPr>
          <a:xfrm>
            <a:off x="550650" y="800775"/>
            <a:ext cx="4896400" cy="3672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39"/>
          <p:cNvPicPr preferRelativeResize="0"/>
          <p:nvPr/>
        </p:nvPicPr>
        <p:blipFill rotWithShape="1">
          <a:blip r:embed="rId3">
            <a:alphaModFix/>
          </a:blip>
          <a:srcRect b="45223" l="0" r="0" t="29033"/>
          <a:stretch/>
        </p:blipFill>
        <p:spPr>
          <a:xfrm>
            <a:off x="191325" y="669850"/>
            <a:ext cx="8761350" cy="3462223"/>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p40"/>
          <p:cNvPicPr preferRelativeResize="0"/>
          <p:nvPr/>
        </p:nvPicPr>
        <p:blipFill rotWithShape="1">
          <a:blip r:embed="rId3">
            <a:alphaModFix/>
          </a:blip>
          <a:srcRect b="16157" l="0" r="0" t="54776"/>
          <a:stretch/>
        </p:blipFill>
        <p:spPr>
          <a:xfrm>
            <a:off x="302650" y="729888"/>
            <a:ext cx="8256450" cy="3683724"/>
          </a:xfrm>
          <a:prstGeom prst="rect">
            <a:avLst/>
          </a:prstGeom>
          <a:noFill/>
          <a:ln>
            <a:noFill/>
          </a:ln>
          <a:effectLst>
            <a:outerShdw blurRad="57150" rotWithShape="0" algn="bl" dir="5400000" dist="19050">
              <a:srgbClr val="000000">
                <a:alpha val="50000"/>
              </a:srgbClr>
            </a:outerShdw>
          </a:effectLst>
        </p:spPr>
      </p:pic>
      <p:sp>
        <p:nvSpPr>
          <p:cNvPr id="233" name="Google Shape;233;p40"/>
          <p:cNvSpPr txBox="1"/>
          <p:nvPr/>
        </p:nvSpPr>
        <p:spPr>
          <a:xfrm>
            <a:off x="1366850" y="2411000"/>
            <a:ext cx="5786400" cy="67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highlight>
                  <a:srgbClr val="FFFFFF"/>
                </a:highlight>
              </a:rPr>
              <a:t>$ 32.00</a:t>
            </a:r>
            <a:endParaRPr b="1" sz="1300">
              <a:highlight>
                <a:srgbClr val="FFFFFF"/>
              </a:highlight>
            </a:endParaRPr>
          </a:p>
        </p:txBody>
      </p:sp>
      <p:sp>
        <p:nvSpPr>
          <p:cNvPr id="234" name="Google Shape;234;p40"/>
          <p:cNvSpPr txBox="1"/>
          <p:nvPr/>
        </p:nvSpPr>
        <p:spPr>
          <a:xfrm>
            <a:off x="2772700" y="2581800"/>
            <a:ext cx="5786400" cy="67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highlight>
                  <a:srgbClr val="FFFFFF"/>
                </a:highlight>
              </a:rPr>
              <a:t>$ 6.30</a:t>
            </a:r>
            <a:endParaRPr b="1" sz="1200">
              <a:highlight>
                <a:srgbClr val="FFFFFF"/>
              </a:high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1"/>
          <p:cNvSpPr txBox="1"/>
          <p:nvPr>
            <p:ph type="ctrTitle"/>
          </p:nvPr>
        </p:nvSpPr>
        <p:spPr>
          <a:xfrm>
            <a:off x="311700" y="226800"/>
            <a:ext cx="8520600" cy="9162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Transmisión en vivo </a:t>
            </a:r>
            <a:r>
              <a:rPr b="1" i="1" lang="en" sz="2800">
                <a:solidFill>
                  <a:srgbClr val="225A4D"/>
                </a:solidFill>
              </a:rPr>
              <a:t>(streaming)</a:t>
            </a:r>
            <a:endParaRPr i="1" sz="2300">
              <a:solidFill>
                <a:srgbClr val="225A4D"/>
              </a:solidFill>
              <a:latin typeface="Source Sans Pro"/>
              <a:ea typeface="Source Sans Pro"/>
              <a:cs typeface="Source Sans Pro"/>
              <a:sym typeface="Source Sans Pro"/>
            </a:endParaRPr>
          </a:p>
        </p:txBody>
      </p:sp>
      <p:pic>
        <p:nvPicPr>
          <p:cNvPr id="240" name="Google Shape;240;p41"/>
          <p:cNvPicPr preferRelativeResize="0"/>
          <p:nvPr/>
        </p:nvPicPr>
        <p:blipFill>
          <a:blip r:embed="rId3">
            <a:alphaModFix/>
          </a:blip>
          <a:stretch>
            <a:fillRect/>
          </a:stretch>
        </p:blipFill>
        <p:spPr>
          <a:xfrm>
            <a:off x="1800225" y="1191500"/>
            <a:ext cx="5543550" cy="36957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2"/>
          <p:cNvSpPr txBox="1"/>
          <p:nvPr>
            <p:ph idx="1" type="subTitle"/>
          </p:nvPr>
        </p:nvSpPr>
        <p:spPr>
          <a:xfrm>
            <a:off x="467600" y="565925"/>
            <a:ext cx="8478900" cy="3477300"/>
          </a:xfrm>
          <a:prstGeom prst="rect">
            <a:avLst/>
          </a:prstGeom>
          <a:noFill/>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sz="1800">
                <a:solidFill>
                  <a:srgbClr val="444444"/>
                </a:solidFill>
              </a:rPr>
              <a:t>El término </a:t>
            </a:r>
            <a:r>
              <a:rPr i="1" lang="en" sz="1800">
                <a:solidFill>
                  <a:srgbClr val="444444"/>
                </a:solidFill>
              </a:rPr>
              <a:t>streaming </a:t>
            </a:r>
            <a:r>
              <a:rPr lang="en" sz="1800">
                <a:solidFill>
                  <a:srgbClr val="444444"/>
                </a:solidFill>
              </a:rPr>
              <a:t>se refiere a la tecnología de transmisión de datos por Internet a los cuales se puede tener acceso sin la necesidad de una descarga previa.</a:t>
            </a:r>
            <a:endParaRPr sz="1800">
              <a:solidFill>
                <a:srgbClr val="444444"/>
              </a:solidFill>
            </a:endParaRPr>
          </a:p>
          <a:p>
            <a:pPr indent="0" lvl="0" marL="0" rtl="0" algn="just">
              <a:lnSpc>
                <a:spcPct val="115000"/>
              </a:lnSpc>
              <a:spcBef>
                <a:spcPts val="1000"/>
              </a:spcBef>
              <a:spcAft>
                <a:spcPts val="0"/>
              </a:spcAft>
              <a:buClr>
                <a:schemeClr val="dk1"/>
              </a:buClr>
              <a:buSzPts val="1100"/>
              <a:buFont typeface="Arial"/>
              <a:buNone/>
            </a:pPr>
            <a:r>
              <a:rPr lang="en" sz="1800">
                <a:solidFill>
                  <a:srgbClr val="444444"/>
                </a:solidFill>
              </a:rPr>
              <a:t>Con el </a:t>
            </a:r>
            <a:r>
              <a:rPr i="1" lang="en" sz="1800">
                <a:solidFill>
                  <a:srgbClr val="444444"/>
                </a:solidFill>
              </a:rPr>
              <a:t>streaming</a:t>
            </a:r>
            <a:r>
              <a:rPr lang="en" sz="1800">
                <a:solidFill>
                  <a:srgbClr val="444444"/>
                </a:solidFill>
              </a:rPr>
              <a:t>, es posible transmitir contenidos en vivo o grabados anteriormente, sin que los datos tengan que ser archivados en computadora, celular, tablet o cualquier otro dispositivo móvil.</a:t>
            </a:r>
            <a:endParaRPr sz="1800">
              <a:solidFill>
                <a:srgbClr val="444444"/>
              </a:solidFill>
            </a:endParaRPr>
          </a:p>
          <a:p>
            <a:pPr indent="0" lvl="0" marL="0" rtl="0" algn="just">
              <a:lnSpc>
                <a:spcPct val="115000"/>
              </a:lnSpc>
              <a:spcBef>
                <a:spcPts val="0"/>
              </a:spcBef>
              <a:spcAft>
                <a:spcPts val="0"/>
              </a:spcAft>
              <a:buClr>
                <a:schemeClr val="dk1"/>
              </a:buClr>
              <a:buSzPts val="1100"/>
              <a:buFont typeface="Arial"/>
              <a:buNone/>
            </a:pPr>
            <a:r>
              <a:t/>
            </a:r>
            <a:endParaRPr sz="1800">
              <a:solidFill>
                <a:srgbClr val="444444"/>
              </a:solidFill>
            </a:endParaRPr>
          </a:p>
          <a:p>
            <a:pPr indent="0" lvl="0" marL="0" rtl="0" algn="just">
              <a:lnSpc>
                <a:spcPct val="115000"/>
              </a:lnSpc>
              <a:spcBef>
                <a:spcPts val="0"/>
              </a:spcBef>
              <a:spcAft>
                <a:spcPts val="0"/>
              </a:spcAft>
              <a:buClr>
                <a:schemeClr val="dk1"/>
              </a:buClr>
              <a:buSzPts val="1100"/>
              <a:buFont typeface="Arial"/>
              <a:buNone/>
            </a:pPr>
            <a:r>
              <a:rPr b="1" lang="en" sz="1800">
                <a:solidFill>
                  <a:srgbClr val="444444"/>
                </a:solidFill>
              </a:rPr>
              <a:t>Características y ventajas</a:t>
            </a:r>
            <a:endParaRPr b="1" sz="1800">
              <a:solidFill>
                <a:srgbClr val="444444"/>
              </a:solidFill>
            </a:endParaRPr>
          </a:p>
          <a:p>
            <a:pPr indent="-342900" lvl="0" marL="457200" rtl="0" algn="just">
              <a:lnSpc>
                <a:spcPct val="115000"/>
              </a:lnSpc>
              <a:spcBef>
                <a:spcPts val="1000"/>
              </a:spcBef>
              <a:spcAft>
                <a:spcPts val="0"/>
              </a:spcAft>
              <a:buClr>
                <a:srgbClr val="444444"/>
              </a:buClr>
              <a:buSzPts val="1800"/>
              <a:buChar char="●"/>
            </a:pPr>
            <a:r>
              <a:rPr lang="en" sz="1800">
                <a:solidFill>
                  <a:srgbClr val="444444"/>
                </a:solidFill>
              </a:rPr>
              <a:t>No se edita.</a:t>
            </a:r>
            <a:endParaRPr sz="1800">
              <a:solidFill>
                <a:srgbClr val="444444"/>
              </a:solidFill>
            </a:endParaRPr>
          </a:p>
          <a:p>
            <a:pPr indent="-342900" lvl="0" marL="457200" rtl="0" algn="just">
              <a:lnSpc>
                <a:spcPct val="115000"/>
              </a:lnSpc>
              <a:spcBef>
                <a:spcPts val="0"/>
              </a:spcBef>
              <a:spcAft>
                <a:spcPts val="0"/>
              </a:spcAft>
              <a:buClr>
                <a:srgbClr val="444444"/>
              </a:buClr>
              <a:buSzPts val="1800"/>
              <a:buChar char="●"/>
            </a:pPr>
            <a:r>
              <a:rPr lang="en" sz="1800">
                <a:solidFill>
                  <a:srgbClr val="444444"/>
                </a:solidFill>
              </a:rPr>
              <a:t>Sucede con una diferencia de segundos entre la captura y la exhibición</a:t>
            </a:r>
            <a:endParaRPr sz="1800">
              <a:solidFill>
                <a:srgbClr val="444444"/>
              </a:solidFill>
            </a:endParaRPr>
          </a:p>
          <a:p>
            <a:pPr indent="-342900" lvl="0" marL="457200" rtl="0" algn="just">
              <a:lnSpc>
                <a:spcPct val="115000"/>
              </a:lnSpc>
              <a:spcBef>
                <a:spcPts val="0"/>
              </a:spcBef>
              <a:spcAft>
                <a:spcPts val="0"/>
              </a:spcAft>
              <a:buClr>
                <a:srgbClr val="444444"/>
              </a:buClr>
              <a:buSzPts val="1800"/>
              <a:buChar char="●"/>
            </a:pPr>
            <a:r>
              <a:rPr lang="en" sz="1800">
                <a:solidFill>
                  <a:srgbClr val="444444"/>
                </a:solidFill>
              </a:rPr>
              <a:t>Comunicación directa con el espectador</a:t>
            </a:r>
            <a:endParaRPr sz="1800">
              <a:solidFill>
                <a:srgbClr val="444444"/>
              </a:solidFill>
            </a:endParaRPr>
          </a:p>
          <a:p>
            <a:pPr indent="-342900" lvl="0" marL="457200" rtl="0" algn="just">
              <a:lnSpc>
                <a:spcPct val="115000"/>
              </a:lnSpc>
              <a:spcBef>
                <a:spcPts val="0"/>
              </a:spcBef>
              <a:spcAft>
                <a:spcPts val="0"/>
              </a:spcAft>
              <a:buClr>
                <a:srgbClr val="444444"/>
              </a:buClr>
              <a:buSzPts val="1800"/>
              <a:buChar char="●"/>
            </a:pPr>
            <a:r>
              <a:rPr lang="en" sz="1800">
                <a:solidFill>
                  <a:srgbClr val="444444"/>
                </a:solidFill>
              </a:rPr>
              <a:t>Participación activa del espectador</a:t>
            </a:r>
            <a:endParaRPr sz="1800">
              <a:solidFill>
                <a:srgbClr val="444444"/>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43" title="¿Qué es el streaming.mp4">
            <a:hlinkClick r:id="rId3"/>
          </p:cNvPr>
          <p:cNvPicPr preferRelativeResize="0"/>
          <p:nvPr/>
        </p:nvPicPr>
        <p:blipFill>
          <a:blip r:embed="rId4">
            <a:alphaModFix/>
          </a:blip>
          <a:stretch>
            <a:fillRect/>
          </a:stretch>
        </p:blipFill>
        <p:spPr>
          <a:xfrm>
            <a:off x="1534025" y="604325"/>
            <a:ext cx="5771150" cy="43283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idx="1" type="subTitle"/>
          </p:nvPr>
        </p:nvSpPr>
        <p:spPr>
          <a:xfrm>
            <a:off x="685800" y="767025"/>
            <a:ext cx="8151000" cy="980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u="sng">
                <a:solidFill>
                  <a:schemeClr val="hlink"/>
                </a:solidFill>
                <a:hlinkClick r:id="rId3"/>
              </a:rPr>
              <a:t>DIFERENCIAS ENTRE  EDICIÓN Y MONTAJE</a:t>
            </a:r>
            <a:r>
              <a:rPr b="1" lang="en" sz="2200">
                <a:solidFill>
                  <a:srgbClr val="434343"/>
                </a:solidFill>
              </a:rPr>
              <a:t>			    Click</a:t>
            </a:r>
            <a:endParaRPr b="1" sz="2200">
              <a:solidFill>
                <a:srgbClr val="434343"/>
              </a:solidFill>
            </a:endParaRPr>
          </a:p>
          <a:p>
            <a:pPr indent="0" lvl="0" marL="0" rtl="0" algn="just">
              <a:spcBef>
                <a:spcPts val="0"/>
              </a:spcBef>
              <a:spcAft>
                <a:spcPts val="0"/>
              </a:spcAft>
              <a:buNone/>
            </a:pPr>
            <a:r>
              <a:t/>
            </a:r>
            <a:endParaRPr sz="2200">
              <a:solidFill>
                <a:srgbClr val="434343"/>
              </a:solidFill>
            </a:endParaRPr>
          </a:p>
        </p:txBody>
      </p:sp>
      <p:pic>
        <p:nvPicPr>
          <p:cNvPr id="77" name="Google Shape;77;p17"/>
          <p:cNvPicPr preferRelativeResize="0"/>
          <p:nvPr/>
        </p:nvPicPr>
        <p:blipFill rotWithShape="1">
          <a:blip r:embed="rId4">
            <a:alphaModFix/>
          </a:blip>
          <a:srcRect b="0" l="52403" r="0" t="46912"/>
          <a:stretch/>
        </p:blipFill>
        <p:spPr>
          <a:xfrm rot="-1753992">
            <a:off x="5976042" y="479295"/>
            <a:ext cx="937565" cy="1045711"/>
          </a:xfrm>
          <a:prstGeom prst="rect">
            <a:avLst/>
          </a:prstGeom>
          <a:noFill/>
          <a:ln>
            <a:noFill/>
          </a:ln>
        </p:spPr>
      </p:pic>
      <p:pic>
        <p:nvPicPr>
          <p:cNvPr id="78" name="Google Shape;78;p17"/>
          <p:cNvPicPr preferRelativeResize="0"/>
          <p:nvPr/>
        </p:nvPicPr>
        <p:blipFill>
          <a:blip r:embed="rId5">
            <a:alphaModFix/>
          </a:blip>
          <a:stretch>
            <a:fillRect/>
          </a:stretch>
        </p:blipFill>
        <p:spPr>
          <a:xfrm>
            <a:off x="1690250" y="1430100"/>
            <a:ext cx="5250876" cy="36129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4"/>
          <p:cNvSpPr txBox="1"/>
          <p:nvPr>
            <p:ph type="ctrTitle"/>
          </p:nvPr>
        </p:nvSpPr>
        <p:spPr>
          <a:xfrm>
            <a:off x="311700" y="730800"/>
            <a:ext cx="8520600" cy="564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2600"/>
              <a:t>HERRAMIENTAS PARA REALIZAR STREAMING</a:t>
            </a:r>
            <a:endParaRPr b="1" sz="2600"/>
          </a:p>
        </p:txBody>
      </p:sp>
      <p:pic>
        <p:nvPicPr>
          <p:cNvPr id="256" name="Google Shape;256;p44"/>
          <p:cNvPicPr preferRelativeResize="0"/>
          <p:nvPr/>
        </p:nvPicPr>
        <p:blipFill rotWithShape="1">
          <a:blip r:embed="rId3">
            <a:alphaModFix/>
          </a:blip>
          <a:srcRect b="12945" l="13200" r="12133" t="0"/>
          <a:stretch/>
        </p:blipFill>
        <p:spPr>
          <a:xfrm>
            <a:off x="1659450" y="1458175"/>
            <a:ext cx="2416825" cy="1238425"/>
          </a:xfrm>
          <a:prstGeom prst="rect">
            <a:avLst/>
          </a:prstGeom>
          <a:noFill/>
          <a:ln>
            <a:noFill/>
          </a:ln>
        </p:spPr>
      </p:pic>
      <p:pic>
        <p:nvPicPr>
          <p:cNvPr id="257" name="Google Shape;257;p44"/>
          <p:cNvPicPr preferRelativeResize="0"/>
          <p:nvPr/>
        </p:nvPicPr>
        <p:blipFill rotWithShape="1">
          <a:blip r:embed="rId4">
            <a:alphaModFix/>
          </a:blip>
          <a:srcRect b="0" l="0" r="4652" t="0"/>
          <a:stretch/>
        </p:blipFill>
        <p:spPr>
          <a:xfrm>
            <a:off x="568300" y="3000000"/>
            <a:ext cx="2480625" cy="1461825"/>
          </a:xfrm>
          <a:prstGeom prst="rect">
            <a:avLst/>
          </a:prstGeom>
          <a:noFill/>
          <a:ln>
            <a:noFill/>
          </a:ln>
        </p:spPr>
      </p:pic>
      <p:pic>
        <p:nvPicPr>
          <p:cNvPr id="258" name="Google Shape;258;p44"/>
          <p:cNvPicPr preferRelativeResize="0"/>
          <p:nvPr/>
        </p:nvPicPr>
        <p:blipFill rotWithShape="1">
          <a:blip r:embed="rId5">
            <a:alphaModFix/>
          </a:blip>
          <a:srcRect b="23736" l="7253" r="5034" t="24706"/>
          <a:stretch/>
        </p:blipFill>
        <p:spPr>
          <a:xfrm>
            <a:off x="483825" y="2859400"/>
            <a:ext cx="1235725" cy="365500"/>
          </a:xfrm>
          <a:prstGeom prst="rect">
            <a:avLst/>
          </a:prstGeom>
          <a:noFill/>
          <a:ln>
            <a:noFill/>
          </a:ln>
        </p:spPr>
      </p:pic>
      <p:pic>
        <p:nvPicPr>
          <p:cNvPr id="259" name="Google Shape;259;p44"/>
          <p:cNvPicPr preferRelativeResize="0"/>
          <p:nvPr/>
        </p:nvPicPr>
        <p:blipFill rotWithShape="1">
          <a:blip r:embed="rId6">
            <a:alphaModFix/>
          </a:blip>
          <a:srcRect b="0" l="11317" r="12520" t="0"/>
          <a:stretch/>
        </p:blipFill>
        <p:spPr>
          <a:xfrm>
            <a:off x="3109075" y="2930813"/>
            <a:ext cx="2168950" cy="1600200"/>
          </a:xfrm>
          <a:prstGeom prst="rect">
            <a:avLst/>
          </a:prstGeom>
          <a:noFill/>
          <a:ln>
            <a:noFill/>
          </a:ln>
        </p:spPr>
      </p:pic>
      <p:pic>
        <p:nvPicPr>
          <p:cNvPr id="260" name="Google Shape;260;p44"/>
          <p:cNvPicPr preferRelativeResize="0"/>
          <p:nvPr/>
        </p:nvPicPr>
        <p:blipFill rotWithShape="1">
          <a:blip r:embed="rId7">
            <a:alphaModFix/>
          </a:blip>
          <a:srcRect b="25723" l="40586" r="21507" t="22684"/>
          <a:stretch/>
        </p:blipFill>
        <p:spPr>
          <a:xfrm>
            <a:off x="5350975" y="1219200"/>
            <a:ext cx="3557524" cy="1131945"/>
          </a:xfrm>
          <a:prstGeom prst="rect">
            <a:avLst/>
          </a:prstGeom>
          <a:noFill/>
          <a:ln>
            <a:noFill/>
          </a:ln>
        </p:spPr>
      </p:pic>
      <p:pic>
        <p:nvPicPr>
          <p:cNvPr id="261" name="Google Shape;261;p44"/>
          <p:cNvPicPr preferRelativeResize="0"/>
          <p:nvPr/>
        </p:nvPicPr>
        <p:blipFill>
          <a:blip r:embed="rId8">
            <a:alphaModFix/>
          </a:blip>
          <a:stretch>
            <a:fillRect/>
          </a:stretch>
        </p:blipFill>
        <p:spPr>
          <a:xfrm>
            <a:off x="5627325" y="2289075"/>
            <a:ext cx="3016775" cy="16894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45"/>
          <p:cNvPicPr preferRelativeResize="0"/>
          <p:nvPr/>
        </p:nvPicPr>
        <p:blipFill rotWithShape="1">
          <a:blip r:embed="rId3">
            <a:alphaModFix/>
          </a:blip>
          <a:srcRect b="52290" l="0" r="0" t="0"/>
          <a:stretch/>
        </p:blipFill>
        <p:spPr>
          <a:xfrm>
            <a:off x="574350" y="897725"/>
            <a:ext cx="3997648" cy="3500451"/>
          </a:xfrm>
          <a:prstGeom prst="rect">
            <a:avLst/>
          </a:prstGeom>
          <a:noFill/>
          <a:ln>
            <a:noFill/>
          </a:ln>
          <a:effectLst>
            <a:outerShdw blurRad="57150" rotWithShape="0" algn="bl" dir="5400000" dist="19050">
              <a:srgbClr val="000000">
                <a:alpha val="50000"/>
              </a:srgbClr>
            </a:outerShdw>
          </a:effectLst>
        </p:spPr>
      </p:pic>
      <p:pic>
        <p:nvPicPr>
          <p:cNvPr id="267" name="Google Shape;267;p45"/>
          <p:cNvPicPr preferRelativeResize="0"/>
          <p:nvPr/>
        </p:nvPicPr>
        <p:blipFill rotWithShape="1">
          <a:blip r:embed="rId3">
            <a:alphaModFix/>
          </a:blip>
          <a:srcRect b="4408" l="0" r="0" t="47881"/>
          <a:stretch/>
        </p:blipFill>
        <p:spPr>
          <a:xfrm>
            <a:off x="4571997" y="897725"/>
            <a:ext cx="3997653" cy="3500451"/>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6"/>
          <p:cNvSpPr txBox="1"/>
          <p:nvPr>
            <p:ph type="ctrTitle"/>
          </p:nvPr>
        </p:nvSpPr>
        <p:spPr>
          <a:xfrm>
            <a:off x="311700" y="479250"/>
            <a:ext cx="8520600" cy="564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2600"/>
              <a:t>APPS PARA EDITAR AUDIO</a:t>
            </a:r>
            <a:endParaRPr b="1" sz="2600"/>
          </a:p>
        </p:txBody>
      </p:sp>
      <p:pic>
        <p:nvPicPr>
          <p:cNvPr id="273" name="Google Shape;273;p46"/>
          <p:cNvPicPr preferRelativeResize="0"/>
          <p:nvPr/>
        </p:nvPicPr>
        <p:blipFill>
          <a:blip r:embed="rId3">
            <a:alphaModFix/>
          </a:blip>
          <a:stretch>
            <a:fillRect/>
          </a:stretch>
        </p:blipFill>
        <p:spPr>
          <a:xfrm>
            <a:off x="235488" y="668675"/>
            <a:ext cx="2398925" cy="948650"/>
          </a:xfrm>
          <a:prstGeom prst="rect">
            <a:avLst/>
          </a:prstGeom>
          <a:noFill/>
          <a:ln>
            <a:noFill/>
          </a:ln>
        </p:spPr>
      </p:pic>
      <p:pic>
        <p:nvPicPr>
          <p:cNvPr id="274" name="Google Shape;274;p46"/>
          <p:cNvPicPr preferRelativeResize="0"/>
          <p:nvPr/>
        </p:nvPicPr>
        <p:blipFill>
          <a:blip r:embed="rId4">
            <a:alphaModFix/>
          </a:blip>
          <a:stretch>
            <a:fillRect/>
          </a:stretch>
        </p:blipFill>
        <p:spPr>
          <a:xfrm>
            <a:off x="311700" y="1897249"/>
            <a:ext cx="1141650" cy="1141650"/>
          </a:xfrm>
          <a:prstGeom prst="rect">
            <a:avLst/>
          </a:prstGeom>
          <a:noFill/>
          <a:ln>
            <a:noFill/>
          </a:ln>
        </p:spPr>
      </p:pic>
      <p:pic>
        <p:nvPicPr>
          <p:cNvPr id="275" name="Google Shape;275;p46"/>
          <p:cNvPicPr preferRelativeResize="0"/>
          <p:nvPr/>
        </p:nvPicPr>
        <p:blipFill rotWithShape="1">
          <a:blip r:embed="rId5">
            <a:alphaModFix/>
          </a:blip>
          <a:srcRect b="17437" l="26748" r="20220" t="9691"/>
          <a:stretch/>
        </p:blipFill>
        <p:spPr>
          <a:xfrm>
            <a:off x="508850" y="3038900"/>
            <a:ext cx="910752" cy="1251350"/>
          </a:xfrm>
          <a:prstGeom prst="rect">
            <a:avLst/>
          </a:prstGeom>
          <a:noFill/>
          <a:ln>
            <a:noFill/>
          </a:ln>
        </p:spPr>
      </p:pic>
      <p:pic>
        <p:nvPicPr>
          <p:cNvPr id="276" name="Google Shape;276;p46"/>
          <p:cNvPicPr preferRelativeResize="0"/>
          <p:nvPr/>
        </p:nvPicPr>
        <p:blipFill rotWithShape="1">
          <a:blip r:embed="rId6">
            <a:alphaModFix/>
          </a:blip>
          <a:srcRect b="16490" l="30856" r="26907" t="16530"/>
          <a:stretch/>
        </p:blipFill>
        <p:spPr>
          <a:xfrm>
            <a:off x="1814413" y="2095775"/>
            <a:ext cx="989258" cy="819837"/>
          </a:xfrm>
          <a:prstGeom prst="rect">
            <a:avLst/>
          </a:prstGeom>
          <a:noFill/>
          <a:ln>
            <a:noFill/>
          </a:ln>
        </p:spPr>
      </p:pic>
      <p:pic>
        <p:nvPicPr>
          <p:cNvPr id="277" name="Google Shape;277;p46"/>
          <p:cNvPicPr preferRelativeResize="0"/>
          <p:nvPr/>
        </p:nvPicPr>
        <p:blipFill rotWithShape="1">
          <a:blip r:embed="rId7">
            <a:alphaModFix/>
          </a:blip>
          <a:srcRect b="0" l="15262" r="15394" t="0"/>
          <a:stretch/>
        </p:blipFill>
        <p:spPr>
          <a:xfrm>
            <a:off x="1551050" y="3037925"/>
            <a:ext cx="1515975" cy="1251350"/>
          </a:xfrm>
          <a:prstGeom prst="rect">
            <a:avLst/>
          </a:prstGeom>
          <a:noFill/>
          <a:ln>
            <a:noFill/>
          </a:ln>
        </p:spPr>
      </p:pic>
      <p:sp>
        <p:nvSpPr>
          <p:cNvPr id="278" name="Google Shape;278;p46"/>
          <p:cNvSpPr txBox="1"/>
          <p:nvPr/>
        </p:nvSpPr>
        <p:spPr>
          <a:xfrm>
            <a:off x="1141138" y="4289275"/>
            <a:ext cx="2335800" cy="664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1350">
                <a:solidFill>
                  <a:srgbClr val="444444"/>
                </a:solidFill>
                <a:latin typeface="Source Sans Pro"/>
                <a:ea typeface="Source Sans Pro"/>
                <a:cs typeface="Source Sans Pro"/>
                <a:sym typeface="Source Sans Pro"/>
              </a:rPr>
              <a:t>(Windows, Mac OS X, iPad </a:t>
            </a:r>
            <a:endParaRPr b="1" sz="1350">
              <a:solidFill>
                <a:srgbClr val="444444"/>
              </a:solidFill>
              <a:latin typeface="Source Sans Pro"/>
              <a:ea typeface="Source Sans Pro"/>
              <a:cs typeface="Source Sans Pro"/>
              <a:sym typeface="Source Sans Pro"/>
            </a:endParaRPr>
          </a:p>
          <a:p>
            <a:pPr indent="0" lvl="0" marL="0" rtl="0" algn="ctr">
              <a:lnSpc>
                <a:spcPct val="115000"/>
              </a:lnSpc>
              <a:spcBef>
                <a:spcPts val="0"/>
              </a:spcBef>
              <a:spcAft>
                <a:spcPts val="0"/>
              </a:spcAft>
              <a:buClr>
                <a:schemeClr val="dk1"/>
              </a:buClr>
              <a:buSzPts val="1100"/>
              <a:buFont typeface="Arial"/>
              <a:buNone/>
            </a:pPr>
            <a:r>
              <a:rPr b="1" lang="en" sz="1350">
                <a:solidFill>
                  <a:srgbClr val="444444"/>
                </a:solidFill>
                <a:latin typeface="Source Sans Pro"/>
                <a:ea typeface="Source Sans Pro"/>
                <a:cs typeface="Source Sans Pro"/>
                <a:sym typeface="Source Sans Pro"/>
              </a:rPr>
              <a:t>iPhone, y Android)</a:t>
            </a:r>
            <a:endParaRPr b="1" sz="400"/>
          </a:p>
        </p:txBody>
      </p:sp>
      <p:sp>
        <p:nvSpPr>
          <p:cNvPr id="279" name="Google Shape;279;p46"/>
          <p:cNvSpPr txBox="1"/>
          <p:nvPr/>
        </p:nvSpPr>
        <p:spPr>
          <a:xfrm>
            <a:off x="500800" y="1433725"/>
            <a:ext cx="1992000" cy="347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1350">
                <a:solidFill>
                  <a:srgbClr val="444444"/>
                </a:solidFill>
                <a:latin typeface="Source Sans Pro"/>
                <a:ea typeface="Source Sans Pro"/>
                <a:cs typeface="Source Sans Pro"/>
                <a:sym typeface="Source Sans Pro"/>
              </a:rPr>
              <a:t>Grabar y editar sonido</a:t>
            </a:r>
            <a:endParaRPr/>
          </a:p>
        </p:txBody>
      </p:sp>
      <p:pic>
        <p:nvPicPr>
          <p:cNvPr id="280" name="Google Shape;280;p46"/>
          <p:cNvPicPr preferRelativeResize="0"/>
          <p:nvPr/>
        </p:nvPicPr>
        <p:blipFill rotWithShape="1">
          <a:blip r:embed="rId8">
            <a:alphaModFix/>
          </a:blip>
          <a:srcRect b="29311" l="0" r="0" t="10929"/>
          <a:stretch/>
        </p:blipFill>
        <p:spPr>
          <a:xfrm>
            <a:off x="6287275" y="1082451"/>
            <a:ext cx="2623101" cy="3354598"/>
          </a:xfrm>
          <a:prstGeom prst="rect">
            <a:avLst/>
          </a:prstGeom>
          <a:noFill/>
          <a:ln>
            <a:noFill/>
          </a:ln>
        </p:spPr>
      </p:pic>
      <p:pic>
        <p:nvPicPr>
          <p:cNvPr id="281" name="Google Shape;281;p46"/>
          <p:cNvPicPr preferRelativeResize="0"/>
          <p:nvPr/>
        </p:nvPicPr>
        <p:blipFill rotWithShape="1">
          <a:blip r:embed="rId9">
            <a:alphaModFix/>
          </a:blip>
          <a:srcRect b="73706" l="4325" r="8284" t="11647"/>
          <a:stretch/>
        </p:blipFill>
        <p:spPr>
          <a:xfrm>
            <a:off x="3172550" y="2497298"/>
            <a:ext cx="3038525" cy="1009029"/>
          </a:xfrm>
          <a:prstGeom prst="rect">
            <a:avLst/>
          </a:prstGeom>
          <a:noFill/>
          <a:ln>
            <a:noFill/>
          </a:ln>
        </p:spPr>
      </p:pic>
      <p:pic>
        <p:nvPicPr>
          <p:cNvPr id="282" name="Google Shape;282;p46"/>
          <p:cNvPicPr preferRelativeResize="0"/>
          <p:nvPr/>
        </p:nvPicPr>
        <p:blipFill rotWithShape="1">
          <a:blip r:embed="rId10">
            <a:alphaModFix/>
          </a:blip>
          <a:srcRect b="55536" l="0" r="5482" t="22222"/>
          <a:stretch/>
        </p:blipFill>
        <p:spPr>
          <a:xfrm>
            <a:off x="3164750" y="1008175"/>
            <a:ext cx="3038525" cy="1529999"/>
          </a:xfrm>
          <a:prstGeom prst="rect">
            <a:avLst/>
          </a:prstGeom>
          <a:noFill/>
          <a:ln>
            <a:noFill/>
          </a:ln>
        </p:spPr>
      </p:pic>
      <p:pic>
        <p:nvPicPr>
          <p:cNvPr id="283" name="Google Shape;283;p46"/>
          <p:cNvPicPr preferRelativeResize="0"/>
          <p:nvPr/>
        </p:nvPicPr>
        <p:blipFill rotWithShape="1">
          <a:blip r:embed="rId10">
            <a:alphaModFix/>
          </a:blip>
          <a:srcRect b="6023" l="4066" r="8106" t="73976"/>
          <a:stretch/>
        </p:blipFill>
        <p:spPr>
          <a:xfrm>
            <a:off x="3211589" y="3447025"/>
            <a:ext cx="2967686" cy="144627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7"/>
          <p:cNvSpPr txBox="1"/>
          <p:nvPr>
            <p:ph type="ctrTitle"/>
          </p:nvPr>
        </p:nvSpPr>
        <p:spPr>
          <a:xfrm>
            <a:off x="311700" y="578400"/>
            <a:ext cx="8520600" cy="5646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2600"/>
              <a:t>APPS PARA EDITAR VIDEO</a:t>
            </a:r>
            <a:endParaRPr b="1" sz="2600"/>
          </a:p>
        </p:txBody>
      </p:sp>
      <p:pic>
        <p:nvPicPr>
          <p:cNvPr id="289" name="Google Shape;289;p47"/>
          <p:cNvPicPr preferRelativeResize="0"/>
          <p:nvPr/>
        </p:nvPicPr>
        <p:blipFill rotWithShape="1">
          <a:blip r:embed="rId3">
            <a:alphaModFix/>
          </a:blip>
          <a:srcRect b="28552" l="8778" r="7929" t="13520"/>
          <a:stretch/>
        </p:blipFill>
        <p:spPr>
          <a:xfrm>
            <a:off x="705334" y="1143000"/>
            <a:ext cx="2805216" cy="3469475"/>
          </a:xfrm>
          <a:prstGeom prst="rect">
            <a:avLst/>
          </a:prstGeom>
          <a:noFill/>
          <a:ln>
            <a:noFill/>
          </a:ln>
          <a:effectLst>
            <a:outerShdw blurRad="57150" rotWithShape="0" algn="bl" dir="5400000" dist="95250">
              <a:srgbClr val="000000">
                <a:alpha val="50000"/>
              </a:srgbClr>
            </a:outerShdw>
          </a:effectLst>
        </p:spPr>
      </p:pic>
      <p:pic>
        <p:nvPicPr>
          <p:cNvPr id="290" name="Google Shape;290;p47"/>
          <p:cNvPicPr preferRelativeResize="0"/>
          <p:nvPr/>
        </p:nvPicPr>
        <p:blipFill rotWithShape="1">
          <a:blip r:embed="rId4">
            <a:alphaModFix/>
          </a:blip>
          <a:srcRect b="28989" l="9138" r="7935" t="14915"/>
          <a:stretch/>
        </p:blipFill>
        <p:spPr>
          <a:xfrm>
            <a:off x="3647150" y="1143000"/>
            <a:ext cx="2883125" cy="3469475"/>
          </a:xfrm>
          <a:prstGeom prst="rect">
            <a:avLst/>
          </a:prstGeom>
          <a:noFill/>
          <a:ln>
            <a:noFill/>
          </a:ln>
          <a:effectLst>
            <a:outerShdw blurRad="57150" rotWithShape="0" algn="bl" dir="5400000" dist="104775">
              <a:srgbClr val="000000">
                <a:alpha val="50000"/>
              </a:srgbClr>
            </a:outerShdw>
          </a:effectLst>
        </p:spPr>
      </p:pic>
      <p:pic>
        <p:nvPicPr>
          <p:cNvPr id="291" name="Google Shape;291;p47"/>
          <p:cNvPicPr preferRelativeResize="0"/>
          <p:nvPr/>
        </p:nvPicPr>
        <p:blipFill>
          <a:blip r:embed="rId5">
            <a:alphaModFix/>
          </a:blip>
          <a:stretch>
            <a:fillRect/>
          </a:stretch>
        </p:blipFill>
        <p:spPr>
          <a:xfrm>
            <a:off x="6666875" y="1552474"/>
            <a:ext cx="1967100" cy="1889787"/>
          </a:xfrm>
          <a:prstGeom prst="rect">
            <a:avLst/>
          </a:prstGeom>
          <a:noFill/>
          <a:ln>
            <a:noFill/>
          </a:ln>
          <a:effectLst>
            <a:outerShdw blurRad="57150" rotWithShape="0" algn="bl" dir="5400000" dist="95250">
              <a:srgbClr val="000000">
                <a:alpha val="5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48"/>
          <p:cNvPicPr preferRelativeResize="0"/>
          <p:nvPr/>
        </p:nvPicPr>
        <p:blipFill>
          <a:blip r:embed="rId3">
            <a:alphaModFix/>
          </a:blip>
          <a:stretch>
            <a:fillRect/>
          </a:stretch>
        </p:blipFill>
        <p:spPr>
          <a:xfrm>
            <a:off x="351000" y="921350"/>
            <a:ext cx="8442000" cy="3390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8"/>
          <p:cNvSpPr txBox="1"/>
          <p:nvPr>
            <p:ph idx="1" type="subTitle"/>
          </p:nvPr>
        </p:nvSpPr>
        <p:spPr>
          <a:xfrm>
            <a:off x="685800" y="767025"/>
            <a:ext cx="8151000" cy="980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u="sng">
                <a:solidFill>
                  <a:schemeClr val="hlink"/>
                </a:solidFill>
                <a:hlinkClick r:id="rId3"/>
              </a:rPr>
              <a:t>DIFERENCIAS ENTRE  EDICIÓN Y MONTAJE</a:t>
            </a:r>
            <a:r>
              <a:rPr b="1" lang="en" sz="2200">
                <a:solidFill>
                  <a:srgbClr val="434343"/>
                </a:solidFill>
              </a:rPr>
              <a:t>			    </a:t>
            </a:r>
            <a:r>
              <a:rPr b="1" lang="en" sz="2200">
                <a:solidFill>
                  <a:srgbClr val="434343"/>
                </a:solidFill>
              </a:rPr>
              <a:t>Click</a:t>
            </a:r>
            <a:endParaRPr b="1" sz="2200">
              <a:solidFill>
                <a:srgbClr val="434343"/>
              </a:solidFill>
            </a:endParaRPr>
          </a:p>
          <a:p>
            <a:pPr indent="0" lvl="0" marL="0" rtl="0" algn="just">
              <a:spcBef>
                <a:spcPts val="0"/>
              </a:spcBef>
              <a:spcAft>
                <a:spcPts val="0"/>
              </a:spcAft>
              <a:buNone/>
            </a:pPr>
            <a:r>
              <a:t/>
            </a:r>
            <a:endParaRPr sz="2200">
              <a:solidFill>
                <a:srgbClr val="434343"/>
              </a:solidFill>
            </a:endParaRPr>
          </a:p>
        </p:txBody>
      </p:sp>
      <p:pic>
        <p:nvPicPr>
          <p:cNvPr id="84" name="Google Shape;84;p18"/>
          <p:cNvPicPr preferRelativeResize="0"/>
          <p:nvPr/>
        </p:nvPicPr>
        <p:blipFill rotWithShape="1">
          <a:blip r:embed="rId4">
            <a:alphaModFix/>
          </a:blip>
          <a:srcRect b="0" l="52403" r="0" t="46912"/>
          <a:stretch/>
        </p:blipFill>
        <p:spPr>
          <a:xfrm rot="-1753992">
            <a:off x="5976042" y="479295"/>
            <a:ext cx="937565" cy="1045711"/>
          </a:xfrm>
          <a:prstGeom prst="rect">
            <a:avLst/>
          </a:prstGeom>
          <a:noFill/>
          <a:ln>
            <a:noFill/>
          </a:ln>
        </p:spPr>
      </p:pic>
      <p:pic>
        <p:nvPicPr>
          <p:cNvPr id="85" name="Google Shape;85;p18"/>
          <p:cNvPicPr preferRelativeResize="0"/>
          <p:nvPr/>
        </p:nvPicPr>
        <p:blipFill>
          <a:blip r:embed="rId5">
            <a:alphaModFix/>
          </a:blip>
          <a:stretch>
            <a:fillRect/>
          </a:stretch>
        </p:blipFill>
        <p:spPr>
          <a:xfrm>
            <a:off x="1101450" y="1463425"/>
            <a:ext cx="5621476" cy="3178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ctrTitle"/>
          </p:nvPr>
        </p:nvSpPr>
        <p:spPr>
          <a:xfrm>
            <a:off x="311700" y="454650"/>
            <a:ext cx="8520600" cy="7818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Publicidad y adwords de Google</a:t>
            </a:r>
            <a:endParaRPr b="1" sz="2800">
              <a:solidFill>
                <a:srgbClr val="225A4D"/>
              </a:solidFill>
            </a:endParaRPr>
          </a:p>
        </p:txBody>
      </p:sp>
      <p:sp>
        <p:nvSpPr>
          <p:cNvPr id="91" name="Google Shape;91;p19"/>
          <p:cNvSpPr txBox="1"/>
          <p:nvPr>
            <p:ph idx="1" type="subTitle"/>
          </p:nvPr>
        </p:nvSpPr>
        <p:spPr>
          <a:xfrm>
            <a:off x="584400" y="1433700"/>
            <a:ext cx="7975200" cy="22761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42900" lvl="0" marL="457200" rtl="0" algn="l">
              <a:spcBef>
                <a:spcPts val="0"/>
              </a:spcBef>
              <a:spcAft>
                <a:spcPts val="0"/>
              </a:spcAft>
              <a:buClr>
                <a:srgbClr val="434343"/>
              </a:buClr>
              <a:buSzPts val="1800"/>
              <a:buFont typeface="Arial"/>
              <a:buChar char="●"/>
            </a:pPr>
            <a:r>
              <a:rPr i="1" lang="en" sz="1800">
                <a:solidFill>
                  <a:srgbClr val="434343"/>
                </a:solidFill>
              </a:rPr>
              <a:t>AdWords</a:t>
            </a:r>
            <a:r>
              <a:rPr lang="en" sz="1800">
                <a:solidFill>
                  <a:srgbClr val="434343"/>
                </a:solidFill>
              </a:rPr>
              <a:t> es una herramienta publicitaria desarrollada por Google en el año 2000.</a:t>
            </a:r>
            <a:endParaRPr sz="1800">
              <a:solidFill>
                <a:srgbClr val="434343"/>
              </a:solidFill>
            </a:endParaRPr>
          </a:p>
          <a:p>
            <a:pPr indent="-342900" lvl="0" marL="457200" rtl="0" algn="l">
              <a:spcBef>
                <a:spcPts val="0"/>
              </a:spcBef>
              <a:spcAft>
                <a:spcPts val="0"/>
              </a:spcAft>
              <a:buClr>
                <a:srgbClr val="434343"/>
              </a:buClr>
              <a:buSzPts val="1800"/>
              <a:buFont typeface="Arial"/>
              <a:buChar char="●"/>
            </a:pPr>
            <a:r>
              <a:rPr lang="en" sz="1800">
                <a:solidFill>
                  <a:srgbClr val="434343"/>
                </a:solidFill>
              </a:rPr>
              <a:t>Se trata de una herramienta dedicada enteramente a la publicidad </a:t>
            </a:r>
            <a:r>
              <a:rPr i="1" lang="en" sz="1800">
                <a:solidFill>
                  <a:srgbClr val="434343"/>
                </a:solidFill>
              </a:rPr>
              <a:t>online</a:t>
            </a:r>
            <a:r>
              <a:rPr lang="en" sz="1800">
                <a:solidFill>
                  <a:srgbClr val="434343"/>
                </a:solidFill>
              </a:rPr>
              <a:t>.</a:t>
            </a:r>
            <a:endParaRPr sz="1800">
              <a:solidFill>
                <a:srgbClr val="434343"/>
              </a:solidFill>
            </a:endParaRPr>
          </a:p>
          <a:p>
            <a:pPr indent="-342900" lvl="0" marL="457200" rtl="0" algn="l">
              <a:spcBef>
                <a:spcPts val="0"/>
              </a:spcBef>
              <a:spcAft>
                <a:spcPts val="0"/>
              </a:spcAft>
              <a:buClr>
                <a:srgbClr val="434343"/>
              </a:buClr>
              <a:buSzPts val="1800"/>
              <a:buChar char="●"/>
            </a:pPr>
            <a:r>
              <a:rPr lang="en" sz="1800">
                <a:solidFill>
                  <a:srgbClr val="434343"/>
                </a:solidFill>
              </a:rPr>
              <a:t>Es un programa de publicidad online que te permite llegar a los clientes y ayuda a hacer crecer tu negocio.</a:t>
            </a:r>
            <a:endParaRPr sz="1800">
              <a:solidFill>
                <a:srgbClr val="434343"/>
              </a:solidFill>
            </a:endParaRPr>
          </a:p>
          <a:p>
            <a:pPr indent="-342900" lvl="0" marL="457200" rtl="0" algn="l">
              <a:spcBef>
                <a:spcPts val="0"/>
              </a:spcBef>
              <a:spcAft>
                <a:spcPts val="0"/>
              </a:spcAft>
              <a:buClr>
                <a:srgbClr val="434343"/>
              </a:buClr>
              <a:buSzPts val="1800"/>
              <a:buChar char="●"/>
            </a:pPr>
            <a:r>
              <a:rPr lang="en" sz="1800">
                <a:solidFill>
                  <a:srgbClr val="434343"/>
                </a:solidFill>
              </a:rPr>
              <a:t>Fundamentalmente funciona con base en algoritmos, que son “alimentados” por los hábitos de búsquedas y el consumo mediático de los usuarios.</a:t>
            </a:r>
            <a:endParaRPr sz="1800">
              <a:solidFill>
                <a:srgbClr val="434343"/>
              </a:solidFill>
            </a:endParaRPr>
          </a:p>
          <a:p>
            <a:pPr indent="0" lvl="0" marL="0" rtl="0" algn="l">
              <a:spcBef>
                <a:spcPts val="0"/>
              </a:spcBef>
              <a:spcAft>
                <a:spcPts val="0"/>
              </a:spcAft>
              <a:buNone/>
            </a:pPr>
            <a:r>
              <a:t/>
            </a:r>
            <a:endParaRPr sz="1800">
              <a:solidFill>
                <a:srgbClr val="000000"/>
              </a:solidFill>
            </a:endParaRPr>
          </a:p>
        </p:txBody>
      </p:sp>
      <p:pic>
        <p:nvPicPr>
          <p:cNvPr id="92" name="Google Shape;92;p19"/>
          <p:cNvPicPr preferRelativeResize="0"/>
          <p:nvPr/>
        </p:nvPicPr>
        <p:blipFill>
          <a:blip r:embed="rId3">
            <a:alphaModFix/>
          </a:blip>
          <a:stretch>
            <a:fillRect/>
          </a:stretch>
        </p:blipFill>
        <p:spPr>
          <a:xfrm>
            <a:off x="4235226" y="3709800"/>
            <a:ext cx="2194824" cy="1234600"/>
          </a:xfrm>
          <a:prstGeom prst="rect">
            <a:avLst/>
          </a:prstGeom>
          <a:noFill/>
          <a:ln>
            <a:noFill/>
          </a:ln>
          <a:effectLst>
            <a:outerShdw blurRad="57150" rotWithShape="0" algn="bl" dir="5400000" dist="19050">
              <a:srgbClr val="000000">
                <a:alpha val="50000"/>
              </a:srgbClr>
            </a:outerShdw>
          </a:effectLst>
        </p:spPr>
      </p:pic>
      <p:pic>
        <p:nvPicPr>
          <p:cNvPr id="93" name="Google Shape;93;p19"/>
          <p:cNvPicPr preferRelativeResize="0"/>
          <p:nvPr/>
        </p:nvPicPr>
        <p:blipFill>
          <a:blip r:embed="rId4">
            <a:alphaModFix/>
          </a:blip>
          <a:stretch>
            <a:fillRect/>
          </a:stretch>
        </p:blipFill>
        <p:spPr>
          <a:xfrm>
            <a:off x="1580525" y="3709800"/>
            <a:ext cx="2279261" cy="12346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ctrTitle"/>
          </p:nvPr>
        </p:nvSpPr>
        <p:spPr>
          <a:xfrm>
            <a:off x="2277300" y="282900"/>
            <a:ext cx="4589400" cy="8601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i="1" lang="en" sz="2800">
                <a:solidFill>
                  <a:srgbClr val="225A4D"/>
                </a:solidFill>
                <a:latin typeface="Source Sans Pro Black"/>
                <a:ea typeface="Source Sans Pro Black"/>
                <a:cs typeface="Source Sans Pro Black"/>
                <a:sym typeface="Source Sans Pro Black"/>
              </a:rPr>
              <a:t>Analytics </a:t>
            </a:r>
            <a:r>
              <a:rPr lang="en" sz="2800">
                <a:solidFill>
                  <a:srgbClr val="225A4D"/>
                </a:solidFill>
                <a:latin typeface="Source Sans Pro Black"/>
                <a:ea typeface="Source Sans Pro Black"/>
                <a:cs typeface="Source Sans Pro Black"/>
                <a:sym typeface="Source Sans Pro Black"/>
              </a:rPr>
              <a:t>y </a:t>
            </a:r>
            <a:r>
              <a:rPr i="1" lang="en" sz="2800">
                <a:solidFill>
                  <a:srgbClr val="225A4D"/>
                </a:solidFill>
                <a:latin typeface="Source Sans Pro Black"/>
                <a:ea typeface="Source Sans Pro Black"/>
                <a:cs typeface="Source Sans Pro Black"/>
                <a:sym typeface="Source Sans Pro Black"/>
              </a:rPr>
              <a:t>big data</a:t>
            </a:r>
            <a:endParaRPr i="1" sz="2800">
              <a:solidFill>
                <a:srgbClr val="225A4D"/>
              </a:solidFill>
              <a:latin typeface="Source Sans Pro Black"/>
              <a:ea typeface="Source Sans Pro Black"/>
              <a:cs typeface="Source Sans Pro Black"/>
              <a:sym typeface="Source Sans Pro Black"/>
            </a:endParaRPr>
          </a:p>
        </p:txBody>
      </p:sp>
      <p:sp>
        <p:nvSpPr>
          <p:cNvPr id="99" name="Google Shape;99;p20"/>
          <p:cNvSpPr txBox="1"/>
          <p:nvPr/>
        </p:nvSpPr>
        <p:spPr>
          <a:xfrm>
            <a:off x="752100" y="1189925"/>
            <a:ext cx="7871100" cy="12720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30200" lvl="0" marL="457200" rtl="0" algn="l">
              <a:spcBef>
                <a:spcPts val="0"/>
              </a:spcBef>
              <a:spcAft>
                <a:spcPts val="0"/>
              </a:spcAft>
              <a:buClr>
                <a:srgbClr val="434343"/>
              </a:buClr>
              <a:buSzPts val="1600"/>
              <a:buFont typeface="Source Sans Pro"/>
              <a:buChar char="●"/>
            </a:pPr>
            <a:r>
              <a:rPr i="1" lang="en" sz="1600">
                <a:solidFill>
                  <a:srgbClr val="434343"/>
                </a:solidFill>
                <a:latin typeface="Source Sans Pro"/>
                <a:ea typeface="Source Sans Pro"/>
                <a:cs typeface="Source Sans Pro"/>
                <a:sym typeface="Source Sans Pro"/>
              </a:rPr>
              <a:t>Big Data</a:t>
            </a:r>
            <a:r>
              <a:rPr lang="en" sz="1600">
                <a:solidFill>
                  <a:srgbClr val="434343"/>
                </a:solidFill>
                <a:latin typeface="Source Sans Pro"/>
                <a:ea typeface="Source Sans Pro"/>
                <a:cs typeface="Source Sans Pro"/>
                <a:sym typeface="Source Sans Pro"/>
              </a:rPr>
              <a:t> es un término que describe el gran volumen de datos, tanto estructurados como no estructurados que se generan de manera “natural” en nuestra sociedad.</a:t>
            </a:r>
            <a:endParaRPr sz="1600">
              <a:solidFill>
                <a:srgbClr val="434343"/>
              </a:solidFill>
              <a:latin typeface="Source Sans Pro"/>
              <a:ea typeface="Source Sans Pro"/>
              <a:cs typeface="Source Sans Pro"/>
              <a:sym typeface="Source Sans Pro"/>
            </a:endParaRPr>
          </a:p>
          <a:p>
            <a:pPr indent="0" lvl="0" marL="457200" rtl="0" algn="l">
              <a:spcBef>
                <a:spcPts val="0"/>
              </a:spcBef>
              <a:spcAft>
                <a:spcPts val="0"/>
              </a:spcAft>
              <a:buNone/>
            </a:pPr>
            <a:r>
              <a:t/>
            </a:r>
            <a:endParaRPr sz="1600">
              <a:solidFill>
                <a:srgbClr val="434343"/>
              </a:solidFill>
              <a:latin typeface="Source Sans Pro"/>
              <a:ea typeface="Source Sans Pro"/>
              <a:cs typeface="Source Sans Pro"/>
              <a:sym typeface="Source Sans Pro"/>
            </a:endParaRPr>
          </a:p>
          <a:p>
            <a:pPr indent="-330200" lvl="0" marL="457200" rtl="0" algn="l">
              <a:spcBef>
                <a:spcPts val="0"/>
              </a:spcBef>
              <a:spcAft>
                <a:spcPts val="0"/>
              </a:spcAft>
              <a:buClr>
                <a:srgbClr val="434343"/>
              </a:buClr>
              <a:buSzPts val="1600"/>
              <a:buFont typeface="Source Sans Pro"/>
              <a:buChar char="●"/>
            </a:pPr>
            <a:r>
              <a:rPr lang="en" sz="1600">
                <a:solidFill>
                  <a:srgbClr val="434343"/>
                </a:solidFill>
                <a:latin typeface="Source Sans Pro"/>
                <a:ea typeface="Source Sans Pro"/>
                <a:cs typeface="Source Sans Pro"/>
                <a:sym typeface="Source Sans Pro"/>
              </a:rPr>
              <a:t>El </a:t>
            </a:r>
            <a:r>
              <a:rPr i="1" lang="en" sz="1600">
                <a:solidFill>
                  <a:srgbClr val="434343"/>
                </a:solidFill>
                <a:latin typeface="Source Sans Pro"/>
                <a:ea typeface="Source Sans Pro"/>
                <a:cs typeface="Source Sans Pro"/>
                <a:sym typeface="Source Sans Pro"/>
              </a:rPr>
              <a:t>Big Data</a:t>
            </a:r>
            <a:r>
              <a:rPr lang="en" sz="1600">
                <a:solidFill>
                  <a:srgbClr val="434343"/>
                </a:solidFill>
                <a:latin typeface="Source Sans Pro"/>
                <a:ea typeface="Source Sans Pro"/>
                <a:cs typeface="Source Sans Pro"/>
                <a:sym typeface="Source Sans Pro"/>
              </a:rPr>
              <a:t> es muy útil para muchas empresas, porque proporciona respuestas a muchas preguntas, que las empresas ni siquiera sabían que tenían.</a:t>
            </a:r>
            <a:endParaRPr sz="1600">
              <a:solidFill>
                <a:srgbClr val="434343"/>
              </a:solidFill>
              <a:latin typeface="Source Sans Pro"/>
              <a:ea typeface="Source Sans Pro"/>
              <a:cs typeface="Source Sans Pro"/>
              <a:sym typeface="Source Sans Pro"/>
            </a:endParaRPr>
          </a:p>
        </p:txBody>
      </p:sp>
      <p:pic>
        <p:nvPicPr>
          <p:cNvPr id="100" name="Google Shape;100;p20"/>
          <p:cNvPicPr preferRelativeResize="0"/>
          <p:nvPr/>
        </p:nvPicPr>
        <p:blipFill>
          <a:blip r:embed="rId3">
            <a:alphaModFix/>
          </a:blip>
          <a:stretch>
            <a:fillRect/>
          </a:stretch>
        </p:blipFill>
        <p:spPr>
          <a:xfrm>
            <a:off x="3319738" y="2836950"/>
            <a:ext cx="2735821" cy="18117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ctrTitle"/>
          </p:nvPr>
        </p:nvSpPr>
        <p:spPr>
          <a:xfrm>
            <a:off x="731225" y="398450"/>
            <a:ext cx="6815700" cy="11343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2700">
                <a:solidFill>
                  <a:srgbClr val="225A4D"/>
                </a:solidFill>
              </a:rPr>
              <a:t>Contenido exclusivo y de suscripción </a:t>
            </a:r>
            <a:r>
              <a:rPr lang="en" sz="2400">
                <a:solidFill>
                  <a:srgbClr val="225A4D"/>
                </a:solidFill>
              </a:rPr>
              <a:t>(Patreon, Youtube, LiberaPay)</a:t>
            </a:r>
            <a:endParaRPr sz="2400">
              <a:solidFill>
                <a:srgbClr val="225A4D"/>
              </a:solidFill>
            </a:endParaRPr>
          </a:p>
        </p:txBody>
      </p:sp>
      <p:sp>
        <p:nvSpPr>
          <p:cNvPr id="106" name="Google Shape;106;p21"/>
          <p:cNvSpPr txBox="1"/>
          <p:nvPr>
            <p:ph idx="1" type="subTitle"/>
          </p:nvPr>
        </p:nvSpPr>
        <p:spPr>
          <a:xfrm>
            <a:off x="424675" y="1490100"/>
            <a:ext cx="7898400" cy="1368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Además de la monetización propia en las mismas plataformas desde las que publicamos nuestro contenido, existen más opciones de conseguir ingresos. </a:t>
            </a:r>
            <a:endParaRPr sz="1700"/>
          </a:p>
          <a:p>
            <a:pPr indent="-336550" lvl="0" marL="457200" rtl="0" algn="l">
              <a:spcBef>
                <a:spcPts val="0"/>
              </a:spcBef>
              <a:spcAft>
                <a:spcPts val="0"/>
              </a:spcAft>
              <a:buSzPts val="1700"/>
              <a:buChar char="●"/>
            </a:pPr>
            <a:r>
              <a:rPr lang="en" sz="1700"/>
              <a:t>Estas plataformas son una opción para los que quieran donar libremente, financiar un proyecto, y de manera voluntaria.</a:t>
            </a:r>
            <a:endParaRPr sz="1700"/>
          </a:p>
          <a:p>
            <a:pPr indent="0" lvl="0" marL="457200" rtl="0" algn="l">
              <a:spcBef>
                <a:spcPts val="0"/>
              </a:spcBef>
              <a:spcAft>
                <a:spcPts val="0"/>
              </a:spcAft>
              <a:buNone/>
            </a:pPr>
            <a:r>
              <a:t/>
            </a:r>
            <a:endParaRPr sz="1400"/>
          </a:p>
        </p:txBody>
      </p:sp>
      <p:pic>
        <p:nvPicPr>
          <p:cNvPr id="107" name="Google Shape;107;p21"/>
          <p:cNvPicPr preferRelativeResize="0"/>
          <p:nvPr/>
        </p:nvPicPr>
        <p:blipFill>
          <a:blip r:embed="rId3">
            <a:alphaModFix/>
          </a:blip>
          <a:stretch>
            <a:fillRect/>
          </a:stretch>
        </p:blipFill>
        <p:spPr>
          <a:xfrm>
            <a:off x="2247225" y="2930350"/>
            <a:ext cx="3534824" cy="18133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idx="1" type="subTitle"/>
          </p:nvPr>
        </p:nvSpPr>
        <p:spPr>
          <a:xfrm>
            <a:off x="425100" y="824250"/>
            <a:ext cx="8293800" cy="18870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Fondeadora, Patreon, YouTube “Unirse”, LiberaPay, Patreon… son opciones que ofrecen más formas de obtener ingresos; cada una con sus respectivas normativas y requisitos.</a:t>
            </a:r>
            <a:endParaRPr sz="1700"/>
          </a:p>
          <a:p>
            <a:pPr indent="-336550" lvl="0" marL="457200" rtl="0" algn="l">
              <a:spcBef>
                <a:spcPts val="0"/>
              </a:spcBef>
              <a:spcAft>
                <a:spcPts val="0"/>
              </a:spcAft>
              <a:buSzPts val="1700"/>
              <a:buChar char="●"/>
            </a:pPr>
            <a:r>
              <a:rPr lang="en" sz="1700"/>
              <a:t>Por ejemplo, las donaciones en Youtube cuestan un 30% del monto, en Patreon 5%</a:t>
            </a:r>
            <a:endParaRPr sz="1700"/>
          </a:p>
          <a:p>
            <a:pPr indent="-336550" lvl="0" marL="457200" rtl="0" algn="l">
              <a:spcBef>
                <a:spcPts val="0"/>
              </a:spcBef>
              <a:spcAft>
                <a:spcPts val="0"/>
              </a:spcAft>
              <a:buSzPts val="1700"/>
              <a:buChar char="●"/>
            </a:pPr>
            <a:r>
              <a:rPr lang="en" sz="1700"/>
              <a:t>Si apoyas a un creador, se hace mediante una suscripción. Mensual, anual...</a:t>
            </a:r>
            <a:endParaRPr sz="1700"/>
          </a:p>
          <a:p>
            <a:pPr indent="-336550" lvl="0" marL="457200" rtl="0" algn="l">
              <a:spcBef>
                <a:spcPts val="0"/>
              </a:spcBef>
              <a:spcAft>
                <a:spcPts val="0"/>
              </a:spcAft>
              <a:buSzPts val="1700"/>
              <a:buChar char="●"/>
            </a:pPr>
            <a:r>
              <a:rPr lang="en" sz="1700"/>
              <a:t>Generar un valor agregado, exclusivo, “</a:t>
            </a:r>
            <a:r>
              <a:rPr i="1" lang="en" sz="1700"/>
              <a:t>premium</a:t>
            </a:r>
            <a:r>
              <a:rPr lang="en" sz="1700"/>
              <a:t>”.</a:t>
            </a:r>
            <a:endParaRPr sz="1700"/>
          </a:p>
        </p:txBody>
      </p:sp>
      <p:pic>
        <p:nvPicPr>
          <p:cNvPr id="113" name="Google Shape;113;p22"/>
          <p:cNvPicPr preferRelativeResize="0"/>
          <p:nvPr/>
        </p:nvPicPr>
        <p:blipFill>
          <a:blip r:embed="rId3">
            <a:alphaModFix/>
          </a:blip>
          <a:stretch>
            <a:fillRect/>
          </a:stretch>
        </p:blipFill>
        <p:spPr>
          <a:xfrm>
            <a:off x="1653750" y="2711250"/>
            <a:ext cx="4934077" cy="19572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3"/>
          <p:cNvSpPr txBox="1"/>
          <p:nvPr>
            <p:ph idx="1" type="subTitle"/>
          </p:nvPr>
        </p:nvSpPr>
        <p:spPr>
          <a:xfrm>
            <a:off x="563550" y="1556713"/>
            <a:ext cx="8016900" cy="16173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sz="1800"/>
              <a:t>Elección del público objetivo (</a:t>
            </a:r>
            <a:r>
              <a:rPr i="1" lang="en" sz="1800"/>
              <a:t>target</a:t>
            </a:r>
            <a:r>
              <a:rPr lang="en" sz="1800"/>
              <a:t>), de acuerdo a las características y/o necesidades de nuestra empresa, servicio o producto, para ello deben considerarse diferentes tipos de criterios que permiten agrupar a los miembros de una comunidad en función de características demográficas, económicas o psicológicas, así como, su edad, sexo, nivel sociocultural, perfil,  ubicación, etc.</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None/>
            </a:pPr>
            <a:r>
              <a:t/>
            </a:r>
            <a:endParaRPr sz="1800"/>
          </a:p>
        </p:txBody>
      </p:sp>
      <p:sp>
        <p:nvSpPr>
          <p:cNvPr id="119" name="Google Shape;119;p23"/>
          <p:cNvSpPr txBox="1"/>
          <p:nvPr>
            <p:ph type="ctrTitle"/>
          </p:nvPr>
        </p:nvSpPr>
        <p:spPr>
          <a:xfrm>
            <a:off x="644250" y="727350"/>
            <a:ext cx="6751500" cy="6765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9143" lvl="0" marL="0" rtl="0" algn="ctr">
              <a:spcBef>
                <a:spcPts val="0"/>
              </a:spcBef>
              <a:spcAft>
                <a:spcPts val="0"/>
              </a:spcAft>
              <a:buNone/>
            </a:pPr>
            <a:r>
              <a:rPr b="1" lang="en" sz="2800">
                <a:solidFill>
                  <a:srgbClr val="225A4D"/>
                </a:solidFill>
              </a:rPr>
              <a:t>Definición de nuestro Público Objetivo</a:t>
            </a:r>
            <a:endParaRPr sz="5000">
              <a:solidFill>
                <a:srgbClr val="225A4D"/>
              </a:solidFill>
            </a:endParaRPr>
          </a:p>
        </p:txBody>
      </p:sp>
      <p:pic>
        <p:nvPicPr>
          <p:cNvPr id="120" name="Google Shape;120;p23"/>
          <p:cNvPicPr preferRelativeResize="0"/>
          <p:nvPr/>
        </p:nvPicPr>
        <p:blipFill>
          <a:blip r:embed="rId3">
            <a:alphaModFix/>
          </a:blip>
          <a:stretch>
            <a:fillRect/>
          </a:stretch>
        </p:blipFill>
        <p:spPr>
          <a:xfrm>
            <a:off x="3093025" y="3174013"/>
            <a:ext cx="2497030" cy="166468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3F3F3"/>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