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y="5143500" cx="9144000"/>
  <p:notesSz cx="6858000" cy="9144000"/>
  <p:embeddedFontLst>
    <p:embeddedFont>
      <p:font typeface="Source Sans Pro"/>
      <p:regular r:id="rId36"/>
      <p:bold r:id="rId37"/>
      <p:italic r:id="rId38"/>
      <p:boldItalic r:id="rId39"/>
    </p:embeddedFont>
    <p:embeddedFont>
      <p:font typeface="Open Sans"/>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37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376"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regular.fntdata"/><Relationship Id="rId20" Type="http://schemas.openxmlformats.org/officeDocument/2006/relationships/slide" Target="slides/slide15.xml"/><Relationship Id="rId42" Type="http://schemas.openxmlformats.org/officeDocument/2006/relationships/font" Target="fonts/OpenSans-italic.fntdata"/><Relationship Id="rId41" Type="http://schemas.openxmlformats.org/officeDocument/2006/relationships/font" Target="fonts/OpenSans-bold.fntdata"/><Relationship Id="rId22" Type="http://schemas.openxmlformats.org/officeDocument/2006/relationships/slide" Target="slides/slide17.xml"/><Relationship Id="rId21" Type="http://schemas.openxmlformats.org/officeDocument/2006/relationships/slide" Target="slides/slide16.xml"/><Relationship Id="rId43" Type="http://schemas.openxmlformats.org/officeDocument/2006/relationships/font" Target="fonts/OpenSans-boldItalic.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SourceSansPro-bold.fntdata"/><Relationship Id="rId14" Type="http://schemas.openxmlformats.org/officeDocument/2006/relationships/slide" Target="slides/slide9.xml"/><Relationship Id="rId36" Type="http://schemas.openxmlformats.org/officeDocument/2006/relationships/font" Target="fonts/SourceSansPro-regular.fntdata"/><Relationship Id="rId17" Type="http://schemas.openxmlformats.org/officeDocument/2006/relationships/slide" Target="slides/slide12.xml"/><Relationship Id="rId39" Type="http://schemas.openxmlformats.org/officeDocument/2006/relationships/font" Target="fonts/SourceSansPro-boldItalic.fntdata"/><Relationship Id="rId16" Type="http://schemas.openxmlformats.org/officeDocument/2006/relationships/slide" Target="slides/slide11.xml"/><Relationship Id="rId38" Type="http://schemas.openxmlformats.org/officeDocument/2006/relationships/font" Target="fonts/SourceSansPro-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11a89d45392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11a89d4539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143f854826a_0_4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143f854826a_0_4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143f854826a_0_4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143f854826a_0_4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123a29dde23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123a29dde23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143f854826a_0_5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143f854826a_0_5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143f854826a_0_6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143f854826a_0_6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143f854826a_0_6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143f854826a_0_6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143f854826a_0_7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143f854826a_0_7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43f854826a_0_7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143f854826a_0_7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143f854826a_0_7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143f854826a_0_7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143f854826a_0_8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143f854826a_0_8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143f854826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143f854826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143f854826a_0_8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143f854826a_0_8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43f854826a_0_9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43f854826a_0_9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143f854826a_0_9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143f854826a_0_9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143f854826a_0_10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143f854826a_0_10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143f854826a_0_10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143f854826a_0_10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143f854826a_0_1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143f854826a_0_1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143f854826a_0_1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143f854826a_0_1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143f854826a_0_1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143f854826a_0_1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144043cd122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144043cd12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11a89d45392_7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11a89d45392_7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43f854826a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43f854826a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143f854826a_0_5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143f854826a_0_5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143f854826a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143f854826a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143f854826a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143f854826a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143f854826a_0_2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143f854826a_0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143f854826a_0_3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143f854826a_0_3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143f854826a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143f854826a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143f854826a_0_3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143f854826a_0_3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AV"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Font typeface="Source Sans Pro"/>
              <a:buNone/>
              <a:defRPr sz="5200">
                <a:latin typeface="Source Sans Pro"/>
                <a:ea typeface="Source Sans Pro"/>
                <a:cs typeface="Source Sans Pro"/>
                <a:sym typeface="Source Sans Pro"/>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 name="Google Shape;13;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Font typeface="Source Sans Pro"/>
              <a:buNone/>
              <a:defRPr sz="2800">
                <a:latin typeface="Source Sans Pro"/>
                <a:ea typeface="Source Sans Pro"/>
                <a:cs typeface="Source Sans Pro"/>
                <a:sym typeface="Source Sans Pro"/>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 name="Google Shape;14;p2"/>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extLst>
    <p:ext uri="{DCECCB84-F9BA-43D5-87BE-67443E8EF086}">
      <p15:sldGuideLst>
        <p15:guide id="1" pos="360">
          <p15:clr>
            <a:srgbClr val="FA7B17"/>
          </p15:clr>
        </p15:guide>
        <p15:guide id="2" pos="5432">
          <p15:clr>
            <a:srgbClr val="FA7B17"/>
          </p15:clr>
        </p15:guide>
        <p15:guide id="3" orient="horz" pos="2850">
          <p15:clr>
            <a:srgbClr val="FA7B17"/>
          </p15:clr>
        </p15:guide>
        <p15:guide id="4" orient="horz" pos="720">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3" name="Shape 43"/>
        <p:cNvGrpSpPr/>
        <p:nvPr/>
      </p:nvGrpSpPr>
      <p:grpSpPr>
        <a:xfrm>
          <a:off x="0" y="0"/>
          <a:ext cx="0" cy="0"/>
          <a:chOff x="0" y="0"/>
          <a:chExt cx="0" cy="0"/>
        </a:xfrm>
      </p:grpSpPr>
      <p:sp>
        <p:nvSpPr>
          <p:cNvPr id="44" name="Google Shape;44;p1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1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6" name="Google Shape;46;p1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7" name="Google Shape;47;p1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8" name="Google Shape;48;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4" name="Google Shape;54;p1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5" name="Google Shape;55;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8" name="Google Shape;58;p14"/>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2">
  <p:cSld name="CUSTOM_1">
    <p:spTree>
      <p:nvGrpSpPr>
        <p:cNvPr id="15" name="Shape 15"/>
        <p:cNvGrpSpPr/>
        <p:nvPr/>
      </p:nvGrpSpPr>
      <p:grpSpPr>
        <a:xfrm>
          <a:off x="0" y="0"/>
          <a:ext cx="0" cy="0"/>
          <a:chOff x="0" y="0"/>
          <a:chExt cx="0" cy="0"/>
        </a:xfrm>
      </p:grpSpPr>
      <p:sp>
        <p:nvSpPr>
          <p:cNvPr id="16" name="Google Shape;16;p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4"/>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0" name="Google Shape;20;p4"/>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extLst>
    <p:ext uri="{DCECCB84-F9BA-43D5-87BE-67443E8EF086}">
      <p15:sldGuideLst>
        <p15:guide id="1" pos="288">
          <p15:clr>
            <a:srgbClr val="FA7B17"/>
          </p15:clr>
        </p15:guide>
        <p15:guide id="2" pos="5472">
          <p15:clr>
            <a:srgbClr val="FA7B17"/>
          </p15:clr>
        </p15:guide>
        <p15:guide id="3" orient="horz" pos="469">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311700" y="1152475"/>
            <a:ext cx="8520600" cy="3416400"/>
          </a:xfrm>
          <a:prstGeom prst="rect">
            <a:avLst/>
          </a:prstGeom>
          <a:noFill/>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Tree>
  </p:cSld>
  <p:clrMapOvr>
    <a:masterClrMapping/>
  </p:clrMapOvr>
  <p:extLst>
    <p:ext uri="{DCECCB84-F9BA-43D5-87BE-67443E8EF086}">
      <p15:sldGuideLst>
        <p15:guide id="1" pos="360">
          <p15:clr>
            <a:srgbClr val="FA7B17"/>
          </p15:clr>
        </p15:guide>
        <p15:guide id="2" pos="5439">
          <p15:clr>
            <a:srgbClr val="FA7B17"/>
          </p15:clr>
        </p15:guide>
        <p15:guide id="3" orient="horz" pos="612">
          <p15:clr>
            <a:srgbClr val="FA7B17"/>
          </p15:clr>
        </p15:guide>
        <p15:guide id="4" orient="horz" pos="2808">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6" name="Google Shape;26;p6"/>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6"/>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6"/>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
  <p:cSld name="CUSTOM">
    <p:spTree>
      <p:nvGrpSpPr>
        <p:cNvPr id="30" name="Shape 30"/>
        <p:cNvGrpSpPr/>
        <p:nvPr/>
      </p:nvGrpSpPr>
      <p:grpSpPr>
        <a:xfrm>
          <a:off x="0" y="0"/>
          <a:ext cx="0" cy="0"/>
          <a:chOff x="0" y="0"/>
          <a:chExt cx="0" cy="0"/>
        </a:xfrm>
      </p:grpSpPr>
      <p:sp>
        <p:nvSpPr>
          <p:cNvPr id="31" name="Google Shape;31;p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 name="Shape 32"/>
        <p:cNvGrpSpPr/>
        <p:nvPr/>
      </p:nvGrpSpPr>
      <p:grpSpPr>
        <a:xfrm>
          <a:off x="0" y="0"/>
          <a:ext cx="0" cy="0"/>
          <a:chOff x="0" y="0"/>
          <a:chExt cx="0" cy="0"/>
        </a:xfrm>
      </p:grpSpPr>
      <p:sp>
        <p:nvSpPr>
          <p:cNvPr id="33" name="Google Shape;33;p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5" name="Shape 35"/>
        <p:cNvGrpSpPr/>
        <p:nvPr/>
      </p:nvGrpSpPr>
      <p:grpSpPr>
        <a:xfrm>
          <a:off x="0" y="0"/>
          <a:ext cx="0" cy="0"/>
          <a:chOff x="0" y="0"/>
          <a:chExt cx="0" cy="0"/>
        </a:xfrm>
      </p:grpSpPr>
      <p:sp>
        <p:nvSpPr>
          <p:cNvPr id="36" name="Google Shape;36;p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8" name="Google Shape;38;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9" name="Google Shape;39;p9"/>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0" name="Shape 40"/>
        <p:cNvGrpSpPr/>
        <p:nvPr/>
      </p:nvGrpSpPr>
      <p:grpSpPr>
        <a:xfrm>
          <a:off x="0" y="0"/>
          <a:ext cx="0" cy="0"/>
          <a:chOff x="0" y="0"/>
          <a:chExt cx="0" cy="0"/>
        </a:xfrm>
      </p:grpSpPr>
      <p:sp>
        <p:nvSpPr>
          <p:cNvPr id="41" name="Google Shape;41;p10"/>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2" name="Google Shape;42;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4.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1.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pic>
        <p:nvPicPr>
          <p:cNvPr id="6" name="Google Shape;6;p1"/>
          <p:cNvPicPr preferRelativeResize="0"/>
          <p:nvPr/>
        </p:nvPicPr>
        <p:blipFill>
          <a:blip r:embed="rId1">
            <a:alphaModFix/>
          </a:blip>
          <a:stretch>
            <a:fillRect/>
          </a:stretch>
        </p:blipFill>
        <p:spPr>
          <a:xfrm>
            <a:off x="0" y="0"/>
            <a:ext cx="9144000" cy="5143500"/>
          </a:xfrm>
          <a:prstGeom prst="rect">
            <a:avLst/>
          </a:prstGeom>
          <a:noFill/>
          <a:ln>
            <a:noFill/>
          </a:ln>
        </p:spPr>
      </p:pic>
      <p:sp>
        <p:nvSpPr>
          <p:cNvPr id="7" name="Google Shape;7;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8" name="Google Shape;8;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9" name="Google Shape;9;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0" name="Google Shape;10;p1"/>
          <p:cNvSpPr txBox="1"/>
          <p:nvPr/>
        </p:nvSpPr>
        <p:spPr>
          <a:xfrm>
            <a:off x="0" y="0"/>
            <a:ext cx="9144000" cy="523200"/>
          </a:xfrm>
          <a:prstGeom prst="rect">
            <a:avLst/>
          </a:prstGeom>
          <a:solidFill>
            <a:srgbClr val="A12345"/>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200">
                <a:solidFill>
                  <a:srgbClr val="F3F3F3"/>
                </a:solidFill>
                <a:latin typeface="Open Sans"/>
                <a:ea typeface="Open Sans"/>
                <a:cs typeface="Open Sans"/>
                <a:sym typeface="Open Sans"/>
              </a:rPr>
              <a:t> </a:t>
            </a:r>
            <a:r>
              <a:rPr b="1" lang="en" sz="2000">
                <a:solidFill>
                  <a:srgbClr val="F3F3F3"/>
                </a:solidFill>
                <a:latin typeface="Open Sans"/>
                <a:ea typeface="Open Sans"/>
                <a:cs typeface="Open Sans"/>
                <a:sym typeface="Open Sans"/>
              </a:rPr>
              <a:t>AUTONOMÍA ECONÓMICA - RADIO AUDIO Y VIDEO</a:t>
            </a:r>
            <a:endParaRPr b="1" sz="2000">
              <a:solidFill>
                <a:srgbClr val="F3F3F3"/>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hyperlink" Target="http://www.youtube.com/watch?v=hpAl8AdSWTA" TargetMode="External"/><Relationship Id="rId4" Type="http://schemas.openxmlformats.org/officeDocument/2006/relationships/image" Target="../media/image1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hyperlink" Target="http://www.youtube.com/watch?v=WWWsQdgdF5I" TargetMode="External"/><Relationship Id="rId4" Type="http://schemas.openxmlformats.org/officeDocument/2006/relationships/image" Target="../media/image1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hyperlink" Target="https://es.coursera.org/learn/intro-produccion-audiovisual" TargetMode="External"/><Relationship Id="rId4" Type="http://schemas.openxmlformats.org/officeDocument/2006/relationships/image" Target="../media/image2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8.png"/><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www.youtube.com/watch?v=FSBZxZ1el-o" TargetMode="Externa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jp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hyperlink" Target="https://www.domestika.org/es/blog/3280-composicion-fotografica-los-9-principios-basicos-que-deberias-conocer" TargetMode="External"/><Relationship Id="rId4" Type="http://schemas.openxmlformats.org/officeDocument/2006/relationships/image" Target="../media/image7.png"/><Relationship Id="rId5"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5"/>
          <p:cNvSpPr txBox="1"/>
          <p:nvPr>
            <p:ph type="ctrTitle"/>
          </p:nvPr>
        </p:nvSpPr>
        <p:spPr>
          <a:xfrm>
            <a:off x="311700" y="561100"/>
            <a:ext cx="8520600" cy="13887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b="1" lang="en" sz="5000">
                <a:solidFill>
                  <a:srgbClr val="225A4D"/>
                </a:solidFill>
              </a:rPr>
              <a:t>RADIO, AUDIO Y VIDEO </a:t>
            </a:r>
            <a:br>
              <a:rPr lang="en" sz="3700">
                <a:solidFill>
                  <a:srgbClr val="000000"/>
                </a:solidFill>
              </a:rPr>
            </a:br>
            <a:r>
              <a:rPr lang="en" sz="3200">
                <a:solidFill>
                  <a:srgbClr val="A12345"/>
                </a:solidFill>
              </a:rPr>
              <a:t>AUTONOMÍA ECONÓMICA</a:t>
            </a:r>
            <a:endParaRPr sz="3200">
              <a:solidFill>
                <a:srgbClr val="A12345"/>
              </a:solidFill>
            </a:endParaRPr>
          </a:p>
        </p:txBody>
      </p:sp>
      <p:sp>
        <p:nvSpPr>
          <p:cNvPr id="64" name="Google Shape;64;p15"/>
          <p:cNvSpPr txBox="1"/>
          <p:nvPr>
            <p:ph idx="1" type="subTitle"/>
          </p:nvPr>
        </p:nvSpPr>
        <p:spPr>
          <a:xfrm>
            <a:off x="311700" y="1933575"/>
            <a:ext cx="8520600" cy="7926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a:solidFill>
                  <a:srgbClr val="434343"/>
                </a:solidFill>
                <a:latin typeface="Source Sans Pro"/>
                <a:ea typeface="Source Sans Pro"/>
                <a:cs typeface="Source Sans Pro"/>
                <a:sym typeface="Source Sans Pro"/>
              </a:rPr>
              <a:t>MÓDULO </a:t>
            </a:r>
            <a:r>
              <a:rPr b="1" lang="en">
                <a:solidFill>
                  <a:srgbClr val="434343"/>
                </a:solidFill>
              </a:rPr>
              <a:t>4</a:t>
            </a:r>
            <a:endParaRPr b="1">
              <a:solidFill>
                <a:srgbClr val="434343"/>
              </a:solidFill>
            </a:endParaRPr>
          </a:p>
          <a:p>
            <a:pPr indent="0" lvl="0" marL="0" rtl="0" algn="ctr">
              <a:lnSpc>
                <a:spcPct val="100000"/>
              </a:lnSpc>
              <a:spcBef>
                <a:spcPts val="0"/>
              </a:spcBef>
              <a:spcAft>
                <a:spcPts val="0"/>
              </a:spcAft>
              <a:buNone/>
            </a:pPr>
            <a:r>
              <a:rPr lang="en">
                <a:solidFill>
                  <a:srgbClr val="434343"/>
                </a:solidFill>
                <a:latin typeface="Source Sans Pro"/>
                <a:ea typeface="Source Sans Pro"/>
                <a:cs typeface="Source Sans Pro"/>
                <a:sym typeface="Source Sans Pro"/>
              </a:rPr>
              <a:t>“</a:t>
            </a:r>
            <a:r>
              <a:rPr lang="en">
                <a:solidFill>
                  <a:srgbClr val="434343"/>
                </a:solidFill>
              </a:rPr>
              <a:t>PRODUCCIÓN AUDIOVISUAL</a:t>
            </a:r>
            <a:r>
              <a:rPr lang="en">
                <a:solidFill>
                  <a:srgbClr val="434343"/>
                </a:solidFill>
                <a:latin typeface="Source Sans Pro"/>
                <a:ea typeface="Source Sans Pro"/>
                <a:cs typeface="Source Sans Pro"/>
                <a:sym typeface="Source Sans Pro"/>
              </a:rPr>
              <a:t>”</a:t>
            </a:r>
            <a:endParaRPr sz="2000">
              <a:solidFill>
                <a:srgbClr val="434343"/>
              </a:solidFill>
              <a:latin typeface="Source Sans Pro"/>
              <a:ea typeface="Source Sans Pro"/>
              <a:cs typeface="Source Sans Pro"/>
              <a:sym typeface="Source Sans Pro"/>
            </a:endParaRPr>
          </a:p>
        </p:txBody>
      </p:sp>
      <p:pic>
        <p:nvPicPr>
          <p:cNvPr id="65" name="Google Shape;65;p15"/>
          <p:cNvPicPr preferRelativeResize="0"/>
          <p:nvPr/>
        </p:nvPicPr>
        <p:blipFill rotWithShape="1">
          <a:blip r:embed="rId3">
            <a:alphaModFix/>
          </a:blip>
          <a:srcRect b="12349" l="0" r="15959" t="16958"/>
          <a:stretch/>
        </p:blipFill>
        <p:spPr>
          <a:xfrm>
            <a:off x="2658463" y="2935550"/>
            <a:ext cx="3827076" cy="2144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24"/>
          <p:cNvPicPr preferRelativeResize="0"/>
          <p:nvPr/>
        </p:nvPicPr>
        <p:blipFill rotWithShape="1">
          <a:blip r:embed="rId3">
            <a:alphaModFix/>
          </a:blip>
          <a:srcRect b="3081" l="0" r="0" t="0"/>
          <a:stretch/>
        </p:blipFill>
        <p:spPr>
          <a:xfrm>
            <a:off x="1398675" y="571671"/>
            <a:ext cx="6555250" cy="457182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id="128" name="Google Shape;128;p25"/>
          <p:cNvPicPr preferRelativeResize="0"/>
          <p:nvPr/>
        </p:nvPicPr>
        <p:blipFill>
          <a:blip r:embed="rId3">
            <a:alphaModFix/>
          </a:blip>
          <a:stretch>
            <a:fillRect/>
          </a:stretch>
        </p:blipFill>
        <p:spPr>
          <a:xfrm>
            <a:off x="714825" y="483400"/>
            <a:ext cx="8105098" cy="4560974"/>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6"/>
          <p:cNvSpPr txBox="1"/>
          <p:nvPr>
            <p:ph type="ctrTitle"/>
          </p:nvPr>
        </p:nvSpPr>
        <p:spPr>
          <a:xfrm>
            <a:off x="311700" y="439775"/>
            <a:ext cx="8520600" cy="65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BE6B7F"/>
                </a:solidFill>
              </a:rPr>
              <a:t>El uso del celular para lograr productos audiovisuales</a:t>
            </a:r>
            <a:endParaRPr b="1" sz="2800">
              <a:solidFill>
                <a:srgbClr val="BE6B7F"/>
              </a:solidFill>
            </a:endParaRPr>
          </a:p>
        </p:txBody>
      </p:sp>
      <p:sp>
        <p:nvSpPr>
          <p:cNvPr id="134" name="Google Shape;134;p26"/>
          <p:cNvSpPr txBox="1"/>
          <p:nvPr/>
        </p:nvSpPr>
        <p:spPr>
          <a:xfrm>
            <a:off x="991350" y="4425150"/>
            <a:ext cx="7333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135" name="Google Shape;135;p26"/>
          <p:cNvPicPr preferRelativeResize="0"/>
          <p:nvPr/>
        </p:nvPicPr>
        <p:blipFill>
          <a:blip r:embed="rId3">
            <a:alphaModFix/>
          </a:blip>
          <a:stretch>
            <a:fillRect/>
          </a:stretch>
        </p:blipFill>
        <p:spPr>
          <a:xfrm>
            <a:off x="2202725" y="1295400"/>
            <a:ext cx="4910451" cy="32736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7"/>
          <p:cNvSpPr txBox="1"/>
          <p:nvPr>
            <p:ph type="ctrTitle"/>
          </p:nvPr>
        </p:nvSpPr>
        <p:spPr>
          <a:xfrm>
            <a:off x="311700" y="439775"/>
            <a:ext cx="8520600" cy="65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BE6B7F"/>
                </a:solidFill>
              </a:rPr>
              <a:t>El uso del celular para lograr productos audiovisuales</a:t>
            </a:r>
            <a:endParaRPr b="1" sz="2800">
              <a:solidFill>
                <a:srgbClr val="BE6B7F"/>
              </a:solidFill>
            </a:endParaRPr>
          </a:p>
        </p:txBody>
      </p:sp>
      <p:sp>
        <p:nvSpPr>
          <p:cNvPr id="141" name="Google Shape;141;p27"/>
          <p:cNvSpPr txBox="1"/>
          <p:nvPr/>
        </p:nvSpPr>
        <p:spPr>
          <a:xfrm>
            <a:off x="991350" y="4425150"/>
            <a:ext cx="7333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142" name="Google Shape;142;p27"/>
          <p:cNvPicPr preferRelativeResize="0"/>
          <p:nvPr/>
        </p:nvPicPr>
        <p:blipFill>
          <a:blip r:embed="rId3">
            <a:alphaModFix/>
          </a:blip>
          <a:stretch>
            <a:fillRect/>
          </a:stretch>
        </p:blipFill>
        <p:spPr>
          <a:xfrm>
            <a:off x="1751225" y="1266575"/>
            <a:ext cx="5338150" cy="35587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8"/>
          <p:cNvSpPr txBox="1"/>
          <p:nvPr>
            <p:ph idx="1" type="subTitle"/>
          </p:nvPr>
        </p:nvSpPr>
        <p:spPr>
          <a:xfrm>
            <a:off x="720450" y="981900"/>
            <a:ext cx="7703100" cy="3070800"/>
          </a:xfrm>
          <a:prstGeom prst="rect">
            <a:avLst/>
          </a:prstGeom>
          <a:noFill/>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just">
              <a:spcBef>
                <a:spcPts val="0"/>
              </a:spcBef>
              <a:spcAft>
                <a:spcPts val="0"/>
              </a:spcAft>
              <a:buNone/>
            </a:pPr>
            <a:r>
              <a:rPr lang="en" sz="2150">
                <a:solidFill>
                  <a:srgbClr val="444444"/>
                </a:solidFill>
              </a:rPr>
              <a:t>El uso del celular para capturar audio, video y fotografía puede darte grandes resultados si conoces cuáles son los mejores métodos, qué opciones y herramientas de apoyo existen y empleas ese conocimiento al momento de generar contenido digital.  </a:t>
            </a:r>
            <a:endParaRPr sz="2150">
              <a:solidFill>
                <a:srgbClr val="444444"/>
              </a:solidFill>
            </a:endParaRPr>
          </a:p>
          <a:p>
            <a:pPr indent="0" lvl="0" marL="0" rtl="0" algn="just">
              <a:spcBef>
                <a:spcPts val="0"/>
              </a:spcBef>
              <a:spcAft>
                <a:spcPts val="0"/>
              </a:spcAft>
              <a:buNone/>
            </a:pPr>
            <a:br>
              <a:rPr lang="en" sz="2150">
                <a:solidFill>
                  <a:srgbClr val="444444"/>
                </a:solidFill>
              </a:rPr>
            </a:br>
            <a:r>
              <a:rPr lang="en" sz="2150">
                <a:solidFill>
                  <a:srgbClr val="444444"/>
                </a:solidFill>
              </a:rPr>
              <a:t>Comencemos con algunas ventajas del uso del celular ante cámaras profesionales y grabadoras de audio.</a:t>
            </a:r>
            <a:br>
              <a:rPr lang="en" sz="2150">
                <a:solidFill>
                  <a:srgbClr val="444444"/>
                </a:solidFill>
              </a:rPr>
            </a:br>
            <a:endParaRPr sz="2150">
              <a:solidFill>
                <a:srgbClr val="444444"/>
              </a:solidFill>
            </a:endParaRPr>
          </a:p>
          <a:p>
            <a:pPr indent="0" lvl="0" marL="0" rtl="0" algn="just">
              <a:spcBef>
                <a:spcPts val="0"/>
              </a:spcBef>
              <a:spcAft>
                <a:spcPts val="0"/>
              </a:spcAft>
              <a:buNone/>
            </a:pPr>
            <a:br>
              <a:rPr lang="en" sz="2150">
                <a:solidFill>
                  <a:srgbClr val="444444"/>
                </a:solidFill>
              </a:rPr>
            </a:br>
            <a:endParaRPr sz="2150">
              <a:solidFill>
                <a:srgbClr val="444444"/>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9"/>
          <p:cNvSpPr txBox="1"/>
          <p:nvPr>
            <p:ph idx="1" type="subTitle"/>
          </p:nvPr>
        </p:nvSpPr>
        <p:spPr>
          <a:xfrm>
            <a:off x="699750" y="834075"/>
            <a:ext cx="7744500" cy="3631500"/>
          </a:xfrm>
          <a:prstGeom prst="rect">
            <a:avLst/>
          </a:prstGeom>
          <a:noFill/>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352425" lvl="0" marL="457200" rtl="0" algn="l">
              <a:spcBef>
                <a:spcPts val="0"/>
              </a:spcBef>
              <a:spcAft>
                <a:spcPts val="0"/>
              </a:spcAft>
              <a:buClr>
                <a:srgbClr val="444444"/>
              </a:buClr>
              <a:buSzPts val="1950"/>
              <a:buChar char="●"/>
            </a:pPr>
            <a:r>
              <a:rPr b="1" lang="en" sz="1950">
                <a:solidFill>
                  <a:srgbClr val="444444"/>
                </a:solidFill>
              </a:rPr>
              <a:t>Portabilidad:</a:t>
            </a:r>
            <a:r>
              <a:rPr lang="en" sz="1950">
                <a:solidFill>
                  <a:srgbClr val="444444"/>
                </a:solidFill>
              </a:rPr>
              <a:t> Es más ligero y  pequeño que equipo profesional</a:t>
            </a:r>
            <a:endParaRPr sz="1950">
              <a:solidFill>
                <a:srgbClr val="444444"/>
              </a:solidFill>
            </a:endParaRPr>
          </a:p>
          <a:p>
            <a:pPr indent="0" lvl="0" marL="457200" rtl="0" algn="l">
              <a:spcBef>
                <a:spcPts val="0"/>
              </a:spcBef>
              <a:spcAft>
                <a:spcPts val="0"/>
              </a:spcAft>
              <a:buNone/>
            </a:pPr>
            <a:r>
              <a:t/>
            </a:r>
            <a:endParaRPr sz="1950">
              <a:solidFill>
                <a:srgbClr val="444444"/>
              </a:solidFill>
            </a:endParaRPr>
          </a:p>
          <a:p>
            <a:pPr indent="-352425" lvl="0" marL="457200" rtl="0" algn="l">
              <a:spcBef>
                <a:spcPts val="0"/>
              </a:spcBef>
              <a:spcAft>
                <a:spcPts val="0"/>
              </a:spcAft>
              <a:buClr>
                <a:srgbClr val="444444"/>
              </a:buClr>
              <a:buSzPts val="1950"/>
              <a:buChar char="●"/>
            </a:pPr>
            <a:r>
              <a:rPr b="1" lang="en" sz="1950">
                <a:solidFill>
                  <a:srgbClr val="444444"/>
                </a:solidFill>
              </a:rPr>
              <a:t>Accesibilidad: </a:t>
            </a:r>
            <a:r>
              <a:rPr lang="en" sz="1950">
                <a:solidFill>
                  <a:srgbClr val="444444"/>
                </a:solidFill>
              </a:rPr>
              <a:t>Además  de que es más económico, casi todos contamos con un smartphone</a:t>
            </a:r>
            <a:endParaRPr sz="1950">
              <a:solidFill>
                <a:srgbClr val="444444"/>
              </a:solidFill>
            </a:endParaRPr>
          </a:p>
          <a:p>
            <a:pPr indent="0" lvl="0" marL="457200" rtl="0" algn="l">
              <a:spcBef>
                <a:spcPts val="0"/>
              </a:spcBef>
              <a:spcAft>
                <a:spcPts val="0"/>
              </a:spcAft>
              <a:buNone/>
            </a:pPr>
            <a:r>
              <a:t/>
            </a:r>
            <a:endParaRPr sz="1950">
              <a:solidFill>
                <a:srgbClr val="444444"/>
              </a:solidFill>
            </a:endParaRPr>
          </a:p>
          <a:p>
            <a:pPr indent="-352425" lvl="0" marL="457200" rtl="0" algn="l">
              <a:spcBef>
                <a:spcPts val="0"/>
              </a:spcBef>
              <a:spcAft>
                <a:spcPts val="0"/>
              </a:spcAft>
              <a:buClr>
                <a:srgbClr val="444444"/>
              </a:buClr>
              <a:buSzPts val="1950"/>
              <a:buChar char="●"/>
            </a:pPr>
            <a:r>
              <a:rPr b="1" lang="en" sz="1950">
                <a:solidFill>
                  <a:srgbClr val="444444"/>
                </a:solidFill>
              </a:rPr>
              <a:t>Efectividad:</a:t>
            </a:r>
            <a:r>
              <a:rPr lang="en" sz="1950">
                <a:solidFill>
                  <a:srgbClr val="444444"/>
                </a:solidFill>
              </a:rPr>
              <a:t> Normalmente al traerlo siempre con nosotros, podemos capturar cualquier instante en cualquier momento</a:t>
            </a:r>
            <a:endParaRPr b="1" sz="1950">
              <a:solidFill>
                <a:srgbClr val="444444"/>
              </a:solidFill>
            </a:endParaRPr>
          </a:p>
          <a:p>
            <a:pPr indent="0" lvl="0" marL="457200" rtl="0" algn="l">
              <a:spcBef>
                <a:spcPts val="0"/>
              </a:spcBef>
              <a:spcAft>
                <a:spcPts val="0"/>
              </a:spcAft>
              <a:buNone/>
            </a:pPr>
            <a:r>
              <a:t/>
            </a:r>
            <a:endParaRPr sz="1950">
              <a:solidFill>
                <a:srgbClr val="444444"/>
              </a:solidFill>
            </a:endParaRPr>
          </a:p>
          <a:p>
            <a:pPr indent="-352425" lvl="0" marL="457200" rtl="0" algn="l">
              <a:spcBef>
                <a:spcPts val="0"/>
              </a:spcBef>
              <a:spcAft>
                <a:spcPts val="0"/>
              </a:spcAft>
              <a:buClr>
                <a:srgbClr val="444444"/>
              </a:buClr>
              <a:buSzPts val="1950"/>
              <a:buChar char="●"/>
            </a:pPr>
            <a:r>
              <a:rPr b="1" lang="en" sz="1950">
                <a:solidFill>
                  <a:srgbClr val="444444"/>
                </a:solidFill>
              </a:rPr>
              <a:t>Facilidad de uso:</a:t>
            </a:r>
            <a:r>
              <a:rPr lang="en" sz="1950">
                <a:solidFill>
                  <a:srgbClr val="444444"/>
                </a:solidFill>
              </a:rPr>
              <a:t> Si lo comparamos con trabajar con una cámara profesional, es más fácil y sencillo de utilizar</a:t>
            </a:r>
            <a:endParaRPr sz="2150">
              <a:solidFill>
                <a:srgbClr val="444444"/>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30"/>
          <p:cNvSpPr txBox="1"/>
          <p:nvPr>
            <p:ph idx="1" type="subTitle"/>
          </p:nvPr>
        </p:nvSpPr>
        <p:spPr>
          <a:xfrm>
            <a:off x="699750" y="908400"/>
            <a:ext cx="7744500" cy="3631500"/>
          </a:xfrm>
          <a:prstGeom prst="rect">
            <a:avLst/>
          </a:prstGeom>
          <a:noFill/>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352425" lvl="0" marL="457200" rtl="0" algn="l">
              <a:spcBef>
                <a:spcPts val="0"/>
              </a:spcBef>
              <a:spcAft>
                <a:spcPts val="0"/>
              </a:spcAft>
              <a:buClr>
                <a:srgbClr val="444444"/>
              </a:buClr>
              <a:buSzPts val="1950"/>
              <a:buChar char="●"/>
            </a:pPr>
            <a:r>
              <a:rPr b="1" lang="en" sz="1950">
                <a:solidFill>
                  <a:srgbClr val="444444"/>
                </a:solidFill>
              </a:rPr>
              <a:t>Discreción: </a:t>
            </a:r>
            <a:r>
              <a:rPr lang="en" sz="1950">
                <a:solidFill>
                  <a:srgbClr val="444444"/>
                </a:solidFill>
              </a:rPr>
              <a:t>Muchos amantes de la fotografía de calle han sido los primeros en apostar fuerte por este tipo de cámaras. Pasan completamente desapercibidas, son poco invasivas y “amenazadoras” y, por lo tanto, se convierten en una opción perfecta para este tipo de fotografía.</a:t>
            </a:r>
            <a:endParaRPr sz="1950">
              <a:solidFill>
                <a:srgbClr val="444444"/>
              </a:solidFill>
            </a:endParaRPr>
          </a:p>
          <a:p>
            <a:pPr indent="0" lvl="0" marL="457200" rtl="0" algn="l">
              <a:spcBef>
                <a:spcPts val="0"/>
              </a:spcBef>
              <a:spcAft>
                <a:spcPts val="0"/>
              </a:spcAft>
              <a:buNone/>
            </a:pPr>
            <a:r>
              <a:t/>
            </a:r>
            <a:endParaRPr sz="1950">
              <a:solidFill>
                <a:srgbClr val="444444"/>
              </a:solidFill>
            </a:endParaRPr>
          </a:p>
          <a:p>
            <a:pPr indent="-352425" lvl="0" marL="457200" rtl="0" algn="l">
              <a:spcBef>
                <a:spcPts val="0"/>
              </a:spcBef>
              <a:spcAft>
                <a:spcPts val="0"/>
              </a:spcAft>
              <a:buClr>
                <a:srgbClr val="444444"/>
              </a:buClr>
              <a:buSzPts val="1950"/>
              <a:buChar char="●"/>
            </a:pPr>
            <a:r>
              <a:rPr b="1" lang="en" sz="1950">
                <a:solidFill>
                  <a:srgbClr val="444444"/>
                </a:solidFill>
              </a:rPr>
              <a:t>Practicidad: </a:t>
            </a:r>
            <a:r>
              <a:rPr lang="en" sz="1950">
                <a:solidFill>
                  <a:srgbClr val="444444"/>
                </a:solidFill>
              </a:rPr>
              <a:t>Poder grabar, editar y generar contenido ya listo para utilizar en el mismo dispositivo móvil</a:t>
            </a:r>
            <a:endParaRPr sz="1950">
              <a:solidFill>
                <a:srgbClr val="444444"/>
              </a:solidFill>
            </a:endParaRPr>
          </a:p>
          <a:p>
            <a:pPr indent="0" lvl="0" marL="457200" rtl="0" algn="just">
              <a:spcBef>
                <a:spcPts val="0"/>
              </a:spcBef>
              <a:spcAft>
                <a:spcPts val="0"/>
              </a:spcAft>
              <a:buNone/>
            </a:pPr>
            <a:r>
              <a:t/>
            </a:r>
            <a:endParaRPr sz="1950">
              <a:solidFill>
                <a:srgbClr val="444444"/>
              </a:solidFill>
            </a:endParaRPr>
          </a:p>
          <a:p>
            <a:pPr indent="0" lvl="0" marL="0" rtl="0" algn="just">
              <a:spcBef>
                <a:spcPts val="0"/>
              </a:spcBef>
              <a:spcAft>
                <a:spcPts val="0"/>
              </a:spcAft>
              <a:buNone/>
            </a:pPr>
            <a:r>
              <a:t/>
            </a:r>
            <a:endParaRPr sz="2150">
              <a:solidFill>
                <a:srgbClr val="444444"/>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pic>
        <p:nvPicPr>
          <p:cNvPr descr="La tecnología sigue avanzando, y ahora la calidad de nuestros celulares es la suficiente para realizar películas completas. Hoy, te contamos sobre los films grabados completamente con smartphones.&#10;&#10;SUSCRIBETE AQUI http://bit.ly/SuscripcionTEC&#10;&#10;Web: http://www.tec.com.pe/&#10;Facebook: https://www.facebook.com/TEC.PERU&#10;Twitter: https://twitter.com/TECTVOficial" id="162" name="Google Shape;162;p31" title="Películas filmadas con smartphones">
            <a:hlinkClick r:id="rId3"/>
          </p:cNvPr>
          <p:cNvPicPr preferRelativeResize="0"/>
          <p:nvPr/>
        </p:nvPicPr>
        <p:blipFill>
          <a:blip r:embed="rId4">
            <a:alphaModFix/>
          </a:blip>
          <a:stretch>
            <a:fillRect/>
          </a:stretch>
        </p:blipFill>
        <p:spPr>
          <a:xfrm>
            <a:off x="1536850" y="562100"/>
            <a:ext cx="5701250" cy="427592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2"/>
          <p:cNvSpPr txBox="1"/>
          <p:nvPr>
            <p:ph idx="1" type="subTitle"/>
          </p:nvPr>
        </p:nvSpPr>
        <p:spPr>
          <a:xfrm>
            <a:off x="798000" y="869375"/>
            <a:ext cx="7548000" cy="30348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just">
              <a:lnSpc>
                <a:spcPct val="115000"/>
              </a:lnSpc>
              <a:spcBef>
                <a:spcPts val="1000"/>
              </a:spcBef>
              <a:spcAft>
                <a:spcPts val="0"/>
              </a:spcAft>
              <a:buNone/>
            </a:pPr>
            <a:r>
              <a:rPr lang="en" sz="1850">
                <a:solidFill>
                  <a:srgbClr val="404041"/>
                </a:solidFill>
              </a:rPr>
              <a:t>Conocer los aspectos generales de la cámara es igual de importante. </a:t>
            </a:r>
            <a:endParaRPr sz="1850">
              <a:solidFill>
                <a:srgbClr val="404041"/>
              </a:solidFill>
            </a:endParaRPr>
          </a:p>
          <a:p>
            <a:pPr indent="0" lvl="0" marL="0" rtl="0" algn="just">
              <a:lnSpc>
                <a:spcPct val="115000"/>
              </a:lnSpc>
              <a:spcBef>
                <a:spcPts val="1000"/>
              </a:spcBef>
              <a:spcAft>
                <a:spcPts val="0"/>
              </a:spcAft>
              <a:buNone/>
            </a:pPr>
            <a:r>
              <a:rPr lang="en" sz="1850">
                <a:solidFill>
                  <a:srgbClr val="404041"/>
                </a:solidFill>
              </a:rPr>
              <a:t>El modo automático viene muy bien para casos en los que no nos podemos detener a configurar ningún ajuste, pero hay opciones que pueden ayudar mucho a mejorar las fotos y conocerlas es un aspecto primordial.</a:t>
            </a:r>
            <a:endParaRPr sz="1850">
              <a:solidFill>
                <a:srgbClr val="404041"/>
              </a:solidFill>
            </a:endParaRPr>
          </a:p>
          <a:p>
            <a:pPr indent="0" lvl="0" marL="0" rtl="0" algn="just">
              <a:lnSpc>
                <a:spcPct val="115000"/>
              </a:lnSpc>
              <a:spcBef>
                <a:spcPts val="1000"/>
              </a:spcBef>
              <a:spcAft>
                <a:spcPts val="0"/>
              </a:spcAft>
              <a:buNone/>
            </a:pPr>
            <a:r>
              <a:rPr lang="en" sz="1850">
                <a:solidFill>
                  <a:srgbClr val="404041"/>
                </a:solidFill>
              </a:rPr>
              <a:t>Recuerda que lo mejor para conocer a fondo tu celular y su cámara es hacer pruebas y más pruebas hasta encontrar esas configuraciones que mejor funcionan.</a:t>
            </a:r>
            <a:endParaRPr sz="1400">
              <a:solidFill>
                <a:srgbClr val="404041"/>
              </a:solidFill>
            </a:endParaRPr>
          </a:p>
          <a:p>
            <a:pPr indent="0" lvl="0" marL="0" rtl="0" algn="just">
              <a:lnSpc>
                <a:spcPct val="115000"/>
              </a:lnSpc>
              <a:spcBef>
                <a:spcPts val="0"/>
              </a:spcBef>
              <a:spcAft>
                <a:spcPts val="900"/>
              </a:spcAft>
              <a:buNone/>
            </a:pPr>
            <a:r>
              <a:t/>
            </a:r>
            <a:endParaRPr sz="1850">
              <a:solidFill>
                <a:srgbClr val="404041"/>
              </a:solidFill>
              <a:highlight>
                <a:srgbClr val="FFFFFF"/>
              </a:high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pic>
        <p:nvPicPr>
          <p:cNvPr id="172" name="Google Shape;172;p33"/>
          <p:cNvPicPr preferRelativeResize="0"/>
          <p:nvPr/>
        </p:nvPicPr>
        <p:blipFill>
          <a:blip r:embed="rId3">
            <a:alphaModFix/>
          </a:blip>
          <a:stretch>
            <a:fillRect/>
          </a:stretch>
        </p:blipFill>
        <p:spPr>
          <a:xfrm>
            <a:off x="822813" y="520826"/>
            <a:ext cx="7647075" cy="43053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6"/>
          <p:cNvSpPr txBox="1"/>
          <p:nvPr>
            <p:ph idx="1" type="subTitle"/>
          </p:nvPr>
        </p:nvSpPr>
        <p:spPr>
          <a:xfrm>
            <a:off x="685800" y="1507450"/>
            <a:ext cx="7772400" cy="2874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200">
                <a:solidFill>
                  <a:srgbClr val="434343"/>
                </a:solidFill>
              </a:rPr>
              <a:t>Adquirir conocimientos y técnicas de la práctica audiovisual, mediante una metodología teórico-práctica para comunicar y transmitir de manera efectiva, a través de la realización de proyectos de audio y video mediante el uso de las tecnologías digitales con base en las competencias desarrolladas en el programa de Educación para la Autonomía Económica con la finalidad de ejercer la autonomía tecnológica y económica desde una perspectiva comunitaria. </a:t>
            </a:r>
            <a:endParaRPr sz="2200">
              <a:solidFill>
                <a:srgbClr val="434343"/>
              </a:solidFill>
            </a:endParaRPr>
          </a:p>
        </p:txBody>
      </p:sp>
      <p:sp>
        <p:nvSpPr>
          <p:cNvPr id="71" name="Google Shape;71;p16"/>
          <p:cNvSpPr txBox="1"/>
          <p:nvPr/>
        </p:nvSpPr>
        <p:spPr>
          <a:xfrm>
            <a:off x="685800" y="911400"/>
            <a:ext cx="7554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225A4D"/>
                </a:solidFill>
                <a:latin typeface="Source Sans Pro"/>
                <a:ea typeface="Source Sans Pro"/>
                <a:cs typeface="Source Sans Pro"/>
                <a:sym typeface="Source Sans Pro"/>
              </a:rPr>
              <a:t>Objetivo general del taller</a:t>
            </a:r>
            <a:endParaRPr b="1">
              <a:solidFill>
                <a:srgbClr val="225A4D"/>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descr="Te decimos algunas de las cosas que puedes lograr con el modo manual de tu smartphone. &#10;&#10;Visita nuestra página --- https://www.xataka.com.mx/&#10;&#10;Redes Sociales&#10;&#10;Facebook: https://www.facebook.com/XatakaMexico/&#10;Twitter : https://twitter.com/XatakaMexico&#10;Instagram: https://www.instagram.com/xatakamex/" id="177" name="Google Shape;177;p34" title="El modo manual de la cámara de tu smartphone y cómo aprovecharlo al máximo">
            <a:hlinkClick r:id="rId3"/>
          </p:cNvPr>
          <p:cNvPicPr preferRelativeResize="0"/>
          <p:nvPr/>
        </p:nvPicPr>
        <p:blipFill>
          <a:blip r:embed="rId4">
            <a:alphaModFix/>
          </a:blip>
          <a:stretch>
            <a:fillRect/>
          </a:stretch>
        </p:blipFill>
        <p:spPr>
          <a:xfrm>
            <a:off x="1549400" y="522825"/>
            <a:ext cx="6045200" cy="45339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5"/>
          <p:cNvSpPr txBox="1"/>
          <p:nvPr>
            <p:ph idx="1" type="subTitle"/>
          </p:nvPr>
        </p:nvSpPr>
        <p:spPr>
          <a:xfrm>
            <a:off x="1042925" y="745475"/>
            <a:ext cx="7079400" cy="27993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600">
                <a:solidFill>
                  <a:srgbClr val="225A4D"/>
                </a:solidFill>
              </a:rPr>
              <a:t>RECOMENDACIONES QUE NO ESTÁN DE MÁS...</a:t>
            </a:r>
            <a:endParaRPr b="1" sz="2600">
              <a:solidFill>
                <a:srgbClr val="225A4D"/>
              </a:solidFill>
            </a:endParaRPr>
          </a:p>
          <a:p>
            <a:pPr indent="-346075" lvl="0" marL="457200" rtl="0" algn="l">
              <a:lnSpc>
                <a:spcPct val="115000"/>
              </a:lnSpc>
              <a:spcBef>
                <a:spcPts val="1000"/>
              </a:spcBef>
              <a:spcAft>
                <a:spcPts val="0"/>
              </a:spcAft>
              <a:buClr>
                <a:srgbClr val="404041"/>
              </a:buClr>
              <a:buSzPts val="1850"/>
              <a:buChar char="●"/>
            </a:pPr>
            <a:r>
              <a:rPr b="1" lang="en" sz="1850">
                <a:solidFill>
                  <a:srgbClr val="404041"/>
                </a:solidFill>
              </a:rPr>
              <a:t>Limpia el lente, </a:t>
            </a:r>
            <a:r>
              <a:rPr lang="en" sz="1850">
                <a:solidFill>
                  <a:srgbClr val="404041"/>
                </a:solidFill>
              </a:rPr>
              <a:t>Teniendo en cuenta que el móvil siempre está siendo manoseado, el lente se ensucia fácilmente y hay que limpiarla con la misma frecuencia. </a:t>
            </a:r>
            <a:endParaRPr sz="1850">
              <a:solidFill>
                <a:srgbClr val="404041"/>
              </a:solidFill>
            </a:endParaRPr>
          </a:p>
          <a:p>
            <a:pPr indent="0" lvl="0" marL="0" rtl="0" algn="l">
              <a:lnSpc>
                <a:spcPct val="115000"/>
              </a:lnSpc>
              <a:spcBef>
                <a:spcPts val="0"/>
              </a:spcBef>
              <a:spcAft>
                <a:spcPts val="0"/>
              </a:spcAft>
              <a:buNone/>
            </a:pPr>
            <a:r>
              <a:rPr lang="en" sz="1850">
                <a:solidFill>
                  <a:srgbClr val="404041"/>
                </a:solidFill>
              </a:rPr>
              <a:t>Lo mejor es usar una gamua especial,  pero una camiseta de algodón suave puede servirnos, siempre frotando con cuidado de no rayar la lente .</a:t>
            </a:r>
            <a:endParaRPr sz="1850">
              <a:solidFill>
                <a:srgbClr val="404041"/>
              </a:solidFill>
            </a:endParaRPr>
          </a:p>
          <a:p>
            <a:pPr indent="0" lvl="0" marL="457200" rtl="0" algn="l">
              <a:lnSpc>
                <a:spcPct val="115000"/>
              </a:lnSpc>
              <a:spcBef>
                <a:spcPts val="0"/>
              </a:spcBef>
              <a:spcAft>
                <a:spcPts val="0"/>
              </a:spcAft>
              <a:buNone/>
            </a:pPr>
            <a:r>
              <a:t/>
            </a:r>
            <a:endParaRPr sz="1850">
              <a:solidFill>
                <a:srgbClr val="404041"/>
              </a:solidFill>
            </a:endParaRPr>
          </a:p>
          <a:p>
            <a:pPr indent="0" lvl="0" marL="457200" rtl="0" algn="just">
              <a:lnSpc>
                <a:spcPct val="115000"/>
              </a:lnSpc>
              <a:spcBef>
                <a:spcPts val="0"/>
              </a:spcBef>
              <a:spcAft>
                <a:spcPts val="0"/>
              </a:spcAft>
              <a:buNone/>
            </a:pPr>
            <a:r>
              <a:t/>
            </a:r>
            <a:endParaRPr sz="1400">
              <a:solidFill>
                <a:srgbClr val="404041"/>
              </a:solidFill>
            </a:endParaRPr>
          </a:p>
          <a:p>
            <a:pPr indent="0" lvl="0" marL="0" rtl="0" algn="just">
              <a:lnSpc>
                <a:spcPct val="115000"/>
              </a:lnSpc>
              <a:spcBef>
                <a:spcPts val="900"/>
              </a:spcBef>
              <a:spcAft>
                <a:spcPts val="900"/>
              </a:spcAft>
              <a:buNone/>
            </a:pPr>
            <a:r>
              <a:t/>
            </a:r>
            <a:endParaRPr sz="1850">
              <a:solidFill>
                <a:srgbClr val="404041"/>
              </a:solidFill>
              <a:highlight>
                <a:srgbClr val="FFFFFF"/>
              </a:highlight>
            </a:endParaRPr>
          </a:p>
        </p:txBody>
      </p:sp>
      <p:pic>
        <p:nvPicPr>
          <p:cNvPr id="183" name="Google Shape;183;p35"/>
          <p:cNvPicPr preferRelativeResize="0"/>
          <p:nvPr/>
        </p:nvPicPr>
        <p:blipFill rotWithShape="1">
          <a:blip r:embed="rId3">
            <a:alphaModFix/>
          </a:blip>
          <a:srcRect b="9995" l="9144" r="7425" t="8670"/>
          <a:stretch/>
        </p:blipFill>
        <p:spPr>
          <a:xfrm>
            <a:off x="2470525" y="3118875"/>
            <a:ext cx="4090026" cy="18387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6"/>
          <p:cNvSpPr txBox="1"/>
          <p:nvPr>
            <p:ph idx="1" type="subTitle"/>
          </p:nvPr>
        </p:nvSpPr>
        <p:spPr>
          <a:xfrm>
            <a:off x="1042925" y="669275"/>
            <a:ext cx="7079400" cy="41748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346075" lvl="0" marL="457200" rtl="0" algn="l">
              <a:lnSpc>
                <a:spcPct val="115000"/>
              </a:lnSpc>
              <a:spcBef>
                <a:spcPts val="0"/>
              </a:spcBef>
              <a:spcAft>
                <a:spcPts val="0"/>
              </a:spcAft>
              <a:buClr>
                <a:srgbClr val="404041"/>
              </a:buClr>
              <a:buSzPts val="1850"/>
              <a:buChar char="●"/>
            </a:pPr>
            <a:r>
              <a:rPr b="1" lang="en" sz="1850">
                <a:solidFill>
                  <a:srgbClr val="404041"/>
                </a:solidFill>
              </a:rPr>
              <a:t>Usa luz natural siempre que sea posible,</a:t>
            </a:r>
            <a:r>
              <a:rPr lang="en" sz="1850">
                <a:solidFill>
                  <a:srgbClr val="404041"/>
                </a:solidFill>
              </a:rPr>
              <a:t> la fotografía es posible gracias a la luz y uno de los puntos débiles de las cámaras en general y las de los móviles en particular, es que no se desenvuelven bien en condiciones de poca iluminación.</a:t>
            </a:r>
            <a:endParaRPr sz="1850">
              <a:solidFill>
                <a:srgbClr val="404041"/>
              </a:solidFill>
            </a:endParaRPr>
          </a:p>
          <a:p>
            <a:pPr indent="0" lvl="0" marL="457200" rtl="0" algn="l">
              <a:lnSpc>
                <a:spcPct val="115000"/>
              </a:lnSpc>
              <a:spcBef>
                <a:spcPts val="0"/>
              </a:spcBef>
              <a:spcAft>
                <a:spcPts val="0"/>
              </a:spcAft>
              <a:buNone/>
            </a:pPr>
            <a:r>
              <a:rPr lang="en" sz="1850">
                <a:solidFill>
                  <a:srgbClr val="404041"/>
                </a:solidFill>
              </a:rPr>
              <a:t>Lo mejor es trabajar con luz natural siempre que sea posible, incluso si no estás en el exterior. No siempre será posible conseguir luz natural, pero si estás en un interior trata de buscar igualmente luz abundante.</a:t>
            </a:r>
            <a:endParaRPr sz="1850">
              <a:solidFill>
                <a:srgbClr val="404041"/>
              </a:solidFill>
              <a:highlight>
                <a:srgbClr val="FFFFFF"/>
              </a:highlight>
            </a:endParaRPr>
          </a:p>
        </p:txBody>
      </p:sp>
      <p:pic>
        <p:nvPicPr>
          <p:cNvPr id="189" name="Google Shape;189;p36"/>
          <p:cNvPicPr preferRelativeResize="0"/>
          <p:nvPr/>
        </p:nvPicPr>
        <p:blipFill>
          <a:blip r:embed="rId3">
            <a:alphaModFix/>
          </a:blip>
          <a:stretch>
            <a:fillRect/>
          </a:stretch>
        </p:blipFill>
        <p:spPr>
          <a:xfrm>
            <a:off x="3115788" y="3507500"/>
            <a:ext cx="2933676" cy="156462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7"/>
          <p:cNvSpPr txBox="1"/>
          <p:nvPr>
            <p:ph idx="1" type="subTitle"/>
          </p:nvPr>
        </p:nvSpPr>
        <p:spPr>
          <a:xfrm>
            <a:off x="1042925" y="593075"/>
            <a:ext cx="7079400" cy="41748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346075" lvl="0" marL="457200" rtl="0" algn="l">
              <a:lnSpc>
                <a:spcPct val="115000"/>
              </a:lnSpc>
              <a:spcBef>
                <a:spcPts val="0"/>
              </a:spcBef>
              <a:spcAft>
                <a:spcPts val="0"/>
              </a:spcAft>
              <a:buClr>
                <a:srgbClr val="404041"/>
              </a:buClr>
              <a:buSzPts val="1850"/>
              <a:buChar char="●"/>
            </a:pPr>
            <a:r>
              <a:rPr b="1" lang="en" sz="1850">
                <a:solidFill>
                  <a:srgbClr val="404041"/>
                </a:solidFill>
              </a:rPr>
              <a:t>Cuidado con el contraluz, </a:t>
            </a:r>
            <a:r>
              <a:rPr lang="en" sz="1850">
                <a:solidFill>
                  <a:srgbClr val="404041"/>
                </a:solidFill>
              </a:rPr>
              <a:t>los contraluces también pueden ser un bonito recurso en algunas situaciones como la que vemos sobre estas líneas. El fondo aparece quemado pero la luz se degrada de forma suave y el efecto 'siluetas' resulta muy atractivo. Sin embargo, hay que cuidar este tipo de escenas en las que la luz llega de frente ya que el resultado puede ser muy distinto.</a:t>
            </a:r>
            <a:endParaRPr sz="1850">
              <a:solidFill>
                <a:srgbClr val="404041"/>
              </a:solidFill>
            </a:endParaRPr>
          </a:p>
          <a:p>
            <a:pPr indent="0" lvl="0" marL="457200" rtl="0" algn="l">
              <a:lnSpc>
                <a:spcPct val="115000"/>
              </a:lnSpc>
              <a:spcBef>
                <a:spcPts val="0"/>
              </a:spcBef>
              <a:spcAft>
                <a:spcPts val="0"/>
              </a:spcAft>
              <a:buNone/>
            </a:pPr>
            <a:r>
              <a:t/>
            </a:r>
            <a:endParaRPr b="1" sz="1850">
              <a:solidFill>
                <a:srgbClr val="404041"/>
              </a:solidFill>
            </a:endParaRPr>
          </a:p>
        </p:txBody>
      </p:sp>
      <p:pic>
        <p:nvPicPr>
          <p:cNvPr id="195" name="Google Shape;195;p37"/>
          <p:cNvPicPr preferRelativeResize="0"/>
          <p:nvPr/>
        </p:nvPicPr>
        <p:blipFill rotWithShape="1">
          <a:blip r:embed="rId3">
            <a:alphaModFix/>
          </a:blip>
          <a:srcRect b="0" l="0" r="0" t="8189"/>
          <a:stretch/>
        </p:blipFill>
        <p:spPr>
          <a:xfrm>
            <a:off x="2873175" y="2722625"/>
            <a:ext cx="3418900" cy="234467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8"/>
          <p:cNvSpPr txBox="1"/>
          <p:nvPr>
            <p:ph idx="1" type="subTitle"/>
          </p:nvPr>
        </p:nvSpPr>
        <p:spPr>
          <a:xfrm>
            <a:off x="1042925" y="593075"/>
            <a:ext cx="7079400" cy="41748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346075" lvl="0" marL="457200" rtl="0" algn="l">
              <a:lnSpc>
                <a:spcPct val="115000"/>
              </a:lnSpc>
              <a:spcBef>
                <a:spcPts val="0"/>
              </a:spcBef>
              <a:spcAft>
                <a:spcPts val="0"/>
              </a:spcAft>
              <a:buClr>
                <a:srgbClr val="404041"/>
              </a:buClr>
              <a:buSzPts val="1850"/>
              <a:buChar char="●"/>
            </a:pPr>
            <a:r>
              <a:rPr b="1" lang="en" sz="1850">
                <a:solidFill>
                  <a:srgbClr val="404041"/>
                </a:solidFill>
              </a:rPr>
              <a:t>Evita usar el flash, </a:t>
            </a:r>
            <a:r>
              <a:rPr lang="en" sz="1850">
                <a:solidFill>
                  <a:srgbClr val="404041"/>
                </a:solidFill>
              </a:rPr>
              <a:t>el flash LED que viene integrado en la mayoría de móviles produce una luz demasiado dura que genera sombras muy marcadas y rara vez será útil, así que evita usarlo en la medida de lo posible, utilízalo sólo si no tienes otra opción. </a:t>
            </a:r>
            <a:endParaRPr sz="1850">
              <a:solidFill>
                <a:srgbClr val="404041"/>
              </a:solidFill>
            </a:endParaRPr>
          </a:p>
          <a:p>
            <a:pPr indent="0" lvl="0" marL="457200" rtl="0" algn="l">
              <a:lnSpc>
                <a:spcPct val="115000"/>
              </a:lnSpc>
              <a:spcBef>
                <a:spcPts val="0"/>
              </a:spcBef>
              <a:spcAft>
                <a:spcPts val="0"/>
              </a:spcAft>
              <a:buNone/>
            </a:pPr>
            <a:r>
              <a:t/>
            </a:r>
            <a:endParaRPr sz="1850">
              <a:solidFill>
                <a:srgbClr val="404041"/>
              </a:solidFill>
            </a:endParaRPr>
          </a:p>
        </p:txBody>
      </p:sp>
      <p:pic>
        <p:nvPicPr>
          <p:cNvPr id="201" name="Google Shape;201;p38"/>
          <p:cNvPicPr preferRelativeResize="0"/>
          <p:nvPr/>
        </p:nvPicPr>
        <p:blipFill>
          <a:blip r:embed="rId3">
            <a:alphaModFix/>
          </a:blip>
          <a:stretch>
            <a:fillRect/>
          </a:stretch>
        </p:blipFill>
        <p:spPr>
          <a:xfrm>
            <a:off x="2563224" y="2138075"/>
            <a:ext cx="4038800" cy="270599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9"/>
          <p:cNvSpPr txBox="1"/>
          <p:nvPr>
            <p:ph idx="1" type="subTitle"/>
          </p:nvPr>
        </p:nvSpPr>
        <p:spPr>
          <a:xfrm>
            <a:off x="1042925" y="745475"/>
            <a:ext cx="7079400" cy="40917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346075" lvl="0" marL="457200" rtl="0" algn="l">
              <a:lnSpc>
                <a:spcPct val="115000"/>
              </a:lnSpc>
              <a:spcBef>
                <a:spcPts val="0"/>
              </a:spcBef>
              <a:spcAft>
                <a:spcPts val="0"/>
              </a:spcAft>
              <a:buClr>
                <a:srgbClr val="404041"/>
              </a:buClr>
              <a:buSzPts val="1850"/>
              <a:buChar char="●"/>
            </a:pPr>
            <a:r>
              <a:rPr b="1" lang="en" sz="1850">
                <a:solidFill>
                  <a:srgbClr val="404041"/>
                </a:solidFill>
              </a:rPr>
              <a:t>Usa un tripie o busca un apoyo, </a:t>
            </a:r>
            <a:r>
              <a:rPr lang="en" sz="1850">
                <a:solidFill>
                  <a:srgbClr val="404041"/>
                </a:solidFill>
              </a:rPr>
              <a:t>si no tienes tripie, hay que tratar de apoyarnos sobre algo para fijar el dispositivo y que los temblores de la mano no estropeen la foto.  Principalmente si vas a disparar de noche o en condiciones complicadas (por ejemplo al atardecer) siempre es mejor tener un apoyo sólido.</a:t>
            </a:r>
            <a:endParaRPr sz="1850">
              <a:solidFill>
                <a:srgbClr val="404041"/>
              </a:solidFill>
            </a:endParaRPr>
          </a:p>
          <a:p>
            <a:pPr indent="0" lvl="0" marL="457200" rtl="0" algn="l">
              <a:lnSpc>
                <a:spcPct val="115000"/>
              </a:lnSpc>
              <a:spcBef>
                <a:spcPts val="0"/>
              </a:spcBef>
              <a:spcAft>
                <a:spcPts val="0"/>
              </a:spcAft>
              <a:buNone/>
            </a:pPr>
            <a:r>
              <a:t/>
            </a:r>
            <a:endParaRPr sz="1850">
              <a:solidFill>
                <a:srgbClr val="404041"/>
              </a:solidFill>
            </a:endParaRPr>
          </a:p>
        </p:txBody>
      </p:sp>
      <p:pic>
        <p:nvPicPr>
          <p:cNvPr id="207" name="Google Shape;207;p39"/>
          <p:cNvPicPr preferRelativeResize="0"/>
          <p:nvPr/>
        </p:nvPicPr>
        <p:blipFill>
          <a:blip r:embed="rId3">
            <a:alphaModFix/>
          </a:blip>
          <a:stretch>
            <a:fillRect/>
          </a:stretch>
        </p:blipFill>
        <p:spPr>
          <a:xfrm>
            <a:off x="1531800" y="2518175"/>
            <a:ext cx="5793050" cy="21666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40"/>
          <p:cNvSpPr txBox="1"/>
          <p:nvPr>
            <p:ph idx="1" type="subTitle"/>
          </p:nvPr>
        </p:nvSpPr>
        <p:spPr>
          <a:xfrm>
            <a:off x="646375" y="1753775"/>
            <a:ext cx="7703100" cy="2890200"/>
          </a:xfrm>
          <a:prstGeom prst="rect">
            <a:avLst/>
          </a:prstGeom>
          <a:noFill/>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t/>
            </a:r>
            <a:endParaRPr sz="2050"/>
          </a:p>
          <a:p>
            <a:pPr indent="0" lvl="0" marL="0" rtl="0" algn="l">
              <a:spcBef>
                <a:spcPts val="0"/>
              </a:spcBef>
              <a:spcAft>
                <a:spcPts val="0"/>
              </a:spcAft>
              <a:buNone/>
            </a:pPr>
            <a:r>
              <a:t/>
            </a:r>
            <a:endParaRPr sz="2050"/>
          </a:p>
          <a:p>
            <a:pPr indent="-358775" lvl="0" marL="457200" rtl="0" algn="l">
              <a:spcBef>
                <a:spcPts val="0"/>
              </a:spcBef>
              <a:spcAft>
                <a:spcPts val="0"/>
              </a:spcAft>
              <a:buSzPts val="2050"/>
              <a:buChar char="●"/>
            </a:pPr>
            <a:r>
              <a:rPr lang="en" sz="2050"/>
              <a:t>Entradas de audio despejadas</a:t>
            </a:r>
            <a:endParaRPr sz="2050"/>
          </a:p>
          <a:p>
            <a:pPr indent="-358775" lvl="0" marL="457200" rtl="0" algn="l">
              <a:spcBef>
                <a:spcPts val="0"/>
              </a:spcBef>
              <a:spcAft>
                <a:spcPts val="0"/>
              </a:spcAft>
              <a:buSzPts val="2050"/>
              <a:buChar char="●"/>
            </a:pPr>
            <a:r>
              <a:rPr lang="en" sz="2050"/>
              <a:t>Elección correcta del ambiente</a:t>
            </a:r>
            <a:endParaRPr sz="2050"/>
          </a:p>
          <a:p>
            <a:pPr indent="-358775" lvl="0" marL="457200" rtl="0" algn="l">
              <a:spcBef>
                <a:spcPts val="0"/>
              </a:spcBef>
              <a:spcAft>
                <a:spcPts val="0"/>
              </a:spcAft>
              <a:buSzPts val="2050"/>
              <a:buChar char="●"/>
            </a:pPr>
            <a:r>
              <a:rPr lang="en" sz="2050"/>
              <a:t>Teléfono en modo avión o en silencio</a:t>
            </a:r>
            <a:endParaRPr sz="2050"/>
          </a:p>
          <a:p>
            <a:pPr indent="-358775" lvl="0" marL="457200" rtl="0" algn="l">
              <a:spcBef>
                <a:spcPts val="0"/>
              </a:spcBef>
              <a:spcAft>
                <a:spcPts val="0"/>
              </a:spcAft>
              <a:buSzPts val="2050"/>
              <a:buChar char="●"/>
            </a:pPr>
            <a:r>
              <a:rPr lang="en" sz="2050"/>
              <a:t>Uso de micrófono externo</a:t>
            </a:r>
            <a:endParaRPr sz="1950"/>
          </a:p>
          <a:p>
            <a:pPr indent="0" lvl="0" marL="457200" rtl="0" algn="just">
              <a:spcBef>
                <a:spcPts val="0"/>
              </a:spcBef>
              <a:spcAft>
                <a:spcPts val="0"/>
              </a:spcAft>
              <a:buNone/>
            </a:pPr>
            <a:r>
              <a:t/>
            </a:r>
            <a:endParaRPr sz="2150"/>
          </a:p>
          <a:p>
            <a:pPr indent="0" lvl="0" marL="0" rtl="0" algn="just">
              <a:spcBef>
                <a:spcPts val="0"/>
              </a:spcBef>
              <a:spcAft>
                <a:spcPts val="0"/>
              </a:spcAft>
              <a:buNone/>
            </a:pPr>
            <a:r>
              <a:t/>
            </a:r>
            <a:endParaRPr sz="2150"/>
          </a:p>
        </p:txBody>
      </p:sp>
      <p:sp>
        <p:nvSpPr>
          <p:cNvPr id="213" name="Google Shape;213;p40"/>
          <p:cNvSpPr txBox="1"/>
          <p:nvPr>
            <p:ph type="ctrTitle"/>
          </p:nvPr>
        </p:nvSpPr>
        <p:spPr>
          <a:xfrm>
            <a:off x="311700" y="756025"/>
            <a:ext cx="8520600" cy="9978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b="1" lang="en" sz="2600">
                <a:solidFill>
                  <a:srgbClr val="225A4D"/>
                </a:solidFill>
              </a:rPr>
              <a:t>Recomendaciones básicas para la grabación de audio desde un teléfono celular:</a:t>
            </a:r>
            <a:endParaRPr b="1" sz="2600">
              <a:solidFill>
                <a:srgbClr val="225A4D"/>
              </a:solidFill>
            </a:endParaRPr>
          </a:p>
        </p:txBody>
      </p:sp>
      <p:pic>
        <p:nvPicPr>
          <p:cNvPr id="214" name="Google Shape;214;p40"/>
          <p:cNvPicPr preferRelativeResize="0"/>
          <p:nvPr/>
        </p:nvPicPr>
        <p:blipFill>
          <a:blip r:embed="rId3">
            <a:alphaModFix/>
          </a:blip>
          <a:stretch>
            <a:fillRect/>
          </a:stretch>
        </p:blipFill>
        <p:spPr>
          <a:xfrm>
            <a:off x="5754225" y="1845550"/>
            <a:ext cx="3078083" cy="22718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41"/>
          <p:cNvSpPr txBox="1"/>
          <p:nvPr>
            <p:ph idx="1" type="subTitle"/>
          </p:nvPr>
        </p:nvSpPr>
        <p:spPr>
          <a:xfrm>
            <a:off x="646375" y="1601375"/>
            <a:ext cx="7703100" cy="2890200"/>
          </a:xfrm>
          <a:prstGeom prst="rect">
            <a:avLst/>
          </a:prstGeom>
          <a:noFill/>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just">
              <a:spcBef>
                <a:spcPts val="0"/>
              </a:spcBef>
              <a:spcAft>
                <a:spcPts val="0"/>
              </a:spcAft>
              <a:buNone/>
            </a:pPr>
            <a:r>
              <a:t/>
            </a:r>
            <a:endParaRPr sz="1950"/>
          </a:p>
          <a:p>
            <a:pPr indent="-352425" lvl="0" marL="457200" rtl="0" algn="just">
              <a:spcBef>
                <a:spcPts val="0"/>
              </a:spcBef>
              <a:spcAft>
                <a:spcPts val="0"/>
              </a:spcAft>
              <a:buSzPts val="1950"/>
              <a:buChar char="●"/>
            </a:pPr>
            <a:r>
              <a:rPr lang="en" sz="1950"/>
              <a:t>Elegir la orientación correcta</a:t>
            </a:r>
            <a:endParaRPr sz="1950"/>
          </a:p>
          <a:p>
            <a:pPr indent="-352425" lvl="0" marL="457200" rtl="0" algn="just">
              <a:spcBef>
                <a:spcPts val="0"/>
              </a:spcBef>
              <a:spcAft>
                <a:spcPts val="0"/>
              </a:spcAft>
              <a:buSzPts val="1950"/>
              <a:buChar char="●"/>
            </a:pPr>
            <a:r>
              <a:rPr lang="en" sz="1950"/>
              <a:t>Estabilidad del celular durante la grabación</a:t>
            </a:r>
            <a:endParaRPr sz="1950"/>
          </a:p>
          <a:p>
            <a:pPr indent="-352425" lvl="0" marL="457200" rtl="0" algn="just">
              <a:spcBef>
                <a:spcPts val="0"/>
              </a:spcBef>
              <a:spcAft>
                <a:spcPts val="0"/>
              </a:spcAft>
              <a:buSzPts val="1950"/>
              <a:buChar char="●"/>
            </a:pPr>
            <a:r>
              <a:rPr lang="en" sz="1950"/>
              <a:t>Grabar desde distintos ángulos</a:t>
            </a:r>
            <a:endParaRPr sz="1950"/>
          </a:p>
          <a:p>
            <a:pPr indent="-352425" lvl="0" marL="457200" rtl="0" algn="just">
              <a:spcBef>
                <a:spcPts val="0"/>
              </a:spcBef>
              <a:spcAft>
                <a:spcPts val="0"/>
              </a:spcAft>
              <a:buSzPts val="1950"/>
              <a:buChar char="●"/>
            </a:pPr>
            <a:r>
              <a:rPr lang="en" sz="1950"/>
              <a:t>Utilizar regla de tercios</a:t>
            </a:r>
            <a:endParaRPr sz="1950"/>
          </a:p>
          <a:p>
            <a:pPr indent="-352425" lvl="0" marL="457200" rtl="0" algn="just">
              <a:spcBef>
                <a:spcPts val="0"/>
              </a:spcBef>
              <a:spcAft>
                <a:spcPts val="0"/>
              </a:spcAft>
              <a:buSzPts val="1950"/>
              <a:buChar char="●"/>
            </a:pPr>
            <a:r>
              <a:rPr lang="en" sz="1950"/>
              <a:t>Evitar el zoom</a:t>
            </a:r>
            <a:endParaRPr sz="1950"/>
          </a:p>
          <a:p>
            <a:pPr indent="-352425" lvl="0" marL="457200" rtl="0" algn="just">
              <a:spcBef>
                <a:spcPts val="0"/>
              </a:spcBef>
              <a:spcAft>
                <a:spcPts val="0"/>
              </a:spcAft>
              <a:buSzPts val="1950"/>
              <a:buChar char="●"/>
            </a:pPr>
            <a:r>
              <a:rPr lang="en" sz="1950"/>
              <a:t>Evitar objetos y movimiento de fondo</a:t>
            </a:r>
            <a:endParaRPr sz="1950"/>
          </a:p>
          <a:p>
            <a:pPr indent="-352425" lvl="0" marL="457200" rtl="0" algn="just">
              <a:spcBef>
                <a:spcPts val="0"/>
              </a:spcBef>
              <a:spcAft>
                <a:spcPts val="0"/>
              </a:spcAft>
              <a:buSzPts val="1950"/>
              <a:buChar char="●"/>
            </a:pPr>
            <a:r>
              <a:rPr lang="en" sz="1950"/>
              <a:t>Iluminación adecuada</a:t>
            </a:r>
            <a:endParaRPr sz="1950"/>
          </a:p>
          <a:p>
            <a:pPr indent="-352425" lvl="0" marL="457200" rtl="0" algn="just">
              <a:spcBef>
                <a:spcPts val="0"/>
              </a:spcBef>
              <a:spcAft>
                <a:spcPts val="0"/>
              </a:spcAft>
              <a:buSzPts val="1950"/>
              <a:buChar char="●"/>
            </a:pPr>
            <a:r>
              <a:rPr lang="en" sz="1950"/>
              <a:t>Cuidar la calidad del audio</a:t>
            </a:r>
            <a:endParaRPr sz="1950"/>
          </a:p>
          <a:p>
            <a:pPr indent="0" lvl="0" marL="457200" rtl="0" algn="just">
              <a:spcBef>
                <a:spcPts val="0"/>
              </a:spcBef>
              <a:spcAft>
                <a:spcPts val="0"/>
              </a:spcAft>
              <a:buNone/>
            </a:pPr>
            <a:r>
              <a:t/>
            </a:r>
            <a:endParaRPr sz="2150"/>
          </a:p>
          <a:p>
            <a:pPr indent="0" lvl="0" marL="0" rtl="0" algn="just">
              <a:spcBef>
                <a:spcPts val="0"/>
              </a:spcBef>
              <a:spcAft>
                <a:spcPts val="0"/>
              </a:spcAft>
              <a:buNone/>
            </a:pPr>
            <a:r>
              <a:t/>
            </a:r>
            <a:endParaRPr sz="2150"/>
          </a:p>
        </p:txBody>
      </p:sp>
      <p:sp>
        <p:nvSpPr>
          <p:cNvPr id="220" name="Google Shape;220;p41"/>
          <p:cNvSpPr txBox="1"/>
          <p:nvPr>
            <p:ph type="ctrTitle"/>
          </p:nvPr>
        </p:nvSpPr>
        <p:spPr>
          <a:xfrm>
            <a:off x="311700" y="1189175"/>
            <a:ext cx="8520600" cy="5646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b="1" lang="en" sz="2600">
                <a:solidFill>
                  <a:srgbClr val="225A4D"/>
                </a:solidFill>
              </a:rPr>
              <a:t>Recomendaciones básicas para la grabación de vídeo desde un teléfono celular:</a:t>
            </a:r>
            <a:endParaRPr b="1" sz="2600">
              <a:solidFill>
                <a:srgbClr val="225A4D"/>
              </a:solidFill>
            </a:endParaRPr>
          </a:p>
        </p:txBody>
      </p:sp>
      <p:pic>
        <p:nvPicPr>
          <p:cNvPr id="221" name="Google Shape;221;p41"/>
          <p:cNvPicPr preferRelativeResize="0"/>
          <p:nvPr/>
        </p:nvPicPr>
        <p:blipFill>
          <a:blip r:embed="rId3">
            <a:alphaModFix/>
          </a:blip>
          <a:stretch>
            <a:fillRect/>
          </a:stretch>
        </p:blipFill>
        <p:spPr>
          <a:xfrm>
            <a:off x="6098075" y="2170099"/>
            <a:ext cx="2525125" cy="155795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id="226" name="Google Shape;226;p42"/>
          <p:cNvPicPr preferRelativeResize="0"/>
          <p:nvPr/>
        </p:nvPicPr>
        <p:blipFill rotWithShape="1">
          <a:blip r:embed="rId3">
            <a:alphaModFix/>
          </a:blip>
          <a:srcRect b="54398" l="3810" r="4361" t="0"/>
          <a:stretch/>
        </p:blipFill>
        <p:spPr>
          <a:xfrm>
            <a:off x="167730" y="580050"/>
            <a:ext cx="4447969" cy="3931975"/>
          </a:xfrm>
          <a:prstGeom prst="rect">
            <a:avLst/>
          </a:prstGeom>
          <a:noFill/>
          <a:ln>
            <a:noFill/>
          </a:ln>
          <a:effectLst>
            <a:outerShdw blurRad="57150" rotWithShape="0" algn="bl" dir="5400000" dist="19050">
              <a:srgbClr val="000000">
                <a:alpha val="50000"/>
              </a:srgbClr>
            </a:outerShdw>
          </a:effectLst>
        </p:spPr>
      </p:pic>
      <p:pic>
        <p:nvPicPr>
          <p:cNvPr id="227" name="Google Shape;227;p42"/>
          <p:cNvPicPr preferRelativeResize="0"/>
          <p:nvPr/>
        </p:nvPicPr>
        <p:blipFill rotWithShape="1">
          <a:blip r:embed="rId3">
            <a:alphaModFix/>
          </a:blip>
          <a:srcRect b="3949" l="0" r="0" t="45420"/>
          <a:stretch/>
        </p:blipFill>
        <p:spPr>
          <a:xfrm>
            <a:off x="4615175" y="580058"/>
            <a:ext cx="4362675" cy="3931968"/>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43"/>
          <p:cNvSpPr txBox="1"/>
          <p:nvPr>
            <p:ph type="ctrTitle"/>
          </p:nvPr>
        </p:nvSpPr>
        <p:spPr>
          <a:xfrm>
            <a:off x="311700" y="439775"/>
            <a:ext cx="8520600" cy="65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BE6B7F"/>
                </a:solidFill>
              </a:rPr>
              <a:t>PRODUCCIÓN AUDIOVISUAL</a:t>
            </a:r>
            <a:endParaRPr b="1" sz="2800">
              <a:solidFill>
                <a:srgbClr val="BE6B7F"/>
              </a:solidFill>
            </a:endParaRPr>
          </a:p>
        </p:txBody>
      </p:sp>
      <p:sp>
        <p:nvSpPr>
          <p:cNvPr id="233" name="Google Shape;233;p43"/>
          <p:cNvSpPr txBox="1"/>
          <p:nvPr/>
        </p:nvSpPr>
        <p:spPr>
          <a:xfrm>
            <a:off x="991350" y="4425150"/>
            <a:ext cx="7333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34" name="Google Shape;234;p43"/>
          <p:cNvSpPr txBox="1"/>
          <p:nvPr/>
        </p:nvSpPr>
        <p:spPr>
          <a:xfrm>
            <a:off x="311700" y="1494200"/>
            <a:ext cx="1846500" cy="1339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434343"/>
                </a:solidFill>
                <a:latin typeface="Source Sans Pro"/>
                <a:ea typeface="Source Sans Pro"/>
                <a:cs typeface="Source Sans Pro"/>
                <a:sym typeface="Source Sans Pro"/>
              </a:rPr>
              <a:t>CURSO EN LÍNEA:</a:t>
            </a:r>
            <a:endParaRPr sz="1800">
              <a:solidFill>
                <a:srgbClr val="434343"/>
              </a:solidFill>
              <a:latin typeface="Source Sans Pro"/>
              <a:ea typeface="Source Sans Pro"/>
              <a:cs typeface="Source Sans Pro"/>
              <a:sym typeface="Source Sans Pro"/>
            </a:endParaRPr>
          </a:p>
          <a:p>
            <a:pPr indent="0" lvl="0" marL="0" rtl="0" algn="l">
              <a:spcBef>
                <a:spcPts val="0"/>
              </a:spcBef>
              <a:spcAft>
                <a:spcPts val="0"/>
              </a:spcAft>
              <a:buNone/>
            </a:pPr>
            <a:r>
              <a:rPr lang="en" sz="1900" u="sng">
                <a:solidFill>
                  <a:schemeClr val="hlink"/>
                </a:solidFill>
                <a:hlinkClick r:id="rId3"/>
              </a:rPr>
              <a:t>Introducción a la producción audiovisual</a:t>
            </a:r>
            <a:endParaRPr sz="2100"/>
          </a:p>
        </p:txBody>
      </p:sp>
      <p:pic>
        <p:nvPicPr>
          <p:cNvPr id="235" name="Google Shape;235;p43"/>
          <p:cNvPicPr preferRelativeResize="0"/>
          <p:nvPr/>
        </p:nvPicPr>
        <p:blipFill>
          <a:blip r:embed="rId4">
            <a:alphaModFix/>
          </a:blip>
          <a:stretch>
            <a:fillRect/>
          </a:stretch>
        </p:blipFill>
        <p:spPr>
          <a:xfrm>
            <a:off x="2122313" y="1196700"/>
            <a:ext cx="5071275" cy="33808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7"/>
          <p:cNvSpPr txBox="1"/>
          <p:nvPr>
            <p:ph idx="1" type="subTitle"/>
          </p:nvPr>
        </p:nvSpPr>
        <p:spPr>
          <a:xfrm>
            <a:off x="822900" y="1633150"/>
            <a:ext cx="7498200" cy="2461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200">
                <a:solidFill>
                  <a:srgbClr val="434343"/>
                </a:solidFill>
              </a:rPr>
              <a:t>Conocer las herramientas narrativas para expresar una idea; a través de técnicas y formatos establecidos que cada medio emplea así como dominar las herramientas y técnicas necesarias para la producción de  contenidos audiovisuales.</a:t>
            </a:r>
            <a:endParaRPr sz="2200">
              <a:solidFill>
                <a:srgbClr val="434343"/>
              </a:solidFill>
            </a:endParaRPr>
          </a:p>
          <a:p>
            <a:pPr indent="0" lvl="0" marL="0" rtl="0" algn="just">
              <a:spcBef>
                <a:spcPts val="0"/>
              </a:spcBef>
              <a:spcAft>
                <a:spcPts val="0"/>
              </a:spcAft>
              <a:buNone/>
            </a:pPr>
            <a:br>
              <a:rPr lang="en" sz="2200">
                <a:solidFill>
                  <a:srgbClr val="434343"/>
                </a:solidFill>
              </a:rPr>
            </a:br>
            <a:br>
              <a:rPr lang="en" sz="2200">
                <a:solidFill>
                  <a:srgbClr val="434343"/>
                </a:solidFill>
              </a:rPr>
            </a:br>
            <a:endParaRPr sz="2200">
              <a:solidFill>
                <a:srgbClr val="434343"/>
              </a:solidFill>
            </a:endParaRPr>
          </a:p>
        </p:txBody>
      </p:sp>
      <p:sp>
        <p:nvSpPr>
          <p:cNvPr id="77" name="Google Shape;77;p17"/>
          <p:cNvSpPr txBox="1"/>
          <p:nvPr/>
        </p:nvSpPr>
        <p:spPr>
          <a:xfrm>
            <a:off x="822900" y="950125"/>
            <a:ext cx="7800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225A4D"/>
                </a:solidFill>
                <a:latin typeface="Source Sans Pro"/>
                <a:ea typeface="Source Sans Pro"/>
                <a:cs typeface="Source Sans Pro"/>
                <a:sym typeface="Source Sans Pro"/>
              </a:rPr>
              <a:t>Objetivo Módulo 4   </a:t>
            </a:r>
            <a:r>
              <a:rPr b="1" lang="en" sz="2800">
                <a:solidFill>
                  <a:srgbClr val="BE6B7F"/>
                </a:solidFill>
                <a:latin typeface="Source Sans Pro"/>
                <a:ea typeface="Source Sans Pro"/>
                <a:cs typeface="Source Sans Pro"/>
                <a:sym typeface="Source Sans Pro"/>
              </a:rPr>
              <a:t>“Producción audiovisual”</a:t>
            </a:r>
            <a:r>
              <a:rPr b="1" lang="en" sz="2800">
                <a:solidFill>
                  <a:srgbClr val="B24F68"/>
                </a:solidFill>
                <a:latin typeface="Source Sans Pro"/>
                <a:ea typeface="Source Sans Pro"/>
                <a:cs typeface="Source Sans Pro"/>
                <a:sym typeface="Source Sans Pro"/>
              </a:rPr>
              <a:t> </a:t>
            </a:r>
            <a:endParaRPr b="1" sz="2800">
              <a:solidFill>
                <a:srgbClr val="B24F68"/>
              </a:solidFill>
              <a:latin typeface="Source Sans Pro"/>
              <a:ea typeface="Source Sans Pro"/>
              <a:cs typeface="Source Sans Pro"/>
              <a:sym typeface="Source Sans Pro"/>
            </a:endParaRPr>
          </a:p>
        </p:txBody>
      </p:sp>
      <p:pic>
        <p:nvPicPr>
          <p:cNvPr id="78" name="Google Shape;78;p17"/>
          <p:cNvPicPr preferRelativeResize="0"/>
          <p:nvPr/>
        </p:nvPicPr>
        <p:blipFill rotWithShape="1">
          <a:blip r:embed="rId3">
            <a:alphaModFix/>
          </a:blip>
          <a:srcRect b="3281" l="0" r="0" t="8269"/>
          <a:stretch/>
        </p:blipFill>
        <p:spPr>
          <a:xfrm>
            <a:off x="3220213" y="3148075"/>
            <a:ext cx="3005674" cy="17723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id="240" name="Google Shape;240;p44"/>
          <p:cNvPicPr preferRelativeResize="0"/>
          <p:nvPr/>
        </p:nvPicPr>
        <p:blipFill rotWithShape="1">
          <a:blip r:embed="rId3">
            <a:alphaModFix/>
          </a:blip>
          <a:srcRect b="4066" l="23003" r="3407" t="22132"/>
          <a:stretch/>
        </p:blipFill>
        <p:spPr>
          <a:xfrm rot="5400000">
            <a:off x="2393213" y="-94787"/>
            <a:ext cx="3747975" cy="5637849"/>
          </a:xfrm>
          <a:prstGeom prst="rect">
            <a:avLst/>
          </a:prstGeom>
          <a:noFill/>
          <a:ln>
            <a:noFill/>
          </a:ln>
        </p:spPr>
      </p:pic>
      <p:pic>
        <p:nvPicPr>
          <p:cNvPr id="241" name="Google Shape;241;p44"/>
          <p:cNvPicPr preferRelativeResize="0"/>
          <p:nvPr/>
        </p:nvPicPr>
        <p:blipFill rotWithShape="1">
          <a:blip r:embed="rId4">
            <a:alphaModFix/>
          </a:blip>
          <a:srcRect b="17466" l="0" r="39700" t="20041"/>
          <a:stretch/>
        </p:blipFill>
        <p:spPr>
          <a:xfrm rot="595989">
            <a:off x="3919155" y="2138274"/>
            <a:ext cx="1061390" cy="73307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8"/>
          <p:cNvSpPr txBox="1"/>
          <p:nvPr>
            <p:ph type="ctrTitle"/>
          </p:nvPr>
        </p:nvSpPr>
        <p:spPr>
          <a:xfrm>
            <a:off x="213100" y="535250"/>
            <a:ext cx="8520600" cy="8349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b="1" lang="en" sz="3000">
                <a:solidFill>
                  <a:srgbClr val="225A4D"/>
                </a:solidFill>
              </a:rPr>
              <a:t>Principios de básicos de fotografía</a:t>
            </a:r>
            <a:endParaRPr sz="2500">
              <a:solidFill>
                <a:srgbClr val="225A4D"/>
              </a:solidFill>
              <a:latin typeface="Source Sans Pro"/>
              <a:ea typeface="Source Sans Pro"/>
              <a:cs typeface="Source Sans Pro"/>
              <a:sym typeface="Source Sans Pro"/>
            </a:endParaRPr>
          </a:p>
        </p:txBody>
      </p:sp>
      <p:pic>
        <p:nvPicPr>
          <p:cNvPr descr="Guillermo Pineda, un sergista egresado, nos cuenta cuales son los detalles básicos de la fotografía, en sólo 5 minutos. &#10;Entra a: &#10; https://usergioarboleda.edu.co/sergiointeractivo&#10;Nuestro correo: Sergio.interactivo@usa.edu.co" id="84" name="Google Shape;84;p18" title="Principios básicos de la fotografía - Tutorial">
            <a:hlinkClick r:id="rId3"/>
          </p:cNvPr>
          <p:cNvPicPr preferRelativeResize="0"/>
          <p:nvPr/>
        </p:nvPicPr>
        <p:blipFill>
          <a:blip r:embed="rId4">
            <a:alphaModFix/>
          </a:blip>
          <a:stretch>
            <a:fillRect/>
          </a:stretch>
        </p:blipFill>
        <p:spPr>
          <a:xfrm>
            <a:off x="2286000" y="1448175"/>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1000"/>
                                        <p:tgtEl>
                                          <p:spTgt spid="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9"/>
          <p:cNvSpPr txBox="1"/>
          <p:nvPr>
            <p:ph idx="1" type="subTitle"/>
          </p:nvPr>
        </p:nvSpPr>
        <p:spPr>
          <a:xfrm>
            <a:off x="966150" y="1512075"/>
            <a:ext cx="7211700" cy="2361600"/>
          </a:xfrm>
          <a:prstGeom prst="rect">
            <a:avLst/>
          </a:prstGeom>
          <a:noFill/>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365125" lvl="0" marL="457200" rtl="0" algn="just">
              <a:spcBef>
                <a:spcPts val="0"/>
              </a:spcBef>
              <a:spcAft>
                <a:spcPts val="0"/>
              </a:spcAft>
              <a:buClr>
                <a:srgbClr val="434343"/>
              </a:buClr>
              <a:buSzPts val="2150"/>
              <a:buChar char="●"/>
            </a:pPr>
            <a:r>
              <a:rPr lang="en" sz="2150">
                <a:solidFill>
                  <a:srgbClr val="434343"/>
                </a:solidFill>
              </a:rPr>
              <a:t>La regla de los tercios (Izquierda, derecha, al centro) </a:t>
            </a:r>
            <a:endParaRPr sz="2150">
              <a:solidFill>
                <a:srgbClr val="434343"/>
              </a:solidFill>
            </a:endParaRPr>
          </a:p>
          <a:p>
            <a:pPr indent="-365125" lvl="0" marL="457200" rtl="0" algn="just">
              <a:spcBef>
                <a:spcPts val="0"/>
              </a:spcBef>
              <a:spcAft>
                <a:spcPts val="0"/>
              </a:spcAft>
              <a:buClr>
                <a:srgbClr val="434343"/>
              </a:buClr>
              <a:buSzPts val="2150"/>
              <a:buChar char="●"/>
            </a:pPr>
            <a:r>
              <a:rPr lang="en" sz="2150">
                <a:solidFill>
                  <a:srgbClr val="434343"/>
                </a:solidFill>
              </a:rPr>
              <a:t>Elegir el ángulo ideal para hacer destacar el objeto</a:t>
            </a:r>
            <a:endParaRPr>
              <a:solidFill>
                <a:srgbClr val="434343"/>
              </a:solidFill>
            </a:endParaRPr>
          </a:p>
        </p:txBody>
      </p:sp>
      <p:sp>
        <p:nvSpPr>
          <p:cNvPr id="90" name="Google Shape;90;p19"/>
          <p:cNvSpPr txBox="1"/>
          <p:nvPr>
            <p:ph type="ctrTitle"/>
          </p:nvPr>
        </p:nvSpPr>
        <p:spPr>
          <a:xfrm>
            <a:off x="398450" y="860700"/>
            <a:ext cx="8520600" cy="5646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b="1" lang="en" sz="2600"/>
              <a:t> </a:t>
            </a:r>
            <a:r>
              <a:rPr b="1" lang="en" sz="2700">
                <a:solidFill>
                  <a:srgbClr val="225A4D"/>
                </a:solidFill>
              </a:rPr>
              <a:t>Principios de fotografía</a:t>
            </a:r>
            <a:endParaRPr b="1" sz="2700">
              <a:solidFill>
                <a:srgbClr val="225A4D"/>
              </a:solidFill>
            </a:endParaRPr>
          </a:p>
        </p:txBody>
      </p:sp>
      <p:pic>
        <p:nvPicPr>
          <p:cNvPr id="91" name="Google Shape;91;p19"/>
          <p:cNvPicPr preferRelativeResize="0"/>
          <p:nvPr/>
        </p:nvPicPr>
        <p:blipFill>
          <a:blip r:embed="rId3">
            <a:alphaModFix/>
          </a:blip>
          <a:stretch>
            <a:fillRect/>
          </a:stretch>
        </p:blipFill>
        <p:spPr>
          <a:xfrm>
            <a:off x="2967150" y="2542575"/>
            <a:ext cx="3383200" cy="22541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0"/>
          <p:cNvSpPr txBox="1"/>
          <p:nvPr>
            <p:ph idx="1" type="subTitle"/>
          </p:nvPr>
        </p:nvSpPr>
        <p:spPr>
          <a:xfrm>
            <a:off x="616500" y="1196700"/>
            <a:ext cx="3410400" cy="759300"/>
          </a:xfrm>
          <a:prstGeom prst="rect">
            <a:avLst/>
          </a:prstGeom>
          <a:noFill/>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sz="2150">
                <a:solidFill>
                  <a:srgbClr val="444444"/>
                </a:solidFill>
              </a:rPr>
              <a:t>                                        Iluminación natural</a:t>
            </a:r>
            <a:endParaRPr sz="2150">
              <a:solidFill>
                <a:srgbClr val="444444"/>
              </a:solidFill>
            </a:endParaRPr>
          </a:p>
          <a:p>
            <a:pPr indent="0" lvl="0" marL="0" rtl="0" algn="ctr">
              <a:spcBef>
                <a:spcPts val="0"/>
              </a:spcBef>
              <a:spcAft>
                <a:spcPts val="0"/>
              </a:spcAft>
              <a:buNone/>
            </a:pPr>
            <a:r>
              <a:rPr lang="en" sz="2150">
                <a:solidFill>
                  <a:srgbClr val="444444"/>
                </a:solidFill>
              </a:rPr>
              <a:t>(no-controlada)</a:t>
            </a:r>
            <a:endParaRPr sz="2150">
              <a:solidFill>
                <a:srgbClr val="444444"/>
              </a:solidFill>
            </a:endParaRPr>
          </a:p>
        </p:txBody>
      </p:sp>
      <p:sp>
        <p:nvSpPr>
          <p:cNvPr id="97" name="Google Shape;97;p20"/>
          <p:cNvSpPr txBox="1"/>
          <p:nvPr>
            <p:ph type="ctrTitle"/>
          </p:nvPr>
        </p:nvSpPr>
        <p:spPr>
          <a:xfrm>
            <a:off x="311700" y="860700"/>
            <a:ext cx="8520600" cy="5646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b="1" lang="en" sz="2600"/>
              <a:t> </a:t>
            </a:r>
            <a:r>
              <a:rPr b="1" lang="en" sz="2600">
                <a:solidFill>
                  <a:srgbClr val="225A4D"/>
                </a:solidFill>
              </a:rPr>
              <a:t>Principios de fotografía</a:t>
            </a:r>
            <a:endParaRPr b="1" sz="2600">
              <a:solidFill>
                <a:srgbClr val="225A4D"/>
              </a:solidFill>
            </a:endParaRPr>
          </a:p>
        </p:txBody>
      </p:sp>
      <p:pic>
        <p:nvPicPr>
          <p:cNvPr id="98" name="Google Shape;98;p20"/>
          <p:cNvPicPr preferRelativeResize="0"/>
          <p:nvPr/>
        </p:nvPicPr>
        <p:blipFill>
          <a:blip r:embed="rId3">
            <a:alphaModFix/>
          </a:blip>
          <a:stretch>
            <a:fillRect/>
          </a:stretch>
        </p:blipFill>
        <p:spPr>
          <a:xfrm>
            <a:off x="1156188" y="2423325"/>
            <a:ext cx="2331017" cy="1947374"/>
          </a:xfrm>
          <a:prstGeom prst="rect">
            <a:avLst/>
          </a:prstGeom>
          <a:noFill/>
          <a:ln>
            <a:noFill/>
          </a:ln>
          <a:effectLst>
            <a:outerShdw blurRad="57150" rotWithShape="0" algn="bl" dir="5400000" dist="19050">
              <a:srgbClr val="000000">
                <a:alpha val="50000"/>
              </a:srgbClr>
            </a:outerShdw>
          </a:effectLst>
        </p:spPr>
      </p:pic>
      <p:pic>
        <p:nvPicPr>
          <p:cNvPr id="99" name="Google Shape;99;p20"/>
          <p:cNvPicPr preferRelativeResize="0"/>
          <p:nvPr/>
        </p:nvPicPr>
        <p:blipFill>
          <a:blip r:embed="rId4">
            <a:alphaModFix/>
          </a:blip>
          <a:stretch>
            <a:fillRect/>
          </a:stretch>
        </p:blipFill>
        <p:spPr>
          <a:xfrm>
            <a:off x="5000525" y="2423323"/>
            <a:ext cx="3181326" cy="1947375"/>
          </a:xfrm>
          <a:prstGeom prst="rect">
            <a:avLst/>
          </a:prstGeom>
          <a:noFill/>
          <a:ln>
            <a:noFill/>
          </a:ln>
          <a:effectLst>
            <a:outerShdw blurRad="57150" rotWithShape="0" algn="bl" dir="5400000" dist="19050">
              <a:srgbClr val="000000">
                <a:alpha val="50000"/>
              </a:srgbClr>
            </a:outerShdw>
          </a:effectLst>
        </p:spPr>
      </p:pic>
      <p:sp>
        <p:nvSpPr>
          <p:cNvPr id="100" name="Google Shape;100;p20"/>
          <p:cNvSpPr txBox="1"/>
          <p:nvPr>
            <p:ph idx="1" type="subTitle"/>
          </p:nvPr>
        </p:nvSpPr>
        <p:spPr>
          <a:xfrm>
            <a:off x="5000525" y="1501499"/>
            <a:ext cx="3410400" cy="759300"/>
          </a:xfrm>
          <a:prstGeom prst="rect">
            <a:avLst/>
          </a:prstGeom>
          <a:noFill/>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sz="2150">
                <a:solidFill>
                  <a:srgbClr val="444444"/>
                </a:solidFill>
              </a:rPr>
              <a:t>Iluminación de estudio</a:t>
            </a:r>
            <a:endParaRPr sz="2150">
              <a:solidFill>
                <a:srgbClr val="444444"/>
              </a:solidFill>
            </a:endParaRPr>
          </a:p>
          <a:p>
            <a:pPr indent="0" lvl="0" marL="0" rtl="0" algn="ctr">
              <a:spcBef>
                <a:spcPts val="0"/>
              </a:spcBef>
              <a:spcAft>
                <a:spcPts val="0"/>
              </a:spcAft>
              <a:buNone/>
            </a:pPr>
            <a:r>
              <a:rPr lang="en" sz="2150">
                <a:solidFill>
                  <a:srgbClr val="444444"/>
                </a:solidFill>
              </a:rPr>
              <a:t>(controlada)</a:t>
            </a:r>
            <a:endParaRPr sz="2150">
              <a:solidFill>
                <a:srgbClr val="444444"/>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1"/>
          <p:cNvSpPr txBox="1"/>
          <p:nvPr>
            <p:ph type="ctrTitle"/>
          </p:nvPr>
        </p:nvSpPr>
        <p:spPr>
          <a:xfrm>
            <a:off x="7002600" y="2184600"/>
            <a:ext cx="2091600" cy="5466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l">
              <a:spcBef>
                <a:spcPts val="0"/>
              </a:spcBef>
              <a:spcAft>
                <a:spcPts val="0"/>
              </a:spcAft>
              <a:buNone/>
            </a:pPr>
            <a:r>
              <a:rPr lang="en" sz="3000">
                <a:solidFill>
                  <a:srgbClr val="225A4D"/>
                </a:solidFill>
              </a:rPr>
              <a:t>Triángulo  básico de iluminación</a:t>
            </a:r>
            <a:endParaRPr sz="3000">
              <a:solidFill>
                <a:srgbClr val="225A4D"/>
              </a:solidFill>
            </a:endParaRPr>
          </a:p>
        </p:txBody>
      </p:sp>
      <p:pic>
        <p:nvPicPr>
          <p:cNvPr id="106" name="Google Shape;106;p21"/>
          <p:cNvPicPr preferRelativeResize="0"/>
          <p:nvPr/>
        </p:nvPicPr>
        <p:blipFill>
          <a:blip r:embed="rId3">
            <a:alphaModFix/>
          </a:blip>
          <a:stretch>
            <a:fillRect/>
          </a:stretch>
        </p:blipFill>
        <p:spPr>
          <a:xfrm>
            <a:off x="1052128" y="545375"/>
            <a:ext cx="5837794" cy="437837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2"/>
          <p:cNvSpPr txBox="1"/>
          <p:nvPr>
            <p:ph idx="1" type="subTitle"/>
          </p:nvPr>
        </p:nvSpPr>
        <p:spPr>
          <a:xfrm>
            <a:off x="685800" y="614625"/>
            <a:ext cx="8151000" cy="980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     </a:t>
            </a:r>
            <a:r>
              <a:rPr lang="en" sz="2200" u="sng">
                <a:solidFill>
                  <a:schemeClr val="hlink"/>
                </a:solidFill>
                <a:hlinkClick r:id="rId3"/>
              </a:rPr>
              <a:t>COMPOSICIÓN FOTOGRÁFICA</a:t>
            </a:r>
            <a:r>
              <a:rPr b="1" lang="en" sz="2200">
                <a:solidFill>
                  <a:srgbClr val="434343"/>
                </a:solidFill>
              </a:rPr>
              <a:t>			     Click</a:t>
            </a:r>
            <a:endParaRPr b="1" sz="2200">
              <a:solidFill>
                <a:srgbClr val="434343"/>
              </a:solidFill>
            </a:endParaRPr>
          </a:p>
          <a:p>
            <a:pPr indent="0" lvl="0" marL="0" rtl="0" algn="ctr">
              <a:spcBef>
                <a:spcPts val="0"/>
              </a:spcBef>
              <a:spcAft>
                <a:spcPts val="0"/>
              </a:spcAft>
              <a:buNone/>
            </a:pPr>
            <a:r>
              <a:t/>
            </a:r>
            <a:endParaRPr sz="2200">
              <a:solidFill>
                <a:srgbClr val="434343"/>
              </a:solidFill>
            </a:endParaRPr>
          </a:p>
        </p:txBody>
      </p:sp>
      <p:pic>
        <p:nvPicPr>
          <p:cNvPr id="112" name="Google Shape;112;p22"/>
          <p:cNvPicPr preferRelativeResize="0"/>
          <p:nvPr/>
        </p:nvPicPr>
        <p:blipFill rotWithShape="1">
          <a:blip r:embed="rId4">
            <a:alphaModFix/>
          </a:blip>
          <a:srcRect b="0" l="52403" r="0" t="46912"/>
          <a:stretch/>
        </p:blipFill>
        <p:spPr>
          <a:xfrm rot="-2105097">
            <a:off x="5892332" y="422362"/>
            <a:ext cx="1039510" cy="1159449"/>
          </a:xfrm>
          <a:prstGeom prst="rect">
            <a:avLst/>
          </a:prstGeom>
          <a:noFill/>
          <a:ln>
            <a:noFill/>
          </a:ln>
        </p:spPr>
      </p:pic>
      <p:pic>
        <p:nvPicPr>
          <p:cNvPr id="113" name="Google Shape;113;p22"/>
          <p:cNvPicPr preferRelativeResize="0"/>
          <p:nvPr/>
        </p:nvPicPr>
        <p:blipFill>
          <a:blip r:embed="rId5">
            <a:alphaModFix/>
          </a:blip>
          <a:stretch>
            <a:fillRect/>
          </a:stretch>
        </p:blipFill>
        <p:spPr>
          <a:xfrm>
            <a:off x="1614900" y="1450000"/>
            <a:ext cx="4863992" cy="32436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23"/>
          <p:cNvPicPr preferRelativeResize="0"/>
          <p:nvPr/>
        </p:nvPicPr>
        <p:blipFill rotWithShape="1">
          <a:blip r:embed="rId3">
            <a:alphaModFix/>
          </a:blip>
          <a:srcRect b="3199" l="2030" r="2659" t="2691"/>
          <a:stretch/>
        </p:blipFill>
        <p:spPr>
          <a:xfrm>
            <a:off x="1608725" y="471375"/>
            <a:ext cx="6311183" cy="46101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3F3F3"/>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