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Source Sans Pro"/>
      <p:regular r:id="rId36"/>
      <p:bold r:id="rId37"/>
      <p:italic r:id="rId38"/>
      <p:boldItalic r:id="rId39"/>
    </p:embeddedFont>
    <p:embeddedFont>
      <p:font typeface="Open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7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76"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5.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OpenSans-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SourceSansPro-bold.fntdata"/><Relationship Id="rId14" Type="http://schemas.openxmlformats.org/officeDocument/2006/relationships/slide" Target="slides/slide9.xml"/><Relationship Id="rId36" Type="http://schemas.openxmlformats.org/officeDocument/2006/relationships/font" Target="fonts/SourceSansPro-regular.fntdata"/><Relationship Id="rId17" Type="http://schemas.openxmlformats.org/officeDocument/2006/relationships/slide" Target="slides/slide12.xml"/><Relationship Id="rId39" Type="http://schemas.openxmlformats.org/officeDocument/2006/relationships/font" Target="fonts/SourceSansPro-boldItalic.fntdata"/><Relationship Id="rId16" Type="http://schemas.openxmlformats.org/officeDocument/2006/relationships/slide" Target="slides/slide11.xml"/><Relationship Id="rId38" Type="http://schemas.openxmlformats.org/officeDocument/2006/relationships/font" Target="fonts/SourceSansPro-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2120f841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12120f841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43ea2c07e6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43ea2c07e6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43ea2c07e6_0_7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43ea2c07e6_0_7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43ea2c07e6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43ea2c07e6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43ea2c07e6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43ea2c07e6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43ea2c07e6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43ea2c07e6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43ea2c07e6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43ea2c07e6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43ea2c07e6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43ea2c07e6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43ea2c07e6_0_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43ea2c07e6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143ea2c07e6_0_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43ea2c07e6_0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43ea2c07e6_0_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43ea2c07e6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43ea2c07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43ea2c07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43ea2c07e6_0_5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43ea2c07e6_0_5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43ea2c07e6_0_5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43ea2c07e6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43ea2c07e6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43ea2c07e6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43ea2c07e6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43ea2c07e6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43ea2c07e6_0_6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43ea2c07e6_0_6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43ea2c07e6_0_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43ea2c07e6_0_7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143ea2c07e6_0_7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143ea2c07e6_0_7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43ea2c07e6_0_8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43ea2c07e6_0_8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43ea2c07e6_0_8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43ea2c07e6_0_8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43ea2c07e6_0_8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43ea2c07e6_0_8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2120f8414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2120f8414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143ea2c07e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143ea2c07e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43ea2c07e6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43ea2c07e6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43ea2c07e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143ea2c07e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43ea2c07e6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43ea2c07e6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43ea2c07e6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43ea2c07e6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43ea2c07e6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43ea2c07e6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43ea2c07e6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43ea2c07e6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V"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Font typeface="Source Sans Pro"/>
              <a:buNone/>
              <a:defRPr sz="5200">
                <a:latin typeface="Source Sans Pro"/>
                <a:ea typeface="Source Sans Pro"/>
                <a:cs typeface="Source Sans Pro"/>
                <a:sym typeface="Source Sans Pr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Source Sans Pro"/>
              <a:buNone/>
              <a:defRPr sz="2800">
                <a:latin typeface="Source Sans Pro"/>
                <a:ea typeface="Source Sans Pro"/>
                <a:cs typeface="Source Sans Pro"/>
                <a:sym typeface="Source Sans Pr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360">
          <p15:clr>
            <a:srgbClr val="FA7B17"/>
          </p15:clr>
        </p15:guide>
        <p15:guide id="2" pos="5432">
          <p15:clr>
            <a:srgbClr val="FA7B17"/>
          </p15:clr>
        </p15:guide>
        <p15:guide id="3" orient="horz" pos="2850">
          <p15:clr>
            <a:srgbClr val="FA7B17"/>
          </p15:clr>
        </p15:guide>
        <p15:guide id="4" orient="horz" pos="72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 name="Google Shape;46;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5" name="Google Shape;55;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1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2">
  <p:cSld name="CUSTOM_1">
    <p:spTree>
      <p:nvGrpSpPr>
        <p:cNvPr id="15" name="Shape 15"/>
        <p:cNvGrpSpPr/>
        <p:nvPr/>
      </p:nvGrpSpPr>
      <p:grpSpPr>
        <a:xfrm>
          <a:off x="0" y="0"/>
          <a:ext cx="0" cy="0"/>
          <a:chOff x="0" y="0"/>
          <a:chExt cx="0" cy="0"/>
        </a:xfrm>
      </p:grpSpPr>
      <p:sp>
        <p:nvSpPr>
          <p:cNvPr id="16" name="Google Shape;16;p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288">
          <p15:clr>
            <a:srgbClr val="FA7B17"/>
          </p15:clr>
        </p15:guide>
        <p15:guide id="2" pos="5472">
          <p15:clr>
            <a:srgbClr val="FA7B17"/>
          </p15:clr>
        </p15:guide>
        <p15:guide id="3" orient="horz" pos="469">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311700" y="1152475"/>
            <a:ext cx="8520600" cy="3416400"/>
          </a:xfrm>
          <a:prstGeom prst="rect">
            <a:avLst/>
          </a:prstGeom>
          <a:noFill/>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pos="360">
          <p15:clr>
            <a:srgbClr val="FA7B17"/>
          </p15:clr>
        </p15:guide>
        <p15:guide id="2" pos="5439">
          <p15:clr>
            <a:srgbClr val="FA7B17"/>
          </p15:clr>
        </p15:guide>
        <p15:guide id="3" orient="horz" pos="612">
          <p15:clr>
            <a:srgbClr val="FA7B17"/>
          </p15:clr>
        </p15:guide>
        <p15:guide id="4" orient="horz" pos="280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6"/>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6"/>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
  <p:cSld name="CUSTOM">
    <p:spTree>
      <p:nvGrpSpPr>
        <p:cNvPr id="30" name="Shape 30"/>
        <p:cNvGrpSpPr/>
        <p:nvPr/>
      </p:nvGrpSpPr>
      <p:grpSpPr>
        <a:xfrm>
          <a:off x="0" y="0"/>
          <a:ext cx="0" cy="0"/>
          <a:chOff x="0" y="0"/>
          <a:chExt cx="0" cy="0"/>
        </a:xfrm>
      </p:grpSpPr>
      <p:sp>
        <p:nvSpPr>
          <p:cNvPr id="31" name="Google Shape;31;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sp>
        <p:nvSpPr>
          <p:cNvPr id="36" name="Google Shape;36;p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9"/>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1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0" y="0"/>
            <a:ext cx="9144000" cy="5143500"/>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txBox="1"/>
          <p:nvPr/>
        </p:nvSpPr>
        <p:spPr>
          <a:xfrm>
            <a:off x="0" y="0"/>
            <a:ext cx="9144000" cy="523200"/>
          </a:xfrm>
          <a:prstGeom prst="rect">
            <a:avLst/>
          </a:prstGeom>
          <a:solidFill>
            <a:srgbClr val="A12345"/>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200">
                <a:solidFill>
                  <a:srgbClr val="F3F3F3"/>
                </a:solidFill>
                <a:latin typeface="Open Sans"/>
                <a:ea typeface="Open Sans"/>
                <a:cs typeface="Open Sans"/>
                <a:sym typeface="Open Sans"/>
              </a:rPr>
              <a:t> </a:t>
            </a:r>
            <a:r>
              <a:rPr b="1" lang="en" sz="2000">
                <a:solidFill>
                  <a:srgbClr val="F3F3F3"/>
                </a:solidFill>
                <a:latin typeface="Open Sans"/>
                <a:ea typeface="Open Sans"/>
                <a:cs typeface="Open Sans"/>
                <a:sym typeface="Open Sans"/>
              </a:rPr>
              <a:t>AUTONOMÍA ECONÓMICA - RADIO AUDIO Y VIDEO</a:t>
            </a:r>
            <a:endParaRPr b="1" sz="2000">
              <a:solidFill>
                <a:srgbClr val="F3F3F3"/>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radioslibres.net/capitulo-3-principios-claves-y-pasos-de-la-produccion-radiofonica/" TargetMode="External"/><Relationship Id="rId4" Type="http://schemas.openxmlformats.org/officeDocument/2006/relationships/image" Target="../media/image3.png"/><Relationship Id="rId5"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www.youtube.com/watch?v=MwG7ql8xuUc" TargetMode="Externa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s://blog.landr.com/es/cables-de-audio-todo-lo-que-necesitas-saber-sobre-los-tipos-de-cables-de-audio-infografia/" TargetMode="External"/><Relationship Id="rId4" Type="http://schemas.openxmlformats.org/officeDocument/2006/relationships/image" Target="../media/image3.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youtube.com/watch?v=6dY5Sf-C0Qg" TargetMode="Externa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www.youtube.com/watch?v=86odDArGRJY" TargetMode="External"/><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www.youtube.com/watch?v=t7sEpJeslT8" TargetMode="External"/><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s://www.vozalia.com/entrenamiento-de-voz/resonadores-resonancia-de-la-voz-los-resonadores-corporales/" TargetMode="External"/><Relationship Id="rId4" Type="http://schemas.openxmlformats.org/officeDocument/2006/relationships/image" Target="../media/image3.png"/><Relationship Id="rId5"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www.youtube.com/watch?v=l0e2JFHPm1U" TargetMode="Externa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www.caracteristicas.co/sonido/" TargetMode="External"/><Relationship Id="rId4" Type="http://schemas.openxmlformats.org/officeDocument/2006/relationships/image" Target="../media/image3.png"/><Relationship Id="rId5"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www.youtube.com/watch?v=bCtFIM80oJE" TargetMode="External"/><Relationship Id="rId4" Type="http://schemas.openxmlformats.org/officeDocument/2006/relationships/image" Target="../media/image5.jpg"/><Relationship Id="rId5" Type="http://schemas.openxmlformats.org/officeDocument/2006/relationships/hyperlink" Target="http://www.youtube.com/watch?v=AG4_BJcX9Cs" TargetMode="External"/><Relationship Id="rId6"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www.espn.com.ar/radio/play/_/id/29907169" TargetMode="External"/><Relationship Id="rId4" Type="http://schemas.openxmlformats.org/officeDocument/2006/relationships/hyperlink" Target="https://www.marcadorint.com/articulos/podcasts/" TargetMode="External"/><Relationship Id="rId5" Type="http://schemas.openxmlformats.org/officeDocument/2006/relationships/hyperlink" Target="https://open.spotify.com/episode/4ENNW7T3ajHFMptmDHcOD0?go=1&amp;sp_cid=5718fcda021af13b589386e1c73e5f66&amp;t=1&amp;utm_source=embed_player_p&amp;utm_medium=desktop&amp;nd=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ctrTitle"/>
          </p:nvPr>
        </p:nvSpPr>
        <p:spPr>
          <a:xfrm>
            <a:off x="311700" y="561100"/>
            <a:ext cx="8520600" cy="13887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5000">
                <a:solidFill>
                  <a:srgbClr val="225A4D"/>
                </a:solidFill>
              </a:rPr>
              <a:t>RADIO, AUDIO Y VIDEO </a:t>
            </a:r>
            <a:br>
              <a:rPr lang="en" sz="3700">
                <a:solidFill>
                  <a:srgbClr val="000000"/>
                </a:solidFill>
              </a:rPr>
            </a:br>
            <a:r>
              <a:rPr lang="en" sz="3200">
                <a:solidFill>
                  <a:srgbClr val="A12345"/>
                </a:solidFill>
              </a:rPr>
              <a:t>AUTONOMÍA ECONÓMICA</a:t>
            </a:r>
            <a:endParaRPr sz="3200">
              <a:solidFill>
                <a:srgbClr val="A12345"/>
              </a:solidFill>
            </a:endParaRPr>
          </a:p>
        </p:txBody>
      </p:sp>
      <p:sp>
        <p:nvSpPr>
          <p:cNvPr id="64" name="Google Shape;64;p15"/>
          <p:cNvSpPr txBox="1"/>
          <p:nvPr>
            <p:ph idx="1" type="subTitle"/>
          </p:nvPr>
        </p:nvSpPr>
        <p:spPr>
          <a:xfrm>
            <a:off x="311700" y="1933575"/>
            <a:ext cx="8520600" cy="792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434343"/>
                </a:solidFill>
                <a:latin typeface="Source Sans Pro"/>
                <a:ea typeface="Source Sans Pro"/>
                <a:cs typeface="Source Sans Pro"/>
                <a:sym typeface="Source Sans Pro"/>
              </a:rPr>
              <a:t>MÓDULO </a:t>
            </a:r>
            <a:r>
              <a:rPr b="1" lang="en">
                <a:solidFill>
                  <a:srgbClr val="434343"/>
                </a:solidFill>
              </a:rPr>
              <a:t>3</a:t>
            </a:r>
            <a:endParaRPr b="1">
              <a:solidFill>
                <a:srgbClr val="434343"/>
              </a:solidFill>
            </a:endParaRPr>
          </a:p>
          <a:p>
            <a:pPr indent="0" lvl="0" marL="0" rtl="0" algn="ctr">
              <a:lnSpc>
                <a:spcPct val="100000"/>
              </a:lnSpc>
              <a:spcBef>
                <a:spcPts val="0"/>
              </a:spcBef>
              <a:spcAft>
                <a:spcPts val="0"/>
              </a:spcAft>
              <a:buNone/>
            </a:pPr>
            <a:r>
              <a:rPr lang="en">
                <a:solidFill>
                  <a:srgbClr val="434343"/>
                </a:solidFill>
                <a:latin typeface="Source Sans Pro"/>
                <a:ea typeface="Source Sans Pro"/>
                <a:cs typeface="Source Sans Pro"/>
                <a:sym typeface="Source Sans Pro"/>
              </a:rPr>
              <a:t>“</a:t>
            </a:r>
            <a:r>
              <a:rPr lang="en">
                <a:solidFill>
                  <a:srgbClr val="434343"/>
                </a:solidFill>
              </a:rPr>
              <a:t>PRODUCCIÓN SONORA Y RADIAL</a:t>
            </a:r>
            <a:r>
              <a:rPr lang="en">
                <a:solidFill>
                  <a:srgbClr val="434343"/>
                </a:solidFill>
                <a:latin typeface="Source Sans Pro"/>
                <a:ea typeface="Source Sans Pro"/>
                <a:cs typeface="Source Sans Pro"/>
                <a:sym typeface="Source Sans Pro"/>
              </a:rPr>
              <a:t>”</a:t>
            </a:r>
            <a:endParaRPr sz="2000">
              <a:solidFill>
                <a:srgbClr val="434343"/>
              </a:solidFill>
              <a:latin typeface="Source Sans Pro"/>
              <a:ea typeface="Source Sans Pro"/>
              <a:cs typeface="Source Sans Pro"/>
              <a:sym typeface="Source Sans Pro"/>
            </a:endParaRPr>
          </a:p>
        </p:txBody>
      </p:sp>
      <p:pic>
        <p:nvPicPr>
          <p:cNvPr id="65" name="Google Shape;65;p15"/>
          <p:cNvPicPr preferRelativeResize="0"/>
          <p:nvPr/>
        </p:nvPicPr>
        <p:blipFill rotWithShape="1">
          <a:blip r:embed="rId3">
            <a:alphaModFix/>
          </a:blip>
          <a:srcRect b="0" l="0" r="0" t="2780"/>
          <a:stretch/>
        </p:blipFill>
        <p:spPr>
          <a:xfrm>
            <a:off x="2987600" y="2962150"/>
            <a:ext cx="3168800" cy="2053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idx="1" type="subTitle"/>
          </p:nvPr>
        </p:nvSpPr>
        <p:spPr>
          <a:xfrm>
            <a:off x="685800" y="767025"/>
            <a:ext cx="8151000" cy="980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u="sng">
                <a:solidFill>
                  <a:schemeClr val="hlink"/>
                </a:solidFill>
                <a:hlinkClick r:id="rId3"/>
              </a:rPr>
              <a:t>PRINCIPIOS, CLAVES Y PASOS DE LA PRODUCCIÓN RADIOFÓNICA</a:t>
            </a:r>
            <a:endParaRPr sz="2200">
              <a:solidFill>
                <a:srgbClr val="434343"/>
              </a:solidFill>
            </a:endParaRPr>
          </a:p>
          <a:p>
            <a:pPr indent="0" lvl="0" marL="0" rtl="0" algn="just">
              <a:spcBef>
                <a:spcPts val="0"/>
              </a:spcBef>
              <a:spcAft>
                <a:spcPts val="0"/>
              </a:spcAft>
              <a:buNone/>
            </a:pPr>
            <a:r>
              <a:rPr lang="en" sz="2200">
                <a:solidFill>
                  <a:srgbClr val="434343"/>
                </a:solidFill>
              </a:rPr>
              <a:t>  </a:t>
            </a:r>
            <a:endParaRPr sz="2200">
              <a:solidFill>
                <a:srgbClr val="434343"/>
              </a:solidFill>
            </a:endParaRPr>
          </a:p>
          <a:p>
            <a:pPr indent="0" lvl="0" marL="0" rtl="0" algn="r">
              <a:spcBef>
                <a:spcPts val="0"/>
              </a:spcBef>
              <a:spcAft>
                <a:spcPts val="0"/>
              </a:spcAft>
              <a:buNone/>
            </a:pPr>
            <a:r>
              <a:rPr b="1" lang="en" sz="2200">
                <a:solidFill>
                  <a:srgbClr val="434343"/>
                </a:solidFill>
              </a:rPr>
              <a:t>Click</a:t>
            </a:r>
            <a:endParaRPr b="1" sz="2200">
              <a:solidFill>
                <a:srgbClr val="434343"/>
              </a:solidFill>
            </a:endParaRPr>
          </a:p>
          <a:p>
            <a:pPr indent="0" lvl="0" marL="0" rtl="0" algn="just">
              <a:spcBef>
                <a:spcPts val="0"/>
              </a:spcBef>
              <a:spcAft>
                <a:spcPts val="0"/>
              </a:spcAft>
              <a:buNone/>
            </a:pPr>
            <a:r>
              <a:t/>
            </a:r>
            <a:endParaRPr sz="2200">
              <a:solidFill>
                <a:srgbClr val="434343"/>
              </a:solidFill>
            </a:endParaRPr>
          </a:p>
        </p:txBody>
      </p:sp>
      <p:pic>
        <p:nvPicPr>
          <p:cNvPr id="121" name="Google Shape;121;p24"/>
          <p:cNvPicPr preferRelativeResize="0"/>
          <p:nvPr/>
        </p:nvPicPr>
        <p:blipFill rotWithShape="1">
          <a:blip r:embed="rId4">
            <a:alphaModFix/>
          </a:blip>
          <a:srcRect b="0" l="52403" r="0" t="46912"/>
          <a:stretch/>
        </p:blipFill>
        <p:spPr>
          <a:xfrm rot="712472">
            <a:off x="6915883" y="1093657"/>
            <a:ext cx="1372233" cy="1530537"/>
          </a:xfrm>
          <a:prstGeom prst="rect">
            <a:avLst/>
          </a:prstGeom>
          <a:noFill/>
          <a:ln>
            <a:noFill/>
          </a:ln>
        </p:spPr>
      </p:pic>
      <p:pic>
        <p:nvPicPr>
          <p:cNvPr id="122" name="Google Shape;122;p24"/>
          <p:cNvPicPr preferRelativeResize="0"/>
          <p:nvPr/>
        </p:nvPicPr>
        <p:blipFill>
          <a:blip r:embed="rId5">
            <a:alphaModFix/>
          </a:blip>
          <a:stretch>
            <a:fillRect/>
          </a:stretch>
        </p:blipFill>
        <p:spPr>
          <a:xfrm>
            <a:off x="970400" y="1589975"/>
            <a:ext cx="5489500" cy="3091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descr="►Formas de apoyar al canal&#10;→patreon.com/musicaexplicada&#10;→paypal.me/andgoca&#10;&#10;►Información de contacto:&#10;→Facebook: http://www.facebook.com/mexplicada&#10;→Correo: mexplicada@gmail.com&#10;&#10;______________________________________________&#10;&#10;►Parte del equipo que uso.&#10;Estos son links de afiliado. Si ustedes compran uno de estos productos usando estos links yo me gano una pequeña comisión sin que el precio cambie para ustedes. :)&#10;&#10;Interfaz de Audio: Behringer U-Phoria UMCHD202HD&#10;https://tinyurl.com/shddgqd&#10;&#10;Monitores: Presonus Eris 4.5&#10;https://tinyurl.com/rjl4m5s&#10;&#10;Audifonos Monitores: Audio-Technica  ATH M20X&#10;https://tinyurl.com/w6k88so&#10;&#10;Micrófono: T.Bone SC400&#10;https://tinyurl.com/u7bc7tu&#10;&#10;Stand de micrófono:&#10;https://tinyurl.com/sdhszd9&#10;&#10;Pop-killer:&#10;https://tinyurl.com/rke7e48&#10;&#10;Controlador MIDI: Akai MPK Mini&#10;https://tinyurl.com/r87y5we&#10;&#10;Pedaleras: &#10;Boss GT-1000&#10;https://tinyurl.com/sb3ruqy&#10;&#10;Boss ME-80&#10;https://tinyurl.com/tqphgb2&#10;&#10;Amplificador: Boss Katana 100 MkII&#10;https://tinyurl.com/yx48agqt&#10;&#10;Looper: Boss RC-10R&#10;https://tinyurl.com/rzwfqkk&#10;&#10;Guitarras:&#10;Harley Benton Fusion-T&#10;https://tinyurl.com/u7aulfd&#10;&#10;Harley Benton SC Custom Line&#10;https://tinyurl.com/szm65sj&#10;&#10;Ibanez GRG170DX (en negro, ya no la venden en azul :( )&#10;https://tinyurl.com/swyd2rn&#10;&#10;Teclado:Yamaha P-45&#10;https://tinyurl.com/rpqv7vb&#10;&#10;Accesorios:&#10;Cuerdas&#10;https://tinyurl.com/urevf45&#10;&#10;Estuche de guitarra&#10;https://tinyurl.com/uwqq327&#10;&#10;Estuche doble de guitarra&#10;https://tinyurl.com/vlrjz64&#10;&#10;Espuma acústica&#10;https://tinyurl.com/tjt9n89&#10;&#10;GHS Fast Fret&#10;https://tinyurl.com/ugqyzx3&#10;&#10;Púas Harley Benton&#10;https://tinyurl.com/vjc858b&#10;&#10;Kit de Mantenimiento para Guitarra y Bajo&#10;https://tinyurl.com/ugzw3vs&#10;&#10;Aceite de Limón&#10;https://tinyurl.com/why2unl&#10;&#10;Lijas para pulir trastes&#10;https://tinyurl.com/sdpngvm&#10;&#10;Paño de microfibra&#10;https://tinyurl.com/ty87lyr" id="127" name="Google Shape;127;p25" title="Qué tipos de micrófonos hay y para qué sirven?">
            <a:hlinkClick r:id="rId3"/>
          </p:cNvPr>
          <p:cNvPicPr preferRelativeResize="0"/>
          <p:nvPr/>
        </p:nvPicPr>
        <p:blipFill>
          <a:blip r:embed="rId4">
            <a:alphaModFix/>
          </a:blip>
          <a:stretch>
            <a:fillRect/>
          </a:stretch>
        </p:blipFill>
        <p:spPr>
          <a:xfrm>
            <a:off x="1984575" y="715775"/>
            <a:ext cx="5437075" cy="40778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idx="1" type="subTitle"/>
          </p:nvPr>
        </p:nvSpPr>
        <p:spPr>
          <a:xfrm>
            <a:off x="685800" y="614625"/>
            <a:ext cx="8151000" cy="98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a:t>
            </a:r>
            <a:r>
              <a:rPr lang="en" sz="2200" u="sng">
                <a:solidFill>
                  <a:schemeClr val="hlink"/>
                </a:solidFill>
                <a:hlinkClick r:id="rId3"/>
              </a:rPr>
              <a:t>TIPOS DE CABLES DE AUDIO</a:t>
            </a:r>
            <a:r>
              <a:rPr b="1" lang="en" sz="2200">
                <a:solidFill>
                  <a:srgbClr val="434343"/>
                </a:solidFill>
              </a:rPr>
              <a:t>			     </a:t>
            </a:r>
            <a:r>
              <a:rPr b="1" lang="en" sz="2200">
                <a:solidFill>
                  <a:srgbClr val="434343"/>
                </a:solidFill>
              </a:rPr>
              <a:t>Click</a:t>
            </a:r>
            <a:endParaRPr b="1" sz="2200">
              <a:solidFill>
                <a:srgbClr val="434343"/>
              </a:solidFill>
            </a:endParaRPr>
          </a:p>
          <a:p>
            <a:pPr indent="0" lvl="0" marL="0" rtl="0" algn="ctr">
              <a:spcBef>
                <a:spcPts val="0"/>
              </a:spcBef>
              <a:spcAft>
                <a:spcPts val="0"/>
              </a:spcAft>
              <a:buNone/>
            </a:pPr>
            <a:r>
              <a:t/>
            </a:r>
            <a:endParaRPr sz="2200">
              <a:solidFill>
                <a:srgbClr val="434343"/>
              </a:solidFill>
            </a:endParaRPr>
          </a:p>
        </p:txBody>
      </p:sp>
      <p:pic>
        <p:nvPicPr>
          <p:cNvPr id="133" name="Google Shape;133;p26"/>
          <p:cNvPicPr preferRelativeResize="0"/>
          <p:nvPr/>
        </p:nvPicPr>
        <p:blipFill rotWithShape="1">
          <a:blip r:embed="rId4">
            <a:alphaModFix/>
          </a:blip>
          <a:srcRect b="0" l="52403" r="0" t="46912"/>
          <a:stretch/>
        </p:blipFill>
        <p:spPr>
          <a:xfrm rot="-2105097">
            <a:off x="5892332" y="422362"/>
            <a:ext cx="1039510" cy="1159449"/>
          </a:xfrm>
          <a:prstGeom prst="rect">
            <a:avLst/>
          </a:prstGeom>
          <a:noFill/>
          <a:ln>
            <a:noFill/>
          </a:ln>
        </p:spPr>
      </p:pic>
      <p:pic>
        <p:nvPicPr>
          <p:cNvPr id="134" name="Google Shape;134;p26"/>
          <p:cNvPicPr preferRelativeResize="0"/>
          <p:nvPr/>
        </p:nvPicPr>
        <p:blipFill>
          <a:blip r:embed="rId5">
            <a:alphaModFix/>
          </a:blip>
          <a:stretch>
            <a:fillRect/>
          </a:stretch>
        </p:blipFill>
        <p:spPr>
          <a:xfrm>
            <a:off x="2135150" y="1495350"/>
            <a:ext cx="5082449" cy="338828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descr="Aprende cómo funciona nuestra voz a la hora de cantar y por qué es tan importante una correcta respiración diafragmática, tanto para cantar afinado como para conseguir y tono estable y con proyección. Incluye los siguientes apartados:&#10;&#10;La respiración diafragmática&#10;Clasificación de las voces&#10;Agrupaciones vocales&#10;&#10;Presentación de diapositivas en pdf: https://repentizando.files.wordpress.com/2019/02/0.la-voz-repentizando-pdf-.pdf" id="139" name="Google Shape;139;p27" title="La voz como instrumento musical. Cómo funciona nuestra voz y nuestra respiración al cantar.">
            <a:hlinkClick r:id="rId3"/>
          </p:cNvPr>
          <p:cNvPicPr preferRelativeResize="0"/>
          <p:nvPr/>
        </p:nvPicPr>
        <p:blipFill>
          <a:blip r:embed="rId4">
            <a:alphaModFix/>
          </a:blip>
          <a:stretch>
            <a:fillRect/>
          </a:stretch>
        </p:blipFill>
        <p:spPr>
          <a:xfrm>
            <a:off x="1754213" y="637575"/>
            <a:ext cx="5635574" cy="42266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idx="1" type="subTitle"/>
          </p:nvPr>
        </p:nvSpPr>
        <p:spPr>
          <a:xfrm>
            <a:off x="685800" y="1126450"/>
            <a:ext cx="7772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solidFill>
                  <a:srgbClr val="434343"/>
                </a:solidFill>
              </a:rPr>
              <a:t>Tono o entonación:</a:t>
            </a:r>
            <a:r>
              <a:rPr lang="en" sz="1800">
                <a:solidFill>
                  <a:srgbClr val="434343"/>
                </a:solidFill>
              </a:rPr>
              <a:t> La distinta tensión de las cuerdas vocales produce diferente tonalidad de voz, aguda, natural o grave. Es decir, cuanto más se estiren, la voz sonará más aguda y por lo mismo producirá frecuencias más altas. Cuando una voz es más grave, las frecuencias bajas crecen y las cuerdas vocales tienden a no estirarse tanto.</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b="1" lang="en" sz="1800">
                <a:solidFill>
                  <a:srgbClr val="434343"/>
                </a:solidFill>
              </a:rPr>
              <a:t>Intensidad: </a:t>
            </a:r>
            <a:r>
              <a:rPr lang="en" sz="1800">
                <a:solidFill>
                  <a:srgbClr val="434343"/>
                </a:solidFill>
              </a:rPr>
              <a:t>Es la potencia de la voz que nace de la respiración profunda, misma que forma la columna de aire y se maneja correctamente mediante el apoyo del diafragma.</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b="1" lang="en" sz="1800">
                <a:solidFill>
                  <a:srgbClr val="434343"/>
                </a:solidFill>
              </a:rPr>
              <a:t>Timbre:</a:t>
            </a:r>
            <a:r>
              <a:rPr lang="en" sz="1800">
                <a:solidFill>
                  <a:srgbClr val="434343"/>
                </a:solidFill>
              </a:rPr>
              <a:t> Es lo que nos permite distinguir dos sonidos de la misma intensidad y la misma frecuencia, toda voz posee un matiz característico.</a:t>
            </a:r>
            <a:endParaRPr sz="1800">
              <a:solidFill>
                <a:srgbClr val="434343"/>
              </a:solidFill>
            </a:endParaRPr>
          </a:p>
        </p:txBody>
      </p:sp>
      <p:sp>
        <p:nvSpPr>
          <p:cNvPr id="145" name="Google Shape;145;p28"/>
          <p:cNvSpPr txBox="1"/>
          <p:nvPr/>
        </p:nvSpPr>
        <p:spPr>
          <a:xfrm>
            <a:off x="685800" y="530400"/>
            <a:ext cx="7554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rgbClr val="225A4D"/>
                </a:solidFill>
                <a:latin typeface="Source Sans Pro"/>
                <a:ea typeface="Source Sans Pro"/>
                <a:cs typeface="Source Sans Pro"/>
                <a:sym typeface="Source Sans Pro"/>
              </a:rPr>
              <a:t>Elementos que conforman la voz humana.</a:t>
            </a:r>
            <a:endParaRPr b="1">
              <a:solidFill>
                <a:srgbClr val="225A4D"/>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idx="1" type="subTitle"/>
          </p:nvPr>
        </p:nvSpPr>
        <p:spPr>
          <a:xfrm>
            <a:off x="536425" y="467825"/>
            <a:ext cx="7918800" cy="3179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100">
                <a:solidFill>
                  <a:srgbClr val="225A4D"/>
                </a:solidFill>
              </a:rPr>
              <a:t>Tipos de respiración</a:t>
            </a:r>
            <a:endParaRPr b="1" sz="3100">
              <a:solidFill>
                <a:srgbClr val="225A4D"/>
              </a:solidFill>
            </a:endParaRPr>
          </a:p>
          <a:p>
            <a:pPr indent="-342900" lvl="0" marL="457200" rtl="0" algn="just">
              <a:lnSpc>
                <a:spcPct val="115000"/>
              </a:lnSpc>
              <a:spcBef>
                <a:spcPts val="1000"/>
              </a:spcBef>
              <a:spcAft>
                <a:spcPts val="0"/>
              </a:spcAft>
              <a:buClr>
                <a:srgbClr val="404041"/>
              </a:buClr>
              <a:buSzPts val="1800"/>
              <a:buChar char="●"/>
            </a:pPr>
            <a:r>
              <a:rPr b="1" lang="en" sz="1800">
                <a:solidFill>
                  <a:srgbClr val="404041"/>
                </a:solidFill>
              </a:rPr>
              <a:t>Respiración clavicular, superior o de pecho: </a:t>
            </a:r>
            <a:r>
              <a:rPr lang="en" sz="1800">
                <a:solidFill>
                  <a:srgbClr val="404041"/>
                </a:solidFill>
              </a:rPr>
              <a:t>Es concentrada la mayor cantidad de aire en la parte alta de los pulmones y a medida que exhalamos, se produce un movimiento ascendente de los hombros y la clavícula, es la más desaconsejable forma de respirar ya que los pulmones tienen forma triangular: son más anchos por la base que por la parte superior. Y mediante esta respiración, estamos dando prioridad a la zona más estrecha y desaprovechando la ancha.</a:t>
            </a:r>
            <a:endParaRPr sz="1800">
              <a:solidFill>
                <a:srgbClr val="404041"/>
              </a:solidFill>
            </a:endParaRPr>
          </a:p>
        </p:txBody>
      </p:sp>
      <p:pic>
        <p:nvPicPr>
          <p:cNvPr id="151" name="Google Shape;151;p29"/>
          <p:cNvPicPr preferRelativeResize="0"/>
          <p:nvPr/>
        </p:nvPicPr>
        <p:blipFill>
          <a:blip r:embed="rId3">
            <a:alphaModFix/>
          </a:blip>
          <a:stretch>
            <a:fillRect/>
          </a:stretch>
        </p:blipFill>
        <p:spPr>
          <a:xfrm>
            <a:off x="3258313" y="3564400"/>
            <a:ext cx="2211725" cy="13712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0"/>
          <p:cNvSpPr txBox="1"/>
          <p:nvPr>
            <p:ph idx="1" type="subTitle"/>
          </p:nvPr>
        </p:nvSpPr>
        <p:spPr>
          <a:xfrm>
            <a:off x="536425" y="620225"/>
            <a:ext cx="7715100" cy="16632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2900" lvl="0" marL="457200" rtl="0" algn="just">
              <a:lnSpc>
                <a:spcPct val="115000"/>
              </a:lnSpc>
              <a:spcBef>
                <a:spcPts val="1000"/>
              </a:spcBef>
              <a:spcAft>
                <a:spcPts val="0"/>
              </a:spcAft>
              <a:buClr>
                <a:srgbClr val="404041"/>
              </a:buClr>
              <a:buSzPts val="1800"/>
              <a:buChar char="●"/>
            </a:pPr>
            <a:r>
              <a:rPr b="1" lang="en" sz="1800">
                <a:solidFill>
                  <a:srgbClr val="404041"/>
                </a:solidFill>
              </a:rPr>
              <a:t>Respiración Costal o Torácica: </a:t>
            </a:r>
            <a:r>
              <a:rPr lang="en" sz="1800">
                <a:solidFill>
                  <a:srgbClr val="404041"/>
                </a:solidFill>
              </a:rPr>
              <a:t>Para realizar ésta respiración, nuestra atención debe </a:t>
            </a:r>
            <a:r>
              <a:rPr lang="en" sz="1800">
                <a:solidFill>
                  <a:srgbClr val="404041"/>
                </a:solidFill>
              </a:rPr>
              <a:t>estar</a:t>
            </a:r>
            <a:r>
              <a:rPr lang="en" sz="1800">
                <a:solidFill>
                  <a:srgbClr val="404041"/>
                </a:solidFill>
              </a:rPr>
              <a:t> concentrada en la región media de los pulmones y muy específicamente a la altura de nuestras costillas. Al igual que ocurre en la respiración abdominal, ni los hombros ni la clavícula deben moverse.</a:t>
            </a:r>
            <a:endParaRPr sz="1800">
              <a:solidFill>
                <a:srgbClr val="404041"/>
              </a:solidFill>
            </a:endParaRPr>
          </a:p>
        </p:txBody>
      </p:sp>
      <p:pic>
        <p:nvPicPr>
          <p:cNvPr id="157" name="Google Shape;157;p30"/>
          <p:cNvPicPr preferRelativeResize="0"/>
          <p:nvPr/>
        </p:nvPicPr>
        <p:blipFill rotWithShape="1">
          <a:blip r:embed="rId3">
            <a:alphaModFix/>
          </a:blip>
          <a:srcRect b="9491" l="4328" r="5313" t="12705"/>
          <a:stretch/>
        </p:blipFill>
        <p:spPr>
          <a:xfrm>
            <a:off x="2548376" y="2491325"/>
            <a:ext cx="3691175" cy="23861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1"/>
          <p:cNvSpPr txBox="1"/>
          <p:nvPr>
            <p:ph idx="1" type="subTitle"/>
          </p:nvPr>
        </p:nvSpPr>
        <p:spPr>
          <a:xfrm>
            <a:off x="571488" y="835800"/>
            <a:ext cx="7918800" cy="34719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6075" lvl="0" marL="457200" rtl="0" algn="just">
              <a:lnSpc>
                <a:spcPct val="115000"/>
              </a:lnSpc>
              <a:spcBef>
                <a:spcPts val="1000"/>
              </a:spcBef>
              <a:spcAft>
                <a:spcPts val="0"/>
              </a:spcAft>
              <a:buClr>
                <a:srgbClr val="404041"/>
              </a:buClr>
              <a:buSzPts val="1850"/>
              <a:buChar char="●"/>
            </a:pPr>
            <a:r>
              <a:rPr b="1" lang="en" sz="1850">
                <a:solidFill>
                  <a:srgbClr val="404041"/>
                </a:solidFill>
              </a:rPr>
              <a:t>Respiración Abdominal, inferior o diafragmática: </a:t>
            </a:r>
            <a:r>
              <a:rPr lang="en" sz="1850">
                <a:solidFill>
                  <a:srgbClr val="404041"/>
                </a:solidFill>
              </a:rPr>
              <a:t>La respiración diafragmática o abdominal ayuda a concientizar el uso de nuestro diafragma. Este es un músculo fundamental que cumple la función de regular nuestro aire para poder emplear sin esfuerzos innecesarios diversas tonalidades en nuestra voz. El diafragma está ubicado debajo de los pulmones y separa el pecho del abdomen. </a:t>
            </a:r>
            <a:endParaRPr sz="1850">
              <a:solidFill>
                <a:srgbClr val="404041"/>
              </a:solidFill>
            </a:endParaRPr>
          </a:p>
          <a:p>
            <a:pPr indent="0" lvl="0" marL="457200" rtl="0" algn="just">
              <a:lnSpc>
                <a:spcPct val="115000"/>
              </a:lnSpc>
              <a:spcBef>
                <a:spcPts val="1000"/>
              </a:spcBef>
              <a:spcAft>
                <a:spcPts val="0"/>
              </a:spcAft>
              <a:buNone/>
            </a:pPr>
            <a:r>
              <a:rPr lang="en" sz="1850">
                <a:solidFill>
                  <a:srgbClr val="404041"/>
                </a:solidFill>
              </a:rPr>
              <a:t>Es la forma ideal de respirar que curiosamente empleamos cuando somos bebés. Si vemos a un bebé dormido, notamos que con cada inhalación su vientre se infla al exhalar vuelve a su forma normal.</a:t>
            </a:r>
            <a:endParaRPr sz="1850">
              <a:solidFill>
                <a:srgbClr val="40404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32"/>
          <p:cNvPicPr preferRelativeResize="0"/>
          <p:nvPr/>
        </p:nvPicPr>
        <p:blipFill>
          <a:blip r:embed="rId3">
            <a:alphaModFix/>
          </a:blip>
          <a:stretch>
            <a:fillRect/>
          </a:stretch>
        </p:blipFill>
        <p:spPr>
          <a:xfrm>
            <a:off x="1623600" y="648725"/>
            <a:ext cx="5713625" cy="44173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33"/>
          <p:cNvPicPr preferRelativeResize="0"/>
          <p:nvPr/>
        </p:nvPicPr>
        <p:blipFill>
          <a:blip r:embed="rId3">
            <a:alphaModFix/>
          </a:blip>
          <a:stretch>
            <a:fillRect/>
          </a:stretch>
        </p:blipFill>
        <p:spPr>
          <a:xfrm>
            <a:off x="1170950" y="643375"/>
            <a:ext cx="6375825" cy="425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idx="1" type="subTitle"/>
          </p:nvPr>
        </p:nvSpPr>
        <p:spPr>
          <a:xfrm>
            <a:off x="685800" y="1507450"/>
            <a:ext cx="7772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Adquirir conocimientos y técnicas de la práctica audiovisual, mediante una metodología teórico-práctica para comunicar y transmitir de manera efectiva, a través de la realización de proyectos de audio y video mediante el uso de las tecnologías digitales con base en las competencias desarrolladas en el programa de Educación para la Autonomía Económica con la finalidad de ejercer la autonomía tecnológica y económica desde una perspectiva comunitaria. </a:t>
            </a:r>
            <a:endParaRPr sz="2200">
              <a:solidFill>
                <a:srgbClr val="434343"/>
              </a:solidFill>
            </a:endParaRPr>
          </a:p>
        </p:txBody>
      </p:sp>
      <p:sp>
        <p:nvSpPr>
          <p:cNvPr id="71" name="Google Shape;71;p16"/>
          <p:cNvSpPr txBox="1"/>
          <p:nvPr/>
        </p:nvSpPr>
        <p:spPr>
          <a:xfrm>
            <a:off x="685800" y="911400"/>
            <a:ext cx="7554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general del taller</a:t>
            </a:r>
            <a:endParaRPr b="1">
              <a:solidFill>
                <a:srgbClr val="225A4D"/>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descr="Para conocernos mejor!&#10;💌Puedes escribirme a coachingparacantantes@gmail.com&#10;👉Visita mi sitio web: www.pilinoseda.com &#10;♥Sígueme (Instagram) | https://bit.ly/2Cdy0lx&#10;✨Suscríbete (Youtube) | https://bit.ly/2TCAlh8&#10;👍Me gusta (Facebook) | https://bit.ly/2QBhdxX" id="177" name="Google Shape;177;p34" title="4 Ejercicios para ENTRENAR tu RESPIRACIÓN">
            <a:hlinkClick r:id="rId3"/>
          </p:cNvPr>
          <p:cNvPicPr preferRelativeResize="0"/>
          <p:nvPr/>
        </p:nvPicPr>
        <p:blipFill>
          <a:blip r:embed="rId4">
            <a:alphaModFix/>
          </a:blip>
          <a:stretch>
            <a:fillRect/>
          </a:stretch>
        </p:blipFill>
        <p:spPr>
          <a:xfrm>
            <a:off x="1774725" y="759075"/>
            <a:ext cx="5360500" cy="4020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txBox="1"/>
          <p:nvPr>
            <p:ph type="ctrTitle"/>
          </p:nvPr>
        </p:nvSpPr>
        <p:spPr>
          <a:xfrm>
            <a:off x="311700" y="601400"/>
            <a:ext cx="8520600" cy="851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3000">
                <a:solidFill>
                  <a:srgbClr val="225A4D"/>
                </a:solidFill>
              </a:rPr>
              <a:t>La d</a:t>
            </a:r>
            <a:r>
              <a:rPr b="1" lang="en" sz="3000">
                <a:solidFill>
                  <a:srgbClr val="225A4D"/>
                </a:solidFill>
              </a:rPr>
              <a:t>icción</a:t>
            </a:r>
            <a:endParaRPr b="1" sz="3000">
              <a:solidFill>
                <a:srgbClr val="225A4D"/>
              </a:solidFill>
            </a:endParaRPr>
          </a:p>
        </p:txBody>
      </p:sp>
      <p:sp>
        <p:nvSpPr>
          <p:cNvPr id="183" name="Google Shape;183;p35"/>
          <p:cNvSpPr txBox="1"/>
          <p:nvPr>
            <p:ph idx="1" type="subTitle"/>
          </p:nvPr>
        </p:nvSpPr>
        <p:spPr>
          <a:xfrm>
            <a:off x="657625" y="1514850"/>
            <a:ext cx="8091000" cy="2903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434343"/>
                </a:solidFill>
              </a:rPr>
              <a:t>La </a:t>
            </a:r>
            <a:r>
              <a:rPr b="1" lang="en" sz="1800">
                <a:solidFill>
                  <a:srgbClr val="434343"/>
                </a:solidFill>
              </a:rPr>
              <a:t>dicción</a:t>
            </a:r>
            <a:r>
              <a:rPr lang="en" sz="1800">
                <a:solidFill>
                  <a:srgbClr val="434343"/>
                </a:solidFill>
              </a:rPr>
              <a:t> es aquella capacidad que tiene una persona de hablar correctamente, de decir, de establecer oralmente las ideas que poseemos en abstracto en nuestra mente.</a:t>
            </a:r>
            <a:endParaRPr sz="1800">
              <a:solidFill>
                <a:srgbClr val="434343"/>
              </a:solidFill>
            </a:endParaRPr>
          </a:p>
          <a:p>
            <a:pPr indent="0" lvl="0" marL="0" rtl="0" algn="just">
              <a:lnSpc>
                <a:spcPct val="115000"/>
              </a:lnSpc>
              <a:spcBef>
                <a:spcPts val="1400"/>
              </a:spcBef>
              <a:spcAft>
                <a:spcPts val="0"/>
              </a:spcAft>
              <a:buNone/>
            </a:pPr>
            <a:r>
              <a:rPr lang="en" sz="1800">
                <a:solidFill>
                  <a:srgbClr val="434343"/>
                </a:solidFill>
              </a:rPr>
              <a:t>La dicción se basa en decir las cosas en cumplimiento de las reglas gramaticales, </a:t>
            </a:r>
            <a:r>
              <a:rPr b="1" lang="en" sz="1800">
                <a:solidFill>
                  <a:srgbClr val="434343"/>
                </a:solidFill>
              </a:rPr>
              <a:t>utilizando de manera correcta las palabras</a:t>
            </a:r>
            <a:r>
              <a:rPr lang="en" sz="1800">
                <a:solidFill>
                  <a:srgbClr val="434343"/>
                </a:solidFill>
              </a:rPr>
              <a:t>, para construir oraciones.</a:t>
            </a:r>
            <a:endParaRPr sz="1800">
              <a:solidFill>
                <a:srgbClr val="434343"/>
              </a:solidFill>
            </a:endParaRPr>
          </a:p>
          <a:p>
            <a:pPr indent="0" lvl="0" marL="0" rtl="0" algn="l">
              <a:lnSpc>
                <a:spcPct val="115000"/>
              </a:lnSpc>
              <a:spcBef>
                <a:spcPts val="1400"/>
              </a:spcBef>
              <a:spcAft>
                <a:spcPts val="0"/>
              </a:spcAft>
              <a:buClr>
                <a:schemeClr val="dk1"/>
              </a:buClr>
              <a:buSzPts val="1100"/>
              <a:buFont typeface="Arial"/>
              <a:buNone/>
            </a:pPr>
            <a:r>
              <a:rPr lang="en" sz="1800">
                <a:solidFill>
                  <a:srgbClr val="434343"/>
                </a:solidFill>
              </a:rPr>
              <a:t>Para el habla, la dicción </a:t>
            </a:r>
            <a:r>
              <a:rPr b="1" lang="en" sz="1800">
                <a:solidFill>
                  <a:srgbClr val="434343"/>
                </a:solidFill>
              </a:rPr>
              <a:t>se divide en dos partes principales</a:t>
            </a:r>
            <a:r>
              <a:rPr lang="en" sz="1800">
                <a:solidFill>
                  <a:srgbClr val="434343"/>
                </a:solidFill>
              </a:rPr>
              <a:t>, la articulación y la vocalización, que significan la claridad y nitidez de las palabras y el </a:t>
            </a:r>
            <a:r>
              <a:rPr b="1" lang="en" sz="1800">
                <a:solidFill>
                  <a:srgbClr val="434343"/>
                </a:solidFill>
              </a:rPr>
              <a:t>sonido</a:t>
            </a:r>
            <a:r>
              <a:rPr lang="en" sz="1800">
                <a:solidFill>
                  <a:srgbClr val="434343"/>
                </a:solidFill>
              </a:rPr>
              <a:t> adecuado que se les otorga a las vocales, respectivamente.</a:t>
            </a:r>
            <a:endParaRPr sz="1800">
              <a:solidFill>
                <a:srgbClr val="434343"/>
              </a:solidFill>
            </a:endParaRPr>
          </a:p>
          <a:p>
            <a:pPr indent="0" lvl="0" marL="0" rtl="0" algn="ctr">
              <a:spcBef>
                <a:spcPts val="1400"/>
              </a:spcBef>
              <a:spcAft>
                <a:spcPts val="0"/>
              </a:spcAft>
              <a:buNone/>
            </a:pPr>
            <a:r>
              <a:t/>
            </a:r>
            <a:endParaRPr sz="1200">
              <a:solidFill>
                <a:srgbClr val="222222"/>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6"/>
          <p:cNvPicPr preferRelativeResize="0"/>
          <p:nvPr/>
        </p:nvPicPr>
        <p:blipFill>
          <a:blip r:embed="rId3">
            <a:alphaModFix/>
          </a:blip>
          <a:stretch>
            <a:fillRect/>
          </a:stretch>
        </p:blipFill>
        <p:spPr>
          <a:xfrm>
            <a:off x="1317450" y="607300"/>
            <a:ext cx="5828550" cy="45362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7"/>
          <p:cNvSpPr txBox="1"/>
          <p:nvPr>
            <p:ph idx="1" type="subTitle"/>
          </p:nvPr>
        </p:nvSpPr>
        <p:spPr>
          <a:xfrm>
            <a:off x="685800" y="1126450"/>
            <a:ext cx="7772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434343"/>
                </a:solidFill>
              </a:rPr>
              <a:t>Para que un objeto se comporte como un resonador debe tener una apertura de entrada y un espacio hueco y para que el sonido se amplifique tiene que pasar por un espacio hueco con paredes sólidas donde rebote y se amplifique, ya sea su tono fundamental o sus armónicos.</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lang="en" sz="1800">
                <a:solidFill>
                  <a:srgbClr val="434343"/>
                </a:solidFill>
              </a:rPr>
              <a:t>Por ejemplo, en una guitarra acústica, o un violín, el cuerpo del instrumento está hecho de madera y hay un hueco abierto por donde entra el sonido, rebota en las paredes del instrumento y sale amplificado. Sin tapamos el espacio abierto de la guitarra, se pierde su efecto de amplificación, por ejemplo, en una guitarra eléctrica de cuerpo completamente sólido, sólo oímos la débil vibración de la cuerda, requiere de otro tipo de amplificación.</a:t>
            </a:r>
            <a:endParaRPr sz="1800">
              <a:solidFill>
                <a:srgbClr val="434343"/>
              </a:solidFill>
            </a:endParaRPr>
          </a:p>
        </p:txBody>
      </p:sp>
      <p:sp>
        <p:nvSpPr>
          <p:cNvPr id="194" name="Google Shape;194;p37"/>
          <p:cNvSpPr txBox="1"/>
          <p:nvPr/>
        </p:nvSpPr>
        <p:spPr>
          <a:xfrm>
            <a:off x="685800" y="530400"/>
            <a:ext cx="7554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rgbClr val="225A4D"/>
                </a:solidFill>
                <a:latin typeface="Source Sans Pro"/>
                <a:ea typeface="Source Sans Pro"/>
                <a:cs typeface="Source Sans Pro"/>
                <a:sym typeface="Source Sans Pro"/>
              </a:rPr>
              <a:t>Áreas</a:t>
            </a:r>
            <a:r>
              <a:rPr b="1" lang="en" sz="2800">
                <a:solidFill>
                  <a:srgbClr val="225A4D"/>
                </a:solidFill>
                <a:latin typeface="Source Sans Pro"/>
                <a:ea typeface="Source Sans Pro"/>
                <a:cs typeface="Source Sans Pro"/>
                <a:sym typeface="Source Sans Pro"/>
              </a:rPr>
              <a:t> de fonación o resonadores</a:t>
            </a:r>
            <a:endParaRPr b="1">
              <a:solidFill>
                <a:srgbClr val="225A4D"/>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Los resonadores vocales son un recurso indispensable para cualquier cantante profesional. En este video te explicamos que son los resonadores, donde se encuentran y porque son uno de los principales aspectos a dominar en el canto.&#10;&#10;Sitio web: http://voxandsoul.com&#10;Facebook: https://www.facebook.com/VoxandSoul&#10;Instagram: https://www.instagram.com/voxandsoul" id="199" name="Google Shape;199;p38" title="¿QUÉ SON LOS RESONADORES VOCALES? | Vocal Coaching | Vox&amp;Soul">
            <a:hlinkClick r:id="rId3"/>
          </p:cNvPr>
          <p:cNvPicPr preferRelativeResize="0"/>
          <p:nvPr/>
        </p:nvPicPr>
        <p:blipFill>
          <a:blip r:embed="rId4">
            <a:alphaModFix/>
          </a:blip>
          <a:stretch>
            <a:fillRect/>
          </a:stretch>
        </p:blipFill>
        <p:spPr>
          <a:xfrm>
            <a:off x="1733675" y="946375"/>
            <a:ext cx="5458550" cy="4093925"/>
          </a:xfrm>
          <a:prstGeom prst="rect">
            <a:avLst/>
          </a:prstGeom>
          <a:noFill/>
          <a:ln>
            <a:noFill/>
          </a:ln>
        </p:spPr>
      </p:pic>
      <p:sp>
        <p:nvSpPr>
          <p:cNvPr id="200" name="Google Shape;200;p38"/>
          <p:cNvSpPr txBox="1"/>
          <p:nvPr/>
        </p:nvSpPr>
        <p:spPr>
          <a:xfrm>
            <a:off x="685800" y="459950"/>
            <a:ext cx="7554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rgbClr val="225A4D"/>
                </a:solidFill>
                <a:latin typeface="Source Sans Pro"/>
                <a:ea typeface="Source Sans Pro"/>
                <a:cs typeface="Source Sans Pro"/>
                <a:sym typeface="Source Sans Pro"/>
              </a:rPr>
              <a:t>Áreas de fonación o resonadores</a:t>
            </a:r>
            <a:endParaRPr b="1">
              <a:solidFill>
                <a:srgbClr val="225A4D"/>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9"/>
          <p:cNvSpPr txBox="1"/>
          <p:nvPr>
            <p:ph idx="1" type="subTitle"/>
          </p:nvPr>
        </p:nvSpPr>
        <p:spPr>
          <a:xfrm>
            <a:off x="685800" y="462225"/>
            <a:ext cx="8368200" cy="980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u="sng">
                <a:solidFill>
                  <a:schemeClr val="hlink"/>
                </a:solidFill>
                <a:hlinkClick r:id="rId3"/>
              </a:rPr>
              <a:t>RESONANCIA DE LA VOZ Y LOS RESONADORES CORPORALES</a:t>
            </a:r>
            <a:endParaRPr sz="2200">
              <a:solidFill>
                <a:srgbClr val="434343"/>
              </a:solidFill>
            </a:endParaRPr>
          </a:p>
          <a:p>
            <a:pPr indent="0" lvl="0" marL="0" rtl="0" algn="just">
              <a:spcBef>
                <a:spcPts val="0"/>
              </a:spcBef>
              <a:spcAft>
                <a:spcPts val="0"/>
              </a:spcAft>
              <a:buNone/>
            </a:pPr>
            <a:r>
              <a:rPr lang="en" sz="2200">
                <a:solidFill>
                  <a:srgbClr val="434343"/>
                </a:solidFill>
              </a:rPr>
              <a:t>  </a:t>
            </a:r>
            <a:endParaRPr sz="2200">
              <a:solidFill>
                <a:srgbClr val="434343"/>
              </a:solidFill>
            </a:endParaRPr>
          </a:p>
          <a:p>
            <a:pPr indent="0" lvl="0" marL="0" rtl="0" algn="r">
              <a:spcBef>
                <a:spcPts val="0"/>
              </a:spcBef>
              <a:spcAft>
                <a:spcPts val="0"/>
              </a:spcAft>
              <a:buNone/>
            </a:pPr>
            <a:r>
              <a:rPr b="1" lang="en" sz="2200">
                <a:solidFill>
                  <a:srgbClr val="434343"/>
                </a:solidFill>
              </a:rPr>
              <a:t> </a:t>
            </a:r>
            <a:r>
              <a:rPr b="1" lang="en" sz="2200">
                <a:solidFill>
                  <a:srgbClr val="434343"/>
                </a:solidFill>
              </a:rPr>
              <a:t>Click</a:t>
            </a:r>
            <a:endParaRPr b="1" sz="2200">
              <a:solidFill>
                <a:srgbClr val="434343"/>
              </a:solidFill>
            </a:endParaRPr>
          </a:p>
          <a:p>
            <a:pPr indent="0" lvl="0" marL="0" rtl="0" algn="just">
              <a:spcBef>
                <a:spcPts val="0"/>
              </a:spcBef>
              <a:spcAft>
                <a:spcPts val="0"/>
              </a:spcAft>
              <a:buNone/>
            </a:pPr>
            <a:r>
              <a:t/>
            </a:r>
            <a:endParaRPr sz="2200">
              <a:solidFill>
                <a:srgbClr val="434343"/>
              </a:solidFill>
            </a:endParaRPr>
          </a:p>
        </p:txBody>
      </p:sp>
      <p:pic>
        <p:nvPicPr>
          <p:cNvPr id="206" name="Google Shape;206;p39"/>
          <p:cNvPicPr preferRelativeResize="0"/>
          <p:nvPr/>
        </p:nvPicPr>
        <p:blipFill rotWithShape="1">
          <a:blip r:embed="rId4">
            <a:alphaModFix/>
          </a:blip>
          <a:srcRect b="0" l="52403" r="0" t="46912"/>
          <a:stretch/>
        </p:blipFill>
        <p:spPr>
          <a:xfrm rot="712462">
            <a:off x="7574134" y="822173"/>
            <a:ext cx="840283" cy="937204"/>
          </a:xfrm>
          <a:prstGeom prst="rect">
            <a:avLst/>
          </a:prstGeom>
          <a:noFill/>
          <a:ln>
            <a:noFill/>
          </a:ln>
        </p:spPr>
      </p:pic>
      <p:pic>
        <p:nvPicPr>
          <p:cNvPr id="207" name="Google Shape;207;p39"/>
          <p:cNvPicPr preferRelativeResize="0"/>
          <p:nvPr/>
        </p:nvPicPr>
        <p:blipFill>
          <a:blip r:embed="rId5">
            <a:alphaModFix/>
          </a:blip>
          <a:stretch>
            <a:fillRect/>
          </a:stretch>
        </p:blipFill>
        <p:spPr>
          <a:xfrm>
            <a:off x="1432425" y="968850"/>
            <a:ext cx="5777900" cy="43379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0"/>
          <p:cNvSpPr txBox="1"/>
          <p:nvPr>
            <p:ph type="ctrTitle"/>
          </p:nvPr>
        </p:nvSpPr>
        <p:spPr>
          <a:xfrm>
            <a:off x="292550" y="587700"/>
            <a:ext cx="8520600" cy="1110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228600" lvl="0" marL="457200" rtl="0" algn="l">
              <a:lnSpc>
                <a:spcPct val="115000"/>
              </a:lnSpc>
              <a:spcBef>
                <a:spcPts val="0"/>
              </a:spcBef>
              <a:spcAft>
                <a:spcPts val="0"/>
              </a:spcAft>
              <a:buNone/>
            </a:pPr>
            <a:r>
              <a:rPr b="1" lang="en" sz="2800">
                <a:solidFill>
                  <a:srgbClr val="225A4D"/>
                </a:solidFill>
              </a:rPr>
              <a:t>Tipos de locución</a:t>
            </a:r>
            <a:endParaRPr b="1" sz="2800">
              <a:solidFill>
                <a:srgbClr val="225A4D"/>
              </a:solidFill>
            </a:endParaRPr>
          </a:p>
          <a:p>
            <a:pPr indent="-228600" lvl="0" marL="457200" rtl="0" algn="ctr">
              <a:lnSpc>
                <a:spcPct val="115000"/>
              </a:lnSpc>
              <a:spcBef>
                <a:spcPts val="0"/>
              </a:spcBef>
              <a:spcAft>
                <a:spcPts val="0"/>
              </a:spcAft>
              <a:buClr>
                <a:schemeClr val="dk1"/>
              </a:buClr>
              <a:buSzPts val="1100"/>
              <a:buFont typeface="Arial"/>
              <a:buNone/>
            </a:pPr>
            <a:r>
              <a:t/>
            </a:r>
            <a:endParaRPr b="1" sz="2600"/>
          </a:p>
        </p:txBody>
      </p:sp>
      <p:sp>
        <p:nvSpPr>
          <p:cNvPr id="213" name="Google Shape;213;p40"/>
          <p:cNvSpPr txBox="1"/>
          <p:nvPr/>
        </p:nvSpPr>
        <p:spPr>
          <a:xfrm>
            <a:off x="571500" y="1143000"/>
            <a:ext cx="8260800" cy="3757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lnSpc>
                <a:spcPct val="160000"/>
              </a:lnSpc>
              <a:spcBef>
                <a:spcPts val="0"/>
              </a:spcBef>
              <a:spcAft>
                <a:spcPts val="0"/>
              </a:spcAft>
              <a:buNone/>
            </a:pPr>
            <a:r>
              <a:rPr b="1" lang="en" sz="1800">
                <a:solidFill>
                  <a:srgbClr val="434343"/>
                </a:solidFill>
                <a:latin typeface="Source Sans Pro"/>
                <a:ea typeface="Source Sans Pro"/>
                <a:cs typeface="Source Sans Pro"/>
                <a:sym typeface="Source Sans Pro"/>
              </a:rPr>
              <a:t>Locución de cabina: </a:t>
            </a:r>
            <a:br>
              <a:rPr b="1" lang="en" sz="1800">
                <a:solidFill>
                  <a:srgbClr val="434343"/>
                </a:solidFill>
                <a:latin typeface="Source Sans Pro"/>
                <a:ea typeface="Source Sans Pro"/>
                <a:cs typeface="Source Sans Pro"/>
                <a:sym typeface="Source Sans Pro"/>
              </a:rPr>
            </a:br>
            <a:r>
              <a:rPr lang="en" sz="1800">
                <a:solidFill>
                  <a:srgbClr val="434343"/>
                </a:solidFill>
                <a:latin typeface="Source Sans Pro"/>
                <a:ea typeface="Source Sans Pro"/>
                <a:cs typeface="Source Sans Pro"/>
                <a:sym typeface="Source Sans Pro"/>
              </a:rPr>
              <a:t>Es el trabajo cronológico que desempeña un locutor en el desarrollo de contenidos y temas variados para una audiencia específica. Respecto a un tema de interés colectivo o mero entretenimiento. Los contenidos van desde los musicales, culturales y de variedades. Las emisiones pueden ser en vivo o grabadas. En la actualidad también podemos incluir los “Podcast”  De este estilo de locución forma parte también el denominado “ Presentador Musical”  </a:t>
            </a:r>
            <a:endParaRPr sz="1800">
              <a:solidFill>
                <a:srgbClr val="434343"/>
              </a:solidFill>
              <a:latin typeface="Source Sans Pro"/>
              <a:ea typeface="Source Sans Pro"/>
              <a:cs typeface="Source Sans Pro"/>
              <a:sym typeface="Source Sans Pro"/>
            </a:endParaRPr>
          </a:p>
          <a:p>
            <a:pPr indent="0" lvl="0" marL="457200" rtl="0" algn="just">
              <a:lnSpc>
                <a:spcPct val="160000"/>
              </a:lnSpc>
              <a:spcBef>
                <a:spcPts val="3500"/>
              </a:spcBef>
              <a:spcAft>
                <a:spcPts val="3500"/>
              </a:spcAft>
              <a:buNone/>
            </a:pPr>
            <a:r>
              <a:t/>
            </a:r>
            <a:endParaRPr sz="1350">
              <a:solidFill>
                <a:schemeClr val="dk1"/>
              </a:solidFill>
              <a:latin typeface="Source Sans Pro"/>
              <a:ea typeface="Source Sans Pro"/>
              <a:cs typeface="Source Sans Pro"/>
              <a:sym typeface="Source Sans Pro"/>
            </a:endParaRPr>
          </a:p>
        </p:txBody>
      </p:sp>
      <p:pic>
        <p:nvPicPr>
          <p:cNvPr id="214" name="Google Shape;214;p40"/>
          <p:cNvPicPr preferRelativeResize="0"/>
          <p:nvPr/>
        </p:nvPicPr>
        <p:blipFill rotWithShape="1">
          <a:blip r:embed="rId3">
            <a:alphaModFix/>
          </a:blip>
          <a:srcRect b="-12809" l="0" r="0" t="12809"/>
          <a:stretch/>
        </p:blipFill>
        <p:spPr>
          <a:xfrm>
            <a:off x="6003125" y="3762575"/>
            <a:ext cx="2443950" cy="12903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1"/>
          <p:cNvSpPr txBox="1"/>
          <p:nvPr/>
        </p:nvSpPr>
        <p:spPr>
          <a:xfrm>
            <a:off x="571500" y="638050"/>
            <a:ext cx="8118300" cy="3757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lnSpc>
                <a:spcPct val="160000"/>
              </a:lnSpc>
              <a:spcBef>
                <a:spcPts val="0"/>
              </a:spcBef>
              <a:spcAft>
                <a:spcPts val="0"/>
              </a:spcAft>
              <a:buNone/>
            </a:pPr>
            <a:r>
              <a:rPr b="1" lang="en" sz="1800">
                <a:solidFill>
                  <a:srgbClr val="434343"/>
                </a:solidFill>
                <a:latin typeface="Source Sans Pro"/>
                <a:ea typeface="Source Sans Pro"/>
                <a:cs typeface="Source Sans Pro"/>
                <a:sym typeface="Source Sans Pro"/>
              </a:rPr>
              <a:t>Locución comercial</a:t>
            </a:r>
            <a:br>
              <a:rPr b="1" lang="en" sz="1800">
                <a:solidFill>
                  <a:srgbClr val="434343"/>
                </a:solidFill>
                <a:latin typeface="Source Sans Pro"/>
                <a:ea typeface="Source Sans Pro"/>
                <a:cs typeface="Source Sans Pro"/>
                <a:sym typeface="Source Sans Pro"/>
              </a:rPr>
            </a:br>
            <a:r>
              <a:rPr lang="en" sz="1800">
                <a:solidFill>
                  <a:srgbClr val="434343"/>
                </a:solidFill>
                <a:latin typeface="Source Sans Pro"/>
                <a:ea typeface="Source Sans Pro"/>
                <a:cs typeface="Source Sans Pro"/>
                <a:sym typeface="Source Sans Pro"/>
              </a:rPr>
              <a:t>Es una rama de la locución en la cual se emplea el arte de un discurso asertivo para saber anunciar de manera idónea, marcas, productos y servicios. El Locutor Comercial se caracteriza por manejar adecuadamente una técnica actoral para el análisis de textos y  así poder interpretar sentimientos y emociones adecuados a la esencia de las marcas, productos y servicios que anuncia, las intenciones de la voz en la interpretación se clasifican en (Dinámica, juvenil, Institucional, Enérgica, etc.) Cuenta con la habilidad de caracterización de la voz. Es decir versatilidad de fonación en distintas áreas de su cuerpo.</a:t>
            </a:r>
            <a:endParaRPr sz="1800">
              <a:solidFill>
                <a:srgbClr val="434343"/>
              </a:solidFill>
              <a:latin typeface="Source Sans Pro"/>
              <a:ea typeface="Source Sans Pro"/>
              <a:cs typeface="Source Sans Pro"/>
              <a:sym typeface="Source Sans Pro"/>
            </a:endParaRPr>
          </a:p>
          <a:p>
            <a:pPr indent="0" lvl="0" marL="457200" rtl="0" algn="just">
              <a:lnSpc>
                <a:spcPct val="160000"/>
              </a:lnSpc>
              <a:spcBef>
                <a:spcPts val="3500"/>
              </a:spcBef>
              <a:spcAft>
                <a:spcPts val="0"/>
              </a:spcAft>
              <a:buNone/>
            </a:pPr>
            <a:r>
              <a:t/>
            </a:r>
            <a:endParaRPr sz="1500">
              <a:solidFill>
                <a:schemeClr val="dk1"/>
              </a:solidFill>
              <a:latin typeface="Source Sans Pro"/>
              <a:ea typeface="Source Sans Pro"/>
              <a:cs typeface="Source Sans Pro"/>
              <a:sym typeface="Source Sans Pro"/>
            </a:endParaRPr>
          </a:p>
          <a:p>
            <a:pPr indent="0" lvl="0" marL="457200" rtl="0" algn="just">
              <a:lnSpc>
                <a:spcPct val="160000"/>
              </a:lnSpc>
              <a:spcBef>
                <a:spcPts val="3500"/>
              </a:spcBef>
              <a:spcAft>
                <a:spcPts val="0"/>
              </a:spcAft>
              <a:buNone/>
            </a:pPr>
            <a:r>
              <a:t/>
            </a:r>
            <a:endParaRPr sz="1350">
              <a:solidFill>
                <a:schemeClr val="dk1"/>
              </a:solidFill>
              <a:latin typeface="Source Sans Pro"/>
              <a:ea typeface="Source Sans Pro"/>
              <a:cs typeface="Source Sans Pro"/>
              <a:sym typeface="Source Sans Pro"/>
            </a:endParaRPr>
          </a:p>
          <a:p>
            <a:pPr indent="0" lvl="0" marL="457200" rtl="0" algn="just">
              <a:lnSpc>
                <a:spcPct val="160000"/>
              </a:lnSpc>
              <a:spcBef>
                <a:spcPts val="3500"/>
              </a:spcBef>
              <a:spcAft>
                <a:spcPts val="3500"/>
              </a:spcAft>
              <a:buNone/>
            </a:pPr>
            <a:r>
              <a:t/>
            </a:r>
            <a:endParaRPr sz="1350">
              <a:solidFill>
                <a:schemeClr val="dk1"/>
              </a:solidFill>
              <a:latin typeface="Source Sans Pro"/>
              <a:ea typeface="Source Sans Pro"/>
              <a:cs typeface="Source Sans Pro"/>
              <a:sym typeface="Source Sans Pro"/>
            </a:endParaRPr>
          </a:p>
        </p:txBody>
      </p:sp>
      <p:pic>
        <p:nvPicPr>
          <p:cNvPr id="220" name="Google Shape;220;p41"/>
          <p:cNvPicPr preferRelativeResize="0"/>
          <p:nvPr/>
        </p:nvPicPr>
        <p:blipFill>
          <a:blip r:embed="rId3">
            <a:alphaModFix/>
          </a:blip>
          <a:stretch>
            <a:fillRect/>
          </a:stretch>
        </p:blipFill>
        <p:spPr>
          <a:xfrm flipH="1">
            <a:off x="5484074" y="4202014"/>
            <a:ext cx="1248476" cy="83256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2"/>
          <p:cNvSpPr txBox="1"/>
          <p:nvPr/>
        </p:nvSpPr>
        <p:spPr>
          <a:xfrm>
            <a:off x="810275" y="638050"/>
            <a:ext cx="7762200" cy="3757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lnSpc>
                <a:spcPct val="160000"/>
              </a:lnSpc>
              <a:spcBef>
                <a:spcPts val="0"/>
              </a:spcBef>
              <a:spcAft>
                <a:spcPts val="0"/>
              </a:spcAft>
              <a:buNone/>
            </a:pPr>
            <a:r>
              <a:rPr b="1" lang="en" sz="1800">
                <a:solidFill>
                  <a:srgbClr val="434343"/>
                </a:solidFill>
                <a:latin typeface="Source Sans Pro"/>
                <a:ea typeface="Source Sans Pro"/>
                <a:cs typeface="Source Sans Pro"/>
                <a:sym typeface="Source Sans Pro"/>
              </a:rPr>
              <a:t>Locución deportiva: </a:t>
            </a:r>
            <a:br>
              <a:rPr b="1" lang="en" sz="1800">
                <a:solidFill>
                  <a:srgbClr val="434343"/>
                </a:solidFill>
                <a:latin typeface="Source Sans Pro"/>
                <a:ea typeface="Source Sans Pro"/>
                <a:cs typeface="Source Sans Pro"/>
                <a:sym typeface="Source Sans Pro"/>
              </a:rPr>
            </a:br>
            <a:r>
              <a:rPr lang="en" sz="1800">
                <a:solidFill>
                  <a:srgbClr val="434343"/>
                </a:solidFill>
                <a:latin typeface="Source Sans Pro"/>
                <a:ea typeface="Source Sans Pro"/>
                <a:cs typeface="Source Sans Pro"/>
                <a:sym typeface="Source Sans Pro"/>
              </a:rPr>
              <a:t>Es un estilo que se caracteriza por el uso de tonalidades altas y medias de la voz. El área de  fonación frontal, craneal y su resonancia habitualmente comunican energía, dinamismo, vitalidad y pasión por las disciplinas deportivas. </a:t>
            </a:r>
            <a:endParaRPr sz="1800">
              <a:solidFill>
                <a:srgbClr val="434343"/>
              </a:solidFill>
              <a:latin typeface="Source Sans Pro"/>
              <a:ea typeface="Source Sans Pro"/>
              <a:cs typeface="Source Sans Pro"/>
              <a:sym typeface="Source Sans Pro"/>
            </a:endParaRPr>
          </a:p>
          <a:p>
            <a:pPr indent="0" lvl="0" marL="457200" rtl="0" algn="just">
              <a:lnSpc>
                <a:spcPct val="160000"/>
              </a:lnSpc>
              <a:spcBef>
                <a:spcPts val="3500"/>
              </a:spcBef>
              <a:spcAft>
                <a:spcPts val="0"/>
              </a:spcAft>
              <a:buNone/>
            </a:pPr>
            <a:r>
              <a:t/>
            </a:r>
            <a:endParaRPr sz="1500">
              <a:solidFill>
                <a:schemeClr val="dk1"/>
              </a:solidFill>
              <a:latin typeface="Source Sans Pro"/>
              <a:ea typeface="Source Sans Pro"/>
              <a:cs typeface="Source Sans Pro"/>
              <a:sym typeface="Source Sans Pro"/>
            </a:endParaRPr>
          </a:p>
          <a:p>
            <a:pPr indent="0" lvl="0" marL="457200" rtl="0" algn="just">
              <a:lnSpc>
                <a:spcPct val="160000"/>
              </a:lnSpc>
              <a:spcBef>
                <a:spcPts val="3500"/>
              </a:spcBef>
              <a:spcAft>
                <a:spcPts val="0"/>
              </a:spcAft>
              <a:buNone/>
            </a:pPr>
            <a:r>
              <a:t/>
            </a:r>
            <a:endParaRPr sz="1350">
              <a:solidFill>
                <a:schemeClr val="dk1"/>
              </a:solidFill>
              <a:latin typeface="Source Sans Pro"/>
              <a:ea typeface="Source Sans Pro"/>
              <a:cs typeface="Source Sans Pro"/>
              <a:sym typeface="Source Sans Pro"/>
            </a:endParaRPr>
          </a:p>
          <a:p>
            <a:pPr indent="0" lvl="0" marL="457200" rtl="0" algn="just">
              <a:lnSpc>
                <a:spcPct val="160000"/>
              </a:lnSpc>
              <a:spcBef>
                <a:spcPts val="3500"/>
              </a:spcBef>
              <a:spcAft>
                <a:spcPts val="3500"/>
              </a:spcAft>
              <a:buNone/>
            </a:pPr>
            <a:r>
              <a:t/>
            </a:r>
            <a:endParaRPr sz="1350">
              <a:solidFill>
                <a:schemeClr val="dk1"/>
              </a:solidFill>
              <a:latin typeface="Source Sans Pro"/>
              <a:ea typeface="Source Sans Pro"/>
              <a:cs typeface="Source Sans Pro"/>
              <a:sym typeface="Source Sans Pro"/>
            </a:endParaRPr>
          </a:p>
        </p:txBody>
      </p:sp>
      <p:pic>
        <p:nvPicPr>
          <p:cNvPr id="226" name="Google Shape;226;p42"/>
          <p:cNvPicPr preferRelativeResize="0"/>
          <p:nvPr/>
        </p:nvPicPr>
        <p:blipFill>
          <a:blip r:embed="rId3">
            <a:alphaModFix/>
          </a:blip>
          <a:stretch>
            <a:fillRect/>
          </a:stretch>
        </p:blipFill>
        <p:spPr>
          <a:xfrm>
            <a:off x="3404750" y="2577500"/>
            <a:ext cx="3363376" cy="22429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3"/>
          <p:cNvSpPr txBox="1"/>
          <p:nvPr>
            <p:ph idx="1" type="subTitle"/>
          </p:nvPr>
        </p:nvSpPr>
        <p:spPr>
          <a:xfrm>
            <a:off x="909025" y="1296650"/>
            <a:ext cx="7369800" cy="2775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2900" lvl="0" marL="457200" rtl="0" algn="just">
              <a:lnSpc>
                <a:spcPct val="115000"/>
              </a:lnSpc>
              <a:spcBef>
                <a:spcPts val="0"/>
              </a:spcBef>
              <a:spcAft>
                <a:spcPts val="0"/>
              </a:spcAft>
              <a:buClr>
                <a:srgbClr val="434343"/>
              </a:buClr>
              <a:buSzPts val="1800"/>
              <a:buChar char="●"/>
            </a:pPr>
            <a:r>
              <a:rPr lang="en" sz="1800">
                <a:solidFill>
                  <a:srgbClr val="434343"/>
                </a:solidFill>
              </a:rPr>
              <a:t>Reconocer las características fundamentales, predominantes y distintivas de nuestra voz.</a:t>
            </a:r>
            <a:endParaRPr sz="1800">
              <a:solidFill>
                <a:srgbClr val="434343"/>
              </a:solidFill>
            </a:endParaRPr>
          </a:p>
          <a:p>
            <a:pPr indent="-342900" lvl="0" marL="457200" rtl="0" algn="just">
              <a:lnSpc>
                <a:spcPct val="115000"/>
              </a:lnSpc>
              <a:spcBef>
                <a:spcPts val="0"/>
              </a:spcBef>
              <a:spcAft>
                <a:spcPts val="0"/>
              </a:spcAft>
              <a:buClr>
                <a:srgbClr val="434343"/>
              </a:buClr>
              <a:buSzPts val="1800"/>
              <a:buChar char="●"/>
            </a:pPr>
            <a:r>
              <a:rPr lang="en" sz="1800">
                <a:solidFill>
                  <a:srgbClr val="434343"/>
                </a:solidFill>
              </a:rPr>
              <a:t>Inspirar nuestra interpretación en estereotipos vocales.</a:t>
            </a:r>
            <a:endParaRPr sz="1800">
              <a:solidFill>
                <a:srgbClr val="434343"/>
              </a:solidFill>
            </a:endParaRPr>
          </a:p>
          <a:p>
            <a:pPr indent="-342900" lvl="0" marL="457200" rtl="0" algn="just">
              <a:lnSpc>
                <a:spcPct val="115000"/>
              </a:lnSpc>
              <a:spcBef>
                <a:spcPts val="0"/>
              </a:spcBef>
              <a:spcAft>
                <a:spcPts val="0"/>
              </a:spcAft>
              <a:buClr>
                <a:srgbClr val="434343"/>
              </a:buClr>
              <a:buSzPts val="1800"/>
              <a:buChar char="●"/>
            </a:pPr>
            <a:r>
              <a:rPr lang="en" sz="1800">
                <a:solidFill>
                  <a:srgbClr val="434343"/>
                </a:solidFill>
              </a:rPr>
              <a:t>Practicar con nuestros resonadores y conocer nuestras posibilidades sonoras.</a:t>
            </a:r>
            <a:endParaRPr sz="1800">
              <a:solidFill>
                <a:srgbClr val="434343"/>
              </a:solidFill>
            </a:endParaRPr>
          </a:p>
          <a:p>
            <a:pPr indent="-342900" lvl="0" marL="457200" rtl="0" algn="just">
              <a:lnSpc>
                <a:spcPct val="115000"/>
              </a:lnSpc>
              <a:spcBef>
                <a:spcPts val="0"/>
              </a:spcBef>
              <a:spcAft>
                <a:spcPts val="0"/>
              </a:spcAft>
              <a:buClr>
                <a:srgbClr val="434343"/>
              </a:buClr>
              <a:buSzPts val="1800"/>
              <a:buChar char="●"/>
            </a:pPr>
            <a:r>
              <a:rPr lang="en" sz="1800">
                <a:solidFill>
                  <a:srgbClr val="434343"/>
                </a:solidFill>
              </a:rPr>
              <a:t>Partir de nuestra voz natural e ir aportándole otras características de distintas personalidades y diversas emociones (alegría, tristeza, enojo)</a:t>
            </a:r>
            <a:endParaRPr sz="1800">
              <a:solidFill>
                <a:srgbClr val="434343"/>
              </a:solidFill>
            </a:endParaRPr>
          </a:p>
          <a:p>
            <a:pPr indent="0" lvl="0" marL="0" rtl="0" algn="just">
              <a:lnSpc>
                <a:spcPct val="115000"/>
              </a:lnSpc>
              <a:spcBef>
                <a:spcPts val="900"/>
              </a:spcBef>
              <a:spcAft>
                <a:spcPts val="900"/>
              </a:spcAft>
              <a:buNone/>
            </a:pPr>
            <a:r>
              <a:t/>
            </a:r>
            <a:endParaRPr sz="1750">
              <a:solidFill>
                <a:srgbClr val="404041"/>
              </a:solidFill>
              <a:highlight>
                <a:srgbClr val="FFFFFF"/>
              </a:highlight>
            </a:endParaRPr>
          </a:p>
        </p:txBody>
      </p:sp>
      <p:sp>
        <p:nvSpPr>
          <p:cNvPr id="232" name="Google Shape;232;p43"/>
          <p:cNvSpPr txBox="1"/>
          <p:nvPr/>
        </p:nvSpPr>
        <p:spPr>
          <a:xfrm>
            <a:off x="571500" y="598250"/>
            <a:ext cx="7549800" cy="6141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600">
                <a:solidFill>
                  <a:schemeClr val="dk1"/>
                </a:solidFill>
                <a:latin typeface="Source Sans Pro"/>
                <a:ea typeface="Source Sans Pro"/>
                <a:cs typeface="Source Sans Pro"/>
                <a:sym typeface="Source Sans Pro"/>
              </a:rPr>
              <a:t>     </a:t>
            </a:r>
            <a:r>
              <a:rPr b="1" lang="en" sz="2700">
                <a:solidFill>
                  <a:srgbClr val="225A4D"/>
                </a:solidFill>
                <a:latin typeface="Source Sans Pro"/>
                <a:ea typeface="Source Sans Pro"/>
                <a:cs typeface="Source Sans Pro"/>
                <a:sym typeface="Source Sans Pro"/>
              </a:rPr>
              <a:t>Actuación e interpretación</a:t>
            </a:r>
            <a:endParaRPr b="1" sz="3100">
              <a:solidFill>
                <a:srgbClr val="404041"/>
              </a:solidFill>
              <a:latin typeface="Source Sans Pro"/>
              <a:ea typeface="Source Sans Pro"/>
              <a:cs typeface="Source Sans Pro"/>
              <a:sym typeface="Source Sans Pro"/>
            </a:endParaRPr>
          </a:p>
        </p:txBody>
      </p:sp>
      <p:pic>
        <p:nvPicPr>
          <p:cNvPr id="233" name="Google Shape;233;p43"/>
          <p:cNvPicPr preferRelativeResize="0"/>
          <p:nvPr/>
        </p:nvPicPr>
        <p:blipFill rotWithShape="1">
          <a:blip r:embed="rId3">
            <a:alphaModFix/>
          </a:blip>
          <a:srcRect b="0" l="0" r="0" t="15016"/>
          <a:stretch/>
        </p:blipFill>
        <p:spPr>
          <a:xfrm>
            <a:off x="3319875" y="3631825"/>
            <a:ext cx="2291199" cy="1298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subTitle"/>
          </p:nvPr>
        </p:nvSpPr>
        <p:spPr>
          <a:xfrm>
            <a:off x="822900" y="1633150"/>
            <a:ext cx="7498200" cy="2461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Comprender y conocer los fundamentos teóricos del lenguaje audiovisual; para incentivar y concientizar sobre los procesos de preproducción, producción y postproducción de contenidos sonoros y audiovisuales. Subsecuentemente, adquirir las habilidades para convertirse en generador de información, a partir del apoyo y creación de una red; junto con el comercio dentro de la comunidad. </a:t>
            </a:r>
            <a:endParaRPr sz="2200">
              <a:solidFill>
                <a:srgbClr val="434343"/>
              </a:solidFill>
            </a:endParaRPr>
          </a:p>
        </p:txBody>
      </p:sp>
      <p:sp>
        <p:nvSpPr>
          <p:cNvPr id="77" name="Google Shape;77;p17"/>
          <p:cNvSpPr txBox="1"/>
          <p:nvPr/>
        </p:nvSpPr>
        <p:spPr>
          <a:xfrm>
            <a:off x="822900" y="950125"/>
            <a:ext cx="780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Módulo 3   </a:t>
            </a:r>
            <a:r>
              <a:rPr b="1" lang="en" sz="2800">
                <a:solidFill>
                  <a:srgbClr val="BE6B7F"/>
                </a:solidFill>
                <a:latin typeface="Source Sans Pro"/>
                <a:ea typeface="Source Sans Pro"/>
                <a:cs typeface="Source Sans Pro"/>
                <a:sym typeface="Source Sans Pro"/>
              </a:rPr>
              <a:t>“</a:t>
            </a:r>
            <a:r>
              <a:rPr b="1" lang="en" sz="2800">
                <a:solidFill>
                  <a:srgbClr val="BE6B7F"/>
                </a:solidFill>
                <a:latin typeface="Source Sans Pro"/>
                <a:ea typeface="Source Sans Pro"/>
                <a:cs typeface="Source Sans Pro"/>
                <a:sym typeface="Source Sans Pro"/>
              </a:rPr>
              <a:t>Producción sonora y radial</a:t>
            </a:r>
            <a:r>
              <a:rPr b="1" lang="en" sz="2800">
                <a:solidFill>
                  <a:srgbClr val="BE6B7F"/>
                </a:solidFill>
                <a:latin typeface="Source Sans Pro"/>
                <a:ea typeface="Source Sans Pro"/>
                <a:cs typeface="Source Sans Pro"/>
                <a:sym typeface="Source Sans Pro"/>
              </a:rPr>
              <a:t>”</a:t>
            </a:r>
            <a:r>
              <a:rPr b="1" lang="en" sz="2800">
                <a:solidFill>
                  <a:srgbClr val="B24F68"/>
                </a:solidFill>
                <a:latin typeface="Source Sans Pro"/>
                <a:ea typeface="Source Sans Pro"/>
                <a:cs typeface="Source Sans Pro"/>
                <a:sym typeface="Source Sans Pro"/>
              </a:rPr>
              <a:t> </a:t>
            </a:r>
            <a:endParaRPr b="1" sz="2800">
              <a:solidFill>
                <a:srgbClr val="B24F68"/>
              </a:solidFill>
              <a:latin typeface="Source Sans Pro"/>
              <a:ea typeface="Source Sans Pro"/>
              <a:cs typeface="Source Sans Pro"/>
              <a:sym typeface="Source Sans Pr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44"/>
          <p:cNvPicPr preferRelativeResize="0"/>
          <p:nvPr/>
        </p:nvPicPr>
        <p:blipFill>
          <a:blip r:embed="rId3">
            <a:alphaModFix amt="90000"/>
          </a:blip>
          <a:stretch>
            <a:fillRect/>
          </a:stretch>
        </p:blipFill>
        <p:spPr>
          <a:xfrm>
            <a:off x="1533020" y="737750"/>
            <a:ext cx="6077950" cy="3786250"/>
          </a:xfrm>
          <a:prstGeom prst="rect">
            <a:avLst/>
          </a:prstGeom>
          <a:noFill/>
          <a:ln>
            <a:noFill/>
          </a:ln>
          <a:effectLst>
            <a:outerShdw blurRad="57150" rotWithShape="0" algn="bl" dir="7992000" dist="76200">
              <a:srgbClr val="595959">
                <a:alpha val="51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8"/>
          <p:cNvSpPr txBox="1"/>
          <p:nvPr>
            <p:ph idx="1" type="subTitle"/>
          </p:nvPr>
        </p:nvSpPr>
        <p:spPr>
          <a:xfrm>
            <a:off x="685800" y="1278850"/>
            <a:ext cx="7772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000">
                <a:solidFill>
                  <a:srgbClr val="434343"/>
                </a:solidFill>
              </a:rPr>
              <a:t>En física, el sonido es una vibración que se propaga como una onda acústica, a través de un medio de transmisión como un gas, líquido o sólido.</a:t>
            </a:r>
            <a:endParaRPr sz="2000">
              <a:solidFill>
                <a:srgbClr val="434343"/>
              </a:solidFill>
            </a:endParaRPr>
          </a:p>
          <a:p>
            <a:pPr indent="0" lvl="0" marL="0" rtl="0" algn="just">
              <a:spcBef>
                <a:spcPts val="0"/>
              </a:spcBef>
              <a:spcAft>
                <a:spcPts val="0"/>
              </a:spcAft>
              <a:buNone/>
            </a:pPr>
            <a:r>
              <a:t/>
            </a:r>
            <a:endParaRPr sz="2000">
              <a:solidFill>
                <a:srgbClr val="434343"/>
              </a:solidFill>
            </a:endParaRPr>
          </a:p>
          <a:p>
            <a:pPr indent="0" lvl="0" marL="0" rtl="0" algn="just">
              <a:spcBef>
                <a:spcPts val="0"/>
              </a:spcBef>
              <a:spcAft>
                <a:spcPts val="0"/>
              </a:spcAft>
              <a:buNone/>
            </a:pPr>
            <a:r>
              <a:rPr lang="en" sz="2000">
                <a:solidFill>
                  <a:srgbClr val="434343"/>
                </a:solidFill>
              </a:rPr>
              <a:t>En fisiología y psicología humanas, el sonido es la recepción de tales ondas y su percepción por parte del cerebro. Solo las ondas acústicas que tienen frecuencias que se encuentran entre aproximadamente 20 Hz y 20 kHz, el rango de frecuencia de audio, provocan una percepción auditiva en los humanos.</a:t>
            </a:r>
            <a:endParaRPr sz="2000">
              <a:solidFill>
                <a:srgbClr val="434343"/>
              </a:solidFill>
            </a:endParaRPr>
          </a:p>
        </p:txBody>
      </p:sp>
      <p:sp>
        <p:nvSpPr>
          <p:cNvPr id="83" name="Google Shape;83;p18"/>
          <p:cNvSpPr txBox="1"/>
          <p:nvPr/>
        </p:nvSpPr>
        <p:spPr>
          <a:xfrm>
            <a:off x="685800" y="530400"/>
            <a:ext cx="7554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rgbClr val="225A4D"/>
                </a:solidFill>
                <a:latin typeface="Source Sans Pro"/>
                <a:ea typeface="Source Sans Pro"/>
                <a:cs typeface="Source Sans Pro"/>
                <a:sym typeface="Source Sans Pro"/>
              </a:rPr>
              <a:t>El sonido</a:t>
            </a:r>
            <a:endParaRPr b="1">
              <a:solidFill>
                <a:srgbClr val="225A4D"/>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descr="No hay mejor manera de aprender qué es el sonido y cómo se propaga que realizando un experimento científico casero. &#10;&#10;Con este experimento musical te invitamos a descubrir por ti mismo cómo se propaga el sonido. ¿Sabes qué pasaría si las copas estuvieran vacías? ¡Prueba y averígualo! &#10;&#10;#Sonido #Propagación #Experimento&#10;&#10;Esto es lo que necesitas para replicar este experimento científico de forma fácil:&#10;&#10;✅ Cuatro copas de vino&#10;✅ Agua&#10;✅ Colorante líquido&#10;&#10;Para experimentar cómo se propaga el sonido, solo tienes que llenar las copas con agua, mojarte la punta del dedo y pasarlo por el borde circular de la copa. El sonido se produce por el efecto de la resonancia, generado por la fricción del dedo húmedo sobre el borde de la copa.&#10;&#10;Con este experimento científico casero podrás descubrir  las cualidades y las características del sonido. Es una manera muy sencilla de promover la pasión por la ciencia.&#10;&#10;Si quieres saber más visita nuestra publicación en la web: https://www.fundacionaquae.org/sabes-que-es-el-sonido/&#10;&#10;📺 Suscríbete a Nuestro Canal para Ver Nuestros Vídeos en tu Feed:&#10;https://www.youtube.com/fundacionaquae?sub_confirmation=1 &#10;&#10;🖥 Visita Nuestra Web para Saber Más sobre Fundación Aquae: &#10;https://www.fundacionaquae.org &#10;&#10;📱Síguenos en: &#10;• YouTube: https://www.youtube.com/fundacionaquae &#10;• Facebook:  https://es-es.facebook.com/fundacionaquae&#10;• Twitter:  https://twitter.com/FundacionAquae  |  @FundacionAquae&#10;• Instagram: https://www.instagram.com/fundacionaquae" id="88" name="Google Shape;88;p19" title="Averigua cómo se PROPAGA el SONIDO | Experimento">
            <a:hlinkClick r:id="rId3"/>
          </p:cNvPr>
          <p:cNvPicPr preferRelativeResize="0"/>
          <p:nvPr/>
        </p:nvPicPr>
        <p:blipFill>
          <a:blip r:embed="rId4">
            <a:alphaModFix/>
          </a:blip>
          <a:stretch>
            <a:fillRect/>
          </a:stretch>
        </p:blipFill>
        <p:spPr>
          <a:xfrm>
            <a:off x="1185250" y="774825"/>
            <a:ext cx="5279575" cy="3959675"/>
          </a:xfrm>
          <a:prstGeom prst="rect">
            <a:avLst/>
          </a:prstGeom>
          <a:noFill/>
          <a:ln>
            <a:noFill/>
          </a:ln>
        </p:spPr>
      </p:pic>
      <p:sp>
        <p:nvSpPr>
          <p:cNvPr id="89" name="Google Shape;89;p19"/>
          <p:cNvSpPr txBox="1"/>
          <p:nvPr/>
        </p:nvSpPr>
        <p:spPr>
          <a:xfrm>
            <a:off x="6572475" y="1499675"/>
            <a:ext cx="20946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225A4D"/>
                </a:solidFill>
                <a:latin typeface="Source Sans Pro"/>
                <a:ea typeface="Source Sans Pro"/>
                <a:cs typeface="Source Sans Pro"/>
                <a:sym typeface="Source Sans Pro"/>
              </a:rPr>
              <a:t>¿Sabes qué pasaría si las copas estuvieran vacías? ¡Prueba y averígualo! Esto se debe a la propagación del sonido a través de las ondas.</a:t>
            </a:r>
            <a:endParaRPr b="1" sz="1600">
              <a:solidFill>
                <a:srgbClr val="225A4D"/>
              </a:solidFill>
              <a:latin typeface="Source Sans Pro"/>
              <a:ea typeface="Source Sans Pro"/>
              <a:cs typeface="Source Sans Pro"/>
              <a:sym typeface="Source Sans Pr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000"/>
                                        <p:tgtEl>
                                          <p:spTgt spid="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0"/>
          <p:cNvSpPr txBox="1"/>
          <p:nvPr>
            <p:ph idx="1" type="subTitle"/>
          </p:nvPr>
        </p:nvSpPr>
        <p:spPr>
          <a:xfrm>
            <a:off x="685800" y="767025"/>
            <a:ext cx="7692600" cy="980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u="sng">
                <a:solidFill>
                  <a:schemeClr val="hlink"/>
                </a:solidFill>
                <a:hlinkClick r:id="rId3"/>
              </a:rPr>
              <a:t>DEFINICIÓN Y CARACTERÍSTICAS DEL SONIDO</a:t>
            </a:r>
            <a:r>
              <a:rPr lang="en" sz="2200">
                <a:solidFill>
                  <a:srgbClr val="434343"/>
                </a:solidFill>
              </a:rPr>
              <a:t>  </a:t>
            </a:r>
            <a:endParaRPr sz="2200">
              <a:solidFill>
                <a:srgbClr val="434343"/>
              </a:solidFill>
            </a:endParaRPr>
          </a:p>
          <a:p>
            <a:pPr indent="0" lvl="0" marL="0" rtl="0" algn="r">
              <a:spcBef>
                <a:spcPts val="0"/>
              </a:spcBef>
              <a:spcAft>
                <a:spcPts val="0"/>
              </a:spcAft>
              <a:buNone/>
            </a:pPr>
            <a:r>
              <a:rPr b="1" lang="en" sz="2200">
                <a:solidFill>
                  <a:srgbClr val="434343"/>
                </a:solidFill>
              </a:rPr>
              <a:t>Click</a:t>
            </a:r>
            <a:endParaRPr b="1" sz="2200">
              <a:solidFill>
                <a:srgbClr val="434343"/>
              </a:solidFill>
            </a:endParaRPr>
          </a:p>
          <a:p>
            <a:pPr indent="0" lvl="0" marL="0" rtl="0" algn="just">
              <a:spcBef>
                <a:spcPts val="0"/>
              </a:spcBef>
              <a:spcAft>
                <a:spcPts val="0"/>
              </a:spcAft>
              <a:buNone/>
            </a:pPr>
            <a:r>
              <a:t/>
            </a:r>
            <a:endParaRPr sz="2200">
              <a:solidFill>
                <a:srgbClr val="434343"/>
              </a:solidFill>
            </a:endParaRPr>
          </a:p>
        </p:txBody>
      </p:sp>
      <p:pic>
        <p:nvPicPr>
          <p:cNvPr id="95" name="Google Shape;95;p20"/>
          <p:cNvPicPr preferRelativeResize="0"/>
          <p:nvPr/>
        </p:nvPicPr>
        <p:blipFill rotWithShape="1">
          <a:blip r:embed="rId4">
            <a:alphaModFix/>
          </a:blip>
          <a:srcRect b="0" l="52403" r="0" t="46912"/>
          <a:stretch/>
        </p:blipFill>
        <p:spPr>
          <a:xfrm rot="-1176614">
            <a:off x="6345726" y="495775"/>
            <a:ext cx="1471325" cy="1641051"/>
          </a:xfrm>
          <a:prstGeom prst="rect">
            <a:avLst/>
          </a:prstGeom>
          <a:noFill/>
          <a:ln>
            <a:noFill/>
          </a:ln>
        </p:spPr>
      </p:pic>
      <p:pic>
        <p:nvPicPr>
          <p:cNvPr id="96" name="Google Shape;96;p20"/>
          <p:cNvPicPr preferRelativeResize="0"/>
          <p:nvPr/>
        </p:nvPicPr>
        <p:blipFill>
          <a:blip r:embed="rId5">
            <a:alphaModFix/>
          </a:blip>
          <a:stretch>
            <a:fillRect/>
          </a:stretch>
        </p:blipFill>
        <p:spPr>
          <a:xfrm>
            <a:off x="685800" y="1466025"/>
            <a:ext cx="5670350" cy="3187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1"/>
          <p:cNvSpPr txBox="1"/>
          <p:nvPr>
            <p:ph idx="1" type="subTitle"/>
          </p:nvPr>
        </p:nvSpPr>
        <p:spPr>
          <a:xfrm>
            <a:off x="685800" y="1202650"/>
            <a:ext cx="8006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434343"/>
                </a:solidFill>
              </a:rPr>
              <a:t>El lenguaje radiofónico combina recursos sonoros y no sonoros a través de la voz, la música, los efectos de sonido y el silencio. Todos estos elementos dependen del proceso técnico-expresivo en el que se combinan y también de la percepción sonora e imaginativa de los receptores. </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lang="en" sz="1800">
                <a:solidFill>
                  <a:srgbClr val="434343"/>
                </a:solidFill>
              </a:rPr>
              <a:t> </a:t>
            </a:r>
            <a:endParaRPr sz="1800">
              <a:solidFill>
                <a:srgbClr val="434343"/>
              </a:solidFill>
            </a:endParaRPr>
          </a:p>
        </p:txBody>
      </p:sp>
      <p:sp>
        <p:nvSpPr>
          <p:cNvPr id="102" name="Google Shape;102;p21"/>
          <p:cNvSpPr txBox="1"/>
          <p:nvPr/>
        </p:nvSpPr>
        <p:spPr>
          <a:xfrm>
            <a:off x="685800" y="606600"/>
            <a:ext cx="7554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rgbClr val="225A4D"/>
                </a:solidFill>
                <a:latin typeface="Source Sans Pro"/>
                <a:ea typeface="Source Sans Pro"/>
                <a:cs typeface="Source Sans Pro"/>
                <a:sym typeface="Source Sans Pro"/>
              </a:rPr>
              <a:t>Lenguaje sonoro y radiofónico</a:t>
            </a:r>
            <a:endParaRPr b="1">
              <a:solidFill>
                <a:srgbClr val="225A4D"/>
              </a:solidFill>
            </a:endParaRPr>
          </a:p>
        </p:txBody>
      </p:sp>
      <p:pic>
        <p:nvPicPr>
          <p:cNvPr id="103" name="Google Shape;103;p21"/>
          <p:cNvPicPr preferRelativeResize="0"/>
          <p:nvPr/>
        </p:nvPicPr>
        <p:blipFill rotWithShape="1">
          <a:blip r:embed="rId3">
            <a:alphaModFix/>
          </a:blip>
          <a:srcRect b="0" l="0" r="0" t="7304"/>
          <a:stretch/>
        </p:blipFill>
        <p:spPr>
          <a:xfrm>
            <a:off x="3005423" y="2630450"/>
            <a:ext cx="3367152" cy="20814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idx="1" type="subTitle"/>
          </p:nvPr>
        </p:nvSpPr>
        <p:spPr>
          <a:xfrm>
            <a:off x="345050" y="691950"/>
            <a:ext cx="83676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434343"/>
                </a:solidFill>
              </a:rPr>
              <a:t>Para que tengas una aproximación a los nuevos dispositivos con los que cuenta hoy la radio  para llegar a </a:t>
            </a:r>
            <a:r>
              <a:rPr lang="en" sz="1800">
                <a:solidFill>
                  <a:srgbClr val="434343"/>
                </a:solidFill>
              </a:rPr>
              <a:t>los</a:t>
            </a:r>
            <a:r>
              <a:rPr lang="en" sz="1800">
                <a:solidFill>
                  <a:srgbClr val="434343"/>
                </a:solidFill>
              </a:rPr>
              <a:t> oyentes te proponemos que veas los siguiente videos:</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457200" rtl="0" algn="just">
              <a:spcBef>
                <a:spcPts val="0"/>
              </a:spcBef>
              <a:spcAft>
                <a:spcPts val="0"/>
              </a:spcAft>
              <a:buNone/>
            </a:pPr>
            <a:r>
              <a:rPr b="1" lang="en" sz="1300">
                <a:solidFill>
                  <a:srgbClr val="434343"/>
                </a:solidFill>
              </a:rPr>
              <a:t>          </a:t>
            </a:r>
            <a:r>
              <a:rPr b="1" lang="en" sz="1300">
                <a:solidFill>
                  <a:srgbClr val="434343"/>
                </a:solidFill>
              </a:rPr>
              <a:t>–La gracia del podcast, de Magic Markers. 			         -¿Cómo hacer un podcast? </a:t>
            </a:r>
            <a:endParaRPr b="1" sz="13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t/>
            </a:r>
            <a:endParaRPr sz="1800">
              <a:solidFill>
                <a:srgbClr val="434343"/>
              </a:solidFill>
            </a:endParaRPr>
          </a:p>
        </p:txBody>
      </p:sp>
      <p:pic>
        <p:nvPicPr>
          <p:cNvPr descr="¡Magic Markers está estrenando un podcast! Pero en lugar de anunciar la noticia y ya, nos dio por explicar un poco la gracia de este formato. En http://www.magicmarkers.tv/podcast van a encontrar los episodios y también nos pueden buscar en cualquier aplicación de podcast.&#10;&#10;Agradecimientos a Laura Rojas Aponte que lleva echando este cuento, casi con las mismas palabras, desde hace un buen rato. http://www.laurarojasaponte.com/" id="109" name="Google Shape;109;p22" title="Qué es un podcast">
            <a:hlinkClick r:id="rId3"/>
          </p:cNvPr>
          <p:cNvPicPr preferRelativeResize="0"/>
          <p:nvPr/>
        </p:nvPicPr>
        <p:blipFill>
          <a:blip r:embed="rId4">
            <a:alphaModFix/>
          </a:blip>
          <a:stretch>
            <a:fillRect/>
          </a:stretch>
        </p:blipFill>
        <p:spPr>
          <a:xfrm>
            <a:off x="708275" y="1908725"/>
            <a:ext cx="3994650" cy="2995975"/>
          </a:xfrm>
          <a:prstGeom prst="rect">
            <a:avLst/>
          </a:prstGeom>
          <a:noFill/>
          <a:ln>
            <a:noFill/>
          </a:ln>
        </p:spPr>
      </p:pic>
      <p:pic>
        <p:nvPicPr>
          <p:cNvPr descr="Gracias a Squarespace por patrocinar este video. Consigue un 10% de descuento en tu primera compra de Squarespace: http://squarespace.com/juanpedro&#10;&#10;Las Graficas que utilizo en mis videos las encuentras aquí: http://bit.ly/1lNHMQY&#10;&#10;Mis Equipos:&#10;&#10;Cámara de Estudio: http://amzn.to/2p1j4zn&#10;Cámara de Vlog: http://amzn.to/2qlpFZp&#10;Cámara de Acción: http://amzn.to/2po7Qr0&#10;Micrófono Principal: http://amzn.to/2qpWEZA&#10;Micrófono Locuciones: http://amzn.to/2p1ioKi&#10;Luces Estudio: http://amzn.to/2oYDcBl&#10;Anillo de Luz: http://amzn.to/2oQg7FO&#10;Audífonos de Edición: http://amzn.to/2pPL8tn&#10;Audífonos de Viaje: http://amzn.to/2oYFRe2&#10;Mi Drone: http://amzn.to/2qwx0BI&#10;&#10;&#10;Concursos y conversaciones con la comunidad en mis Redes Sociales:&#10;&#10;Facebook: http://www.facebook.com/juanpedrotv&#10;Instagram: http://www.instagram.com/juanpedrotv&#10;Twitter: http://www.twitter.com/juanpedrotv&#10;&#10;Contacto Comercial: comercial@juanpedrotv.com&#10;&#10;Yo realizo estos videos porque es mi sueño, es lo que pienso al levantarme y lo que me permite dormir feliz, hacer lo que amo y compartirlo con ustedes, siempre les estaré agradecido. &#10;&#10;No eres solo lo que tienes, tienes solo lo que eres.&#10;&#10;Juan Pedro Verdier" id="110" name="Google Shape;110;p22" title="COMO HACER UN PODCAST">
            <a:hlinkClick r:id="rId5"/>
          </p:cNvPr>
          <p:cNvPicPr preferRelativeResize="0"/>
          <p:nvPr/>
        </p:nvPicPr>
        <p:blipFill>
          <a:blip r:embed="rId6">
            <a:alphaModFix/>
          </a:blip>
          <a:stretch>
            <a:fillRect/>
          </a:stretch>
        </p:blipFill>
        <p:spPr>
          <a:xfrm>
            <a:off x="4857150" y="1908700"/>
            <a:ext cx="3994650" cy="2996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1000"/>
                                        <p:tgtEl>
                                          <p:spTgt spid="1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idx="1" type="subTitle"/>
          </p:nvPr>
        </p:nvSpPr>
        <p:spPr>
          <a:xfrm>
            <a:off x="568800" y="691950"/>
            <a:ext cx="8006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lang="en" sz="1800">
                <a:solidFill>
                  <a:srgbClr val="434343"/>
                </a:solidFill>
              </a:rPr>
              <a:t>También te dejo algunos ejemplos para escuchar, para disfrutar, y también para que puedas analizar y entender las particularidades y potencialidades que tiene este formato:</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lang="en" sz="1800" u="sng">
                <a:solidFill>
                  <a:schemeClr val="hlink"/>
                </a:solidFill>
                <a:hlinkClick r:id="rId3"/>
              </a:rPr>
              <a:t>https://www.espn.com.ar/radio/play/_/id/29907169</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lang="en" sz="1800" u="sng">
                <a:solidFill>
                  <a:schemeClr val="hlink"/>
                </a:solidFill>
                <a:hlinkClick r:id="rId4"/>
              </a:rPr>
              <a:t>https://www.marcadorint.com/articulos/podcasts/</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rPr lang="en" sz="1800" u="sng">
                <a:solidFill>
                  <a:schemeClr val="hlink"/>
                </a:solidFill>
                <a:hlinkClick r:id="rId5"/>
              </a:rPr>
              <a:t>https://open.spotify.com/episode/4ENNW7T3ajHFMptmDHcOD0?go=1&amp;sp_cid=5718fcda021af13b589386e1c73e5f66&amp;t=1&amp;utm_source=embed_player_p&amp;utm_medium=desktop&amp;nd=1</a:t>
            </a:r>
            <a:endParaRPr sz="1800">
              <a:solidFill>
                <a:srgbClr val="434343"/>
              </a:solidFill>
            </a:endParaRPr>
          </a:p>
          <a:p>
            <a:pPr indent="0" lvl="0" marL="0" rtl="0" algn="just">
              <a:spcBef>
                <a:spcPts val="0"/>
              </a:spcBef>
              <a:spcAft>
                <a:spcPts val="0"/>
              </a:spcAft>
              <a:buNone/>
            </a:pPr>
            <a:r>
              <a:t/>
            </a:r>
            <a:endParaRPr sz="1800">
              <a:solidFill>
                <a:srgbClr val="434343"/>
              </a:solidFill>
            </a:endParaRPr>
          </a:p>
          <a:p>
            <a:pPr indent="0" lvl="0" marL="0" rtl="0" algn="just">
              <a:spcBef>
                <a:spcPts val="0"/>
              </a:spcBef>
              <a:spcAft>
                <a:spcPts val="0"/>
              </a:spcAft>
              <a:buNone/>
            </a:pPr>
            <a:r>
              <a:t/>
            </a:r>
            <a:endParaRPr sz="1800">
              <a:solidFill>
                <a:srgbClr val="43434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3F3F3"/>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