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Source Sans Pro"/>
      <p:regular r:id="rId22"/>
      <p:bold r:id="rId23"/>
      <p:italic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76"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SourceSansPro-regular.fntdata"/><Relationship Id="rId21" Type="http://schemas.openxmlformats.org/officeDocument/2006/relationships/slide" Target="slides/slide16.xml"/><Relationship Id="rId24" Type="http://schemas.openxmlformats.org/officeDocument/2006/relationships/font" Target="fonts/SourceSansPro-italic.fntdata"/><Relationship Id="rId23" Type="http://schemas.openxmlformats.org/officeDocument/2006/relationships/font" Target="fonts/SourceSansPr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font" Target="fonts/SourceSansPro-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1a89d4539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1a89d4539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43ea2c07b8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43ea2c07b8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43ea2c07b8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43ea2c07b8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43ea2c07b8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43ea2c07b8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43ea2c07b8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43ea2c07b8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1a8403190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1a8403190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1a89d45392_7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1a89d45392_7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43ea2c07b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43ea2c07b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43ea2c07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43ea2c07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1a84031900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1a84031900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1a89d451d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1a89d451d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1a8fd12a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1a8fd12a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2120f8414c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2120f8414c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43ea2c07b8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43ea2c07b8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43ea2c07b8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43ea2c07b8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43ea2c07b8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43ea2c07b8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V"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Font typeface="Source Sans Pro"/>
              <a:buNone/>
              <a:defRPr sz="5200">
                <a:latin typeface="Source Sans Pro"/>
                <a:ea typeface="Source Sans Pro"/>
                <a:cs typeface="Source Sans Pro"/>
                <a:sym typeface="Source Sans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Source Sans Pro"/>
              <a:buNone/>
              <a:defRPr sz="28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360">
          <p15:clr>
            <a:srgbClr val="FA7B17"/>
          </p15:clr>
        </p15:guide>
        <p15:guide id="2" pos="5432">
          <p15:clr>
            <a:srgbClr val="FA7B17"/>
          </p15:clr>
        </p15:guide>
        <p15:guide id="3" orient="horz" pos="2850">
          <p15:clr>
            <a:srgbClr val="FA7B17"/>
          </p15:clr>
        </p15:guide>
        <p15:guide id="4" orient="horz" pos="72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1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1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extLst>
    <p:ext uri="{DCECCB84-F9BA-43D5-87BE-67443E8EF086}">
      <p15:sldGuideLst>
        <p15:guide id="1" pos="288">
          <p15:clr>
            <a:srgbClr val="FA7B17"/>
          </p15:clr>
        </p15:guide>
        <p15:guide id="2" pos="5472">
          <p15:clr>
            <a:srgbClr val="FA7B17"/>
          </p15:clr>
        </p15:guide>
        <p15:guide id="3" orient="horz" pos="469">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360">
          <p15:clr>
            <a:srgbClr val="FA7B17"/>
          </p15:clr>
        </p15:guide>
        <p15:guide id="2" pos="5439">
          <p15:clr>
            <a:srgbClr val="FA7B17"/>
          </p15:clr>
        </p15:guide>
        <p15:guide id="3" orient="horz" pos="612">
          <p15:clr>
            <a:srgbClr val="FA7B17"/>
          </p15:clr>
        </p15:guide>
        <p15:guide id="4" orient="horz" pos="280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30" name="Shape 30"/>
        <p:cNvGrpSpPr/>
        <p:nvPr/>
      </p:nvGrpSpPr>
      <p:grpSpPr>
        <a:xfrm>
          <a:off x="0" y="0"/>
          <a:ext cx="0" cy="0"/>
          <a:chOff x="0" y="0"/>
          <a:chExt cx="0" cy="0"/>
        </a:xfrm>
      </p:grpSpPr>
      <p:sp>
        <p:nvSpPr>
          <p:cNvPr id="31" name="Google Shape;31;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p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9"/>
          <p:cNvSpPr txBox="1"/>
          <p:nvPr/>
        </p:nvSpPr>
        <p:spPr>
          <a:xfrm>
            <a:off x="7158900" y="4524000"/>
            <a:ext cx="1985100" cy="615600"/>
          </a:xfrm>
          <a:prstGeom prst="rect">
            <a:avLst/>
          </a:prstGeom>
          <a:solidFill>
            <a:srgbClr val="E8E9E8"/>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8E9E8"/>
                </a:solidFill>
              </a:rPr>
              <a:t>PERRO</a:t>
            </a:r>
            <a:endParaRPr sz="3000">
              <a:solidFill>
                <a:srgbClr val="E8E9E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 name="Shape 40"/>
        <p:cNvGrpSpPr/>
        <p:nvPr/>
      </p:nvGrpSpPr>
      <p:grpSpPr>
        <a:xfrm>
          <a:off x="0" y="0"/>
          <a:ext cx="0" cy="0"/>
          <a:chOff x="0" y="0"/>
          <a:chExt cx="0" cy="0"/>
        </a:xfrm>
      </p:grpSpPr>
      <p:sp>
        <p:nvSpPr>
          <p:cNvPr id="41" name="Google Shape;41;p1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0" y="0"/>
            <a:ext cx="9144000" cy="523200"/>
          </a:xfrm>
          <a:prstGeom prst="rect">
            <a:avLst/>
          </a:prstGeom>
          <a:solidFill>
            <a:srgbClr val="A12345"/>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200">
                <a:solidFill>
                  <a:srgbClr val="F3F3F3"/>
                </a:solidFill>
                <a:latin typeface="Open Sans"/>
                <a:ea typeface="Open Sans"/>
                <a:cs typeface="Open Sans"/>
                <a:sym typeface="Open Sans"/>
              </a:rPr>
              <a:t> </a:t>
            </a:r>
            <a:r>
              <a:rPr b="1" lang="en" sz="2000">
                <a:solidFill>
                  <a:srgbClr val="F3F3F3"/>
                </a:solidFill>
                <a:latin typeface="Open Sans"/>
                <a:ea typeface="Open Sans"/>
                <a:cs typeface="Open Sans"/>
                <a:sym typeface="Open Sans"/>
              </a:rPr>
              <a:t>AUTONOMÍA ECONÓMICA - RADIO AUDIO Y VIDEO</a:t>
            </a:r>
            <a:endParaRPr b="1" sz="2000">
              <a:solidFill>
                <a:srgbClr val="F3F3F3"/>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35mm.es/tipos-de-guiones/" TargetMode="External"/><Relationship Id="rId4" Type="http://schemas.openxmlformats.org/officeDocument/2006/relationships/hyperlink" Target="https://www.ulima.edu.pe/sites/default/files/page/file/6_storytelling_storybord_w.pdf" TargetMode="External"/><Relationship Id="rId5" Type="http://schemas.openxmlformats.org/officeDocument/2006/relationships/hyperlink" Target="https://www.esdesignbarcelona.com/actualidad/diseno-publicitario/que-diferencia-hay-entre-el-storytelling-y-el-storydoing" TargetMode="External"/><Relationship Id="rId6"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hyperlink" Target="https://www.facebook.com/watch/live/?ref=watch_permalink&amp;v=182482102124057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youtube.com/watch?v=0Xdkx0rLONw"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prezi.com/fx-zwsjgqkc2/aspectos-morfologicos-del-lenguaje-audiovisual/" TargetMode="External"/><Relationship Id="rId4" Type="http://schemas.openxmlformats.org/officeDocument/2006/relationships/hyperlink" Target="https://prezi.com/fx-zwsjgqkc2/aspectos-morfologicos-del-lenguaje-audiovisua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sixtoon.files.wordpress.com/2015/04/manual-basico-de-narrativa-y-lenguaje-audiovisual.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ctrTitle"/>
          </p:nvPr>
        </p:nvSpPr>
        <p:spPr>
          <a:xfrm>
            <a:off x="311700" y="561100"/>
            <a:ext cx="8520600" cy="13887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b="1" lang="en" sz="5000">
                <a:solidFill>
                  <a:srgbClr val="225A4D"/>
                </a:solidFill>
              </a:rPr>
              <a:t>RADIO, AUDIO Y VIDEO </a:t>
            </a:r>
            <a:br>
              <a:rPr lang="en" sz="3700">
                <a:solidFill>
                  <a:srgbClr val="000000"/>
                </a:solidFill>
              </a:rPr>
            </a:br>
            <a:r>
              <a:rPr lang="en" sz="3200">
                <a:solidFill>
                  <a:srgbClr val="A12345"/>
                </a:solidFill>
              </a:rPr>
              <a:t>AUTONOMÍA ECONÓMICA</a:t>
            </a:r>
            <a:endParaRPr sz="3200">
              <a:solidFill>
                <a:srgbClr val="A12345"/>
              </a:solidFill>
            </a:endParaRPr>
          </a:p>
        </p:txBody>
      </p:sp>
      <p:sp>
        <p:nvSpPr>
          <p:cNvPr id="64" name="Google Shape;64;p15"/>
          <p:cNvSpPr txBox="1"/>
          <p:nvPr>
            <p:ph idx="1" type="subTitle"/>
          </p:nvPr>
        </p:nvSpPr>
        <p:spPr>
          <a:xfrm>
            <a:off x="311700" y="1933575"/>
            <a:ext cx="8520600" cy="7926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434343"/>
                </a:solidFill>
                <a:latin typeface="Source Sans Pro"/>
                <a:ea typeface="Source Sans Pro"/>
                <a:cs typeface="Source Sans Pro"/>
                <a:sym typeface="Source Sans Pro"/>
              </a:rPr>
              <a:t>MÓDULO </a:t>
            </a:r>
            <a:r>
              <a:rPr b="1" lang="en">
                <a:solidFill>
                  <a:srgbClr val="434343"/>
                </a:solidFill>
              </a:rPr>
              <a:t>2</a:t>
            </a:r>
            <a:endParaRPr b="1">
              <a:solidFill>
                <a:srgbClr val="434343"/>
              </a:solidFill>
            </a:endParaRPr>
          </a:p>
          <a:p>
            <a:pPr indent="0" lvl="0" marL="0" rtl="0" algn="ctr">
              <a:lnSpc>
                <a:spcPct val="100000"/>
              </a:lnSpc>
              <a:spcBef>
                <a:spcPts val="0"/>
              </a:spcBef>
              <a:spcAft>
                <a:spcPts val="0"/>
              </a:spcAft>
              <a:buNone/>
            </a:pPr>
            <a:r>
              <a:rPr lang="en">
                <a:solidFill>
                  <a:srgbClr val="434343"/>
                </a:solidFill>
                <a:latin typeface="Source Sans Pro"/>
                <a:ea typeface="Source Sans Pro"/>
                <a:cs typeface="Source Sans Pro"/>
                <a:sym typeface="Source Sans Pro"/>
              </a:rPr>
              <a:t>“</a:t>
            </a:r>
            <a:r>
              <a:rPr lang="en">
                <a:solidFill>
                  <a:srgbClr val="434343"/>
                </a:solidFill>
              </a:rPr>
              <a:t>LENGUAJE EN</a:t>
            </a:r>
            <a:r>
              <a:rPr lang="en">
                <a:solidFill>
                  <a:srgbClr val="434343"/>
                </a:solidFill>
              </a:rPr>
              <a:t> LOS MEDIOS</a:t>
            </a:r>
            <a:r>
              <a:rPr lang="en">
                <a:solidFill>
                  <a:srgbClr val="434343"/>
                </a:solidFill>
                <a:latin typeface="Source Sans Pro"/>
                <a:ea typeface="Source Sans Pro"/>
                <a:cs typeface="Source Sans Pro"/>
                <a:sym typeface="Source Sans Pro"/>
              </a:rPr>
              <a:t>”</a:t>
            </a:r>
            <a:endParaRPr sz="2000">
              <a:solidFill>
                <a:srgbClr val="434343"/>
              </a:solidFill>
              <a:latin typeface="Source Sans Pro"/>
              <a:ea typeface="Source Sans Pro"/>
              <a:cs typeface="Source Sans Pro"/>
              <a:sym typeface="Source Sans Pro"/>
            </a:endParaRPr>
          </a:p>
        </p:txBody>
      </p:sp>
      <p:pic>
        <p:nvPicPr>
          <p:cNvPr id="65" name="Google Shape;65;p15"/>
          <p:cNvPicPr preferRelativeResize="0"/>
          <p:nvPr/>
        </p:nvPicPr>
        <p:blipFill rotWithShape="1">
          <a:blip r:embed="rId3">
            <a:alphaModFix/>
          </a:blip>
          <a:srcRect b="28952" l="0" r="0" t="8201"/>
          <a:stretch/>
        </p:blipFill>
        <p:spPr>
          <a:xfrm>
            <a:off x="1965300" y="2882900"/>
            <a:ext cx="5213400" cy="218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4"/>
          <p:cNvSpPr txBox="1"/>
          <p:nvPr>
            <p:ph idx="1" type="subTitle"/>
          </p:nvPr>
        </p:nvSpPr>
        <p:spPr>
          <a:xfrm>
            <a:off x="508150" y="521000"/>
            <a:ext cx="8217300" cy="360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solidFill>
                  <a:srgbClr val="F07575"/>
                </a:solidFill>
              </a:rPr>
              <a:t>Producción y rodaje</a:t>
            </a:r>
            <a:endParaRPr b="1" sz="1800">
              <a:solidFill>
                <a:srgbClr val="F07575"/>
              </a:solidFill>
            </a:endParaRPr>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En esta fase se pone en práctica todo lo establecido en el guión técnico y el plan de trabajo, además de comenzar con las jornadas de grabación de la obra audiovisual.</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Aquí es donde el equipo técnico entra en juego para lograr que el resultado sea lo mejor posible. Al final de cada jornada, se visualiza lo grabado durante ese día para así, planificar el día siguiente por si no se ha cumplido lo establecido en el plan de trabajo.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19" name="Google Shape;119;p24"/>
          <p:cNvPicPr preferRelativeResize="0"/>
          <p:nvPr/>
        </p:nvPicPr>
        <p:blipFill>
          <a:blip r:embed="rId3">
            <a:alphaModFix/>
          </a:blip>
          <a:stretch>
            <a:fillRect/>
          </a:stretch>
        </p:blipFill>
        <p:spPr>
          <a:xfrm>
            <a:off x="3135725" y="3058375"/>
            <a:ext cx="2962152" cy="197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5"/>
          <p:cNvSpPr txBox="1"/>
          <p:nvPr>
            <p:ph idx="1" type="subTitle"/>
          </p:nvPr>
        </p:nvSpPr>
        <p:spPr>
          <a:xfrm>
            <a:off x="508150" y="521000"/>
            <a:ext cx="8341200" cy="360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solidFill>
                  <a:srgbClr val="F07575"/>
                </a:solidFill>
              </a:rPr>
              <a:t>P</a:t>
            </a:r>
            <a:r>
              <a:rPr b="1" lang="en" sz="1800">
                <a:solidFill>
                  <a:srgbClr val="F07575"/>
                </a:solidFill>
              </a:rPr>
              <a:t>ostproducción</a:t>
            </a:r>
            <a:endParaRPr b="1" sz="1800">
              <a:solidFill>
                <a:srgbClr val="F07575"/>
              </a:solidFill>
            </a:endParaRPr>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a:t>
            </a:r>
            <a:r>
              <a:rPr lang="en" sz="1800"/>
              <a:t>s la última fase de una producción audiovisual, aquí se selecciona de entre todo el material grabado, las tomas que servirán para la producción final. Se trata de otra etapa primordial, ya que es en la que se ensambla y se da forma a la obra.</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Por otro lado, se añaden, si es necesario; efectos visuales o animaciones para lograr la atmósfera y el resultado esperado.</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25" name="Google Shape;125;p25"/>
          <p:cNvPicPr preferRelativeResize="0"/>
          <p:nvPr/>
        </p:nvPicPr>
        <p:blipFill rotWithShape="1">
          <a:blip r:embed="rId3">
            <a:alphaModFix/>
          </a:blip>
          <a:srcRect b="7462" l="0" r="0" t="34461"/>
          <a:stretch/>
        </p:blipFill>
        <p:spPr>
          <a:xfrm>
            <a:off x="3455400" y="2918900"/>
            <a:ext cx="2446701" cy="20659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6"/>
          <p:cNvSpPr txBox="1"/>
          <p:nvPr>
            <p:ph type="ctrTitle"/>
          </p:nvPr>
        </p:nvSpPr>
        <p:spPr>
          <a:xfrm>
            <a:off x="74375" y="369975"/>
            <a:ext cx="8985600" cy="80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D</a:t>
            </a:r>
            <a:r>
              <a:rPr b="1" lang="en" sz="2800">
                <a:solidFill>
                  <a:srgbClr val="225A4D"/>
                </a:solidFill>
              </a:rPr>
              <a:t>epartamentos del proceso de producción audiovisual </a:t>
            </a:r>
            <a:endParaRPr b="1" sz="2800">
              <a:solidFill>
                <a:srgbClr val="225A4D"/>
              </a:solidFill>
            </a:endParaRPr>
          </a:p>
        </p:txBody>
      </p:sp>
      <p:sp>
        <p:nvSpPr>
          <p:cNvPr id="131" name="Google Shape;131;p26"/>
          <p:cNvSpPr txBox="1"/>
          <p:nvPr>
            <p:ph idx="1" type="subTitle"/>
          </p:nvPr>
        </p:nvSpPr>
        <p:spPr>
          <a:xfrm>
            <a:off x="546150" y="1196250"/>
            <a:ext cx="6766200" cy="3228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t>Director: </a:t>
            </a:r>
            <a:r>
              <a:rPr lang="en" sz="1800"/>
              <a:t>es el responsable final de una producción audiovisual. Es quien más clara tiene la estructura narrativa y es el encargado de guiar a todos los integrantes hacia una misma dirección.</a:t>
            </a:r>
            <a:endParaRPr sz="1800"/>
          </a:p>
          <a:p>
            <a:pPr indent="0" lvl="0" marL="0" rtl="0" algn="just">
              <a:spcBef>
                <a:spcPts val="1000"/>
              </a:spcBef>
              <a:spcAft>
                <a:spcPts val="0"/>
              </a:spcAft>
              <a:buNone/>
            </a:pPr>
            <a:r>
              <a:rPr b="1" lang="en" sz="1800"/>
              <a:t>Productor:</a:t>
            </a:r>
            <a:r>
              <a:rPr lang="en" sz="1800"/>
              <a:t> se va a encargar de toda la logística que demande la producción: recursos técnicos, locaciones, etc.</a:t>
            </a:r>
            <a:endParaRPr sz="1800"/>
          </a:p>
          <a:p>
            <a:pPr indent="0" lvl="0" marL="0" rtl="0" algn="just">
              <a:spcBef>
                <a:spcPts val="1000"/>
              </a:spcBef>
              <a:spcAft>
                <a:spcPts val="0"/>
              </a:spcAft>
              <a:buNone/>
            </a:pPr>
            <a:r>
              <a:rPr b="1" lang="en" sz="1800"/>
              <a:t>Guionista:</a:t>
            </a:r>
            <a:r>
              <a:rPr lang="en" sz="1800"/>
              <a:t> es el encargado de redactar la historia y tenerla presente en todas las fases de producción. </a:t>
            </a:r>
            <a:endParaRPr sz="1800"/>
          </a:p>
          <a:p>
            <a:pPr indent="0" lvl="0" marL="0" rtl="0" algn="just">
              <a:spcBef>
                <a:spcPts val="1000"/>
              </a:spcBef>
              <a:spcAft>
                <a:spcPts val="0"/>
              </a:spcAft>
              <a:buNone/>
            </a:pPr>
            <a:r>
              <a:rPr b="1" lang="en" sz="1800"/>
              <a:t>Arte: </a:t>
            </a:r>
            <a:r>
              <a:rPr lang="en" sz="1800"/>
              <a:t>Vestir y ambientar los espacios en donde se llevarán a cabo las acciones</a:t>
            </a:r>
            <a:endParaRPr sz="1800"/>
          </a:p>
          <a:p>
            <a:pPr indent="0" lvl="0" marL="0" rtl="0" algn="just">
              <a:spcBef>
                <a:spcPts val="1000"/>
              </a:spcBef>
              <a:spcAft>
                <a:spcPts val="0"/>
              </a:spcAft>
              <a:buNone/>
            </a:pPr>
            <a:r>
              <a:rPr b="1" lang="en" sz="1800"/>
              <a:t>Vestuario y maquillaje: </a:t>
            </a:r>
            <a:r>
              <a:rPr lang="en" sz="1800"/>
              <a:t>brindar el aspecto de los personajes.</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32" name="Google Shape;132;p26"/>
          <p:cNvPicPr preferRelativeResize="0"/>
          <p:nvPr/>
        </p:nvPicPr>
        <p:blipFill>
          <a:blip r:embed="rId3">
            <a:alphaModFix/>
          </a:blip>
          <a:stretch>
            <a:fillRect/>
          </a:stretch>
        </p:blipFill>
        <p:spPr>
          <a:xfrm>
            <a:off x="7082425" y="778975"/>
            <a:ext cx="1616975" cy="1616975"/>
          </a:xfrm>
          <a:prstGeom prst="rect">
            <a:avLst/>
          </a:prstGeom>
          <a:noFill/>
          <a:ln>
            <a:noFill/>
          </a:ln>
        </p:spPr>
      </p:pic>
      <p:pic>
        <p:nvPicPr>
          <p:cNvPr id="133" name="Google Shape;133;p26"/>
          <p:cNvPicPr preferRelativeResize="0"/>
          <p:nvPr/>
        </p:nvPicPr>
        <p:blipFill>
          <a:blip r:embed="rId4">
            <a:alphaModFix/>
          </a:blip>
          <a:stretch>
            <a:fillRect/>
          </a:stretch>
        </p:blipFill>
        <p:spPr>
          <a:xfrm>
            <a:off x="7861450" y="2016888"/>
            <a:ext cx="1434950" cy="1434925"/>
          </a:xfrm>
          <a:prstGeom prst="rect">
            <a:avLst/>
          </a:prstGeom>
          <a:noFill/>
          <a:ln>
            <a:noFill/>
          </a:ln>
        </p:spPr>
      </p:pic>
      <p:pic>
        <p:nvPicPr>
          <p:cNvPr id="134" name="Google Shape;134;p26"/>
          <p:cNvPicPr preferRelativeResize="0"/>
          <p:nvPr/>
        </p:nvPicPr>
        <p:blipFill rotWithShape="1">
          <a:blip r:embed="rId5">
            <a:alphaModFix/>
          </a:blip>
          <a:srcRect b="-9865" l="0" r="0" t="0"/>
          <a:stretch/>
        </p:blipFill>
        <p:spPr>
          <a:xfrm>
            <a:off x="7489625" y="3139175"/>
            <a:ext cx="812675" cy="983750"/>
          </a:xfrm>
          <a:prstGeom prst="rect">
            <a:avLst/>
          </a:prstGeom>
          <a:noFill/>
          <a:ln>
            <a:noFill/>
          </a:ln>
        </p:spPr>
      </p:pic>
      <p:pic>
        <p:nvPicPr>
          <p:cNvPr id="135" name="Google Shape;135;p26"/>
          <p:cNvPicPr preferRelativeResize="0"/>
          <p:nvPr/>
        </p:nvPicPr>
        <p:blipFill>
          <a:blip r:embed="rId6">
            <a:alphaModFix/>
          </a:blip>
          <a:stretch>
            <a:fillRect/>
          </a:stretch>
        </p:blipFill>
        <p:spPr>
          <a:xfrm>
            <a:off x="6581475" y="3983700"/>
            <a:ext cx="1112150" cy="111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ctrTitle"/>
          </p:nvPr>
        </p:nvSpPr>
        <p:spPr>
          <a:xfrm>
            <a:off x="74375" y="369975"/>
            <a:ext cx="8985600" cy="80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Departamentos del proceso de producción audiovisual </a:t>
            </a:r>
            <a:endParaRPr b="1" sz="2800">
              <a:solidFill>
                <a:srgbClr val="225A4D"/>
              </a:solidFill>
            </a:endParaRPr>
          </a:p>
        </p:txBody>
      </p:sp>
      <p:sp>
        <p:nvSpPr>
          <p:cNvPr id="141" name="Google Shape;141;p27"/>
          <p:cNvSpPr txBox="1"/>
          <p:nvPr>
            <p:ph idx="1" type="subTitle"/>
          </p:nvPr>
        </p:nvSpPr>
        <p:spPr>
          <a:xfrm>
            <a:off x="546150" y="1196250"/>
            <a:ext cx="6766200" cy="3228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t>Director de fotografía:</a:t>
            </a:r>
            <a:r>
              <a:rPr lang="en" sz="1800"/>
              <a:t> su función es llevar a cabo la estética visual de la producción, tanto encuadres como iluminación.</a:t>
            </a:r>
            <a:endParaRPr sz="1800"/>
          </a:p>
          <a:p>
            <a:pPr indent="0" lvl="0" marL="0" rtl="0" algn="just">
              <a:spcBef>
                <a:spcPts val="1000"/>
              </a:spcBef>
              <a:spcAft>
                <a:spcPts val="0"/>
              </a:spcAft>
              <a:buNone/>
            </a:pPr>
            <a:r>
              <a:rPr b="1" lang="en" sz="1800"/>
              <a:t>Sonidista:</a:t>
            </a:r>
            <a:r>
              <a:rPr lang="en" sz="1800"/>
              <a:t> encargado del registro de audio de la producción, además de la edición y mezcla del sonido, una vez concluida la filmación. </a:t>
            </a:r>
            <a:endParaRPr sz="1800"/>
          </a:p>
          <a:p>
            <a:pPr indent="0" lvl="0" marL="0" rtl="0" algn="just">
              <a:spcBef>
                <a:spcPts val="1000"/>
              </a:spcBef>
              <a:spcAft>
                <a:spcPts val="0"/>
              </a:spcAft>
              <a:buNone/>
            </a:pPr>
            <a:r>
              <a:rPr b="1" lang="en" sz="1800"/>
              <a:t>Editor: </a:t>
            </a:r>
            <a:r>
              <a:rPr lang="en" sz="1800"/>
              <a:t>Dar ritmo, sentido y coherencia al material filmado.</a:t>
            </a:r>
            <a:endParaRPr sz="1800"/>
          </a:p>
          <a:p>
            <a:pPr indent="0" lvl="0" marL="0" rtl="0" algn="just">
              <a:spcBef>
                <a:spcPts val="1000"/>
              </a:spcBef>
              <a:spcAft>
                <a:spcPts val="0"/>
              </a:spcAft>
              <a:buNone/>
            </a:pPr>
            <a:r>
              <a:rPr b="1" lang="en" sz="1800"/>
              <a:t>Montajista:</a:t>
            </a:r>
            <a:r>
              <a:rPr lang="en" sz="1800"/>
              <a:t> persona encargada de realizar el montaje final, llevar a cabo la conjunción de audios, efectos especiales, música y escenas para que formen parte de un único producto, darle el sentido deseado. En ocasiones este puesto es cubierto por el mismo director, porque se necesita tener presente el hilo narrativo de la historia.</a:t>
            </a:r>
            <a:endParaRPr sz="1800"/>
          </a:p>
          <a:p>
            <a:pPr indent="0" lvl="0" marL="0" rtl="0" algn="just">
              <a:spcBef>
                <a:spcPts val="100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42" name="Google Shape;142;p27"/>
          <p:cNvPicPr preferRelativeResize="0"/>
          <p:nvPr/>
        </p:nvPicPr>
        <p:blipFill>
          <a:blip r:embed="rId3">
            <a:alphaModFix/>
          </a:blip>
          <a:stretch>
            <a:fillRect/>
          </a:stretch>
        </p:blipFill>
        <p:spPr>
          <a:xfrm>
            <a:off x="7405250" y="959425"/>
            <a:ext cx="1422300" cy="1422300"/>
          </a:xfrm>
          <a:prstGeom prst="rect">
            <a:avLst/>
          </a:prstGeom>
          <a:noFill/>
          <a:ln>
            <a:noFill/>
          </a:ln>
        </p:spPr>
      </p:pic>
      <p:pic>
        <p:nvPicPr>
          <p:cNvPr id="143" name="Google Shape;143;p27"/>
          <p:cNvPicPr preferRelativeResize="0"/>
          <p:nvPr/>
        </p:nvPicPr>
        <p:blipFill>
          <a:blip r:embed="rId4">
            <a:alphaModFix/>
          </a:blip>
          <a:stretch>
            <a:fillRect/>
          </a:stretch>
        </p:blipFill>
        <p:spPr>
          <a:xfrm>
            <a:off x="6856725" y="2141173"/>
            <a:ext cx="1503150" cy="861150"/>
          </a:xfrm>
          <a:prstGeom prst="rect">
            <a:avLst/>
          </a:prstGeom>
          <a:noFill/>
          <a:ln>
            <a:noFill/>
          </a:ln>
        </p:spPr>
      </p:pic>
      <p:pic>
        <p:nvPicPr>
          <p:cNvPr id="144" name="Google Shape;144;p27"/>
          <p:cNvPicPr preferRelativeResize="0"/>
          <p:nvPr/>
        </p:nvPicPr>
        <p:blipFill>
          <a:blip r:embed="rId5">
            <a:alphaModFix/>
          </a:blip>
          <a:stretch>
            <a:fillRect/>
          </a:stretch>
        </p:blipFill>
        <p:spPr>
          <a:xfrm>
            <a:off x="7499386" y="3099925"/>
            <a:ext cx="1396075" cy="13960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8"/>
          <p:cNvSpPr txBox="1"/>
          <p:nvPr>
            <p:ph type="ctrTitle"/>
          </p:nvPr>
        </p:nvSpPr>
        <p:spPr>
          <a:xfrm>
            <a:off x="311700" y="6683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Desarrollo de la idea escrita. </a:t>
            </a:r>
            <a:endParaRPr b="1" sz="2800">
              <a:solidFill>
                <a:srgbClr val="BE6B7F"/>
              </a:solidFill>
            </a:endParaRPr>
          </a:p>
        </p:txBody>
      </p:sp>
      <p:sp>
        <p:nvSpPr>
          <p:cNvPr id="150" name="Google Shape;150;p28"/>
          <p:cNvSpPr txBox="1"/>
          <p:nvPr>
            <p:ph idx="1" type="subTitle"/>
          </p:nvPr>
        </p:nvSpPr>
        <p:spPr>
          <a:xfrm>
            <a:off x="215500" y="1326575"/>
            <a:ext cx="3593100" cy="32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La importancia de una idea escrita y los tipos de guión</a:t>
            </a:r>
            <a:endParaRPr sz="2000"/>
          </a:p>
          <a:p>
            <a:pPr indent="0" lvl="0" marL="0" rtl="0" algn="l">
              <a:spcBef>
                <a:spcPts val="0"/>
              </a:spcBef>
              <a:spcAft>
                <a:spcPts val="0"/>
              </a:spcAft>
              <a:buNone/>
            </a:pPr>
            <a:r>
              <a:rPr lang="en" sz="2000" u="sng">
                <a:solidFill>
                  <a:schemeClr val="hlink"/>
                </a:solidFill>
                <a:hlinkClick r:id="rId3"/>
              </a:rPr>
              <a:t>El guión</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 sz="2000"/>
              <a:t>Storytelling  y Storyboard </a:t>
            </a:r>
            <a:endParaRPr sz="2000"/>
          </a:p>
          <a:p>
            <a:pPr indent="0" lvl="0" marL="0" rtl="0" algn="l">
              <a:spcBef>
                <a:spcPts val="0"/>
              </a:spcBef>
              <a:spcAft>
                <a:spcPts val="0"/>
              </a:spcAft>
              <a:buNone/>
            </a:pPr>
            <a:br>
              <a:rPr lang="en" sz="2000"/>
            </a:br>
            <a:r>
              <a:rPr lang="en" sz="2000" u="sng">
                <a:solidFill>
                  <a:schemeClr val="hlink"/>
                </a:solidFill>
                <a:hlinkClick r:id="rId4"/>
              </a:rPr>
              <a:t>Storytelling/Storyboard</a:t>
            </a:r>
            <a:br>
              <a:rPr lang="en" sz="2000"/>
            </a:br>
            <a:br>
              <a:rPr lang="en" sz="2000"/>
            </a:br>
            <a:r>
              <a:rPr lang="en" sz="2000" u="sng">
                <a:solidFill>
                  <a:schemeClr val="hlink"/>
                </a:solidFill>
                <a:hlinkClick r:id="rId5"/>
              </a:rPr>
              <a:t>¿Qué diferencia hay entre el storytelling y el storydoing?</a:t>
            </a:r>
            <a:endParaRPr sz="2000"/>
          </a:p>
        </p:txBody>
      </p:sp>
      <p:pic>
        <p:nvPicPr>
          <p:cNvPr id="151" name="Google Shape;151;p28"/>
          <p:cNvPicPr preferRelativeResize="0"/>
          <p:nvPr/>
        </p:nvPicPr>
        <p:blipFill rotWithShape="1">
          <a:blip r:embed="rId6">
            <a:alphaModFix/>
          </a:blip>
          <a:srcRect b="0" l="4841" r="2411" t="0"/>
          <a:stretch/>
        </p:blipFill>
        <p:spPr>
          <a:xfrm>
            <a:off x="3422375" y="1326563"/>
            <a:ext cx="5486117" cy="3159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Storytelling</a:t>
            </a:r>
            <a:endParaRPr b="1" sz="2800">
              <a:solidFill>
                <a:srgbClr val="BE6B7F"/>
              </a:solidFill>
            </a:endParaRPr>
          </a:p>
        </p:txBody>
      </p:sp>
      <p:pic>
        <p:nvPicPr>
          <p:cNvPr id="157" name="Google Shape;157;p29"/>
          <p:cNvPicPr preferRelativeResize="0"/>
          <p:nvPr/>
        </p:nvPicPr>
        <p:blipFill>
          <a:blip r:embed="rId3">
            <a:alphaModFix/>
          </a:blip>
          <a:stretch>
            <a:fillRect/>
          </a:stretch>
        </p:blipFill>
        <p:spPr>
          <a:xfrm>
            <a:off x="1954625" y="1143000"/>
            <a:ext cx="6269195" cy="3524675"/>
          </a:xfrm>
          <a:prstGeom prst="rect">
            <a:avLst/>
          </a:prstGeom>
          <a:noFill/>
          <a:ln>
            <a:noFill/>
          </a:ln>
        </p:spPr>
      </p:pic>
      <p:sp>
        <p:nvSpPr>
          <p:cNvPr id="158" name="Google Shape;158;p29"/>
          <p:cNvSpPr txBox="1"/>
          <p:nvPr/>
        </p:nvSpPr>
        <p:spPr>
          <a:xfrm>
            <a:off x="991350" y="4425150"/>
            <a:ext cx="733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9" name="Google Shape;159;p29"/>
          <p:cNvSpPr txBox="1"/>
          <p:nvPr/>
        </p:nvSpPr>
        <p:spPr>
          <a:xfrm>
            <a:off x="57475" y="1494200"/>
            <a:ext cx="1795800" cy="130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434343"/>
                </a:solidFill>
                <a:latin typeface="Source Sans Pro"/>
                <a:ea typeface="Source Sans Pro"/>
                <a:cs typeface="Source Sans Pro"/>
                <a:sym typeface="Source Sans Pro"/>
              </a:rPr>
              <a:t>Aprender a contar una historia</a:t>
            </a:r>
            <a:endParaRPr sz="1800">
              <a:solidFill>
                <a:srgbClr val="434343"/>
              </a:solidFill>
              <a:latin typeface="Source Sans Pro"/>
              <a:ea typeface="Source Sans Pro"/>
              <a:cs typeface="Source Sans Pro"/>
              <a:sym typeface="Source Sans Pro"/>
            </a:endParaRPr>
          </a:p>
          <a:p>
            <a:pPr indent="0" lvl="0" marL="0" rtl="0" algn="l">
              <a:spcBef>
                <a:spcPts val="0"/>
              </a:spcBef>
              <a:spcAft>
                <a:spcPts val="0"/>
              </a:spcAft>
              <a:buNone/>
            </a:pPr>
            <a:r>
              <a:rPr lang="en" sz="1900" u="sng">
                <a:solidFill>
                  <a:schemeClr val="hlink"/>
                </a:solidFill>
                <a:hlinkClick r:id="rId4"/>
              </a:rPr>
              <a:t>Storytelling</a:t>
            </a:r>
            <a:endParaRPr sz="2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30"/>
          <p:cNvPicPr preferRelativeResize="0"/>
          <p:nvPr/>
        </p:nvPicPr>
        <p:blipFill>
          <a:blip r:embed="rId3">
            <a:alphaModFix/>
          </a:blip>
          <a:stretch>
            <a:fillRect/>
          </a:stretch>
        </p:blipFill>
        <p:spPr>
          <a:xfrm>
            <a:off x="351000" y="921350"/>
            <a:ext cx="8442000" cy="3390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idx="1" type="subTitle"/>
          </p:nvPr>
        </p:nvSpPr>
        <p:spPr>
          <a:xfrm>
            <a:off x="685800" y="1507450"/>
            <a:ext cx="7772400" cy="287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Adquirir conocimientos y técnicas de la práctica audiovisual, mediante una metodología teórico-práctica para comunicar y transmitir de manera efectiva, a través de la realización de proyectos de audio y video mediante el uso de las tecnologías digitales con base en las competencias desarrolladas en el programa de Educación para la Autonomía Económica con la finalidad de ejercer la autonomía tecnológica y económica desde una perspectiva comunitaria. </a:t>
            </a:r>
            <a:endParaRPr sz="2200">
              <a:solidFill>
                <a:srgbClr val="434343"/>
              </a:solidFill>
            </a:endParaRPr>
          </a:p>
        </p:txBody>
      </p:sp>
      <p:sp>
        <p:nvSpPr>
          <p:cNvPr id="71" name="Google Shape;71;p16"/>
          <p:cNvSpPr txBox="1"/>
          <p:nvPr/>
        </p:nvSpPr>
        <p:spPr>
          <a:xfrm>
            <a:off x="685800" y="911400"/>
            <a:ext cx="7554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general del taller</a:t>
            </a:r>
            <a:endParaRPr b="1">
              <a:solidFill>
                <a:srgbClr val="225A4D"/>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subTitle"/>
          </p:nvPr>
        </p:nvSpPr>
        <p:spPr>
          <a:xfrm>
            <a:off x="822900" y="1633150"/>
            <a:ext cx="7498200" cy="2461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200">
                <a:solidFill>
                  <a:srgbClr val="434343"/>
                </a:solidFill>
              </a:rPr>
              <a:t>Producir contenidos sonoros y audiovisuales relevantes, así como la distribución y difusión de los mismos, y de esta forma contribuir, a partir de una óptica comunitaria, teniendo presente en todo momento las normas y lineamientos establecidos en las distintas plataformas y medios de difusión.</a:t>
            </a:r>
            <a:endParaRPr sz="2200">
              <a:solidFill>
                <a:srgbClr val="434343"/>
              </a:solidFill>
            </a:endParaRPr>
          </a:p>
        </p:txBody>
      </p:sp>
      <p:sp>
        <p:nvSpPr>
          <p:cNvPr id="77" name="Google Shape;77;p17"/>
          <p:cNvSpPr txBox="1"/>
          <p:nvPr/>
        </p:nvSpPr>
        <p:spPr>
          <a:xfrm>
            <a:off x="822900" y="950125"/>
            <a:ext cx="771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25A4D"/>
                </a:solidFill>
                <a:latin typeface="Source Sans Pro"/>
                <a:ea typeface="Source Sans Pro"/>
                <a:cs typeface="Source Sans Pro"/>
                <a:sym typeface="Source Sans Pro"/>
              </a:rPr>
              <a:t>Objetivo </a:t>
            </a:r>
            <a:r>
              <a:rPr b="1" lang="en" sz="2800">
                <a:solidFill>
                  <a:srgbClr val="225A4D"/>
                </a:solidFill>
                <a:latin typeface="Source Sans Pro"/>
                <a:ea typeface="Source Sans Pro"/>
                <a:cs typeface="Source Sans Pro"/>
                <a:sym typeface="Source Sans Pro"/>
              </a:rPr>
              <a:t>Módulo 2   </a:t>
            </a:r>
            <a:r>
              <a:rPr b="1" lang="en" sz="2800">
                <a:solidFill>
                  <a:srgbClr val="BE6B7F"/>
                </a:solidFill>
                <a:latin typeface="Source Sans Pro"/>
                <a:ea typeface="Source Sans Pro"/>
                <a:cs typeface="Source Sans Pro"/>
                <a:sym typeface="Source Sans Pro"/>
              </a:rPr>
              <a:t>“Lenguaje en los medios”</a:t>
            </a:r>
            <a:r>
              <a:rPr b="1" lang="en" sz="2800">
                <a:solidFill>
                  <a:srgbClr val="B24F68"/>
                </a:solidFill>
                <a:latin typeface="Source Sans Pro"/>
                <a:ea typeface="Source Sans Pro"/>
                <a:cs typeface="Source Sans Pro"/>
                <a:sym typeface="Source Sans Pro"/>
              </a:rPr>
              <a:t> </a:t>
            </a:r>
            <a:endParaRPr b="1" sz="2800">
              <a:solidFill>
                <a:srgbClr val="B24F68"/>
              </a:solidFill>
              <a:latin typeface="Source Sans Pro"/>
              <a:ea typeface="Source Sans Pro"/>
              <a:cs typeface="Source Sans Pro"/>
              <a:sym typeface="Source Sans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ph type="ctrTitle"/>
          </p:nvPr>
        </p:nvSpPr>
        <p:spPr>
          <a:xfrm>
            <a:off x="311700" y="439775"/>
            <a:ext cx="8520600" cy="65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BE6B7F"/>
                </a:solidFill>
              </a:rPr>
              <a:t> Introducción a la producción sonora y audiovisual</a:t>
            </a:r>
            <a:endParaRPr b="1" sz="2800">
              <a:solidFill>
                <a:srgbClr val="BE6B7F"/>
              </a:solidFill>
            </a:endParaRPr>
          </a:p>
        </p:txBody>
      </p:sp>
      <p:pic>
        <p:nvPicPr>
          <p:cNvPr id="83" name="Google Shape;83;p18" title="LOS CÓDIGOS DEL LENGUAJE AUDIOVISUAL">
            <a:hlinkClick r:id="rId3"/>
          </p:cNvPr>
          <p:cNvPicPr preferRelativeResize="0"/>
          <p:nvPr/>
        </p:nvPicPr>
        <p:blipFill>
          <a:blip r:embed="rId4">
            <a:alphaModFix/>
          </a:blip>
          <a:stretch>
            <a:fillRect/>
          </a:stretch>
        </p:blipFill>
        <p:spPr>
          <a:xfrm>
            <a:off x="1875150" y="1044925"/>
            <a:ext cx="5393700" cy="404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ph type="ctrTitle"/>
          </p:nvPr>
        </p:nvSpPr>
        <p:spPr>
          <a:xfrm>
            <a:off x="311700" y="674775"/>
            <a:ext cx="8520600" cy="80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Aspectos del lenguaje audiovisual</a:t>
            </a:r>
            <a:endParaRPr b="1" sz="2800">
              <a:solidFill>
                <a:srgbClr val="225A4D"/>
              </a:solidFill>
            </a:endParaRPr>
          </a:p>
          <a:p>
            <a:pPr indent="0" lvl="0" marL="0" rtl="0" algn="ctr">
              <a:spcBef>
                <a:spcPts val="0"/>
              </a:spcBef>
              <a:spcAft>
                <a:spcPts val="0"/>
              </a:spcAft>
              <a:buNone/>
            </a:pPr>
            <a:r>
              <a:rPr b="1" lang="en" sz="2800">
                <a:solidFill>
                  <a:srgbClr val="225A4D"/>
                </a:solidFill>
              </a:rPr>
              <a:t> (morfológicos, sintáctico</a:t>
            </a:r>
            <a:r>
              <a:rPr b="1" lang="en" sz="2800">
                <a:solidFill>
                  <a:srgbClr val="225A4D"/>
                </a:solidFill>
              </a:rPr>
              <a:t>s…</a:t>
            </a:r>
            <a:r>
              <a:rPr b="1" lang="en" sz="2800">
                <a:solidFill>
                  <a:srgbClr val="225A4D"/>
                </a:solidFill>
              </a:rPr>
              <a:t>)</a:t>
            </a:r>
            <a:endParaRPr b="1" sz="2800">
              <a:solidFill>
                <a:srgbClr val="225A4D"/>
              </a:solidFill>
            </a:endParaRPr>
          </a:p>
        </p:txBody>
      </p:sp>
      <p:sp>
        <p:nvSpPr>
          <p:cNvPr id="89" name="Google Shape;89;p19"/>
          <p:cNvSpPr txBox="1"/>
          <p:nvPr>
            <p:ph idx="1" type="subTitle"/>
          </p:nvPr>
        </p:nvSpPr>
        <p:spPr>
          <a:xfrm>
            <a:off x="571500" y="1447800"/>
            <a:ext cx="8051700" cy="3228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t>Morfológicos: </a:t>
            </a:r>
            <a:r>
              <a:rPr lang="en" sz="1800"/>
              <a:t>Son simplemente los </a:t>
            </a:r>
            <a:r>
              <a:rPr lang="en" sz="1800"/>
              <a:t>elementos </a:t>
            </a:r>
            <a:r>
              <a:rPr lang="en" sz="1800"/>
              <a:t>sonoros</a:t>
            </a:r>
            <a:r>
              <a:rPr lang="en" sz="1800"/>
              <a:t> y visuales; entre estos últimos destacan los abstractos, los esquemáticos y los figurativos.</a:t>
            </a:r>
            <a:br>
              <a:rPr lang="en" sz="1800"/>
            </a:br>
            <a:r>
              <a:rPr lang="en" sz="1800"/>
              <a:t>Con respecto a los sonoros son cuatro los que lo conforman: el silencio, la música, la voz y los efectos.</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b="1" lang="en" sz="1800"/>
              <a:t>Semánticos: </a:t>
            </a:r>
            <a:r>
              <a:rPr lang="en" sz="1800"/>
              <a:t>Este aspecto va relacionado directamente con los dos anteriores ya que es el que le da significado connotativo o denotativo según si son subjetivos u objetivos. Para ello se utilizan recursos como puede ser la elipsis, la comparación, el juego de ideas… Pero también lo son los propiamente lingüísticos como la ironía, las frases hechas o las onomatopeyas, entre otras.</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ph type="ctrTitle"/>
          </p:nvPr>
        </p:nvSpPr>
        <p:spPr>
          <a:xfrm>
            <a:off x="311700" y="674775"/>
            <a:ext cx="8520600" cy="80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Aspectos del lenguaje audiovisual</a:t>
            </a:r>
            <a:endParaRPr b="1" sz="2800">
              <a:solidFill>
                <a:srgbClr val="225A4D"/>
              </a:solidFill>
            </a:endParaRPr>
          </a:p>
          <a:p>
            <a:pPr indent="0" lvl="0" marL="0" rtl="0" algn="ctr">
              <a:spcBef>
                <a:spcPts val="0"/>
              </a:spcBef>
              <a:spcAft>
                <a:spcPts val="0"/>
              </a:spcAft>
              <a:buNone/>
            </a:pPr>
            <a:r>
              <a:rPr b="1" lang="en" sz="2800">
                <a:solidFill>
                  <a:srgbClr val="225A4D"/>
                </a:solidFill>
              </a:rPr>
              <a:t> (morfológicos, sintácticos…)</a:t>
            </a:r>
            <a:endParaRPr b="1" sz="2800">
              <a:solidFill>
                <a:srgbClr val="225A4D"/>
              </a:solidFill>
            </a:endParaRPr>
          </a:p>
        </p:txBody>
      </p:sp>
      <p:sp>
        <p:nvSpPr>
          <p:cNvPr id="95" name="Google Shape;95;p20"/>
          <p:cNvSpPr txBox="1"/>
          <p:nvPr>
            <p:ph idx="1" type="subTitle"/>
          </p:nvPr>
        </p:nvSpPr>
        <p:spPr>
          <a:xfrm>
            <a:off x="571500" y="1600200"/>
            <a:ext cx="8051700" cy="2828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t>Estéticos: </a:t>
            </a:r>
            <a:r>
              <a:rPr lang="en" sz="1800"/>
              <a:t>Por supuesto se necesita de los aspectos estéticos para que el lenguaje audiovisual cobre sentido. En este apartado incluiríamos aquellos que fomentaran los elementos para el receptor del agrado, lo bello o lo armónico.</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rPr b="1" lang="en" sz="1800"/>
              <a:t>Didácticos: </a:t>
            </a:r>
            <a:r>
              <a:rPr lang="en" sz="1800"/>
              <a:t>Y en ocasiones la pieza audiovisual necesita incluir en su lenguaje aspectos didácticos para ayudar al espectador a captar mejor el mensaje: preguntas, resúmenes… Es una forma de comprender los contenidos, o cuando la función es más pedagógica, de interiorizar su aprendizaje</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Clr>
                <a:schemeClr val="dk1"/>
              </a:buClr>
              <a:buSzPts val="1100"/>
              <a:buFont typeface="Arial"/>
              <a:buNone/>
            </a:pPr>
            <a:r>
              <a:rPr lang="en" sz="1800" u="sng">
                <a:solidFill>
                  <a:schemeClr val="accent5"/>
                </a:solidFill>
                <a:hlinkClick r:id="rId3">
                  <a:extLst>
                    <a:ext uri="{A12FA001-AC4F-418D-AE19-62706E023703}">
                      <ahyp:hlinkClr val="tx"/>
                    </a:ext>
                  </a:extLst>
                </a:hlinkClick>
              </a:rPr>
              <a:t>Aspectos morfológicos del lenguaje audiovisual</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u="sng">
                <a:solidFill>
                  <a:schemeClr val="hlink"/>
                </a:solidFill>
                <a:hlinkClick r:id="rId4"/>
              </a:rPr>
              <a:t>Aspectos morfológicos del lenguaje audiovisual</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1"/>
          <p:cNvSpPr txBox="1"/>
          <p:nvPr>
            <p:ph type="ctrTitle"/>
          </p:nvPr>
        </p:nvSpPr>
        <p:spPr>
          <a:xfrm>
            <a:off x="311700" y="465475"/>
            <a:ext cx="8520600" cy="63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Lenguaje y narrativa audiovisual</a:t>
            </a:r>
            <a:endParaRPr b="1" sz="2800">
              <a:solidFill>
                <a:srgbClr val="225A4D"/>
              </a:solidFill>
            </a:endParaRPr>
          </a:p>
        </p:txBody>
      </p:sp>
      <p:sp>
        <p:nvSpPr>
          <p:cNvPr id="101" name="Google Shape;101;p21"/>
          <p:cNvSpPr txBox="1"/>
          <p:nvPr>
            <p:ph idx="1" type="subTitle"/>
          </p:nvPr>
        </p:nvSpPr>
        <p:spPr>
          <a:xfrm>
            <a:off x="311700" y="1143000"/>
            <a:ext cx="8661600" cy="3228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Si queremos una definición de qué es el lenguaje audiovisual, podemos referirnos al libro “Manual básico de lenguaje y narrativa audiovisual” ahí lo entienden como una serie de conceptos a incorporar por todo el equipo de producción: </a:t>
            </a:r>
            <a:br>
              <a:rPr lang="en" sz="1800"/>
            </a:br>
            <a:endParaRPr sz="1900"/>
          </a:p>
          <a:p>
            <a:pPr indent="0" lvl="0" marL="0" rtl="0" algn="ctr">
              <a:lnSpc>
                <a:spcPct val="142857"/>
              </a:lnSpc>
              <a:spcBef>
                <a:spcPts val="0"/>
              </a:spcBef>
              <a:spcAft>
                <a:spcPts val="0"/>
              </a:spcAft>
              <a:buNone/>
            </a:pPr>
            <a:r>
              <a:rPr i="1" lang="en" sz="1650">
                <a:solidFill>
                  <a:srgbClr val="990000"/>
                </a:solidFill>
              </a:rPr>
              <a:t>"Participar activamente en el proceso de comunicación conlleva (…) un espíritu de alfabetización entendiendo como tal que todos los miembros de un grupo compartan el mismo significado asignado a un cuerpo común. Desde el punto de vista del lenguaje y narrativa audiovisual alfabetizarse quiere decir aprender las reglas, como mínimo las básicas"</a:t>
            </a:r>
            <a:endParaRPr i="1" sz="1650">
              <a:solidFill>
                <a:srgbClr val="990000"/>
              </a:solidFill>
            </a:endParaRPr>
          </a:p>
          <a:p>
            <a:pPr indent="0" lvl="0" marL="0" rtl="0" algn="ctr">
              <a:lnSpc>
                <a:spcPct val="142857"/>
              </a:lnSpc>
              <a:spcBef>
                <a:spcPts val="0"/>
              </a:spcBef>
              <a:spcAft>
                <a:spcPts val="0"/>
              </a:spcAft>
              <a:buClr>
                <a:schemeClr val="dk1"/>
              </a:buClr>
              <a:buSzPts val="1100"/>
              <a:buFont typeface="Arial"/>
              <a:buNone/>
            </a:pPr>
            <a:r>
              <a:t/>
            </a:r>
            <a:endParaRPr i="1" sz="1650">
              <a:solidFill>
                <a:srgbClr val="990000"/>
              </a:solidFill>
            </a:endParaRPr>
          </a:p>
          <a:p>
            <a:pPr indent="0" lvl="0" marL="0" rtl="0" algn="ctr">
              <a:lnSpc>
                <a:spcPct val="142857"/>
              </a:lnSpc>
              <a:spcBef>
                <a:spcPts val="0"/>
              </a:spcBef>
              <a:spcAft>
                <a:spcPts val="0"/>
              </a:spcAft>
              <a:buNone/>
            </a:pPr>
            <a:r>
              <a:rPr b="1" lang="en" sz="1650">
                <a:solidFill>
                  <a:srgbClr val="F07575"/>
                </a:solidFill>
              </a:rPr>
              <a:t>Federico Fernández Díez y José Martínez Abadía </a:t>
            </a:r>
            <a:endParaRPr b="1" sz="1650">
              <a:solidFill>
                <a:srgbClr val="F07575"/>
              </a:solidFill>
            </a:endParaRPr>
          </a:p>
          <a:p>
            <a:pPr indent="0" lvl="0" marL="0" rtl="0" algn="ctr">
              <a:lnSpc>
                <a:spcPct val="142857"/>
              </a:lnSpc>
              <a:spcBef>
                <a:spcPts val="0"/>
              </a:spcBef>
              <a:spcAft>
                <a:spcPts val="0"/>
              </a:spcAft>
              <a:buNone/>
            </a:pPr>
            <a:r>
              <a:rPr b="1" lang="en" sz="1650" u="sng">
                <a:solidFill>
                  <a:schemeClr val="hlink"/>
                </a:solidFill>
                <a:hlinkClick r:id="rId3"/>
              </a:rPr>
              <a:t>Manual básico de lenguaje y narrativa audiovisual”</a:t>
            </a:r>
            <a:endParaRPr b="1" sz="1650">
              <a:solidFill>
                <a:srgbClr val="F07575"/>
              </a:solidFill>
            </a:endParaRPr>
          </a:p>
          <a:p>
            <a:pPr indent="0" lvl="0" marL="0" rtl="0" algn="ctr">
              <a:lnSpc>
                <a:spcPct val="142857"/>
              </a:lnSpc>
              <a:spcBef>
                <a:spcPts val="0"/>
              </a:spcBef>
              <a:spcAft>
                <a:spcPts val="0"/>
              </a:spcAft>
              <a:buClr>
                <a:schemeClr val="dk1"/>
              </a:buClr>
              <a:buSzPts val="1100"/>
              <a:buFont typeface="Arial"/>
              <a:buNone/>
            </a:pPr>
            <a:r>
              <a:t/>
            </a:r>
            <a:endParaRPr b="1" sz="1650">
              <a:solidFill>
                <a:srgbClr val="F07575"/>
              </a:solidFill>
            </a:endParaRPr>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2"/>
          <p:cNvSpPr txBox="1"/>
          <p:nvPr>
            <p:ph type="ctrTitle"/>
          </p:nvPr>
        </p:nvSpPr>
        <p:spPr>
          <a:xfrm>
            <a:off x="311700" y="369975"/>
            <a:ext cx="8520600" cy="804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800">
                <a:solidFill>
                  <a:srgbClr val="225A4D"/>
                </a:solidFill>
              </a:rPr>
              <a:t>Etapas del proceso de producción audioviual</a:t>
            </a:r>
            <a:endParaRPr b="1" sz="2800">
              <a:solidFill>
                <a:srgbClr val="225A4D"/>
              </a:solidFill>
            </a:endParaRPr>
          </a:p>
        </p:txBody>
      </p:sp>
      <p:sp>
        <p:nvSpPr>
          <p:cNvPr id="107" name="Google Shape;107;p22"/>
          <p:cNvSpPr txBox="1"/>
          <p:nvPr>
            <p:ph idx="1" type="subTitle"/>
          </p:nvPr>
        </p:nvSpPr>
        <p:spPr>
          <a:xfrm>
            <a:off x="546150" y="1435400"/>
            <a:ext cx="8051700" cy="3228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800">
                <a:solidFill>
                  <a:srgbClr val="F07575"/>
                </a:solidFill>
              </a:rPr>
              <a:t>Preproducción</a:t>
            </a:r>
            <a:endParaRPr b="1" sz="1800">
              <a:solidFill>
                <a:srgbClr val="F07575"/>
              </a:solidFill>
            </a:endParaRPr>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Es una de las fases más importantes, ya que en ella es donde nace la idea y se establecen todos los preparativos para comenzar a rodar la idea.</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En primer lugar es necesaria la creación del guión técnico, ya que sin él no se establecerá el camino a seguir en los procesos posteriores.</a:t>
            </a:r>
            <a:endParaRPr sz="1800"/>
          </a:p>
          <a:p>
            <a:pPr indent="0" lvl="0" marL="0" rtl="0" algn="just">
              <a:spcBef>
                <a:spcPts val="0"/>
              </a:spcBef>
              <a:spcAft>
                <a:spcPts val="0"/>
              </a:spcAft>
              <a:buNone/>
            </a:pPr>
            <a:r>
              <a:rPr lang="en" sz="1800"/>
              <a:t>Una vez realizado, hay que proceder a la elección de técnicos, vestuario, maquillaje y ubicación de la grabación tal y como ha quedado escrito en el guión.</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3"/>
          <p:cNvSpPr txBox="1"/>
          <p:nvPr>
            <p:ph idx="1" type="subTitle"/>
          </p:nvPr>
        </p:nvSpPr>
        <p:spPr>
          <a:xfrm>
            <a:off x="546150" y="749600"/>
            <a:ext cx="8051700" cy="3600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De igual modo, es necesario que queden establecidas todas las necesidades por parte del equipo técnico para la grabación, es decir, si es necesario atrezzo o cualquier mobiliario.</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En esta fase también entra en juego el plan de trabajo del que hemos hablado anteriormente, ya que en él, quedarán establecidas día a día las acciones a realizar con base al guión técnico </a:t>
            </a:r>
            <a:endParaRPr sz="1800"/>
          </a:p>
          <a:p>
            <a:pPr indent="0" lvl="0" marL="0" rtl="0" algn="just">
              <a:spcBef>
                <a:spcPts val="0"/>
              </a:spcBef>
              <a:spcAft>
                <a:spcPts val="0"/>
              </a:spcAft>
              <a:buNone/>
            </a:pPr>
            <a:r>
              <a:t/>
            </a:r>
            <a:endParaRPr sz="1800"/>
          </a:p>
          <a:p>
            <a:pPr indent="0" lvl="0" marL="0" rtl="0" algn="just">
              <a:spcBef>
                <a:spcPts val="0"/>
              </a:spcBef>
              <a:spcAft>
                <a:spcPts val="0"/>
              </a:spcAft>
              <a:buClr>
                <a:schemeClr val="dk1"/>
              </a:buClr>
              <a:buSzPts val="1100"/>
              <a:buFont typeface="Arial"/>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p:txBody>
      </p:sp>
      <p:pic>
        <p:nvPicPr>
          <p:cNvPr id="113" name="Google Shape;113;p23"/>
          <p:cNvPicPr preferRelativeResize="0"/>
          <p:nvPr/>
        </p:nvPicPr>
        <p:blipFill>
          <a:blip r:embed="rId3">
            <a:alphaModFix/>
          </a:blip>
          <a:stretch>
            <a:fillRect/>
          </a:stretch>
        </p:blipFill>
        <p:spPr>
          <a:xfrm>
            <a:off x="3119200" y="2881025"/>
            <a:ext cx="3058000" cy="2041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3F3F3"/>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