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5143500" cx="9144000"/>
  <p:notesSz cx="6858000" cy="9144000"/>
  <p:embeddedFontLst>
    <p:embeddedFont>
      <p:font typeface="Source Sans Pro"/>
      <p:regular r:id="rId28"/>
      <p:bold r:id="rId29"/>
      <p:italic r:id="rId30"/>
      <p:boldItalic r:id="rId31"/>
    </p:embeddedFont>
    <p:embeddedFont>
      <p:font typeface="Open Sans"/>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37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376"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SourceSansPro-regular.fntdata"/><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SourceSansPro-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SourceSansPro-boldItalic.fntdata"/><Relationship Id="rId30" Type="http://schemas.openxmlformats.org/officeDocument/2006/relationships/font" Target="fonts/SourceSansPro-italic.fntdata"/><Relationship Id="rId11" Type="http://schemas.openxmlformats.org/officeDocument/2006/relationships/slide" Target="slides/slide6.xml"/><Relationship Id="rId33" Type="http://schemas.openxmlformats.org/officeDocument/2006/relationships/font" Target="fonts/OpenSans-bold.fntdata"/><Relationship Id="rId10" Type="http://schemas.openxmlformats.org/officeDocument/2006/relationships/slide" Target="slides/slide5.xml"/><Relationship Id="rId32" Type="http://schemas.openxmlformats.org/officeDocument/2006/relationships/font" Target="fonts/OpenSans-regular.fntdata"/><Relationship Id="rId13" Type="http://schemas.openxmlformats.org/officeDocument/2006/relationships/slide" Target="slides/slide8.xml"/><Relationship Id="rId35" Type="http://schemas.openxmlformats.org/officeDocument/2006/relationships/font" Target="fonts/OpenSans-boldItalic.fntdata"/><Relationship Id="rId12" Type="http://schemas.openxmlformats.org/officeDocument/2006/relationships/slide" Target="slides/slide7.xml"/><Relationship Id="rId34" Type="http://schemas.openxmlformats.org/officeDocument/2006/relationships/font" Target="fonts/OpenSans-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11a89d45392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11a89d45392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11a89d451de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11a89d451de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11a89d451de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11a89d451de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11a89d451de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11a89d451de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143fc0cfc04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143fc0cfc04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11a89d451de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11a89d451de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143fc0cfc0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143fc0cfc0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11a89d45392_7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11a89d45392_7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11a8fd12ada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11a8fd12ada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11a8fd12ada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11a8fd12ada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11a8fd12ad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11a8fd12ad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1454bacf70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1454bacf70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11a8fd12ada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11a8fd12ada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11a8fd12ada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11a8fd12ada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11a84031900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11a84031900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1454bacf703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1454bacf703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11a84031900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11a84031900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11a84031900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11a84031900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11a86a8c46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11a86a8c46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11a89d451de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11a89d451de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11a84031900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11a84031900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11a89d451de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11a89d451de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AV"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Font typeface="Source Sans Pro"/>
              <a:buNone/>
              <a:defRPr sz="5200">
                <a:latin typeface="Source Sans Pro"/>
                <a:ea typeface="Source Sans Pro"/>
                <a:cs typeface="Source Sans Pro"/>
                <a:sym typeface="Source Sans Pro"/>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3" name="Google Shape;13;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Font typeface="Source Sans Pro"/>
              <a:buNone/>
              <a:defRPr sz="2800">
                <a:latin typeface="Source Sans Pro"/>
                <a:ea typeface="Source Sans Pro"/>
                <a:cs typeface="Source Sans Pro"/>
                <a:sym typeface="Source Sans Pro"/>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4" name="Google Shape;14;p2"/>
          <p:cNvSpPr txBox="1"/>
          <p:nvPr/>
        </p:nvSpPr>
        <p:spPr>
          <a:xfrm>
            <a:off x="7158900" y="4524000"/>
            <a:ext cx="1985100" cy="615600"/>
          </a:xfrm>
          <a:prstGeom prst="rect">
            <a:avLst/>
          </a:prstGeom>
          <a:solidFill>
            <a:srgbClr val="E8E9E8"/>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solidFill>
                  <a:srgbClr val="E8E9E8"/>
                </a:solidFill>
              </a:rPr>
              <a:t>PERRO</a:t>
            </a:r>
            <a:endParaRPr sz="3000">
              <a:solidFill>
                <a:srgbClr val="E8E9E8"/>
              </a:solidFill>
            </a:endParaRPr>
          </a:p>
        </p:txBody>
      </p:sp>
    </p:spTree>
  </p:cSld>
  <p:clrMapOvr>
    <a:masterClrMapping/>
  </p:clrMapOvr>
  <p:extLst>
    <p:ext uri="{DCECCB84-F9BA-43D5-87BE-67443E8EF086}">
      <p15:sldGuideLst>
        <p15:guide id="1" pos="360">
          <p15:clr>
            <a:srgbClr val="FA7B17"/>
          </p15:clr>
        </p15:guide>
        <p15:guide id="2" pos="5432">
          <p15:clr>
            <a:srgbClr val="FA7B17"/>
          </p15:clr>
        </p15:guide>
        <p15:guide id="3" orient="horz" pos="2850">
          <p15:clr>
            <a:srgbClr val="FA7B17"/>
          </p15:clr>
        </p15:guide>
        <p15:guide id="4" orient="horz" pos="720">
          <p15:clr>
            <a:srgbClr val="FA7B17"/>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3" name="Shape 43"/>
        <p:cNvGrpSpPr/>
        <p:nvPr/>
      </p:nvGrpSpPr>
      <p:grpSpPr>
        <a:xfrm>
          <a:off x="0" y="0"/>
          <a:ext cx="0" cy="0"/>
          <a:chOff x="0" y="0"/>
          <a:chExt cx="0" cy="0"/>
        </a:xfrm>
      </p:grpSpPr>
      <p:sp>
        <p:nvSpPr>
          <p:cNvPr id="44" name="Google Shape;44;p1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11"/>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6" name="Google Shape;46;p11"/>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7" name="Google Shape;47;p11"/>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8" name="Google Shape;48;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9" name="Shape 49"/>
        <p:cNvGrpSpPr/>
        <p:nvPr/>
      </p:nvGrpSpPr>
      <p:grpSpPr>
        <a:xfrm>
          <a:off x="0" y="0"/>
          <a:ext cx="0" cy="0"/>
          <a:chOff x="0" y="0"/>
          <a:chExt cx="0" cy="0"/>
        </a:xfrm>
      </p:grpSpPr>
      <p:sp>
        <p:nvSpPr>
          <p:cNvPr id="50" name="Google Shape;50;p12"/>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51" name="Google Shape;51;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2" name="Shape 52"/>
        <p:cNvGrpSpPr/>
        <p:nvPr/>
      </p:nvGrpSpPr>
      <p:grpSpPr>
        <a:xfrm>
          <a:off x="0" y="0"/>
          <a:ext cx="0" cy="0"/>
          <a:chOff x="0" y="0"/>
          <a:chExt cx="0" cy="0"/>
        </a:xfrm>
      </p:grpSpPr>
      <p:sp>
        <p:nvSpPr>
          <p:cNvPr id="53" name="Google Shape;53;p1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4" name="Google Shape;54;p13"/>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5" name="Google Shape;55;p1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6" name="Shape 56"/>
        <p:cNvGrpSpPr/>
        <p:nvPr/>
      </p:nvGrpSpPr>
      <p:grpSpPr>
        <a:xfrm>
          <a:off x="0" y="0"/>
          <a:ext cx="0" cy="0"/>
          <a:chOff x="0" y="0"/>
          <a:chExt cx="0" cy="0"/>
        </a:xfrm>
      </p:grpSpPr>
      <p:sp>
        <p:nvSpPr>
          <p:cNvPr id="57" name="Google Shape;57;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58" name="Google Shape;58;p14"/>
          <p:cNvSpPr txBox="1"/>
          <p:nvPr/>
        </p:nvSpPr>
        <p:spPr>
          <a:xfrm>
            <a:off x="7158900" y="4524000"/>
            <a:ext cx="1985100" cy="615600"/>
          </a:xfrm>
          <a:prstGeom prst="rect">
            <a:avLst/>
          </a:prstGeom>
          <a:solidFill>
            <a:srgbClr val="E8E9E8"/>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solidFill>
                  <a:srgbClr val="E8E9E8"/>
                </a:solidFill>
              </a:rPr>
              <a:t>PERRO</a:t>
            </a:r>
            <a:endParaRPr sz="3000">
              <a:solidFill>
                <a:srgbClr val="E8E9E8"/>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2">
  <p:cSld name="CUSTOM_1">
    <p:spTree>
      <p:nvGrpSpPr>
        <p:cNvPr id="15" name="Shape 15"/>
        <p:cNvGrpSpPr/>
        <p:nvPr/>
      </p:nvGrpSpPr>
      <p:grpSpPr>
        <a:xfrm>
          <a:off x="0" y="0"/>
          <a:ext cx="0" cy="0"/>
          <a:chOff x="0" y="0"/>
          <a:chExt cx="0" cy="0"/>
        </a:xfrm>
      </p:grpSpPr>
      <p:sp>
        <p:nvSpPr>
          <p:cNvPr id="16" name="Google Shape;16;p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4"/>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0" name="Google Shape;20;p4"/>
          <p:cNvSpPr txBox="1"/>
          <p:nvPr/>
        </p:nvSpPr>
        <p:spPr>
          <a:xfrm>
            <a:off x="7158900" y="4524000"/>
            <a:ext cx="1985100" cy="615600"/>
          </a:xfrm>
          <a:prstGeom prst="rect">
            <a:avLst/>
          </a:prstGeom>
          <a:solidFill>
            <a:srgbClr val="E8E9E8"/>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solidFill>
                  <a:srgbClr val="E8E9E8"/>
                </a:solidFill>
              </a:rPr>
              <a:t>PERRO</a:t>
            </a:r>
            <a:endParaRPr sz="3000">
              <a:solidFill>
                <a:srgbClr val="E8E9E8"/>
              </a:solidFill>
            </a:endParaRPr>
          </a:p>
        </p:txBody>
      </p:sp>
    </p:spTree>
  </p:cSld>
  <p:clrMapOvr>
    <a:masterClrMapping/>
  </p:clrMapOvr>
  <p:extLst>
    <p:ext uri="{DCECCB84-F9BA-43D5-87BE-67443E8EF086}">
      <p15:sldGuideLst>
        <p15:guide id="1" pos="288">
          <p15:clr>
            <a:srgbClr val="FA7B17"/>
          </p15:clr>
        </p15:guide>
        <p15:guide id="2" pos="5472">
          <p15:clr>
            <a:srgbClr val="FA7B17"/>
          </p15:clr>
        </p15:guide>
        <p15:guide id="3" orient="horz" pos="469">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sp>
        <p:nvSpPr>
          <p:cNvPr id="22" name="Google Shape;22;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5"/>
          <p:cNvSpPr txBox="1"/>
          <p:nvPr>
            <p:ph idx="1" type="body"/>
          </p:nvPr>
        </p:nvSpPr>
        <p:spPr>
          <a:xfrm>
            <a:off x="311700" y="1152475"/>
            <a:ext cx="8520600" cy="3416400"/>
          </a:xfrm>
          <a:prstGeom prst="rect">
            <a:avLst/>
          </a:prstGeom>
          <a:noFill/>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Tree>
  </p:cSld>
  <p:clrMapOvr>
    <a:masterClrMapping/>
  </p:clrMapOvr>
  <p:extLst>
    <p:ext uri="{DCECCB84-F9BA-43D5-87BE-67443E8EF086}">
      <p15:sldGuideLst>
        <p15:guide id="1" pos="360">
          <p15:clr>
            <a:srgbClr val="FA7B17"/>
          </p15:clr>
        </p15:guide>
        <p15:guide id="2" pos="5439">
          <p15:clr>
            <a:srgbClr val="FA7B17"/>
          </p15:clr>
        </p15:guide>
        <p15:guide id="3" orient="horz" pos="612">
          <p15:clr>
            <a:srgbClr val="FA7B17"/>
          </p15:clr>
        </p15:guide>
        <p15:guide id="4" orient="horz" pos="2808">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6" name="Google Shape;26;p6"/>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6"/>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9" name="Google Shape;29;p6"/>
          <p:cNvSpPr txBox="1"/>
          <p:nvPr/>
        </p:nvSpPr>
        <p:spPr>
          <a:xfrm>
            <a:off x="7158900" y="4524000"/>
            <a:ext cx="1985100" cy="615600"/>
          </a:xfrm>
          <a:prstGeom prst="rect">
            <a:avLst/>
          </a:prstGeom>
          <a:solidFill>
            <a:srgbClr val="E8E9E8"/>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solidFill>
                  <a:srgbClr val="E8E9E8"/>
                </a:solidFill>
              </a:rPr>
              <a:t>PERRO</a:t>
            </a:r>
            <a:endParaRPr sz="3000">
              <a:solidFill>
                <a:srgbClr val="E8E9E8"/>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1">
  <p:cSld name="CUSTOM">
    <p:spTree>
      <p:nvGrpSpPr>
        <p:cNvPr id="30" name="Shape 30"/>
        <p:cNvGrpSpPr/>
        <p:nvPr/>
      </p:nvGrpSpPr>
      <p:grpSpPr>
        <a:xfrm>
          <a:off x="0" y="0"/>
          <a:ext cx="0" cy="0"/>
          <a:chOff x="0" y="0"/>
          <a:chExt cx="0" cy="0"/>
        </a:xfrm>
      </p:grpSpPr>
      <p:sp>
        <p:nvSpPr>
          <p:cNvPr id="31" name="Google Shape;31;p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2" name="Shape 32"/>
        <p:cNvGrpSpPr/>
        <p:nvPr/>
      </p:nvGrpSpPr>
      <p:grpSpPr>
        <a:xfrm>
          <a:off x="0" y="0"/>
          <a:ext cx="0" cy="0"/>
          <a:chOff x="0" y="0"/>
          <a:chExt cx="0" cy="0"/>
        </a:xfrm>
      </p:grpSpPr>
      <p:sp>
        <p:nvSpPr>
          <p:cNvPr id="33" name="Google Shape;33;p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5" name="Shape 35"/>
        <p:cNvGrpSpPr/>
        <p:nvPr/>
      </p:nvGrpSpPr>
      <p:grpSpPr>
        <a:xfrm>
          <a:off x="0" y="0"/>
          <a:ext cx="0" cy="0"/>
          <a:chOff x="0" y="0"/>
          <a:chExt cx="0" cy="0"/>
        </a:xfrm>
      </p:grpSpPr>
      <p:sp>
        <p:nvSpPr>
          <p:cNvPr id="36" name="Google Shape;36;p9"/>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7" name="Google Shape;37;p9"/>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8" name="Google Shape;38;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9" name="Google Shape;39;p9"/>
          <p:cNvSpPr txBox="1"/>
          <p:nvPr/>
        </p:nvSpPr>
        <p:spPr>
          <a:xfrm>
            <a:off x="7158900" y="4524000"/>
            <a:ext cx="1985100" cy="615600"/>
          </a:xfrm>
          <a:prstGeom prst="rect">
            <a:avLst/>
          </a:prstGeom>
          <a:solidFill>
            <a:srgbClr val="E8E9E8"/>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solidFill>
                  <a:srgbClr val="E8E9E8"/>
                </a:solidFill>
              </a:rPr>
              <a:t>PERRO</a:t>
            </a:r>
            <a:endParaRPr sz="3000">
              <a:solidFill>
                <a:srgbClr val="E8E9E8"/>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0" name="Shape 40"/>
        <p:cNvGrpSpPr/>
        <p:nvPr/>
      </p:nvGrpSpPr>
      <p:grpSpPr>
        <a:xfrm>
          <a:off x="0" y="0"/>
          <a:ext cx="0" cy="0"/>
          <a:chOff x="0" y="0"/>
          <a:chExt cx="0" cy="0"/>
        </a:xfrm>
      </p:grpSpPr>
      <p:sp>
        <p:nvSpPr>
          <p:cNvPr id="41" name="Google Shape;41;p10"/>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2" name="Google Shape;42;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4.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theme" Target="../theme/theme1.xml"/><Relationship Id="rId14" Type="http://schemas.openxmlformats.org/officeDocument/2006/relationships/slideLayout" Target="../slideLayouts/slideLayout1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5" name="Shape 5"/>
        <p:cNvGrpSpPr/>
        <p:nvPr/>
      </p:nvGrpSpPr>
      <p:grpSpPr>
        <a:xfrm>
          <a:off x="0" y="0"/>
          <a:ext cx="0" cy="0"/>
          <a:chOff x="0" y="0"/>
          <a:chExt cx="0" cy="0"/>
        </a:xfrm>
      </p:grpSpPr>
      <p:pic>
        <p:nvPicPr>
          <p:cNvPr id="6" name="Google Shape;6;p1"/>
          <p:cNvPicPr preferRelativeResize="0"/>
          <p:nvPr/>
        </p:nvPicPr>
        <p:blipFill>
          <a:blip r:embed="rId1">
            <a:alphaModFix/>
          </a:blip>
          <a:stretch>
            <a:fillRect/>
          </a:stretch>
        </p:blipFill>
        <p:spPr>
          <a:xfrm>
            <a:off x="0" y="0"/>
            <a:ext cx="9144000" cy="5143500"/>
          </a:xfrm>
          <a:prstGeom prst="rect">
            <a:avLst/>
          </a:prstGeom>
          <a:noFill/>
          <a:ln>
            <a:noFill/>
          </a:ln>
        </p:spPr>
      </p:pic>
      <p:sp>
        <p:nvSpPr>
          <p:cNvPr id="7" name="Google Shape;7;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8" name="Google Shape;8;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9" name="Google Shape;9;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10" name="Google Shape;10;p1"/>
          <p:cNvSpPr txBox="1"/>
          <p:nvPr/>
        </p:nvSpPr>
        <p:spPr>
          <a:xfrm>
            <a:off x="0" y="0"/>
            <a:ext cx="9144000" cy="523200"/>
          </a:xfrm>
          <a:prstGeom prst="rect">
            <a:avLst/>
          </a:prstGeom>
          <a:solidFill>
            <a:srgbClr val="A12345"/>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200">
                <a:solidFill>
                  <a:srgbClr val="F3F3F3"/>
                </a:solidFill>
                <a:latin typeface="Open Sans"/>
                <a:ea typeface="Open Sans"/>
                <a:cs typeface="Open Sans"/>
                <a:sym typeface="Open Sans"/>
              </a:rPr>
              <a:t> </a:t>
            </a:r>
            <a:r>
              <a:rPr b="1" lang="en" sz="2000">
                <a:solidFill>
                  <a:srgbClr val="F3F3F3"/>
                </a:solidFill>
                <a:latin typeface="Open Sans"/>
                <a:ea typeface="Open Sans"/>
                <a:cs typeface="Open Sans"/>
                <a:sym typeface="Open Sans"/>
              </a:rPr>
              <a:t>AUTONOMÍA ECONÓMICA - RADIO AUDIO Y VIDEO</a:t>
            </a:r>
            <a:endParaRPr b="1" sz="2000">
              <a:solidFill>
                <a:srgbClr val="F3F3F3"/>
              </a:solidFill>
              <a:latin typeface="Open Sans"/>
              <a:ea typeface="Open Sans"/>
              <a:cs typeface="Open Sans"/>
              <a:sym typeface="Open Sans"/>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hyperlink" Target="http://www.youtube.com/watch?v=dnq9YJnHBnk" TargetMode="External"/><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hyperlink" Target="http://www.youtube.com/watch?v=X70RZGYVlXM" TargetMode="External"/><Relationship Id="rId4" Type="http://schemas.openxmlformats.org/officeDocument/2006/relationships/image" Target="../media/image19.jpg"/><Relationship Id="rId5" Type="http://schemas.openxmlformats.org/officeDocument/2006/relationships/hyperlink" Target="https://observatorio.tec.mx/edu-bits-blog/derecho-a-la-informacion-y-responsabilidad-etica"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hyperlink" Target="https://www.iberopuebla.mx/noticias_y_eventos/noticias/comunicacion-etica-y-responsable-es-tarea-de-todos-especialistas" TargetMode="Externa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hyperlink" Target="http://www.youtube.com/watch?v=0mQOojA-PhQ" TargetMode="External"/><Relationship Id="rId4" Type="http://schemas.openxmlformats.org/officeDocument/2006/relationships/image" Target="../media/image9.jpg"/><Relationship Id="rId5" Type="http://schemas.openxmlformats.org/officeDocument/2006/relationships/hyperlink" Target="https://archivos.juridicas.unam.mx/www/bjv/libros/6/2705/7.pdf"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hyperlink" Target="http://www.youtube.com/watch?v=TxVt3NkT8dg" TargetMode="External"/><Relationship Id="rId4" Type="http://schemas.openxmlformats.org/officeDocument/2006/relationships/image" Target="../media/image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hyperlink" Target="https://pinguinodigital.com/blog/generacion-de-ideas/#Tecnicas_de_Generacion_de_ideas"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hyperlink" Target="https://claratiscar.com/3-pasos-para-desarrollar-una-idea/" TargetMode="External"/><Relationship Id="rId4" Type="http://schemas.openxmlformats.org/officeDocument/2006/relationships/hyperlink" Target="https://prezi.com/sfczufjrhoud/tecnicas-creativascomo-generar-una-idea/" TargetMode="External"/><Relationship Id="rId5" Type="http://schemas.openxmlformats.org/officeDocument/2006/relationships/hyperlink" Target="https://prezi.com/5sdmhi5lgv8k/tecnicas-metodo-y-mapas/" TargetMode="External"/><Relationship Id="rId6"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1.png"/><Relationship Id="rId4" Type="http://schemas.openxmlformats.org/officeDocument/2006/relationships/hyperlink" Target="https://prezi.com/p/gu_ifhbty4pf/planeacion/" TargetMode="External"/><Relationship Id="rId5" Type="http://schemas.openxmlformats.org/officeDocument/2006/relationships/hyperlink" Target="https://prezi.com/ondbdp4irxi9/gestion-de-proyectos/"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hyperlink" Target="https://www.facebook.com/watch/live/?ref=watch_permalink&amp;v=565565677995542" TargetMode="Externa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5.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hyperlink" Target="https://prezi.com/qs1xyg4_bqzq/modelos-de-comunicacion/" TargetMode="External"/><Relationship Id="rId4" Type="http://schemas.openxmlformats.org/officeDocument/2006/relationships/hyperlink" Target="https://prezi.com/i36_yim68lhn/aplicacion-de-los-modelos-de-comunicacion/" TargetMode="External"/><Relationship Id="rId5" Type="http://schemas.openxmlformats.org/officeDocument/2006/relationships/hyperlink" Target="https://drive.google.com/file/d/1WHuzpKpYMjav3nZbXwCu8rk8-f3XpNCv/view?usp=sharing"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hyperlink" Target="https://perio.unlp.edu.ar/catedras/audiovisualdeportivo/2020/08/23/clase-1-generos-y-formatos-audiovisuales/" TargetMode="External"/><Relationship Id="rId4" Type="http://schemas.openxmlformats.org/officeDocument/2006/relationships/hyperlink" Target="https://prezi.com/p/0bg7snmk0vkw/generos-y-formatos-de-internet/" TargetMode="External"/><Relationship Id="rId5" Type="http://schemas.openxmlformats.org/officeDocument/2006/relationships/hyperlink" Target="https://prezi.com/p/zx8hg0l0xeg2/generos-audiovisuales/"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5"/>
          <p:cNvSpPr txBox="1"/>
          <p:nvPr>
            <p:ph type="ctrTitle"/>
          </p:nvPr>
        </p:nvSpPr>
        <p:spPr>
          <a:xfrm>
            <a:off x="311700" y="561100"/>
            <a:ext cx="8520600" cy="13887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p>
            <a:pPr indent="0" lvl="0" marL="0" rtl="0" algn="ctr">
              <a:spcBef>
                <a:spcPts val="0"/>
              </a:spcBef>
              <a:spcAft>
                <a:spcPts val="0"/>
              </a:spcAft>
              <a:buNone/>
            </a:pPr>
            <a:r>
              <a:rPr b="1" lang="en" sz="5000">
                <a:solidFill>
                  <a:srgbClr val="225A4D"/>
                </a:solidFill>
              </a:rPr>
              <a:t>RADIO, AUDIO Y VIDEO </a:t>
            </a:r>
            <a:br>
              <a:rPr lang="en" sz="3700">
                <a:solidFill>
                  <a:srgbClr val="000000"/>
                </a:solidFill>
              </a:rPr>
            </a:br>
            <a:r>
              <a:rPr lang="en" sz="3200">
                <a:solidFill>
                  <a:srgbClr val="A12345"/>
                </a:solidFill>
              </a:rPr>
              <a:t>AUTONOMÍA ECONÓMICA</a:t>
            </a:r>
            <a:endParaRPr sz="3200">
              <a:solidFill>
                <a:srgbClr val="A12345"/>
              </a:solidFill>
            </a:endParaRPr>
          </a:p>
        </p:txBody>
      </p:sp>
      <p:sp>
        <p:nvSpPr>
          <p:cNvPr id="64" name="Google Shape;64;p15"/>
          <p:cNvSpPr txBox="1"/>
          <p:nvPr>
            <p:ph idx="1" type="subTitle"/>
          </p:nvPr>
        </p:nvSpPr>
        <p:spPr>
          <a:xfrm>
            <a:off x="311700" y="1933575"/>
            <a:ext cx="8520600" cy="7926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a:solidFill>
                  <a:srgbClr val="434343"/>
                </a:solidFill>
                <a:latin typeface="Source Sans Pro"/>
                <a:ea typeface="Source Sans Pro"/>
                <a:cs typeface="Source Sans Pro"/>
                <a:sym typeface="Source Sans Pro"/>
              </a:rPr>
              <a:t>MÓDULO 1</a:t>
            </a:r>
            <a:r>
              <a:rPr b="1" lang="en">
                <a:solidFill>
                  <a:srgbClr val="434343"/>
                </a:solidFill>
              </a:rPr>
              <a:t> </a:t>
            </a:r>
            <a:endParaRPr b="1">
              <a:solidFill>
                <a:srgbClr val="434343"/>
              </a:solidFill>
            </a:endParaRPr>
          </a:p>
          <a:p>
            <a:pPr indent="0" lvl="0" marL="0" rtl="0" algn="ctr">
              <a:lnSpc>
                <a:spcPct val="100000"/>
              </a:lnSpc>
              <a:spcBef>
                <a:spcPts val="0"/>
              </a:spcBef>
              <a:spcAft>
                <a:spcPts val="0"/>
              </a:spcAft>
              <a:buNone/>
            </a:pPr>
            <a:r>
              <a:rPr lang="en">
                <a:solidFill>
                  <a:srgbClr val="434343"/>
                </a:solidFill>
                <a:latin typeface="Source Sans Pro"/>
                <a:ea typeface="Source Sans Pro"/>
                <a:cs typeface="Source Sans Pro"/>
                <a:sym typeface="Source Sans Pro"/>
              </a:rPr>
              <a:t>“</a:t>
            </a:r>
            <a:r>
              <a:rPr lang="en">
                <a:solidFill>
                  <a:srgbClr val="434343"/>
                </a:solidFill>
              </a:rPr>
              <a:t>INTRODUCCIÓN A LOS MEDIOS</a:t>
            </a:r>
            <a:r>
              <a:rPr lang="en">
                <a:solidFill>
                  <a:srgbClr val="434343"/>
                </a:solidFill>
                <a:latin typeface="Source Sans Pro"/>
                <a:ea typeface="Source Sans Pro"/>
                <a:cs typeface="Source Sans Pro"/>
                <a:sym typeface="Source Sans Pro"/>
              </a:rPr>
              <a:t>”</a:t>
            </a:r>
            <a:endParaRPr sz="2000">
              <a:solidFill>
                <a:srgbClr val="434343"/>
              </a:solidFill>
              <a:latin typeface="Source Sans Pro"/>
              <a:ea typeface="Source Sans Pro"/>
              <a:cs typeface="Source Sans Pro"/>
              <a:sym typeface="Source Sans Pro"/>
            </a:endParaRPr>
          </a:p>
        </p:txBody>
      </p:sp>
      <p:pic>
        <p:nvPicPr>
          <p:cNvPr id="65" name="Google Shape;65;p15"/>
          <p:cNvPicPr preferRelativeResize="0"/>
          <p:nvPr/>
        </p:nvPicPr>
        <p:blipFill rotWithShape="1">
          <a:blip r:embed="rId3">
            <a:alphaModFix/>
          </a:blip>
          <a:srcRect b="5602" l="0" r="0" t="18582"/>
          <a:stretch/>
        </p:blipFill>
        <p:spPr>
          <a:xfrm>
            <a:off x="2415163" y="2887150"/>
            <a:ext cx="4313687" cy="21801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4"/>
          <p:cNvSpPr txBox="1"/>
          <p:nvPr>
            <p:ph type="ctrTitle"/>
          </p:nvPr>
        </p:nvSpPr>
        <p:spPr>
          <a:xfrm>
            <a:off x="311700" y="515975"/>
            <a:ext cx="8520600" cy="658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2800">
                <a:solidFill>
                  <a:srgbClr val="BE6B7F"/>
                </a:solidFill>
              </a:rPr>
              <a:t>Ética y responsabilidad en la comunicación</a:t>
            </a:r>
            <a:endParaRPr b="1" sz="2800">
              <a:solidFill>
                <a:srgbClr val="BE6B7F"/>
              </a:solidFill>
            </a:endParaRPr>
          </a:p>
        </p:txBody>
      </p:sp>
      <p:pic>
        <p:nvPicPr>
          <p:cNvPr descr="Trabajo de filosofía de Alejandro cobas, Ramón Lombana, Alberto jiménez y David Cuadrillero" id="119" name="Google Shape;119;p24" title="Ética y responsabilidad">
            <a:hlinkClick r:id="rId3"/>
          </p:cNvPr>
          <p:cNvPicPr preferRelativeResize="0"/>
          <p:nvPr/>
        </p:nvPicPr>
        <p:blipFill>
          <a:blip r:embed="rId4">
            <a:alphaModFix/>
          </a:blip>
          <a:stretch>
            <a:fillRect/>
          </a:stretch>
        </p:blipFill>
        <p:spPr>
          <a:xfrm>
            <a:off x="1896163" y="1143000"/>
            <a:ext cx="5351675" cy="39104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
                                        </p:tgtEl>
                                        <p:attrNameLst>
                                          <p:attrName>style.visibility</p:attrName>
                                        </p:attrNameLst>
                                      </p:cBhvr>
                                      <p:to>
                                        <p:strVal val="visible"/>
                                      </p:to>
                                    </p:set>
                                    <p:animEffect filter="fade" transition="in">
                                      <p:cBhvr>
                                        <p:cTn dur="1000"/>
                                        <p:tgtEl>
                                          <p:spTgt spid="1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5"/>
          <p:cNvSpPr txBox="1"/>
          <p:nvPr>
            <p:ph type="ctrTitle"/>
          </p:nvPr>
        </p:nvSpPr>
        <p:spPr>
          <a:xfrm>
            <a:off x="311700" y="408600"/>
            <a:ext cx="8520600" cy="658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2800">
                <a:solidFill>
                  <a:srgbClr val="225A4D"/>
                </a:solidFill>
              </a:rPr>
              <a:t>Ética y responsabilidad en la comunicación</a:t>
            </a:r>
            <a:endParaRPr b="1" sz="2800">
              <a:solidFill>
                <a:srgbClr val="225A4D"/>
              </a:solidFill>
            </a:endParaRPr>
          </a:p>
        </p:txBody>
      </p:sp>
      <p:pic>
        <p:nvPicPr>
          <p:cNvPr descr="-- Created using Powtoon -- Free sign up at http://www.powtoon.com/youtube/ -- Create animated videos and animated presentations for free.  PowToon is a free tool that allows you to develop cool animated clips and animated presentations for your website, office meeting, sales pitch, nonprofit fundraiser, product launch, video resume, or anything else you could use an animated explainer video. PowToon's animation templates help you create animated presentations and animated explainer videos from scratch.  Anyone can produce awesome animations quickly with PowToon, without the cost or hassle other professional animation services require." id="125" name="Google Shape;125;p25" title="Ética y Medios de Comunicación">
            <a:hlinkClick r:id="rId3"/>
          </p:cNvPr>
          <p:cNvPicPr preferRelativeResize="0"/>
          <p:nvPr/>
        </p:nvPicPr>
        <p:blipFill>
          <a:blip r:embed="rId4">
            <a:alphaModFix/>
          </a:blip>
          <a:stretch>
            <a:fillRect/>
          </a:stretch>
        </p:blipFill>
        <p:spPr>
          <a:xfrm>
            <a:off x="1874975" y="1035625"/>
            <a:ext cx="5394042" cy="4045525"/>
          </a:xfrm>
          <a:prstGeom prst="rect">
            <a:avLst/>
          </a:prstGeom>
          <a:noFill/>
          <a:ln>
            <a:noFill/>
          </a:ln>
        </p:spPr>
      </p:pic>
      <p:sp>
        <p:nvSpPr>
          <p:cNvPr id="126" name="Google Shape;126;p25"/>
          <p:cNvSpPr txBox="1"/>
          <p:nvPr/>
        </p:nvSpPr>
        <p:spPr>
          <a:xfrm>
            <a:off x="7346375" y="1032175"/>
            <a:ext cx="1645200" cy="8313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Clr>
                <a:schemeClr val="dk1"/>
              </a:buClr>
              <a:buSzPts val="1100"/>
              <a:buFont typeface="Arial"/>
              <a:buNone/>
            </a:pPr>
            <a:r>
              <a:rPr b="1" lang="en" u="sng">
                <a:solidFill>
                  <a:schemeClr val="accent5"/>
                </a:solidFill>
                <a:latin typeface="Source Sans Pro"/>
                <a:ea typeface="Source Sans Pro"/>
                <a:cs typeface="Source Sans Pro"/>
                <a:sym typeface="Source Sans Pro"/>
                <a:hlinkClick r:id="rId5">
                  <a:extLst>
                    <a:ext uri="{A12FA001-AC4F-418D-AE19-62706E023703}">
                      <ahyp:hlinkClr val="tx"/>
                    </a:ext>
                  </a:extLst>
                </a:hlinkClick>
              </a:rPr>
              <a:t>Información y responsabilidad ética (fake news)</a:t>
            </a:r>
            <a:endParaRPr sz="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
                                        </p:tgtEl>
                                        <p:attrNameLst>
                                          <p:attrName>style.visibility</p:attrName>
                                        </p:attrNameLst>
                                      </p:cBhvr>
                                      <p:to>
                                        <p:strVal val="visible"/>
                                      </p:to>
                                    </p:set>
                                    <p:animEffect filter="fade" transition="in">
                                      <p:cBhvr>
                                        <p:cTn dur="1000"/>
                                        <p:tgtEl>
                                          <p:spTgt spid="1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6"/>
          <p:cNvSpPr txBox="1"/>
          <p:nvPr>
            <p:ph type="ctrTitle"/>
          </p:nvPr>
        </p:nvSpPr>
        <p:spPr>
          <a:xfrm>
            <a:off x="311700" y="668375"/>
            <a:ext cx="8520600" cy="658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2800">
                <a:solidFill>
                  <a:srgbClr val="225A4D"/>
                </a:solidFill>
              </a:rPr>
              <a:t>Acercamientos inclusivos dentro de la comunicación </a:t>
            </a:r>
            <a:endParaRPr b="1" sz="2800">
              <a:solidFill>
                <a:srgbClr val="225A4D"/>
              </a:solidFill>
            </a:endParaRPr>
          </a:p>
        </p:txBody>
      </p:sp>
      <p:sp>
        <p:nvSpPr>
          <p:cNvPr id="132" name="Google Shape;132;p26"/>
          <p:cNvSpPr txBox="1"/>
          <p:nvPr>
            <p:ph idx="1" type="subTitle"/>
          </p:nvPr>
        </p:nvSpPr>
        <p:spPr>
          <a:xfrm>
            <a:off x="311700" y="1295400"/>
            <a:ext cx="8520600" cy="2071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t>La responsabilidad ética tiene que ver no solo con la forma en que se entrega un mensaje, sino en la importancia de establecer canales horizontales de entendimiento. “Por ejemplo, ¿qué tanto estamos incorporando las diferencias culturales desde nuestro quehacer?”</a:t>
            </a:r>
            <a:endParaRPr sz="1800"/>
          </a:p>
          <a:p>
            <a:pPr indent="0" lvl="0" marL="0" rtl="0" algn="ctr">
              <a:spcBef>
                <a:spcPts val="0"/>
              </a:spcBef>
              <a:spcAft>
                <a:spcPts val="0"/>
              </a:spcAft>
              <a:buNone/>
            </a:pPr>
            <a:r>
              <a:t/>
            </a:r>
            <a:endParaRPr sz="1800"/>
          </a:p>
          <a:p>
            <a:pPr indent="0" lvl="0" marL="0" rtl="0" algn="ctr">
              <a:spcBef>
                <a:spcPts val="0"/>
              </a:spcBef>
              <a:spcAft>
                <a:spcPts val="0"/>
              </a:spcAft>
              <a:buNone/>
            </a:pPr>
            <a:r>
              <a:rPr lang="en" sz="1800"/>
              <a:t>(Dr. Quetzalcóatl Hernández Cervantes, coordinador del Doctorado en Investigación Psicológica)</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rPr lang="en" sz="1800"/>
              <a:t>        </a:t>
            </a:r>
            <a:r>
              <a:rPr lang="en" sz="1800" u="sng">
                <a:solidFill>
                  <a:schemeClr val="hlink"/>
                </a:solidFill>
                <a:hlinkClick r:id="rId3"/>
              </a:rPr>
              <a:t>Ética y responsabilidad en la comunicación.</a:t>
            </a:r>
            <a:endParaRPr sz="1800"/>
          </a:p>
        </p:txBody>
      </p:sp>
      <p:pic>
        <p:nvPicPr>
          <p:cNvPr id="133" name="Google Shape;133;p26"/>
          <p:cNvPicPr preferRelativeResize="0"/>
          <p:nvPr/>
        </p:nvPicPr>
        <p:blipFill rotWithShape="1">
          <a:blip r:embed="rId4">
            <a:alphaModFix/>
          </a:blip>
          <a:srcRect b="0" l="0" r="0" t="32459"/>
          <a:stretch/>
        </p:blipFill>
        <p:spPr>
          <a:xfrm>
            <a:off x="5828563" y="3277650"/>
            <a:ext cx="1968300" cy="17069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7"/>
          <p:cNvSpPr txBox="1"/>
          <p:nvPr>
            <p:ph type="ctrTitle"/>
          </p:nvPr>
        </p:nvSpPr>
        <p:spPr>
          <a:xfrm>
            <a:off x="311700" y="592175"/>
            <a:ext cx="8520600" cy="658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2800">
                <a:solidFill>
                  <a:srgbClr val="225A4D"/>
                </a:solidFill>
              </a:rPr>
              <a:t>Derecho de Autor </a:t>
            </a:r>
            <a:endParaRPr b="1" sz="2800">
              <a:solidFill>
                <a:srgbClr val="225A4D"/>
              </a:solidFill>
            </a:endParaRPr>
          </a:p>
        </p:txBody>
      </p:sp>
      <p:sp>
        <p:nvSpPr>
          <p:cNvPr id="139" name="Google Shape;139;p27"/>
          <p:cNvSpPr txBox="1"/>
          <p:nvPr>
            <p:ph idx="1" type="subTitle"/>
          </p:nvPr>
        </p:nvSpPr>
        <p:spPr>
          <a:xfrm>
            <a:off x="311700" y="1219200"/>
            <a:ext cx="8520600" cy="20712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800"/>
              <a:t>El derecho de autor es el reconocimiento que hace el Estado a favor de todo creador de obras literarias y artísticas previstas en el artículo 13 de esta Ley, en virtud del cual otorga su protección para que el autor goce de prerrogativas y privilegios exclusivos de carácter personal y patrimonial. Los primeros integran el llamado derecho moral y los segundos, el patrimonial.</a:t>
            </a:r>
            <a:endParaRPr sz="1800"/>
          </a:p>
          <a:p>
            <a:pPr indent="0" lvl="0" marL="0" rtl="0" algn="ctr">
              <a:spcBef>
                <a:spcPts val="1000"/>
              </a:spcBef>
              <a:spcAft>
                <a:spcPts val="0"/>
              </a:spcAft>
              <a:buNone/>
            </a:pPr>
            <a:r>
              <a:rPr lang="en" sz="1800">
                <a:solidFill>
                  <a:srgbClr val="BE6B7F"/>
                </a:solidFill>
              </a:rPr>
              <a:t>¿Quién se considera autor de una obra artística o literaria?</a:t>
            </a:r>
            <a:endParaRPr sz="1800">
              <a:solidFill>
                <a:srgbClr val="BE6B7F"/>
              </a:solidFill>
            </a:endParaRPr>
          </a:p>
          <a:p>
            <a:pPr indent="0" lvl="0" marL="0" rtl="0" algn="ctr">
              <a:spcBef>
                <a:spcPts val="0"/>
              </a:spcBef>
              <a:spcAft>
                <a:spcPts val="0"/>
              </a:spcAft>
              <a:buNone/>
            </a:pPr>
            <a:r>
              <a:rPr lang="en" sz="1800"/>
              <a:t>Autor es la persona física que ha creado una obra literaria o artística.</a:t>
            </a:r>
            <a:endParaRPr sz="1800"/>
          </a:p>
          <a:p>
            <a:pPr indent="0" lvl="0" marL="0" rtl="0" algn="ctr">
              <a:spcBef>
                <a:spcPts val="0"/>
              </a:spcBef>
              <a:spcAft>
                <a:spcPts val="0"/>
              </a:spcAft>
              <a:buNone/>
            </a:pPr>
            <a:r>
              <a:t/>
            </a:r>
            <a:endParaRPr sz="1800"/>
          </a:p>
          <a:p>
            <a:pPr indent="0" lvl="0" marL="0" rtl="0" algn="just">
              <a:spcBef>
                <a:spcPts val="0"/>
              </a:spcBef>
              <a:spcAft>
                <a:spcPts val="0"/>
              </a:spcAft>
              <a:buNone/>
            </a:pPr>
            <a:r>
              <a:t/>
            </a:r>
            <a:endParaRPr sz="1800"/>
          </a:p>
        </p:txBody>
      </p:sp>
      <p:pic>
        <p:nvPicPr>
          <p:cNvPr id="140" name="Google Shape;140;p27"/>
          <p:cNvPicPr preferRelativeResize="0"/>
          <p:nvPr/>
        </p:nvPicPr>
        <p:blipFill>
          <a:blip r:embed="rId3">
            <a:alphaModFix/>
          </a:blip>
          <a:stretch>
            <a:fillRect/>
          </a:stretch>
        </p:blipFill>
        <p:spPr>
          <a:xfrm>
            <a:off x="3456363" y="3506775"/>
            <a:ext cx="2231276" cy="14879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8"/>
          <p:cNvSpPr txBox="1"/>
          <p:nvPr>
            <p:ph type="ctrTitle"/>
          </p:nvPr>
        </p:nvSpPr>
        <p:spPr>
          <a:xfrm>
            <a:off x="311700" y="439775"/>
            <a:ext cx="8520600" cy="658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2800">
                <a:solidFill>
                  <a:srgbClr val="225A4D"/>
                </a:solidFill>
              </a:rPr>
              <a:t>Ejes de derechos para la producción audiovisual</a:t>
            </a:r>
            <a:endParaRPr b="1" sz="2800">
              <a:solidFill>
                <a:srgbClr val="225A4D"/>
              </a:solidFill>
            </a:endParaRPr>
          </a:p>
        </p:txBody>
      </p:sp>
      <p:pic>
        <p:nvPicPr>
          <p:cNvPr descr="SUSCRIBETE AQUI http://bit.ly/SuscripcionTEC &#10; &#10;Web: http://www.tec.com.pe/ &#10;Facebook: https://www.facebook.com/TEC.PERU &#10;Twitter: https://twitter.com/TECTVOficial" id="146" name="Google Shape;146;p28" title="TEC - Copyright en redes sociales (Derechos de autor)">
            <a:hlinkClick r:id="rId3"/>
          </p:cNvPr>
          <p:cNvPicPr preferRelativeResize="0"/>
          <p:nvPr/>
        </p:nvPicPr>
        <p:blipFill>
          <a:blip r:embed="rId4">
            <a:alphaModFix/>
          </a:blip>
          <a:stretch>
            <a:fillRect/>
          </a:stretch>
        </p:blipFill>
        <p:spPr>
          <a:xfrm>
            <a:off x="1922338" y="1035625"/>
            <a:ext cx="5299325" cy="3974500"/>
          </a:xfrm>
          <a:prstGeom prst="rect">
            <a:avLst/>
          </a:prstGeom>
          <a:noFill/>
          <a:ln>
            <a:noFill/>
          </a:ln>
        </p:spPr>
      </p:pic>
      <p:sp>
        <p:nvSpPr>
          <p:cNvPr id="147" name="Google Shape;147;p28"/>
          <p:cNvSpPr txBox="1"/>
          <p:nvPr/>
        </p:nvSpPr>
        <p:spPr>
          <a:xfrm>
            <a:off x="7024250" y="1327775"/>
            <a:ext cx="2046900" cy="6156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Clr>
                <a:schemeClr val="dk1"/>
              </a:buClr>
              <a:buSzPts val="1100"/>
              <a:buFont typeface="Arial"/>
              <a:buNone/>
            </a:pPr>
            <a:r>
              <a:rPr b="1" lang="en" u="sng">
                <a:solidFill>
                  <a:schemeClr val="hlink"/>
                </a:solidFill>
                <a:latin typeface="Source Sans Pro"/>
                <a:ea typeface="Source Sans Pro"/>
                <a:cs typeface="Source Sans Pro"/>
                <a:sym typeface="Source Sans Pro"/>
                <a:hlinkClick r:id="rId5"/>
              </a:rPr>
              <a:t>Normas jurídicas (Derechos de autor)</a:t>
            </a:r>
            <a:endParaRPr sz="17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gtEl>
                                        <p:attrNameLst>
                                          <p:attrName>style.visibility</p:attrName>
                                        </p:attrNameLst>
                                      </p:cBhvr>
                                      <p:to>
                                        <p:strVal val="visible"/>
                                      </p:to>
                                    </p:set>
                                    <p:animEffect filter="fade" transition="in">
                                      <p:cBhvr>
                                        <p:cTn dur="1000"/>
                                        <p:tgtEl>
                                          <p:spTgt spid="1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pic>
        <p:nvPicPr>
          <p:cNvPr descr="Aquí les cuento todo el chisme de por qué fue que me quitaron este video, y vayan a ver el video resubido de Bárbara y vean como come sus ricos tacos.&#10;&#10;&#10;Volante con Bárbara:  https://youtu.be/hSs94R55VKk &#10;&#10;&#10;&#10; Para contrataciones, campañas, conducciones y conferencias escribe a:&#10;&#10;soyalexmontiel@gmail.com &#10;&#10;Sígueme en mis otras redes sociales:&#10;Facebook:&#10;https://www.facebook.com/EstoEsCOMBO &#10;Instagram:&#10;https://www.instagram.com/alexmonthy/&#10;Twitter:&#10;https://www.twitter.com/AlexMonthy" id="152" name="Google Shape;152;p29" title="Me borraron el video de Bárbara de Regil y nunca lo recuperé #Anecdotario">
            <a:hlinkClick r:id="rId3"/>
          </p:cNvPr>
          <p:cNvPicPr preferRelativeResize="0"/>
          <p:nvPr/>
        </p:nvPicPr>
        <p:blipFill>
          <a:blip r:embed="rId4">
            <a:alphaModFix/>
          </a:blip>
          <a:stretch>
            <a:fillRect/>
          </a:stretch>
        </p:blipFill>
        <p:spPr>
          <a:xfrm>
            <a:off x="1989863" y="1073725"/>
            <a:ext cx="5164276" cy="3873200"/>
          </a:xfrm>
          <a:prstGeom prst="rect">
            <a:avLst/>
          </a:prstGeom>
          <a:noFill/>
          <a:ln>
            <a:noFill/>
          </a:ln>
          <a:effectLst>
            <a:outerShdw blurRad="57150" rotWithShape="0" algn="bl" dir="5400000" dist="19050">
              <a:srgbClr val="000000">
                <a:alpha val="50000"/>
              </a:srgbClr>
            </a:outerShdw>
          </a:effectLst>
        </p:spPr>
      </p:pic>
      <p:sp>
        <p:nvSpPr>
          <p:cNvPr id="153" name="Google Shape;153;p29"/>
          <p:cNvSpPr txBox="1"/>
          <p:nvPr/>
        </p:nvSpPr>
        <p:spPr>
          <a:xfrm>
            <a:off x="20850" y="458125"/>
            <a:ext cx="91023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800">
                <a:solidFill>
                  <a:srgbClr val="225A4D"/>
                </a:solidFill>
                <a:latin typeface="Source Sans Pro"/>
                <a:ea typeface="Source Sans Pro"/>
                <a:cs typeface="Source Sans Pro"/>
                <a:sym typeface="Source Sans Pro"/>
              </a:rPr>
              <a:t>Ejes de derechos para la producción audiovisual</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30"/>
          <p:cNvSpPr txBox="1"/>
          <p:nvPr>
            <p:ph type="ctrTitle"/>
          </p:nvPr>
        </p:nvSpPr>
        <p:spPr>
          <a:xfrm>
            <a:off x="311700" y="439775"/>
            <a:ext cx="8520600" cy="658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2800">
                <a:solidFill>
                  <a:srgbClr val="BE6B7F"/>
                </a:solidFill>
              </a:rPr>
              <a:t>Puntos de partida: La idea </a:t>
            </a:r>
            <a:endParaRPr b="1" sz="2800">
              <a:solidFill>
                <a:srgbClr val="BE6B7F"/>
              </a:solidFill>
            </a:endParaRPr>
          </a:p>
        </p:txBody>
      </p:sp>
      <p:pic>
        <p:nvPicPr>
          <p:cNvPr id="159" name="Google Shape;159;p30"/>
          <p:cNvPicPr preferRelativeResize="0"/>
          <p:nvPr/>
        </p:nvPicPr>
        <p:blipFill rotWithShape="1">
          <a:blip r:embed="rId3">
            <a:alphaModFix/>
          </a:blip>
          <a:srcRect b="7127" l="0" r="0" t="1264"/>
          <a:stretch/>
        </p:blipFill>
        <p:spPr>
          <a:xfrm>
            <a:off x="1982950" y="1021775"/>
            <a:ext cx="5390150" cy="39000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pic>
        <p:nvPicPr>
          <p:cNvPr id="164" name="Google Shape;164;p31"/>
          <p:cNvPicPr preferRelativeResize="0"/>
          <p:nvPr/>
        </p:nvPicPr>
        <p:blipFill rotWithShape="1">
          <a:blip r:embed="rId3">
            <a:alphaModFix/>
          </a:blip>
          <a:srcRect b="2763" l="3153" r="2426" t="4497"/>
          <a:stretch/>
        </p:blipFill>
        <p:spPr>
          <a:xfrm>
            <a:off x="513675" y="609600"/>
            <a:ext cx="8116649" cy="3996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32"/>
          <p:cNvSpPr txBox="1"/>
          <p:nvPr>
            <p:ph type="ctrTitle"/>
          </p:nvPr>
        </p:nvSpPr>
        <p:spPr>
          <a:xfrm>
            <a:off x="311700" y="592175"/>
            <a:ext cx="8520600" cy="658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2800">
                <a:solidFill>
                  <a:srgbClr val="225A4D"/>
                </a:solidFill>
              </a:rPr>
              <a:t>Planeación y objetivo del proyecto.</a:t>
            </a:r>
            <a:endParaRPr b="1" sz="2800">
              <a:solidFill>
                <a:srgbClr val="225A4D"/>
              </a:solidFill>
            </a:endParaRPr>
          </a:p>
        </p:txBody>
      </p:sp>
      <p:sp>
        <p:nvSpPr>
          <p:cNvPr id="170" name="Google Shape;170;p32"/>
          <p:cNvSpPr txBox="1"/>
          <p:nvPr>
            <p:ph idx="1" type="subTitle"/>
          </p:nvPr>
        </p:nvSpPr>
        <p:spPr>
          <a:xfrm>
            <a:off x="571500" y="1295400"/>
            <a:ext cx="8051700" cy="24489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t/>
            </a:r>
            <a:endParaRPr sz="1800"/>
          </a:p>
          <a:p>
            <a:pPr indent="0" lvl="0" marL="0" rtl="0" algn="just">
              <a:spcBef>
                <a:spcPts val="0"/>
              </a:spcBef>
              <a:spcAft>
                <a:spcPts val="0"/>
              </a:spcAft>
              <a:buNone/>
            </a:pPr>
            <a:r>
              <a:rPr lang="en" sz="1800"/>
              <a:t>Llevar</a:t>
            </a:r>
            <a:r>
              <a:rPr lang="en" sz="1800"/>
              <a:t> a cabo un proyecto, no es </a:t>
            </a:r>
            <a:r>
              <a:rPr lang="en" sz="1800"/>
              <a:t>más que una</a:t>
            </a:r>
            <a:r>
              <a:rPr lang="en" sz="1800"/>
              <a:t> planificación que consiste en un conjunto de actividades que se encuentran interrelacionadas y coordinadas. </a:t>
            </a:r>
            <a:endParaRPr sz="1800"/>
          </a:p>
          <a:p>
            <a:pPr indent="0" lvl="0" marL="0" rtl="0" algn="just">
              <a:spcBef>
                <a:spcPts val="0"/>
              </a:spcBef>
              <a:spcAft>
                <a:spcPts val="0"/>
              </a:spcAft>
              <a:buNone/>
            </a:pPr>
            <a:r>
              <a:rPr lang="en" sz="1800"/>
              <a:t>La razón de un proyecto es alcanzar objetivos específicos dentro de los límites que imponen un presupuesto, calidades establecidas previamente y un lapso de tiempo previamente definido.”</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rPr lang="en" sz="1800" u="sng">
                <a:solidFill>
                  <a:schemeClr val="hlink"/>
                </a:solidFill>
                <a:hlinkClick r:id="rId3"/>
              </a:rPr>
              <a:t>Generación de ideas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Clr>
                <a:schemeClr val="dk1"/>
              </a:buClr>
              <a:buSzPts val="1100"/>
              <a:buFont typeface="Arial"/>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3"/>
          <p:cNvSpPr txBox="1"/>
          <p:nvPr>
            <p:ph type="ctrTitle"/>
          </p:nvPr>
        </p:nvSpPr>
        <p:spPr>
          <a:xfrm>
            <a:off x="311700" y="592175"/>
            <a:ext cx="8520600" cy="658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2800">
                <a:solidFill>
                  <a:srgbClr val="225A4D"/>
                </a:solidFill>
              </a:rPr>
              <a:t>Desarrollo de una idea, elementos creativos</a:t>
            </a:r>
            <a:endParaRPr b="1" sz="2800">
              <a:solidFill>
                <a:srgbClr val="225A4D"/>
              </a:solidFill>
            </a:endParaRPr>
          </a:p>
        </p:txBody>
      </p:sp>
      <p:sp>
        <p:nvSpPr>
          <p:cNvPr id="176" name="Google Shape;176;p33"/>
          <p:cNvSpPr txBox="1"/>
          <p:nvPr>
            <p:ph idx="1" type="subTitle"/>
          </p:nvPr>
        </p:nvSpPr>
        <p:spPr>
          <a:xfrm>
            <a:off x="5053450" y="1818400"/>
            <a:ext cx="3510900" cy="21891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b="1" lang="en" sz="1800" u="sng">
                <a:solidFill>
                  <a:schemeClr val="accent5"/>
                </a:solidFill>
                <a:hlinkClick r:id="rId3">
                  <a:extLst>
                    <a:ext uri="{A12FA001-AC4F-418D-AE19-62706E023703}">
                      <ahyp:hlinkClr val="tx"/>
                    </a:ext>
                  </a:extLst>
                </a:hlinkClick>
              </a:rPr>
              <a:t>Pasos para desarrollar una idea</a:t>
            </a:r>
            <a:endParaRPr b="1" sz="1800"/>
          </a:p>
          <a:p>
            <a:pPr indent="0" lvl="0" marL="0" rtl="0" algn="just">
              <a:spcBef>
                <a:spcPts val="0"/>
              </a:spcBef>
              <a:spcAft>
                <a:spcPts val="0"/>
              </a:spcAft>
              <a:buNone/>
            </a:pPr>
            <a:r>
              <a:t/>
            </a:r>
            <a:endParaRPr b="1" sz="1800"/>
          </a:p>
          <a:p>
            <a:pPr indent="0" lvl="0" marL="0" rtl="0" algn="just">
              <a:spcBef>
                <a:spcPts val="0"/>
              </a:spcBef>
              <a:spcAft>
                <a:spcPts val="0"/>
              </a:spcAft>
              <a:buNone/>
            </a:pPr>
            <a:r>
              <a:rPr b="1" lang="en" sz="1800" u="sng">
                <a:solidFill>
                  <a:schemeClr val="hlink"/>
                </a:solidFill>
                <a:hlinkClick r:id="rId4"/>
              </a:rPr>
              <a:t>Técnicas creativas para una idea</a:t>
            </a:r>
            <a:endParaRPr sz="1800"/>
          </a:p>
          <a:p>
            <a:pPr indent="0" lvl="0" marL="0" rtl="0" algn="just">
              <a:spcBef>
                <a:spcPts val="0"/>
              </a:spcBef>
              <a:spcAft>
                <a:spcPts val="0"/>
              </a:spcAft>
              <a:buNone/>
            </a:pPr>
            <a:r>
              <a:t/>
            </a:r>
            <a:endParaRPr b="1" sz="1800"/>
          </a:p>
          <a:p>
            <a:pPr indent="0" lvl="0" marL="0" rtl="0" algn="just">
              <a:spcBef>
                <a:spcPts val="0"/>
              </a:spcBef>
              <a:spcAft>
                <a:spcPts val="0"/>
              </a:spcAft>
              <a:buNone/>
            </a:pPr>
            <a:r>
              <a:rPr b="1" lang="en" sz="1800" u="sng">
                <a:solidFill>
                  <a:schemeClr val="hlink"/>
                </a:solidFill>
                <a:hlinkClick r:id="rId5"/>
              </a:rPr>
              <a:t>Técnicas, métodos y mapas conceptuales</a:t>
            </a:r>
            <a:endParaRPr b="1" sz="1800"/>
          </a:p>
          <a:p>
            <a:pPr indent="457200" lvl="0" marL="2286000" rtl="0" algn="l">
              <a:spcBef>
                <a:spcPts val="0"/>
              </a:spcBef>
              <a:spcAft>
                <a:spcPts val="0"/>
              </a:spcAft>
              <a:buNone/>
            </a:pPr>
            <a:r>
              <a:t/>
            </a:r>
            <a:endParaRPr sz="1800"/>
          </a:p>
        </p:txBody>
      </p:sp>
      <p:pic>
        <p:nvPicPr>
          <p:cNvPr id="177" name="Google Shape;177;p33"/>
          <p:cNvPicPr preferRelativeResize="0"/>
          <p:nvPr/>
        </p:nvPicPr>
        <p:blipFill rotWithShape="1">
          <a:blip r:embed="rId6">
            <a:alphaModFix/>
          </a:blip>
          <a:srcRect b="10429" l="12850" r="10976" t="14161"/>
          <a:stretch/>
        </p:blipFill>
        <p:spPr>
          <a:xfrm>
            <a:off x="810525" y="1319625"/>
            <a:ext cx="3806276" cy="34186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6"/>
          <p:cNvSpPr txBox="1"/>
          <p:nvPr>
            <p:ph idx="1" type="subTitle"/>
          </p:nvPr>
        </p:nvSpPr>
        <p:spPr>
          <a:xfrm>
            <a:off x="685800" y="1507450"/>
            <a:ext cx="7772400" cy="28740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2200">
                <a:solidFill>
                  <a:srgbClr val="434343"/>
                </a:solidFill>
              </a:rPr>
              <a:t>Adquirir conocimientos y técnicas de la práctica audiovisual, mediante una metodología teórico-práctica para comunicar y transmitir de manera efectiva, a través de la realización de proyectos de audio y video mediante el uso de las tecnologías digitales con base en las competencias desarrolladas en el programa de Educación para la Autonomía Económica con la finalidad de ejercer la autonomía tecnológica y económica desde una perspectiva comunitaria. </a:t>
            </a:r>
            <a:endParaRPr sz="2200">
              <a:solidFill>
                <a:srgbClr val="434343"/>
              </a:solidFill>
            </a:endParaRPr>
          </a:p>
        </p:txBody>
      </p:sp>
      <p:sp>
        <p:nvSpPr>
          <p:cNvPr id="71" name="Google Shape;71;p16"/>
          <p:cNvSpPr txBox="1"/>
          <p:nvPr/>
        </p:nvSpPr>
        <p:spPr>
          <a:xfrm>
            <a:off x="685800" y="911400"/>
            <a:ext cx="7554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rgbClr val="225A4D"/>
                </a:solidFill>
                <a:latin typeface="Source Sans Pro"/>
                <a:ea typeface="Source Sans Pro"/>
                <a:cs typeface="Source Sans Pro"/>
                <a:sym typeface="Source Sans Pro"/>
              </a:rPr>
              <a:t>Objetivo general del taller</a:t>
            </a:r>
            <a:endParaRPr b="1">
              <a:solidFill>
                <a:srgbClr val="225A4D"/>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pic>
        <p:nvPicPr>
          <p:cNvPr id="182" name="Google Shape;182;p34"/>
          <p:cNvPicPr preferRelativeResize="0"/>
          <p:nvPr/>
        </p:nvPicPr>
        <p:blipFill rotWithShape="1">
          <a:blip r:embed="rId3">
            <a:alphaModFix/>
          </a:blip>
          <a:srcRect b="4452" l="0" r="0" t="2980"/>
          <a:stretch/>
        </p:blipFill>
        <p:spPr>
          <a:xfrm>
            <a:off x="433000" y="1170709"/>
            <a:ext cx="4939125" cy="3553700"/>
          </a:xfrm>
          <a:prstGeom prst="rect">
            <a:avLst/>
          </a:prstGeom>
          <a:noFill/>
          <a:ln>
            <a:noFill/>
          </a:ln>
        </p:spPr>
      </p:pic>
      <p:sp>
        <p:nvSpPr>
          <p:cNvPr id="183" name="Google Shape;183;p34"/>
          <p:cNvSpPr txBox="1"/>
          <p:nvPr>
            <p:ph type="ctrTitle"/>
          </p:nvPr>
        </p:nvSpPr>
        <p:spPr>
          <a:xfrm>
            <a:off x="311700" y="439775"/>
            <a:ext cx="8520600" cy="658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2800">
                <a:solidFill>
                  <a:srgbClr val="BE6B7F"/>
                </a:solidFill>
              </a:rPr>
              <a:t>INICIO DEL PROYECTO</a:t>
            </a:r>
            <a:endParaRPr b="1" sz="2800">
              <a:solidFill>
                <a:srgbClr val="BE6B7F"/>
              </a:solidFill>
            </a:endParaRPr>
          </a:p>
        </p:txBody>
      </p:sp>
      <p:sp>
        <p:nvSpPr>
          <p:cNvPr id="184" name="Google Shape;184;p34"/>
          <p:cNvSpPr txBox="1"/>
          <p:nvPr/>
        </p:nvSpPr>
        <p:spPr>
          <a:xfrm>
            <a:off x="5704600" y="1433950"/>
            <a:ext cx="2992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85" name="Google Shape;185;p34"/>
          <p:cNvSpPr txBox="1"/>
          <p:nvPr/>
        </p:nvSpPr>
        <p:spPr>
          <a:xfrm>
            <a:off x="5626600" y="1786800"/>
            <a:ext cx="3148500" cy="1569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u="sng">
                <a:solidFill>
                  <a:schemeClr val="hlink"/>
                </a:solidFill>
                <a:hlinkClick r:id="rId4"/>
              </a:rPr>
              <a:t>Planeación</a:t>
            </a:r>
            <a:endParaRPr b="1" sz="1800"/>
          </a:p>
          <a:p>
            <a:pPr indent="0" lvl="0" marL="0" rtl="0" algn="l">
              <a:spcBef>
                <a:spcPts val="0"/>
              </a:spcBef>
              <a:spcAft>
                <a:spcPts val="0"/>
              </a:spcAft>
              <a:buNone/>
            </a:pPr>
            <a:r>
              <a:t/>
            </a:r>
            <a:endParaRPr b="1" sz="1800"/>
          </a:p>
          <a:p>
            <a:pPr indent="0" lvl="0" marL="0" rtl="0" algn="l">
              <a:spcBef>
                <a:spcPts val="0"/>
              </a:spcBef>
              <a:spcAft>
                <a:spcPts val="0"/>
              </a:spcAft>
              <a:buNone/>
            </a:pPr>
            <a:r>
              <a:t/>
            </a:r>
            <a:endParaRPr b="1" sz="1800"/>
          </a:p>
          <a:p>
            <a:pPr indent="0" lvl="0" marL="0" rtl="0" algn="l">
              <a:spcBef>
                <a:spcPts val="0"/>
              </a:spcBef>
              <a:spcAft>
                <a:spcPts val="0"/>
              </a:spcAft>
              <a:buNone/>
            </a:pPr>
            <a:r>
              <a:rPr b="1" lang="en" sz="1800" u="sng">
                <a:solidFill>
                  <a:schemeClr val="hlink"/>
                </a:solidFill>
                <a:hlinkClick r:id="rId5"/>
              </a:rPr>
              <a:t>Gestión de Proyectos</a:t>
            </a:r>
            <a:endParaRPr b="1" sz="1800"/>
          </a:p>
          <a:p>
            <a:pPr indent="0" lvl="0" marL="0" rtl="0" algn="l">
              <a:spcBef>
                <a:spcPts val="0"/>
              </a:spcBef>
              <a:spcAft>
                <a:spcPts val="0"/>
              </a:spcAft>
              <a:buNone/>
            </a:pPr>
            <a:r>
              <a:t/>
            </a:r>
            <a:endParaRPr b="1" sz="18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5"/>
          <p:cNvSpPr txBox="1"/>
          <p:nvPr>
            <p:ph type="ctrTitle"/>
          </p:nvPr>
        </p:nvSpPr>
        <p:spPr>
          <a:xfrm>
            <a:off x="311700" y="734300"/>
            <a:ext cx="8520600" cy="897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2800">
                <a:solidFill>
                  <a:srgbClr val="BE6B7F"/>
                </a:solidFill>
              </a:rPr>
              <a:t>Organización y gestión de recursos en la producción audiovisual. </a:t>
            </a:r>
            <a:endParaRPr b="1" sz="2800">
              <a:solidFill>
                <a:srgbClr val="BE6B7F"/>
              </a:solidFill>
            </a:endParaRPr>
          </a:p>
        </p:txBody>
      </p:sp>
      <p:sp>
        <p:nvSpPr>
          <p:cNvPr id="191" name="Google Shape;191;p35"/>
          <p:cNvSpPr txBox="1"/>
          <p:nvPr>
            <p:ph idx="1" type="subTitle"/>
          </p:nvPr>
        </p:nvSpPr>
        <p:spPr>
          <a:xfrm>
            <a:off x="415625" y="1943100"/>
            <a:ext cx="3761400" cy="21891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t/>
            </a:r>
            <a:endParaRPr sz="1800"/>
          </a:p>
          <a:p>
            <a:pPr indent="0" lvl="0" marL="457200" rtl="0" algn="l">
              <a:spcBef>
                <a:spcPts val="0"/>
              </a:spcBef>
              <a:spcAft>
                <a:spcPts val="0"/>
              </a:spcAft>
              <a:buNone/>
            </a:pPr>
            <a:r>
              <a:rPr lang="en" sz="1800" u="sng">
                <a:solidFill>
                  <a:schemeClr val="hlink"/>
                </a:solidFill>
                <a:hlinkClick r:id="rId3"/>
              </a:rPr>
              <a:t>La idea y los recursos audiovisuales</a:t>
            </a:r>
            <a:r>
              <a:rPr lang="en" sz="1800"/>
              <a:t>  </a:t>
            </a:r>
            <a:br>
              <a:rPr lang="en" sz="1800"/>
            </a:br>
            <a:endParaRPr sz="1800"/>
          </a:p>
          <a:p>
            <a:pPr indent="0" lvl="0" marL="457200" rtl="0" algn="l">
              <a:spcBef>
                <a:spcPts val="0"/>
              </a:spcBef>
              <a:spcAft>
                <a:spcPts val="0"/>
              </a:spcAft>
              <a:buNone/>
            </a:pPr>
            <a:r>
              <a:rPr lang="en" sz="1800"/>
              <a:t>Recursos audiovisuales min 10:30</a:t>
            </a:r>
            <a:br>
              <a:rPr lang="en" sz="1800"/>
            </a:br>
            <a:r>
              <a:rPr lang="en" sz="1800"/>
              <a:t>La idea min 14:00</a:t>
            </a:r>
            <a:endParaRPr sz="1800"/>
          </a:p>
        </p:txBody>
      </p:sp>
      <p:pic>
        <p:nvPicPr>
          <p:cNvPr id="192" name="Google Shape;192;p35"/>
          <p:cNvPicPr preferRelativeResize="0"/>
          <p:nvPr/>
        </p:nvPicPr>
        <p:blipFill rotWithShape="1">
          <a:blip r:embed="rId4">
            <a:alphaModFix/>
          </a:blip>
          <a:srcRect b="0" l="21409" r="3362" t="0"/>
          <a:stretch/>
        </p:blipFill>
        <p:spPr>
          <a:xfrm>
            <a:off x="4544400" y="1731750"/>
            <a:ext cx="4384949" cy="28860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pic>
        <p:nvPicPr>
          <p:cNvPr id="197" name="Google Shape;197;p36"/>
          <p:cNvPicPr preferRelativeResize="0"/>
          <p:nvPr/>
        </p:nvPicPr>
        <p:blipFill>
          <a:blip r:embed="rId3">
            <a:alphaModFix/>
          </a:blip>
          <a:stretch>
            <a:fillRect/>
          </a:stretch>
        </p:blipFill>
        <p:spPr>
          <a:xfrm>
            <a:off x="1381763" y="762575"/>
            <a:ext cx="5954024" cy="3970600"/>
          </a:xfrm>
          <a:prstGeom prst="rect">
            <a:avLst/>
          </a:prstGeom>
          <a:noFill/>
          <a:ln>
            <a:noFill/>
          </a:ln>
        </p:spPr>
      </p:pic>
      <p:pic>
        <p:nvPicPr>
          <p:cNvPr id="198" name="Google Shape;198;p36"/>
          <p:cNvPicPr preferRelativeResize="0"/>
          <p:nvPr/>
        </p:nvPicPr>
        <p:blipFill rotWithShape="1">
          <a:blip r:embed="rId4">
            <a:alphaModFix amt="90000"/>
          </a:blip>
          <a:srcRect b="15587" l="30418" r="29472" t="29255"/>
          <a:stretch/>
        </p:blipFill>
        <p:spPr>
          <a:xfrm rot="205246">
            <a:off x="2969062" y="1703644"/>
            <a:ext cx="2437801" cy="2088462"/>
          </a:xfrm>
          <a:prstGeom prst="rect">
            <a:avLst/>
          </a:prstGeom>
          <a:noFill/>
          <a:ln>
            <a:noFill/>
          </a:ln>
          <a:effectLst>
            <a:outerShdw blurRad="57150" rotWithShape="0" algn="bl" dir="7992000" dist="76200">
              <a:srgbClr val="595959">
                <a:alpha val="51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7"/>
          <p:cNvSpPr txBox="1"/>
          <p:nvPr>
            <p:ph idx="1" type="subTitle"/>
          </p:nvPr>
        </p:nvSpPr>
        <p:spPr>
          <a:xfrm>
            <a:off x="928650" y="1604425"/>
            <a:ext cx="7286700" cy="21918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2200">
                <a:solidFill>
                  <a:srgbClr val="434343"/>
                </a:solidFill>
              </a:rPr>
              <a:t>Introducir conceptos básicos de la comunicación y aspectos del lenguaje sonoro y audiovisual, desarrollar ideas creativas para proyectos personales y/ o colectivos con impacto comunitario. </a:t>
            </a:r>
            <a:endParaRPr sz="2200">
              <a:solidFill>
                <a:srgbClr val="434343"/>
              </a:solidFill>
            </a:endParaRPr>
          </a:p>
          <a:p>
            <a:pPr indent="0" lvl="0" marL="0" rtl="0" algn="just">
              <a:spcBef>
                <a:spcPts val="0"/>
              </a:spcBef>
              <a:spcAft>
                <a:spcPts val="0"/>
              </a:spcAft>
              <a:buNone/>
            </a:pPr>
            <a:r>
              <a:rPr lang="en" sz="2200">
                <a:solidFill>
                  <a:srgbClr val="434343"/>
                </a:solidFill>
              </a:rPr>
              <a:t>Aprender a gestionar los recursos y materiales disponibles para el posterior desarrollo del proyecto y comenzar la planeación del mismo. </a:t>
            </a:r>
            <a:endParaRPr sz="2200">
              <a:solidFill>
                <a:srgbClr val="434343"/>
              </a:solidFill>
            </a:endParaRPr>
          </a:p>
        </p:txBody>
      </p:sp>
      <p:sp>
        <p:nvSpPr>
          <p:cNvPr id="77" name="Google Shape;77;p17"/>
          <p:cNvSpPr txBox="1"/>
          <p:nvPr/>
        </p:nvSpPr>
        <p:spPr>
          <a:xfrm>
            <a:off x="717000" y="855975"/>
            <a:ext cx="7710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rgbClr val="225A4D"/>
                </a:solidFill>
                <a:latin typeface="Source Sans Pro"/>
                <a:ea typeface="Source Sans Pro"/>
                <a:cs typeface="Source Sans Pro"/>
                <a:sym typeface="Source Sans Pro"/>
              </a:rPr>
              <a:t>Objetivo Módulo 1   </a:t>
            </a:r>
            <a:r>
              <a:rPr b="1" lang="en" sz="2800">
                <a:solidFill>
                  <a:srgbClr val="BE6B7F"/>
                </a:solidFill>
                <a:latin typeface="Source Sans Pro"/>
                <a:ea typeface="Source Sans Pro"/>
                <a:cs typeface="Source Sans Pro"/>
                <a:sym typeface="Source Sans Pro"/>
              </a:rPr>
              <a:t>“Introducción a los medios”</a:t>
            </a:r>
            <a:r>
              <a:rPr b="1" lang="en" sz="2800">
                <a:solidFill>
                  <a:srgbClr val="B24F68"/>
                </a:solidFill>
                <a:latin typeface="Source Sans Pro"/>
                <a:ea typeface="Source Sans Pro"/>
                <a:cs typeface="Source Sans Pro"/>
                <a:sym typeface="Source Sans Pro"/>
              </a:rPr>
              <a:t> </a:t>
            </a:r>
            <a:endParaRPr b="1" sz="2800">
              <a:solidFill>
                <a:srgbClr val="B24F68"/>
              </a:solidFill>
              <a:latin typeface="Source Sans Pro"/>
              <a:ea typeface="Source Sans Pro"/>
              <a:cs typeface="Source Sans Pro"/>
              <a:sym typeface="Source Sans Pr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8"/>
          <p:cNvSpPr txBox="1"/>
          <p:nvPr>
            <p:ph type="ctrTitle"/>
          </p:nvPr>
        </p:nvSpPr>
        <p:spPr>
          <a:xfrm>
            <a:off x="311700" y="668375"/>
            <a:ext cx="8520600" cy="658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2800">
                <a:solidFill>
                  <a:srgbClr val="BE6B7F"/>
                </a:solidFill>
              </a:rPr>
              <a:t>La comunicación audiovisual </a:t>
            </a:r>
            <a:endParaRPr b="1" sz="2800">
              <a:solidFill>
                <a:srgbClr val="BE6B7F"/>
              </a:solidFill>
            </a:endParaRPr>
          </a:p>
        </p:txBody>
      </p:sp>
      <p:sp>
        <p:nvSpPr>
          <p:cNvPr id="83" name="Google Shape;83;p18"/>
          <p:cNvSpPr txBox="1"/>
          <p:nvPr>
            <p:ph idx="1" type="subTitle"/>
          </p:nvPr>
        </p:nvSpPr>
        <p:spPr>
          <a:xfrm>
            <a:off x="311700" y="1295400"/>
            <a:ext cx="8520600" cy="1205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000"/>
              <a:t>Transmisión de mensajes que incluyen audio y vídeo, los cuales se realizan por medio de herramientas tecnológicas, y que integran imágenes de diversos tipos y elementos sonoros igualmente variables.</a:t>
            </a:r>
            <a:endParaRPr sz="2000"/>
          </a:p>
        </p:txBody>
      </p:sp>
      <p:pic>
        <p:nvPicPr>
          <p:cNvPr id="84" name="Google Shape;84;p18"/>
          <p:cNvPicPr preferRelativeResize="0"/>
          <p:nvPr/>
        </p:nvPicPr>
        <p:blipFill rotWithShape="1">
          <a:blip r:embed="rId3">
            <a:alphaModFix/>
          </a:blip>
          <a:srcRect b="0" l="8433" r="0" t="12234"/>
          <a:stretch/>
        </p:blipFill>
        <p:spPr>
          <a:xfrm>
            <a:off x="2861375" y="2577000"/>
            <a:ext cx="3421252" cy="218555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9"/>
          <p:cNvSpPr txBox="1"/>
          <p:nvPr>
            <p:ph type="ctrTitle"/>
          </p:nvPr>
        </p:nvSpPr>
        <p:spPr>
          <a:xfrm>
            <a:off x="311700" y="592175"/>
            <a:ext cx="8520600" cy="658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2800">
                <a:solidFill>
                  <a:srgbClr val="225A4D"/>
                </a:solidFill>
              </a:rPr>
              <a:t>La comunicación audiovisual </a:t>
            </a:r>
            <a:endParaRPr b="1" sz="2800">
              <a:solidFill>
                <a:srgbClr val="225A4D"/>
              </a:solidFill>
            </a:endParaRPr>
          </a:p>
        </p:txBody>
      </p:sp>
      <p:sp>
        <p:nvSpPr>
          <p:cNvPr id="90" name="Google Shape;90;p19"/>
          <p:cNvSpPr txBox="1"/>
          <p:nvPr>
            <p:ph idx="1" type="subTitle"/>
          </p:nvPr>
        </p:nvSpPr>
        <p:spPr>
          <a:xfrm>
            <a:off x="441600" y="1250375"/>
            <a:ext cx="8260800" cy="20712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800"/>
              <a:t>Se </a:t>
            </a:r>
            <a:r>
              <a:rPr lang="en" sz="1800"/>
              <a:t>trata de la exploración</a:t>
            </a:r>
            <a:r>
              <a:rPr lang="en" sz="1800"/>
              <a:t> de </a:t>
            </a:r>
            <a:r>
              <a:rPr lang="en" sz="1800"/>
              <a:t>herramientas técnicas y comunicacionales para la realización y producción integral de productos audiovisuales (cine, radio, televisión, internet). </a:t>
            </a:r>
            <a:endParaRPr sz="1800"/>
          </a:p>
          <a:p>
            <a:pPr indent="0" lvl="0" marL="0" rtl="0" algn="just">
              <a:spcBef>
                <a:spcPts val="0"/>
              </a:spcBef>
              <a:spcAft>
                <a:spcPts val="0"/>
              </a:spcAft>
              <a:buNone/>
            </a:pPr>
            <a:r>
              <a:rPr lang="en" sz="1800"/>
              <a:t>La intención es que sea un taller atractivo donde predomine la práctica, y de este modo los usuarios adquieran el conocimiento de todo el proceso de crear y realizar un proyecto audiovisual</a:t>
            </a:r>
            <a:endParaRPr sz="1800"/>
          </a:p>
        </p:txBody>
      </p:sp>
      <p:pic>
        <p:nvPicPr>
          <p:cNvPr id="91" name="Google Shape;91;p19"/>
          <p:cNvPicPr preferRelativeResize="0"/>
          <p:nvPr/>
        </p:nvPicPr>
        <p:blipFill rotWithShape="1">
          <a:blip r:embed="rId3">
            <a:alphaModFix/>
          </a:blip>
          <a:srcRect b="11567" l="0" r="0" t="11367"/>
          <a:stretch/>
        </p:blipFill>
        <p:spPr>
          <a:xfrm>
            <a:off x="2797550" y="3079150"/>
            <a:ext cx="3701299" cy="19015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pic>
        <p:nvPicPr>
          <p:cNvPr id="96" name="Google Shape;96;p20"/>
          <p:cNvPicPr preferRelativeResize="0"/>
          <p:nvPr/>
        </p:nvPicPr>
        <p:blipFill>
          <a:blip r:embed="rId3">
            <a:alphaModFix/>
          </a:blip>
          <a:stretch>
            <a:fillRect/>
          </a:stretch>
        </p:blipFill>
        <p:spPr>
          <a:xfrm>
            <a:off x="1646963" y="1143000"/>
            <a:ext cx="5697675" cy="3610075"/>
          </a:xfrm>
          <a:prstGeom prst="rect">
            <a:avLst/>
          </a:prstGeom>
          <a:noFill/>
          <a:ln>
            <a:noFill/>
          </a:ln>
        </p:spPr>
      </p:pic>
      <p:sp>
        <p:nvSpPr>
          <p:cNvPr id="97" name="Google Shape;97;p20"/>
          <p:cNvSpPr txBox="1"/>
          <p:nvPr/>
        </p:nvSpPr>
        <p:spPr>
          <a:xfrm>
            <a:off x="571500" y="527400"/>
            <a:ext cx="80517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b="1" lang="en" sz="2800">
                <a:solidFill>
                  <a:srgbClr val="225A4D"/>
                </a:solidFill>
                <a:latin typeface="Source Sans Pro"/>
                <a:ea typeface="Source Sans Pro"/>
                <a:cs typeface="Source Sans Pro"/>
                <a:sym typeface="Source Sans Pro"/>
              </a:rPr>
              <a:t>Circuito básico de la</a:t>
            </a:r>
            <a:r>
              <a:rPr b="1" lang="en" sz="2800">
                <a:solidFill>
                  <a:srgbClr val="225A4D"/>
                </a:solidFill>
                <a:latin typeface="Source Sans Pro"/>
                <a:ea typeface="Source Sans Pro"/>
                <a:cs typeface="Source Sans Pro"/>
                <a:sym typeface="Source Sans Pro"/>
              </a:rPr>
              <a:t> comunicación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pic>
        <p:nvPicPr>
          <p:cNvPr id="102" name="Google Shape;102;p21"/>
          <p:cNvPicPr preferRelativeResize="0"/>
          <p:nvPr/>
        </p:nvPicPr>
        <p:blipFill rotWithShape="1">
          <a:blip r:embed="rId3">
            <a:alphaModFix/>
          </a:blip>
          <a:srcRect b="1273" l="1337" r="1706" t="2219"/>
          <a:stretch/>
        </p:blipFill>
        <p:spPr>
          <a:xfrm>
            <a:off x="680613" y="592250"/>
            <a:ext cx="7782775" cy="427592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2"/>
          <p:cNvSpPr txBox="1"/>
          <p:nvPr>
            <p:ph idx="1" type="subTitle"/>
          </p:nvPr>
        </p:nvSpPr>
        <p:spPr>
          <a:xfrm>
            <a:off x="182525" y="581100"/>
            <a:ext cx="8520600" cy="170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t/>
            </a:r>
            <a:endParaRPr/>
          </a:p>
          <a:p>
            <a:pPr indent="0" lvl="0" marL="0" rtl="0" algn="l">
              <a:spcBef>
                <a:spcPts val="0"/>
              </a:spcBef>
              <a:spcAft>
                <a:spcPts val="0"/>
              </a:spcAft>
              <a:buNone/>
            </a:pPr>
            <a:r>
              <a:rPr lang="en"/>
              <a:t>  </a:t>
            </a:r>
            <a:r>
              <a:rPr lang="en" u="sng">
                <a:solidFill>
                  <a:schemeClr val="hlink"/>
                </a:solidFill>
                <a:hlinkClick r:id="rId3"/>
              </a:rPr>
              <a:t>Modelos de comunicación</a:t>
            </a:r>
            <a:endParaRPr/>
          </a:p>
          <a:p>
            <a:pPr indent="0" lvl="0" marL="0" rtl="0" algn="l">
              <a:spcBef>
                <a:spcPts val="0"/>
              </a:spcBef>
              <a:spcAft>
                <a:spcPts val="0"/>
              </a:spcAft>
              <a:buNone/>
            </a:pPr>
            <a:r>
              <a:t/>
            </a:r>
            <a:endParaRPr/>
          </a:p>
          <a:p>
            <a:pPr indent="457200" lvl="0" marL="914400" rtl="0" algn="l">
              <a:spcBef>
                <a:spcPts val="0"/>
              </a:spcBef>
              <a:spcAft>
                <a:spcPts val="0"/>
              </a:spcAft>
              <a:buNone/>
            </a:pPr>
            <a:r>
              <a:t/>
            </a:r>
            <a:endParaRPr/>
          </a:p>
          <a:p>
            <a:pPr indent="457200" lvl="0" marL="914400" rtl="0" algn="l">
              <a:spcBef>
                <a:spcPts val="0"/>
              </a:spcBef>
              <a:spcAft>
                <a:spcPts val="0"/>
              </a:spcAft>
              <a:buNone/>
            </a:pPr>
            <a:r>
              <a:rPr lang="en" u="sng">
                <a:solidFill>
                  <a:schemeClr val="hlink"/>
                </a:solidFill>
                <a:hlinkClick r:id="rId4"/>
              </a:rPr>
              <a:t>Aplicación de los de comunicación </a:t>
            </a:r>
            <a:endParaRPr/>
          </a:p>
          <a:p>
            <a:pPr indent="0" lvl="0" marL="0" rtl="0" algn="l">
              <a:spcBef>
                <a:spcPts val="0"/>
              </a:spcBef>
              <a:spcAft>
                <a:spcPts val="0"/>
              </a:spcAft>
              <a:buNone/>
            </a:pPr>
            <a:br>
              <a:rPr lang="en"/>
            </a:br>
            <a:endParaRPr/>
          </a:p>
          <a:p>
            <a:pPr indent="457200" lvl="0" marL="2743200" rtl="0" algn="ctr">
              <a:spcBef>
                <a:spcPts val="0"/>
              </a:spcBef>
              <a:spcAft>
                <a:spcPts val="0"/>
              </a:spcAft>
              <a:buNone/>
            </a:pPr>
            <a:r>
              <a:rPr lang="en" u="sng">
                <a:solidFill>
                  <a:schemeClr val="hlink"/>
                </a:solidFill>
                <a:hlinkClick r:id="rId5"/>
              </a:rPr>
              <a:t>La comunicación como medio</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3"/>
          <p:cNvSpPr txBox="1"/>
          <p:nvPr>
            <p:ph type="ctrTitle"/>
          </p:nvPr>
        </p:nvSpPr>
        <p:spPr>
          <a:xfrm>
            <a:off x="311700" y="515975"/>
            <a:ext cx="8520600" cy="658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2800">
                <a:solidFill>
                  <a:srgbClr val="BE6B7F"/>
                </a:solidFill>
              </a:rPr>
              <a:t>Formatos y géneros sonoros y audiovisuales</a:t>
            </a:r>
            <a:endParaRPr b="1" sz="2800">
              <a:solidFill>
                <a:srgbClr val="BE6B7F"/>
              </a:solidFill>
            </a:endParaRPr>
          </a:p>
        </p:txBody>
      </p:sp>
      <p:sp>
        <p:nvSpPr>
          <p:cNvPr id="113" name="Google Shape;113;p23"/>
          <p:cNvSpPr txBox="1"/>
          <p:nvPr>
            <p:ph idx="1" type="subTitle"/>
          </p:nvPr>
        </p:nvSpPr>
        <p:spPr>
          <a:xfrm>
            <a:off x="311700" y="1143000"/>
            <a:ext cx="8520600" cy="27189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en" sz="2000"/>
              <a:t>Géneros: </a:t>
            </a:r>
            <a:r>
              <a:rPr lang="en" sz="1800"/>
              <a:t>Clasificación</a:t>
            </a:r>
            <a:r>
              <a:rPr lang="en" sz="1800"/>
              <a:t> general de contenidos</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rPr b="1" lang="en" sz="2000"/>
              <a:t>Formatos: </a:t>
            </a:r>
            <a:r>
              <a:rPr lang="en" sz="1800"/>
              <a:t>La manera concreta de cómo se aplica un género.</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rPr lang="en" sz="1800"/>
              <a:t>Los géneros en el ámbito audiovisual, tradicionalmente</a:t>
            </a:r>
            <a:r>
              <a:rPr lang="en" sz="1800"/>
              <a:t>, se refieren</a:t>
            </a:r>
            <a:r>
              <a:rPr lang="en" sz="1800"/>
              <a:t> a la ficción, la información, el docudrama, el entretenimiento y la publicidad. </a:t>
            </a:r>
            <a:endParaRPr sz="1800"/>
          </a:p>
          <a:p>
            <a:pPr indent="0" lvl="0" marL="0" rtl="0" algn="just">
              <a:spcBef>
                <a:spcPts val="0"/>
              </a:spcBef>
              <a:spcAft>
                <a:spcPts val="0"/>
              </a:spcAft>
              <a:buNone/>
            </a:pPr>
            <a:r>
              <a:rPr lang="en" sz="1800"/>
              <a:t>Por formato, en cambio, entendemos la manera concreta en cómo se aplica un género. Es decir, una vez determinado el género, debemos decidir el formato (podcast, serie, reality show, reportaje, telenovela, etc).</a:t>
            </a:r>
            <a:endParaRPr sz="1800"/>
          </a:p>
          <a:p>
            <a:pPr indent="0" lvl="0" marL="0" rtl="0" algn="just">
              <a:spcBef>
                <a:spcPts val="1000"/>
              </a:spcBef>
              <a:spcAft>
                <a:spcPts val="0"/>
              </a:spcAft>
              <a:buNone/>
            </a:pPr>
            <a:r>
              <a:rPr lang="en" sz="1800" u="sng">
                <a:solidFill>
                  <a:schemeClr val="hlink"/>
                </a:solidFill>
                <a:hlinkClick r:id="rId3"/>
              </a:rPr>
              <a:t>Géneros y formatos audiovisuales</a:t>
            </a:r>
            <a:r>
              <a:rPr lang="en" sz="1800"/>
              <a:t> </a:t>
            </a:r>
            <a:endParaRPr sz="1800"/>
          </a:p>
          <a:p>
            <a:pPr indent="0" lvl="0" marL="0" rtl="0" algn="just">
              <a:spcBef>
                <a:spcPts val="0"/>
              </a:spcBef>
              <a:spcAft>
                <a:spcPts val="0"/>
              </a:spcAft>
              <a:buNone/>
            </a:pPr>
            <a:r>
              <a:rPr lang="en" sz="1800" u="sng">
                <a:solidFill>
                  <a:schemeClr val="hlink"/>
                </a:solidFill>
                <a:hlinkClick r:id="rId4"/>
              </a:rPr>
              <a:t>Géneros y formatos de internet</a:t>
            </a:r>
            <a:endParaRPr sz="1800"/>
          </a:p>
          <a:p>
            <a:pPr indent="0" lvl="0" marL="0" rtl="0" algn="just">
              <a:spcBef>
                <a:spcPts val="0"/>
              </a:spcBef>
              <a:spcAft>
                <a:spcPts val="0"/>
              </a:spcAft>
              <a:buNone/>
            </a:pPr>
            <a:r>
              <a:rPr lang="en" sz="1800" u="sng">
                <a:solidFill>
                  <a:schemeClr val="hlink"/>
                </a:solidFill>
                <a:hlinkClick r:id="rId5"/>
              </a:rPr>
              <a:t>Géneros audiovisuales</a:t>
            </a:r>
            <a:endParaRPr sz="1800"/>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3F3F3"/>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