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5" r:id="rId20"/>
    <p:sldId id="336" r:id="rId21"/>
    <p:sldId id="338" r:id="rId22"/>
    <p:sldId id="339" r:id="rId23"/>
    <p:sldId id="340" r:id="rId24"/>
    <p:sldId id="334"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A9CF8-DDBF-4A53-90D7-776C4198837A}" type="datetimeFigureOut">
              <a:rPr lang="es-MX" smtClean="0"/>
              <a:t>12/09/2022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1EF48-DBBD-4082-AB78-AEBD7C3B5E54}" type="slidenum">
              <a:rPr lang="es-MX" smtClean="0"/>
              <a:t>‹Nº›</a:t>
            </a:fld>
            <a:endParaRPr lang="es-MX"/>
          </a:p>
        </p:txBody>
      </p:sp>
    </p:spTree>
    <p:extLst>
      <p:ext uri="{BB962C8B-B14F-4D97-AF65-F5344CB8AC3E}">
        <p14:creationId xmlns:p14="http://schemas.microsoft.com/office/powerpoint/2010/main" val="177520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8" name="Google Shape;97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0" name="Google Shape;113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6" name="Google Shape;11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1" name="Google Shape;116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5" name="Google Shape;117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9" name="Google Shape;11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7" name="Google Shape;120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3" name="Google Shape;122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8" name="Google Shape;1238;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2" name="Google Shape;1252;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2" name="Google Shape;1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7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4" name="Google Shape;99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2" name="Google Shape;1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056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6" name="Google Shape;11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415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6" name="Google Shape;11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592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6" name="Google Shape;11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11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1f8c150bad_0_6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g11f8c150bad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476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9" name="Google Shape;10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6" name="Google Shape;102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8" name="Google Shape;10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4" name="Google Shape;10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0" name="Google Shape;10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7" name="Google Shape;10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3" name="Google Shape;111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DCCA6-9321-6D8A-9CD2-3A4D3D7EB9D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CFF21EA-ACA1-4601-89B4-3B54B1B9E0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73B1A7E-8C13-EBC0-E802-EF81CEBD9A0A}"/>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5" name="Marcador de pie de página 4">
            <a:extLst>
              <a:ext uri="{FF2B5EF4-FFF2-40B4-BE49-F238E27FC236}">
                <a16:creationId xmlns:a16="http://schemas.microsoft.com/office/drawing/2014/main" id="{BE9E83F9-7491-A98E-F0E7-FC9959B0469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9722215-F12B-CAA4-8C16-B73BC1EA7305}"/>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422237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381A1F-4B06-5012-00F6-3327803644A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83AEFAD-9A7B-B29C-EBB6-D20F79BD7C3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977333E-C7FB-0EF3-43EF-29D382C3C22E}"/>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5" name="Marcador de pie de página 4">
            <a:extLst>
              <a:ext uri="{FF2B5EF4-FFF2-40B4-BE49-F238E27FC236}">
                <a16:creationId xmlns:a16="http://schemas.microsoft.com/office/drawing/2014/main" id="{2EBA4E53-F5C9-0614-AF73-5CB93E33FBB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738B38B-B475-FA9B-1A78-0FC008242D9C}"/>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8661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68F65B-5CEF-8B46-F714-0287C41336B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3510E9D-11A3-9778-BD23-B062355F085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94E5CAC-C982-82CC-2FF3-EF7CBBE0445A}"/>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5" name="Marcador de pie de página 4">
            <a:extLst>
              <a:ext uri="{FF2B5EF4-FFF2-40B4-BE49-F238E27FC236}">
                <a16:creationId xmlns:a16="http://schemas.microsoft.com/office/drawing/2014/main" id="{CAC9502B-6538-1A01-C660-87F846D1DF0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E24BC02-A5EA-649A-C2F8-A4F09357B5E4}"/>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257292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23D86-747E-7331-DAA3-155F88A24F7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A65F50F-57C0-CE0A-11D7-5896FFBCD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4912597-F325-6B37-1AD7-EF17759179DD}"/>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5" name="Marcador de pie de página 4">
            <a:extLst>
              <a:ext uri="{FF2B5EF4-FFF2-40B4-BE49-F238E27FC236}">
                <a16:creationId xmlns:a16="http://schemas.microsoft.com/office/drawing/2014/main" id="{73CBB04D-DC77-3EAF-EB93-4643BFFA43E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C5B314-1BA2-D15B-F5FC-8891EBF39AC7}"/>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222039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4898E-D118-72F1-A8C4-B2D5BDB277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850A246-3BFD-5B5B-10B7-237652935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7012405-086E-FB04-E9FD-8AC7472CAA2B}"/>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5" name="Marcador de pie de página 4">
            <a:extLst>
              <a:ext uri="{FF2B5EF4-FFF2-40B4-BE49-F238E27FC236}">
                <a16:creationId xmlns:a16="http://schemas.microsoft.com/office/drawing/2014/main" id="{B2939AE2-0140-4CCC-5364-621E43B4806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52AFF9C-C9E0-4AEA-B52C-2420FA10C7B7}"/>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319756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8515F-0026-4BC2-D222-C0C3B394163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7646710-2D69-50DA-BF0B-BD3A183565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38C7BB60-D1AA-52D6-5F80-EDF8C329FE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2627B12-EECB-2B4A-59CD-12F4CDC20084}"/>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6" name="Marcador de pie de página 5">
            <a:extLst>
              <a:ext uri="{FF2B5EF4-FFF2-40B4-BE49-F238E27FC236}">
                <a16:creationId xmlns:a16="http://schemas.microsoft.com/office/drawing/2014/main" id="{1C37E97B-4E4E-9B90-5828-3E5C5301FBD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477C7C0-48A5-4A41-1632-9797C81D9200}"/>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71194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92D93-F5A5-F60A-5B8C-6CBB3DA6AFD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760AB54-1FA1-EAAF-4A5F-ABED9E9DA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E67F1E-222A-D2DD-8F52-D73746200B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673DFEA-0197-2B49-24CF-D061F960A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2818B6-DD43-B2A0-9BEB-8F697F65A5E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89AAD49-6A45-ECFF-3DC2-30D9D85D9E4D}"/>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8" name="Marcador de pie de página 7">
            <a:extLst>
              <a:ext uri="{FF2B5EF4-FFF2-40B4-BE49-F238E27FC236}">
                <a16:creationId xmlns:a16="http://schemas.microsoft.com/office/drawing/2014/main" id="{0FCF0EAE-148F-55CB-90A7-00966A260BB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BE32084-62C4-69E6-BFD5-467D957FC485}"/>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232123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AEE29-83FC-17EF-23A0-F9612FB5951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6EE7456-10D7-5281-3FA0-96C5644154A3}"/>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4" name="Marcador de pie de página 3">
            <a:extLst>
              <a:ext uri="{FF2B5EF4-FFF2-40B4-BE49-F238E27FC236}">
                <a16:creationId xmlns:a16="http://schemas.microsoft.com/office/drawing/2014/main" id="{6A718657-D7F6-098E-4130-8D326B750A0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748CBB4-4350-5CD1-2270-A877C9D08320}"/>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20557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468BA0-ECF8-B1C9-15C0-FAB15B0C128C}"/>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3" name="Marcador de pie de página 2">
            <a:extLst>
              <a:ext uri="{FF2B5EF4-FFF2-40B4-BE49-F238E27FC236}">
                <a16:creationId xmlns:a16="http://schemas.microsoft.com/office/drawing/2014/main" id="{4A315CF5-3055-E876-90E7-A1135A74A63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BD7B2FC-CEDC-7397-ED15-E63D319A8C72}"/>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92720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60B51-204D-3089-24E8-DDAEC15803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40325F9-0A86-76BD-F8E2-C67121D33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B0F10B5-B4D8-9596-C451-243C5C24A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3D4471-5181-0B4C-3357-D0ED203E7BF7}"/>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6" name="Marcador de pie de página 5">
            <a:extLst>
              <a:ext uri="{FF2B5EF4-FFF2-40B4-BE49-F238E27FC236}">
                <a16:creationId xmlns:a16="http://schemas.microsoft.com/office/drawing/2014/main" id="{9C38EB20-0094-8B80-B23E-C8A85D00DA0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EB2214C-6B8A-7D86-AF5A-6B603C04BEEF}"/>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35012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F5498-1ACB-83AD-24EE-391789888C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474E8EA-41EB-4E5D-7E3B-49D65F98F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70D57B5-01AE-E937-B71E-5201DFE3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8ADA14-48A9-9F29-BED8-857A8DDB8158}"/>
              </a:ext>
            </a:extLst>
          </p:cNvPr>
          <p:cNvSpPr>
            <a:spLocks noGrp="1"/>
          </p:cNvSpPr>
          <p:nvPr>
            <p:ph type="dt" sz="half" idx="10"/>
          </p:nvPr>
        </p:nvSpPr>
        <p:spPr/>
        <p:txBody>
          <a:bodyPr/>
          <a:lstStyle/>
          <a:p>
            <a:fld id="{19468C02-38FE-4F0E-83B0-A252FFDD331E}" type="datetimeFigureOut">
              <a:rPr lang="es-MX" smtClean="0"/>
              <a:t>12/09/2022</a:t>
            </a:fld>
            <a:endParaRPr lang="es-MX"/>
          </a:p>
        </p:txBody>
      </p:sp>
      <p:sp>
        <p:nvSpPr>
          <p:cNvPr id="6" name="Marcador de pie de página 5">
            <a:extLst>
              <a:ext uri="{FF2B5EF4-FFF2-40B4-BE49-F238E27FC236}">
                <a16:creationId xmlns:a16="http://schemas.microsoft.com/office/drawing/2014/main" id="{84DC1FA5-9831-5F04-8EE5-DD17AAE77AD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2DD70B8-F340-337B-2493-0B9FFFDA9827}"/>
              </a:ext>
            </a:extLst>
          </p:cNvPr>
          <p:cNvSpPr>
            <a:spLocks noGrp="1"/>
          </p:cNvSpPr>
          <p:nvPr>
            <p:ph type="sldNum" sz="quarter" idx="12"/>
          </p:nvPr>
        </p:nvSpPr>
        <p:spPr/>
        <p:txBody>
          <a:bodyPr/>
          <a:lstStyle/>
          <a:p>
            <a:fld id="{5B2CF345-8D3A-4246-B123-4063D1FCD275}" type="slidenum">
              <a:rPr lang="es-MX" smtClean="0"/>
              <a:t>‹Nº›</a:t>
            </a:fld>
            <a:endParaRPr lang="es-MX"/>
          </a:p>
        </p:txBody>
      </p:sp>
    </p:spTree>
    <p:extLst>
      <p:ext uri="{BB962C8B-B14F-4D97-AF65-F5344CB8AC3E}">
        <p14:creationId xmlns:p14="http://schemas.microsoft.com/office/powerpoint/2010/main" val="305830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545D82-14B0-CDA4-8BF5-BA9405CBD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D685AAC-D4D3-BDFF-3582-9A4DAA3D3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E71AB9D-6797-2DF9-6E7E-ED6AE5186A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68C02-38FE-4F0E-83B0-A252FFDD331E}" type="datetimeFigureOut">
              <a:rPr lang="es-MX" smtClean="0"/>
              <a:t>12/09/2022</a:t>
            </a:fld>
            <a:endParaRPr lang="es-MX"/>
          </a:p>
        </p:txBody>
      </p:sp>
      <p:sp>
        <p:nvSpPr>
          <p:cNvPr id="5" name="Marcador de pie de página 4">
            <a:extLst>
              <a:ext uri="{FF2B5EF4-FFF2-40B4-BE49-F238E27FC236}">
                <a16:creationId xmlns:a16="http://schemas.microsoft.com/office/drawing/2014/main" id="{8904A2D3-390E-BC35-E698-093CD2B00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972DE3CA-3169-F208-977E-0536D3137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CF345-8D3A-4246-B123-4063D1FCD275}" type="slidenum">
              <a:rPr lang="es-MX" smtClean="0"/>
              <a:t>‹Nº›</a:t>
            </a:fld>
            <a:endParaRPr lang="es-MX"/>
          </a:p>
        </p:txBody>
      </p:sp>
    </p:spTree>
    <p:extLst>
      <p:ext uri="{BB962C8B-B14F-4D97-AF65-F5344CB8AC3E}">
        <p14:creationId xmlns:p14="http://schemas.microsoft.com/office/powerpoint/2010/main" val="1776371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color.adobe.com/es/create/color-whee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coolors.co/edafb8-f7e1d7-dedbd2-b0c4b1-4a5759"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0"/>
          <p:cNvSpPr/>
          <p:nvPr/>
        </p:nvSpPr>
        <p:spPr>
          <a:xfrm>
            <a:off x="424249" y="2660820"/>
            <a:ext cx="11343502" cy="3682313"/>
          </a:xfrm>
          <a:prstGeom prst="rect">
            <a:avLst/>
          </a:prstGeom>
          <a:solidFill>
            <a:srgbClr val="691C2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1" name="Google Shape;981;p10"/>
          <p:cNvSpPr txBox="1"/>
          <p:nvPr/>
        </p:nvSpPr>
        <p:spPr>
          <a:xfrm>
            <a:off x="424249" y="1448994"/>
            <a:ext cx="74676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b="0" i="0" u="none" strike="noStrike" cap="none">
                <a:solidFill>
                  <a:srgbClr val="691C20"/>
                </a:solidFill>
                <a:latin typeface="Arial"/>
                <a:ea typeface="Arial"/>
                <a:cs typeface="Arial"/>
                <a:sym typeface="Arial"/>
              </a:rPr>
              <a:t>4.Boceto y herramientas del diseño.</a:t>
            </a:r>
            <a:endParaRPr/>
          </a:p>
        </p:txBody>
      </p:sp>
      <p:sp>
        <p:nvSpPr>
          <p:cNvPr id="982" name="Google Shape;982;p10"/>
          <p:cNvSpPr txBox="1"/>
          <p:nvPr/>
        </p:nvSpPr>
        <p:spPr>
          <a:xfrm>
            <a:off x="424249" y="2166552"/>
            <a:ext cx="420541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400" b="0" i="0" u="none" strike="noStrike" cap="none">
                <a:solidFill>
                  <a:srgbClr val="6F7271"/>
                </a:solidFill>
                <a:latin typeface="Source Sans Pro"/>
                <a:ea typeface="Source Sans Pro"/>
                <a:cs typeface="Source Sans Pro"/>
                <a:sym typeface="Source Sans Pro"/>
              </a:rPr>
              <a:t>4.1 Elaboración de bocetos</a:t>
            </a:r>
            <a:r>
              <a:rPr lang="es-MX" sz="1400" b="0" i="0" u="none" strike="noStrike" cap="none">
                <a:solidFill>
                  <a:srgbClr val="6F7271"/>
                </a:solidFill>
                <a:latin typeface="Source Sans Pro"/>
                <a:ea typeface="Source Sans Pro"/>
                <a:cs typeface="Source Sans Pro"/>
                <a:sym typeface="Source Sans Pro"/>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Source Sans Pro"/>
              <a:ea typeface="Source Sans Pro"/>
              <a:cs typeface="Source Sans Pro"/>
              <a:sym typeface="Source Sans Pro"/>
            </a:endParaRPr>
          </a:p>
        </p:txBody>
      </p:sp>
      <p:grpSp>
        <p:nvGrpSpPr>
          <p:cNvPr id="983" name="Google Shape;983;p10"/>
          <p:cNvGrpSpPr/>
          <p:nvPr/>
        </p:nvGrpSpPr>
        <p:grpSpPr>
          <a:xfrm>
            <a:off x="510746" y="148637"/>
            <a:ext cx="11535052" cy="877202"/>
            <a:chOff x="510746" y="148637"/>
            <a:chExt cx="11535052" cy="877202"/>
          </a:xfrm>
        </p:grpSpPr>
        <p:sp>
          <p:nvSpPr>
            <p:cNvPr id="984" name="Google Shape;984;p10"/>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5" name="Google Shape;985;p10"/>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6" name="Google Shape;986;p10"/>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87" name="Google Shape;987;p10"/>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988" name="Google Shape;988;p10"/>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989" name="Google Shape;989;p10"/>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990" name="Google Shape;990;p10"/>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991" name="Google Shape;991;p10"/>
          <p:cNvPicPr preferRelativeResize="0"/>
          <p:nvPr/>
        </p:nvPicPr>
        <p:blipFill rotWithShape="1">
          <a:blip r:embed="rId5">
            <a:alphaModFix/>
          </a:blip>
          <a:srcRect/>
          <a:stretch/>
        </p:blipFill>
        <p:spPr>
          <a:xfrm>
            <a:off x="10340566" y="2002992"/>
            <a:ext cx="1614616" cy="4729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8"/>
          <p:cNvSpPr txBox="1"/>
          <p:nvPr/>
        </p:nvSpPr>
        <p:spPr>
          <a:xfrm>
            <a:off x="2604188" y="1630147"/>
            <a:ext cx="703511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500" b="0" i="0" u="none" strike="noStrike" cap="none">
                <a:solidFill>
                  <a:schemeClr val="lt1"/>
                </a:solidFill>
                <a:latin typeface="Arial"/>
                <a:ea typeface="Arial"/>
                <a:cs typeface="Arial"/>
                <a:sym typeface="Arial"/>
              </a:rPr>
              <a:t>. </a:t>
            </a:r>
            <a:endParaRPr/>
          </a:p>
        </p:txBody>
      </p:sp>
      <p:sp>
        <p:nvSpPr>
          <p:cNvPr id="1133" name="Google Shape;1133;p18"/>
          <p:cNvSpPr txBox="1"/>
          <p:nvPr/>
        </p:nvSpPr>
        <p:spPr>
          <a:xfrm>
            <a:off x="4020065" y="2383130"/>
            <a:ext cx="5511000" cy="21891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s-MX" sz="1800" i="0" u="none" strike="noStrike" cap="none">
                <a:solidFill>
                  <a:srgbClr val="000000"/>
                </a:solidFill>
                <a:latin typeface="Source Sans Pro"/>
                <a:ea typeface="Source Sans Pro"/>
                <a:cs typeface="Source Sans Pro"/>
                <a:sym typeface="Source Sans Pro"/>
              </a:rPr>
              <a:t>Se refiere a las primeras líneas y trazos hechos para definir las características principales del diseño o de la ilustración. Tiene como principal objetivo definir una idea general sobre lo que se quiere hacer. Se realizan innumerables bocetos llenando hojas y hojas con bosquejos rápidos, realizados en segundos.</a:t>
            </a:r>
            <a:endParaRPr>
              <a:latin typeface="Source Sans Pro"/>
              <a:ea typeface="Source Sans Pro"/>
              <a:cs typeface="Source Sans Pro"/>
              <a:sym typeface="Source Sans Pro"/>
            </a:endParaRPr>
          </a:p>
          <a:p>
            <a:pPr marL="0" marR="0" lvl="0" indent="0" algn="l" rtl="0">
              <a:lnSpc>
                <a:spcPct val="100000"/>
              </a:lnSpc>
              <a:spcBef>
                <a:spcPts val="800"/>
              </a:spcBef>
              <a:spcAft>
                <a:spcPts val="0"/>
              </a:spcAft>
              <a:buNone/>
            </a:pPr>
            <a:endParaRPr sz="1400" i="0" u="none" strike="noStrike" cap="none">
              <a:solidFill>
                <a:srgbClr val="000000"/>
              </a:solidFill>
              <a:latin typeface="Source Sans Pro"/>
              <a:ea typeface="Source Sans Pro"/>
              <a:cs typeface="Source Sans Pro"/>
              <a:sym typeface="Source Sans Pro"/>
            </a:endParaRPr>
          </a:p>
        </p:txBody>
      </p:sp>
      <p:grpSp>
        <p:nvGrpSpPr>
          <p:cNvPr id="1134" name="Google Shape;1134;p18"/>
          <p:cNvGrpSpPr/>
          <p:nvPr/>
        </p:nvGrpSpPr>
        <p:grpSpPr>
          <a:xfrm>
            <a:off x="510746" y="148637"/>
            <a:ext cx="11535052" cy="877202"/>
            <a:chOff x="510746" y="148637"/>
            <a:chExt cx="11535052" cy="877202"/>
          </a:xfrm>
        </p:grpSpPr>
        <p:sp>
          <p:nvSpPr>
            <p:cNvPr id="1135" name="Google Shape;1135;p18"/>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6" name="Google Shape;1136;p18"/>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7" name="Google Shape;1137;p18"/>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8" name="Google Shape;1138;p18"/>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139" name="Google Shape;1139;p18"/>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40" name="Google Shape;1140;p18"/>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41" name="Google Shape;1141;p18"/>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1142" name="Google Shape;1142;p18" descr="Cómo Dibujar Un Boceto De Cabeza De Oso Lindo Imaginario Creación, Paso a  Paso, Del Dibujo De Lápiz Educación Para Artistas Ilustración del Vector -  Ilustración de desarrollo, escuela: 171378521"/>
          <p:cNvPicPr preferRelativeResize="0"/>
          <p:nvPr/>
        </p:nvPicPr>
        <p:blipFill rotWithShape="1">
          <a:blip r:embed="rId5">
            <a:alphaModFix/>
          </a:blip>
          <a:srcRect b="7981"/>
          <a:stretch/>
        </p:blipFill>
        <p:spPr>
          <a:xfrm>
            <a:off x="589006" y="2107201"/>
            <a:ext cx="2979909" cy="3833544"/>
          </a:xfrm>
          <a:prstGeom prst="rect">
            <a:avLst/>
          </a:prstGeom>
          <a:noFill/>
          <a:ln>
            <a:noFill/>
          </a:ln>
        </p:spPr>
      </p:pic>
      <p:sp>
        <p:nvSpPr>
          <p:cNvPr id="1143" name="Google Shape;1143;p18"/>
          <p:cNvSpPr txBox="1"/>
          <p:nvPr/>
        </p:nvSpPr>
        <p:spPr>
          <a:xfrm>
            <a:off x="589006" y="1025839"/>
            <a:ext cx="60960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4000" i="0" strike="noStrike" cap="none" dirty="0">
                <a:solidFill>
                  <a:srgbClr val="10312B"/>
                </a:solidFill>
                <a:latin typeface="+mj-lt"/>
                <a:ea typeface="Source Sans Pro"/>
                <a:cs typeface="Source Sans Pro"/>
                <a:sym typeface="Source Sans Pro"/>
              </a:rPr>
              <a:t>4.1.3 Boceto burdo</a:t>
            </a:r>
            <a:endParaRPr sz="4000" i="0" strike="noStrike" cap="none" dirty="0">
              <a:solidFill>
                <a:srgbClr val="000000"/>
              </a:solidFill>
              <a:latin typeface="+mj-lt"/>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9"/>
          <p:cNvSpPr txBox="1"/>
          <p:nvPr/>
        </p:nvSpPr>
        <p:spPr>
          <a:xfrm>
            <a:off x="510746" y="1175464"/>
            <a:ext cx="703511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4000" i="0" strike="noStrike" cap="none" dirty="0">
                <a:solidFill>
                  <a:srgbClr val="10312B"/>
                </a:solidFill>
                <a:latin typeface="Arial" panose="020B0604020202020204" pitchFamily="34" charset="0"/>
                <a:ea typeface="Source Sans Pro"/>
                <a:cs typeface="Arial" panose="020B0604020202020204" pitchFamily="34" charset="0"/>
                <a:sym typeface="Source Sans Pro"/>
              </a:rPr>
              <a:t>4.1.4 Boceto fino.</a:t>
            </a:r>
            <a:endParaRPr dirty="0">
              <a:latin typeface="Arial" panose="020B0604020202020204" pitchFamily="34" charset="0"/>
              <a:ea typeface="Source Sans Pro"/>
              <a:cs typeface="Arial" panose="020B0604020202020204" pitchFamily="34" charset="0"/>
              <a:sym typeface="Source Sans Pro"/>
            </a:endParaRPr>
          </a:p>
        </p:txBody>
      </p:sp>
      <p:sp>
        <p:nvSpPr>
          <p:cNvPr id="1149" name="Google Shape;1149;p19"/>
          <p:cNvSpPr txBox="1"/>
          <p:nvPr/>
        </p:nvSpPr>
        <p:spPr>
          <a:xfrm>
            <a:off x="589006" y="2593899"/>
            <a:ext cx="6734400" cy="16092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MX" sz="1800" i="0" u="none" strike="noStrike" cap="none">
                <a:solidFill>
                  <a:srgbClr val="000000"/>
                </a:solidFill>
                <a:latin typeface="Source Sans Pro"/>
                <a:ea typeface="Source Sans Pro"/>
                <a:cs typeface="Source Sans Pro"/>
                <a:sym typeface="Source Sans Pro"/>
              </a:rPr>
              <a:t>Es el boceto que se elabora con más detalles. Define cada uno de los elementos visuales que compondrán la gráfica final. Es también llamado boceto de arte final. Se pueden definir también colores, tipo de papel a utilizar, así como tipografías sugeridas.</a:t>
            </a:r>
            <a:endParaRPr>
              <a:latin typeface="Source Sans Pro"/>
              <a:ea typeface="Source Sans Pro"/>
              <a:cs typeface="Source Sans Pro"/>
              <a:sym typeface="Source Sans Pro"/>
            </a:endParaRPr>
          </a:p>
          <a:p>
            <a:pPr marL="0" marR="0" lvl="0" indent="0" algn="l" rtl="0">
              <a:lnSpc>
                <a:spcPct val="100000"/>
              </a:lnSpc>
              <a:spcBef>
                <a:spcPts val="900"/>
              </a:spcBef>
              <a:spcAft>
                <a:spcPts val="0"/>
              </a:spcAft>
              <a:buNone/>
            </a:pPr>
            <a:endParaRPr sz="1400" i="0" u="none" strike="noStrike" cap="none">
              <a:solidFill>
                <a:srgbClr val="000000"/>
              </a:solidFill>
              <a:latin typeface="Source Sans Pro"/>
              <a:ea typeface="Source Sans Pro"/>
              <a:cs typeface="Source Sans Pro"/>
              <a:sym typeface="Source Sans Pro"/>
            </a:endParaRPr>
          </a:p>
        </p:txBody>
      </p:sp>
      <p:grpSp>
        <p:nvGrpSpPr>
          <p:cNvPr id="1150" name="Google Shape;1150;p19"/>
          <p:cNvGrpSpPr/>
          <p:nvPr/>
        </p:nvGrpSpPr>
        <p:grpSpPr>
          <a:xfrm>
            <a:off x="510746" y="148637"/>
            <a:ext cx="11535052" cy="877202"/>
            <a:chOff x="510746" y="148637"/>
            <a:chExt cx="11535052" cy="877202"/>
          </a:xfrm>
        </p:grpSpPr>
        <p:sp>
          <p:nvSpPr>
            <p:cNvPr id="1151" name="Google Shape;1151;p19"/>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2" name="Google Shape;1152;p19"/>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3" name="Google Shape;1153;p19"/>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54" name="Google Shape;1154;p19"/>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155" name="Google Shape;1155;p19"/>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56" name="Google Shape;1156;p19"/>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57" name="Google Shape;1157;p19"/>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1158" name="Google Shape;1158;p19" descr="Los bocetos originales de 8 famoso logos"/>
          <p:cNvPicPr preferRelativeResize="0"/>
          <p:nvPr/>
        </p:nvPicPr>
        <p:blipFill rotWithShape="1">
          <a:blip r:embed="rId5">
            <a:alphaModFix/>
          </a:blip>
          <a:srcRect/>
          <a:stretch/>
        </p:blipFill>
        <p:spPr>
          <a:xfrm>
            <a:off x="7698045" y="2425220"/>
            <a:ext cx="3259145" cy="20075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20"/>
          <p:cNvSpPr txBox="1"/>
          <p:nvPr/>
        </p:nvSpPr>
        <p:spPr>
          <a:xfrm>
            <a:off x="473676" y="1391620"/>
            <a:ext cx="703511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500" b="0" i="0" u="none" strike="noStrike" cap="none">
                <a:solidFill>
                  <a:schemeClr val="lt1"/>
                </a:solidFill>
                <a:latin typeface="Arial"/>
                <a:ea typeface="Arial"/>
                <a:cs typeface="Arial"/>
                <a:sym typeface="Arial"/>
              </a:rPr>
              <a:t>4.1.4 Boceto fino.</a:t>
            </a:r>
            <a:endParaRPr sz="2500" b="0" i="0" u="none" strike="noStrike" cap="none">
              <a:solidFill>
                <a:schemeClr val="lt1"/>
              </a:solidFill>
              <a:latin typeface="Arial"/>
              <a:ea typeface="Arial"/>
              <a:cs typeface="Arial"/>
              <a:sym typeface="Arial"/>
            </a:endParaRPr>
          </a:p>
        </p:txBody>
      </p:sp>
      <p:grpSp>
        <p:nvGrpSpPr>
          <p:cNvPr id="1164" name="Google Shape;1164;p20"/>
          <p:cNvGrpSpPr/>
          <p:nvPr/>
        </p:nvGrpSpPr>
        <p:grpSpPr>
          <a:xfrm>
            <a:off x="510746" y="148637"/>
            <a:ext cx="11535052" cy="877202"/>
            <a:chOff x="510746" y="148637"/>
            <a:chExt cx="11535052" cy="877202"/>
          </a:xfrm>
        </p:grpSpPr>
        <p:sp>
          <p:nvSpPr>
            <p:cNvPr id="1165" name="Google Shape;1165;p20"/>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6" name="Google Shape;1166;p20"/>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7" name="Google Shape;1167;p20"/>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68" name="Google Shape;1168;p20"/>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169" name="Google Shape;1169;p20"/>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70" name="Google Shape;1170;p20"/>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71" name="Google Shape;1171;p20"/>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1172" name="Google Shape;1172;p20" descr="El proceso creativo de 9 logos famosos | paredro.com"/>
          <p:cNvPicPr preferRelativeResize="0"/>
          <p:nvPr/>
        </p:nvPicPr>
        <p:blipFill rotWithShape="1">
          <a:blip r:embed="rId5">
            <a:alphaModFix/>
          </a:blip>
          <a:srcRect/>
          <a:stretch/>
        </p:blipFill>
        <p:spPr>
          <a:xfrm>
            <a:off x="3307192" y="1025839"/>
            <a:ext cx="4344427" cy="55662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21"/>
          <p:cNvSpPr txBox="1"/>
          <p:nvPr/>
        </p:nvSpPr>
        <p:spPr>
          <a:xfrm>
            <a:off x="473676" y="1391620"/>
            <a:ext cx="703511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500" b="0" i="0" u="none" strike="noStrike" cap="none">
                <a:solidFill>
                  <a:schemeClr val="lt1"/>
                </a:solidFill>
                <a:latin typeface="Arial"/>
                <a:ea typeface="Arial"/>
                <a:cs typeface="Arial"/>
                <a:sym typeface="Arial"/>
              </a:rPr>
              <a:t>4.1.4 Boceto fino.</a:t>
            </a:r>
            <a:endParaRPr sz="2500" b="0" i="0" u="none" strike="noStrike" cap="none">
              <a:solidFill>
                <a:schemeClr val="lt1"/>
              </a:solidFill>
              <a:latin typeface="Arial"/>
              <a:ea typeface="Arial"/>
              <a:cs typeface="Arial"/>
              <a:sym typeface="Arial"/>
            </a:endParaRPr>
          </a:p>
        </p:txBody>
      </p:sp>
      <p:grpSp>
        <p:nvGrpSpPr>
          <p:cNvPr id="1178" name="Google Shape;1178;p21"/>
          <p:cNvGrpSpPr/>
          <p:nvPr/>
        </p:nvGrpSpPr>
        <p:grpSpPr>
          <a:xfrm>
            <a:off x="510746" y="148637"/>
            <a:ext cx="11535052" cy="877202"/>
            <a:chOff x="510746" y="148637"/>
            <a:chExt cx="11535052" cy="877202"/>
          </a:xfrm>
        </p:grpSpPr>
        <p:sp>
          <p:nvSpPr>
            <p:cNvPr id="1179" name="Google Shape;1179;p21"/>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0" name="Google Shape;1180;p21"/>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1" name="Google Shape;1181;p21"/>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82" name="Google Shape;1182;p21"/>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183" name="Google Shape;1183;p21"/>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84" name="Google Shape;1184;p21"/>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85" name="Google Shape;1185;p21"/>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1186" name="Google Shape;1186;p21" descr="Estos son los bocetos originales de 8 logos muy populares"/>
          <p:cNvPicPr preferRelativeResize="0"/>
          <p:nvPr/>
        </p:nvPicPr>
        <p:blipFill rotWithShape="1">
          <a:blip r:embed="rId5">
            <a:alphaModFix/>
          </a:blip>
          <a:srcRect/>
          <a:stretch/>
        </p:blipFill>
        <p:spPr>
          <a:xfrm>
            <a:off x="2399761" y="1782097"/>
            <a:ext cx="7443968" cy="43301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grpSp>
        <p:nvGrpSpPr>
          <p:cNvPr id="1191" name="Google Shape;1191;p22"/>
          <p:cNvGrpSpPr/>
          <p:nvPr/>
        </p:nvGrpSpPr>
        <p:grpSpPr>
          <a:xfrm>
            <a:off x="510746" y="148637"/>
            <a:ext cx="11535052" cy="877202"/>
            <a:chOff x="510746" y="148637"/>
            <a:chExt cx="11535052" cy="877202"/>
          </a:xfrm>
        </p:grpSpPr>
        <p:sp>
          <p:nvSpPr>
            <p:cNvPr id="1192" name="Google Shape;1192;p22"/>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3" name="Google Shape;1193;p22"/>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4" name="Google Shape;1194;p22"/>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95" name="Google Shape;1195;p22"/>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196" name="Google Shape;1196;p22"/>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97" name="Google Shape;1197;p22"/>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98" name="Google Shape;1198;p22"/>
            <p:cNvPicPr preferRelativeResize="0"/>
            <p:nvPr/>
          </p:nvPicPr>
          <p:blipFill rotWithShape="1">
            <a:blip r:embed="rId4">
              <a:alphaModFix/>
            </a:blip>
            <a:srcRect/>
            <a:stretch/>
          </p:blipFill>
          <p:spPr>
            <a:xfrm>
              <a:off x="7434434" y="386378"/>
              <a:ext cx="2550452" cy="639461"/>
            </a:xfrm>
            <a:prstGeom prst="rect">
              <a:avLst/>
            </a:prstGeom>
            <a:noFill/>
            <a:ln>
              <a:noFill/>
            </a:ln>
          </p:spPr>
        </p:pic>
      </p:grpSp>
      <p:graphicFrame>
        <p:nvGraphicFramePr>
          <p:cNvPr id="1199" name="Google Shape;1199;p22"/>
          <p:cNvGraphicFramePr/>
          <p:nvPr/>
        </p:nvGraphicFramePr>
        <p:xfrm>
          <a:off x="106967" y="1139051"/>
          <a:ext cx="11978050" cy="4833290"/>
        </p:xfrm>
        <a:graphic>
          <a:graphicData uri="http://schemas.openxmlformats.org/drawingml/2006/table">
            <a:tbl>
              <a:tblPr firstRow="1" bandRow="1">
                <a:noFill/>
              </a:tblPr>
              <a:tblGrid>
                <a:gridCol w="5989025">
                  <a:extLst>
                    <a:ext uri="{9D8B030D-6E8A-4147-A177-3AD203B41FA5}">
                      <a16:colId xmlns:a16="http://schemas.microsoft.com/office/drawing/2014/main" val="20000"/>
                    </a:ext>
                  </a:extLst>
                </a:gridCol>
                <a:gridCol w="5989025">
                  <a:extLst>
                    <a:ext uri="{9D8B030D-6E8A-4147-A177-3AD203B41FA5}">
                      <a16:colId xmlns:a16="http://schemas.microsoft.com/office/drawing/2014/main" val="20001"/>
                    </a:ext>
                  </a:extLst>
                </a:gridCol>
              </a:tblGrid>
              <a:tr h="596550">
                <a:tc>
                  <a:txBody>
                    <a:bodyPr/>
                    <a:lstStyle/>
                    <a:p>
                      <a:pPr marL="0" marR="0" lvl="0" indent="0" algn="ctr" rtl="0">
                        <a:lnSpc>
                          <a:spcPct val="100000"/>
                        </a:lnSpc>
                        <a:spcBef>
                          <a:spcPts val="0"/>
                        </a:spcBef>
                        <a:spcAft>
                          <a:spcPts val="0"/>
                        </a:spcAft>
                        <a:buNone/>
                      </a:pPr>
                      <a:r>
                        <a:rPr lang="es-MX" sz="2400" u="none" strike="noStrike" cap="none">
                          <a:solidFill>
                            <a:schemeClr val="lt1"/>
                          </a:solidFill>
                          <a:latin typeface="Source Sans Pro"/>
                          <a:ea typeface="Source Sans Pro"/>
                          <a:cs typeface="Source Sans Pro"/>
                          <a:sym typeface="Source Sans Pro"/>
                        </a:rPr>
                        <a:t>Sin licencia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10312B"/>
                    </a:solidFill>
                  </a:tcPr>
                </a:tc>
                <a:tc>
                  <a:txBody>
                    <a:bodyPr/>
                    <a:lstStyle/>
                    <a:p>
                      <a:pPr marL="0" marR="0" lvl="0" indent="0" algn="ctr" rtl="0">
                        <a:lnSpc>
                          <a:spcPct val="100000"/>
                        </a:lnSpc>
                        <a:spcBef>
                          <a:spcPts val="0"/>
                        </a:spcBef>
                        <a:spcAft>
                          <a:spcPts val="0"/>
                        </a:spcAft>
                        <a:buNone/>
                      </a:pPr>
                      <a:r>
                        <a:rPr lang="es-MX" sz="2400" u="none" strike="noStrike" cap="none">
                          <a:solidFill>
                            <a:schemeClr val="lt1"/>
                          </a:solidFill>
                          <a:latin typeface="Source Sans Pro"/>
                          <a:ea typeface="Source Sans Pro"/>
                          <a:cs typeface="Source Sans Pro"/>
                          <a:sym typeface="Source Sans Pro"/>
                        </a:rPr>
                        <a:t>Con licencia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91C20"/>
                    </a:solidFill>
                  </a:tcPr>
                </a:tc>
                <a:extLst>
                  <a:ext uri="{0D108BD9-81ED-4DB2-BD59-A6C34878D82A}">
                    <a16:rowId xmlns:a16="http://schemas.microsoft.com/office/drawing/2014/main" val="10000"/>
                  </a:ext>
                </a:extLst>
              </a:tr>
              <a:tr h="873875">
                <a:tc>
                  <a:txBody>
                    <a:bodyPr/>
                    <a:lstStyle/>
                    <a:p>
                      <a:pPr marL="0" marR="0" lvl="0" indent="0" algn="ctr" rtl="0">
                        <a:lnSpc>
                          <a:spcPct val="100000"/>
                        </a:lnSpc>
                        <a:spcBef>
                          <a:spcPts val="0"/>
                        </a:spcBef>
                        <a:spcAft>
                          <a:spcPts val="0"/>
                        </a:spcAft>
                        <a:buNone/>
                      </a:pPr>
                      <a:endParaRPr sz="1800" b="1" u="none" strike="noStrike" cap="none">
                        <a:solidFill>
                          <a:schemeClr val="dk1"/>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s-MX" sz="1800" b="1" u="none" strike="noStrike" cap="none">
                          <a:solidFill>
                            <a:schemeClr val="dk1"/>
                          </a:solidFill>
                          <a:latin typeface="Source Sans Pro"/>
                          <a:ea typeface="Source Sans Pro"/>
                          <a:cs typeface="Source Sans Pro"/>
                          <a:sym typeface="Source Sans Pro"/>
                        </a:rPr>
                        <a:t>Inkscape </a:t>
                      </a:r>
                      <a:endParaRPr/>
                    </a:p>
                    <a:p>
                      <a:pPr marL="0" marR="0" lvl="0" indent="0" algn="ctr" rtl="0">
                        <a:lnSpc>
                          <a:spcPct val="100000"/>
                        </a:lnSpc>
                        <a:spcBef>
                          <a:spcPts val="0"/>
                        </a:spcBef>
                        <a:spcAft>
                          <a:spcPts val="0"/>
                        </a:spcAft>
                        <a:buNone/>
                      </a:pPr>
                      <a:endParaRPr sz="1800" b="1"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es-MX" sz="1800" u="none" strike="noStrike" cap="none">
                          <a:solidFill>
                            <a:schemeClr val="dk1"/>
                          </a:solidFill>
                          <a:latin typeface="Source Sans Pro"/>
                          <a:ea typeface="Source Sans Pro"/>
                          <a:cs typeface="Source Sans Pro"/>
                          <a:sym typeface="Source Sans Pro"/>
                        </a:rPr>
                        <a:t>Inkscape es la comparación de Adobe Illustrator pero gratis es un programa de dibujo vectorial completo.</a:t>
                      </a:r>
                      <a:endParaRPr sz="1400" u="none" strike="noStrike" cap="none">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dk1"/>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chemeClr val="dk1"/>
                        </a:buClr>
                        <a:buSzPts val="1800"/>
                        <a:buFont typeface="Arial"/>
                        <a:buNone/>
                      </a:pPr>
                      <a:r>
                        <a:rPr lang="es-MX" sz="1800" b="1" u="none" strike="noStrike" cap="none">
                          <a:solidFill>
                            <a:schemeClr val="dk1"/>
                          </a:solidFill>
                          <a:latin typeface="Source Sans Pro"/>
                          <a:ea typeface="Source Sans Pro"/>
                          <a:cs typeface="Source Sans Pro"/>
                          <a:sym typeface="Source Sans Pro"/>
                        </a:rPr>
                        <a:t>Adobe Illustrator </a:t>
                      </a:r>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chemeClr val="dk1"/>
                        </a:buClr>
                        <a:buSzPts val="1800"/>
                        <a:buFont typeface="Arial"/>
                        <a:buNone/>
                      </a:pPr>
                      <a:r>
                        <a:rPr lang="es-MX" sz="1800" u="none" strike="noStrike" cap="none">
                          <a:solidFill>
                            <a:schemeClr val="dk1"/>
                          </a:solidFill>
                          <a:latin typeface="Source Sans Pro"/>
                          <a:ea typeface="Source Sans Pro"/>
                          <a:cs typeface="Source Sans Pro"/>
                          <a:sym typeface="Source Sans Pro"/>
                        </a:rPr>
                        <a:t>Es la aplicación de diseño estándar del sector que te permite plasmar tu visión creativa con formas, colores, efectos y tipografías. Funciona en dispositivos móviles y de escritorio, y sus magníficos diseños pueden acabar impresos, en Internet y apps, en vídeos y animaciones, etc.</a:t>
                      </a:r>
                      <a:endParaRPr/>
                    </a:p>
                    <a:p>
                      <a:pPr marL="0" marR="0" lvl="0" indent="0" algn="l" rtl="0">
                        <a:lnSpc>
                          <a:spcPct val="100000"/>
                        </a:lnSpc>
                        <a:spcBef>
                          <a:spcPts val="0"/>
                        </a:spcBef>
                        <a:spcAft>
                          <a:spcPts val="0"/>
                        </a:spcAft>
                        <a:buNone/>
                      </a:pPr>
                      <a:endParaRPr sz="1400" u="none" strike="noStrike" cap="none">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25375">
                <a:tc>
                  <a:txBody>
                    <a:bodyPr/>
                    <a:lstStyle/>
                    <a:p>
                      <a:pPr marL="0" marR="0" lvl="0" indent="0" algn="ctr" rtl="0">
                        <a:lnSpc>
                          <a:spcPct val="100000"/>
                        </a:lnSpc>
                        <a:spcBef>
                          <a:spcPts val="0"/>
                        </a:spcBef>
                        <a:spcAft>
                          <a:spcPts val="0"/>
                        </a:spcAft>
                        <a:buNone/>
                      </a:pPr>
                      <a:endParaRPr sz="1800" b="1" u="none" strike="noStrike" cap="none" dirty="0">
                        <a:solidFill>
                          <a:schemeClr val="dk1"/>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s-MX" sz="1800" b="1" u="none" strike="noStrike" cap="none" dirty="0">
                          <a:solidFill>
                            <a:schemeClr val="dk1"/>
                          </a:solidFill>
                          <a:latin typeface="Source Sans Pro"/>
                          <a:ea typeface="Source Sans Pro"/>
                          <a:cs typeface="Source Sans Pro"/>
                          <a:sym typeface="Source Sans Pro"/>
                        </a:rPr>
                        <a:t>Gimp </a:t>
                      </a:r>
                      <a:endParaRPr dirty="0"/>
                    </a:p>
                    <a:p>
                      <a:pPr marL="0" marR="0" lvl="0" indent="0" algn="ctr" rtl="0">
                        <a:lnSpc>
                          <a:spcPct val="100000"/>
                        </a:lnSpc>
                        <a:spcBef>
                          <a:spcPts val="0"/>
                        </a:spcBef>
                        <a:spcAft>
                          <a:spcPts val="0"/>
                        </a:spcAft>
                        <a:buNone/>
                      </a:pPr>
                      <a:endParaRPr sz="1800" b="1"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es-MX" sz="1800" u="none" strike="noStrike" cap="none" dirty="0">
                          <a:solidFill>
                            <a:schemeClr val="dk1"/>
                          </a:solidFill>
                          <a:latin typeface="Source Sans Pro"/>
                          <a:ea typeface="Source Sans Pro"/>
                          <a:cs typeface="Source Sans Pro"/>
                          <a:sym typeface="Source Sans Pro"/>
                        </a:rPr>
                        <a:t>Gimp es la comparación de Adobe Photoshop, pero gratuito, es decir, es un programa de retoque fotográfico y manipulación de imágenes.</a:t>
                      </a:r>
                      <a:endParaRPr sz="1400" u="none" strike="noStrike" cap="none"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endParaRPr sz="1400" b="1" u="none" strike="noStrike" cap="none" dirty="0">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s-MX" sz="1400" b="1" u="none" strike="noStrike" cap="none" dirty="0">
                          <a:latin typeface="Source Sans Pro"/>
                          <a:ea typeface="Source Sans Pro"/>
                          <a:cs typeface="Source Sans Pro"/>
                          <a:sym typeface="Source Sans Pro"/>
                        </a:rPr>
                        <a:t>Adobe Photoshop </a:t>
                      </a:r>
                      <a:endParaRPr dirty="0"/>
                    </a:p>
                    <a:p>
                      <a:pPr marL="0" marR="0" lvl="0" indent="0" algn="ctr" rtl="0">
                        <a:lnSpc>
                          <a:spcPct val="100000"/>
                        </a:lnSpc>
                        <a:spcBef>
                          <a:spcPts val="0"/>
                        </a:spcBef>
                        <a:spcAft>
                          <a:spcPts val="0"/>
                        </a:spcAft>
                        <a:buNone/>
                      </a:pPr>
                      <a:endParaRPr sz="1400" b="1"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es-MX" sz="1400" u="none" strike="noStrike" cap="none" dirty="0">
                          <a:latin typeface="Source Sans Pro"/>
                          <a:ea typeface="Source Sans Pro"/>
                          <a:cs typeface="Source Sans Pro"/>
                          <a:sym typeface="Source Sans Pro"/>
                        </a:rPr>
                        <a:t>Este programa es un editor de fotografías. Como su nombre lo indica, Photoshop “taller de fotos” es usado principalmente para el retoque de fotografías y gráficos.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200" name="Google Shape;1200;p22"/>
          <p:cNvSpPr txBox="1"/>
          <p:nvPr/>
        </p:nvSpPr>
        <p:spPr>
          <a:xfrm>
            <a:off x="106967" y="626587"/>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800" i="0" u="none" strike="noStrike" cap="none">
                <a:solidFill>
                  <a:srgbClr val="10312B"/>
                </a:solidFill>
                <a:latin typeface="Source Sans Pro"/>
                <a:ea typeface="Source Sans Pro"/>
                <a:cs typeface="Source Sans Pro"/>
                <a:sym typeface="Source Sans Pro"/>
              </a:rPr>
              <a:t>4.2.1 Software libre y de licencia. </a:t>
            </a:r>
            <a:endParaRPr>
              <a:latin typeface="Source Sans Pro"/>
              <a:ea typeface="Source Sans Pro"/>
              <a:cs typeface="Source Sans Pro"/>
              <a:sym typeface="Source Sans Pro"/>
            </a:endParaRPr>
          </a:p>
        </p:txBody>
      </p:sp>
      <p:pic>
        <p:nvPicPr>
          <p:cNvPr id="1201" name="Google Shape;1201;p22"/>
          <p:cNvPicPr preferRelativeResize="0"/>
          <p:nvPr/>
        </p:nvPicPr>
        <p:blipFill rotWithShape="1">
          <a:blip r:embed="rId5">
            <a:alphaModFix/>
          </a:blip>
          <a:srcRect/>
          <a:stretch/>
        </p:blipFill>
        <p:spPr>
          <a:xfrm>
            <a:off x="10011690" y="1979291"/>
            <a:ext cx="517710" cy="507064"/>
          </a:xfrm>
          <a:prstGeom prst="rect">
            <a:avLst/>
          </a:prstGeom>
          <a:noFill/>
          <a:ln>
            <a:noFill/>
          </a:ln>
        </p:spPr>
      </p:pic>
      <p:pic>
        <p:nvPicPr>
          <p:cNvPr id="1202" name="Google Shape;1202;p22" descr="Adobe Photoshop - Wikipedia, la enciclopedia libre"/>
          <p:cNvPicPr preferRelativeResize="0"/>
          <p:nvPr/>
        </p:nvPicPr>
        <p:blipFill rotWithShape="1">
          <a:blip r:embed="rId6">
            <a:alphaModFix/>
          </a:blip>
          <a:srcRect/>
          <a:stretch/>
        </p:blipFill>
        <p:spPr>
          <a:xfrm>
            <a:off x="10083740" y="4461986"/>
            <a:ext cx="544514" cy="530915"/>
          </a:xfrm>
          <a:prstGeom prst="rect">
            <a:avLst/>
          </a:prstGeom>
          <a:noFill/>
          <a:ln>
            <a:noFill/>
          </a:ln>
        </p:spPr>
      </p:pic>
      <p:pic>
        <p:nvPicPr>
          <p:cNvPr id="1203" name="Google Shape;1203;p22"/>
          <p:cNvPicPr preferRelativeResize="0"/>
          <p:nvPr/>
        </p:nvPicPr>
        <p:blipFill rotWithShape="1">
          <a:blip r:embed="rId7">
            <a:alphaModFix/>
          </a:blip>
          <a:srcRect/>
          <a:stretch/>
        </p:blipFill>
        <p:spPr>
          <a:xfrm>
            <a:off x="3411497" y="4357817"/>
            <a:ext cx="1010201" cy="687981"/>
          </a:xfrm>
          <a:prstGeom prst="rect">
            <a:avLst/>
          </a:prstGeom>
          <a:noFill/>
          <a:ln>
            <a:noFill/>
          </a:ln>
        </p:spPr>
      </p:pic>
      <p:pic>
        <p:nvPicPr>
          <p:cNvPr id="1204" name="Google Shape;1204;p22"/>
          <p:cNvPicPr preferRelativeResize="0"/>
          <p:nvPr/>
        </p:nvPicPr>
        <p:blipFill rotWithShape="1">
          <a:blip r:embed="rId8">
            <a:alphaModFix/>
          </a:blip>
          <a:srcRect/>
          <a:stretch/>
        </p:blipFill>
        <p:spPr>
          <a:xfrm>
            <a:off x="3355274" y="1858645"/>
            <a:ext cx="1097427" cy="6890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1209" name="Google Shape;1209;p23"/>
          <p:cNvGrpSpPr/>
          <p:nvPr/>
        </p:nvGrpSpPr>
        <p:grpSpPr>
          <a:xfrm>
            <a:off x="510746" y="148637"/>
            <a:ext cx="11535052" cy="877202"/>
            <a:chOff x="510746" y="148637"/>
            <a:chExt cx="11535052" cy="877202"/>
          </a:xfrm>
        </p:grpSpPr>
        <p:sp>
          <p:nvSpPr>
            <p:cNvPr id="1210" name="Google Shape;1210;p23"/>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11" name="Google Shape;1211;p23"/>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12" name="Google Shape;1212;p23"/>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13" name="Google Shape;1213;p23"/>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214" name="Google Shape;1214;p23"/>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215" name="Google Shape;1215;p23"/>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216" name="Google Shape;1216;p23"/>
            <p:cNvPicPr preferRelativeResize="0"/>
            <p:nvPr/>
          </p:nvPicPr>
          <p:blipFill rotWithShape="1">
            <a:blip r:embed="rId4">
              <a:alphaModFix/>
            </a:blip>
            <a:srcRect/>
            <a:stretch/>
          </p:blipFill>
          <p:spPr>
            <a:xfrm>
              <a:off x="7434434" y="386378"/>
              <a:ext cx="2550452" cy="639461"/>
            </a:xfrm>
            <a:prstGeom prst="rect">
              <a:avLst/>
            </a:prstGeom>
            <a:noFill/>
            <a:ln>
              <a:noFill/>
            </a:ln>
          </p:spPr>
        </p:pic>
      </p:grpSp>
      <p:graphicFrame>
        <p:nvGraphicFramePr>
          <p:cNvPr id="1217" name="Google Shape;1217;p23"/>
          <p:cNvGraphicFramePr/>
          <p:nvPr/>
        </p:nvGraphicFramePr>
        <p:xfrm>
          <a:off x="106967" y="1139051"/>
          <a:ext cx="11821400" cy="2834660"/>
        </p:xfrm>
        <a:graphic>
          <a:graphicData uri="http://schemas.openxmlformats.org/drawingml/2006/table">
            <a:tbl>
              <a:tblPr firstRow="1" bandRow="1">
                <a:noFill/>
              </a:tblPr>
              <a:tblGrid>
                <a:gridCol w="5910700">
                  <a:extLst>
                    <a:ext uri="{9D8B030D-6E8A-4147-A177-3AD203B41FA5}">
                      <a16:colId xmlns:a16="http://schemas.microsoft.com/office/drawing/2014/main" val="20000"/>
                    </a:ext>
                  </a:extLst>
                </a:gridCol>
                <a:gridCol w="5910700">
                  <a:extLst>
                    <a:ext uri="{9D8B030D-6E8A-4147-A177-3AD203B41FA5}">
                      <a16:colId xmlns:a16="http://schemas.microsoft.com/office/drawing/2014/main" val="20001"/>
                    </a:ext>
                  </a:extLst>
                </a:gridCol>
              </a:tblGrid>
              <a:tr h="819675">
                <a:tc>
                  <a:txBody>
                    <a:bodyPr/>
                    <a:lstStyle/>
                    <a:p>
                      <a:pPr marL="0" marR="0" lvl="0" indent="0" algn="ctr" rtl="0">
                        <a:lnSpc>
                          <a:spcPct val="100000"/>
                        </a:lnSpc>
                        <a:spcBef>
                          <a:spcPts val="0"/>
                        </a:spcBef>
                        <a:spcAft>
                          <a:spcPts val="0"/>
                        </a:spcAft>
                        <a:buNone/>
                      </a:pPr>
                      <a:r>
                        <a:rPr lang="es-MX" sz="2400" u="none" strike="noStrike" cap="none">
                          <a:solidFill>
                            <a:schemeClr val="lt1"/>
                          </a:solidFill>
                          <a:latin typeface="Source Sans Pro"/>
                          <a:ea typeface="Source Sans Pro"/>
                          <a:cs typeface="Source Sans Pro"/>
                          <a:sym typeface="Source Sans Pro"/>
                        </a:rPr>
                        <a:t>Sin licencia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10312B"/>
                    </a:solidFill>
                  </a:tcPr>
                </a:tc>
                <a:tc>
                  <a:txBody>
                    <a:bodyPr/>
                    <a:lstStyle/>
                    <a:p>
                      <a:pPr marL="0" marR="0" lvl="0" indent="0" algn="ctr" rtl="0">
                        <a:lnSpc>
                          <a:spcPct val="100000"/>
                        </a:lnSpc>
                        <a:spcBef>
                          <a:spcPts val="0"/>
                        </a:spcBef>
                        <a:spcAft>
                          <a:spcPts val="0"/>
                        </a:spcAft>
                        <a:buNone/>
                      </a:pPr>
                      <a:r>
                        <a:rPr lang="es-MX" sz="2400" u="none" strike="noStrike" cap="none">
                          <a:solidFill>
                            <a:schemeClr val="lt1"/>
                          </a:solidFill>
                          <a:latin typeface="Source Sans Pro"/>
                          <a:ea typeface="Source Sans Pro"/>
                          <a:cs typeface="Source Sans Pro"/>
                          <a:sym typeface="Source Sans Pro"/>
                        </a:rPr>
                        <a:t>Con licencia </a:t>
                      </a:r>
                      <a:endParaRPr/>
                    </a:p>
                    <a:p>
                      <a:pPr marL="0" marR="0" lvl="0" indent="0" algn="ctr" rtl="0">
                        <a:lnSpc>
                          <a:spcPct val="100000"/>
                        </a:lnSpc>
                        <a:spcBef>
                          <a:spcPts val="0"/>
                        </a:spcBef>
                        <a:spcAft>
                          <a:spcPts val="0"/>
                        </a:spcAft>
                        <a:buNone/>
                      </a:pPr>
                      <a:endParaRPr sz="2400" u="none" strike="noStrike" cap="none">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91C20"/>
                    </a:solidFill>
                  </a:tcPr>
                </a:tc>
                <a:extLst>
                  <a:ext uri="{0D108BD9-81ED-4DB2-BD59-A6C34878D82A}">
                    <a16:rowId xmlns:a16="http://schemas.microsoft.com/office/drawing/2014/main" val="10000"/>
                  </a:ext>
                </a:extLst>
              </a:tr>
              <a:tr h="2003675">
                <a:tc>
                  <a:txBody>
                    <a:bodyPr/>
                    <a:lstStyle/>
                    <a:p>
                      <a:pPr marL="0" marR="0" lvl="0" indent="0" algn="ctr" rtl="0">
                        <a:lnSpc>
                          <a:spcPct val="100000"/>
                        </a:lnSpc>
                        <a:spcBef>
                          <a:spcPts val="0"/>
                        </a:spcBef>
                        <a:spcAft>
                          <a:spcPts val="0"/>
                        </a:spcAft>
                        <a:buNone/>
                      </a:pPr>
                      <a:endParaRPr sz="1800" b="1" u="none" strike="noStrike" cap="none">
                        <a:solidFill>
                          <a:schemeClr val="dk1"/>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s-MX" sz="1800" b="1" u="none" strike="noStrike" cap="none">
                          <a:solidFill>
                            <a:schemeClr val="dk1"/>
                          </a:solidFill>
                          <a:latin typeface="Source Sans Pro"/>
                          <a:ea typeface="Source Sans Pro"/>
                          <a:cs typeface="Source Sans Pro"/>
                          <a:sym typeface="Source Sans Pro"/>
                        </a:rPr>
                        <a:t>Canva </a:t>
                      </a:r>
                      <a:endParaRPr/>
                    </a:p>
                    <a:p>
                      <a:pPr marL="0" marR="0" lvl="0" indent="0" algn="ctr" rtl="0">
                        <a:lnSpc>
                          <a:spcPct val="100000"/>
                        </a:lnSpc>
                        <a:spcBef>
                          <a:spcPts val="0"/>
                        </a:spcBef>
                        <a:spcAft>
                          <a:spcPts val="0"/>
                        </a:spcAft>
                        <a:buNone/>
                      </a:pPr>
                      <a:endParaRPr sz="1800" b="1"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es-MX" sz="1800" u="none" strike="noStrike" cap="none">
                          <a:solidFill>
                            <a:schemeClr val="dk1"/>
                          </a:solidFill>
                          <a:latin typeface="Source Sans Pro"/>
                          <a:ea typeface="Source Sans Pro"/>
                          <a:cs typeface="Source Sans Pro"/>
                          <a:sym typeface="Source Sans Pro"/>
                        </a:rPr>
                        <a:t>Consta con muchas plantillas gratuitas y tiene una interfaz muy intuitiva y sencilla de utilizar que puedes usar para crear tus diseños gráficos.</a:t>
                      </a:r>
                      <a:endParaRPr/>
                    </a:p>
                    <a:p>
                      <a:pPr marL="0" marR="0" lvl="0" indent="0" algn="ctr" rtl="0">
                        <a:lnSpc>
                          <a:spcPct val="100000"/>
                        </a:lnSpc>
                        <a:spcBef>
                          <a:spcPts val="0"/>
                        </a:spcBef>
                        <a:spcAft>
                          <a:spcPts val="0"/>
                        </a:spcAft>
                        <a:buNone/>
                      </a:pPr>
                      <a:endParaRPr sz="1800" b="1" u="none" strike="noStrike" cap="none">
                        <a:solidFill>
                          <a:schemeClr val="dk1"/>
                        </a:solidFill>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endParaRPr sz="1800" b="1" u="none" strike="noStrike" cap="none">
                        <a:solidFill>
                          <a:schemeClr val="dk1"/>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s-MX" sz="1800" b="1" u="none" strike="noStrike" cap="none">
                          <a:solidFill>
                            <a:schemeClr val="dk1"/>
                          </a:solidFill>
                          <a:latin typeface="Source Sans Pro"/>
                          <a:ea typeface="Source Sans Pro"/>
                          <a:cs typeface="Source Sans Pro"/>
                          <a:sym typeface="Source Sans Pro"/>
                        </a:rPr>
                        <a:t>CorelDRAW </a:t>
                      </a:r>
                      <a:endParaRPr/>
                    </a:p>
                    <a:p>
                      <a:pPr marL="0" marR="0" lvl="0" indent="0" algn="ctr" rtl="0">
                        <a:lnSpc>
                          <a:spcPct val="100000"/>
                        </a:lnSpc>
                        <a:spcBef>
                          <a:spcPts val="0"/>
                        </a:spcBef>
                        <a:spcAft>
                          <a:spcPts val="0"/>
                        </a:spcAft>
                        <a:buNone/>
                      </a:pPr>
                      <a:endParaRPr sz="1800" b="1"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es-MX" sz="1800" u="none" strike="noStrike" cap="none">
                          <a:solidFill>
                            <a:schemeClr val="dk1"/>
                          </a:solidFill>
                          <a:latin typeface="Source Sans Pro"/>
                          <a:ea typeface="Source Sans Pro"/>
                          <a:cs typeface="Source Sans Pro"/>
                          <a:sym typeface="Source Sans Pro"/>
                        </a:rPr>
                        <a:t>Es un programa que sirve para trabajar con dibujo vectorial, facilitando la creación de objetos útiles, como logotipos e ilustraciones digitales.</a:t>
                      </a:r>
                      <a:endParaRPr/>
                    </a:p>
                    <a:p>
                      <a:pPr marL="0" marR="0" lvl="0" indent="0" algn="ctr" rtl="0">
                        <a:lnSpc>
                          <a:spcPct val="100000"/>
                        </a:lnSpc>
                        <a:spcBef>
                          <a:spcPts val="0"/>
                        </a:spcBef>
                        <a:spcAft>
                          <a:spcPts val="0"/>
                        </a:spcAft>
                        <a:buNone/>
                      </a:pPr>
                      <a:endParaRPr sz="1800" b="1" u="none" strike="noStrike" cap="none">
                        <a:solidFill>
                          <a:schemeClr val="dk1"/>
                        </a:solidFill>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218" name="Google Shape;1218;p23"/>
          <p:cNvSpPr txBox="1"/>
          <p:nvPr/>
        </p:nvSpPr>
        <p:spPr>
          <a:xfrm>
            <a:off x="106967" y="626587"/>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800" i="0" u="none" strike="noStrike" cap="none">
                <a:solidFill>
                  <a:srgbClr val="10312B"/>
                </a:solidFill>
                <a:latin typeface="Source Sans Pro"/>
                <a:ea typeface="Source Sans Pro"/>
                <a:cs typeface="Source Sans Pro"/>
                <a:sym typeface="Source Sans Pro"/>
              </a:rPr>
              <a:t>4.2.1 Software libre y de licencia. </a:t>
            </a:r>
            <a:endParaRPr>
              <a:latin typeface="Source Sans Pro"/>
              <a:ea typeface="Source Sans Pro"/>
              <a:cs typeface="Source Sans Pro"/>
              <a:sym typeface="Source Sans Pro"/>
            </a:endParaRPr>
          </a:p>
        </p:txBody>
      </p:sp>
      <p:pic>
        <p:nvPicPr>
          <p:cNvPr id="1219" name="Google Shape;1219;p23"/>
          <p:cNvPicPr preferRelativeResize="0"/>
          <p:nvPr/>
        </p:nvPicPr>
        <p:blipFill rotWithShape="1">
          <a:blip r:embed="rId5">
            <a:alphaModFix/>
          </a:blip>
          <a:srcRect/>
          <a:stretch/>
        </p:blipFill>
        <p:spPr>
          <a:xfrm>
            <a:off x="3357135" y="2161802"/>
            <a:ext cx="887413" cy="612458"/>
          </a:xfrm>
          <a:prstGeom prst="rect">
            <a:avLst/>
          </a:prstGeom>
          <a:noFill/>
          <a:ln>
            <a:noFill/>
          </a:ln>
        </p:spPr>
      </p:pic>
      <p:pic>
        <p:nvPicPr>
          <p:cNvPr id="1220" name="Google Shape;1220;p23"/>
          <p:cNvPicPr preferRelativeResize="0"/>
          <p:nvPr/>
        </p:nvPicPr>
        <p:blipFill rotWithShape="1">
          <a:blip r:embed="rId6">
            <a:alphaModFix/>
          </a:blip>
          <a:srcRect/>
          <a:stretch/>
        </p:blipFill>
        <p:spPr>
          <a:xfrm>
            <a:off x="9522988" y="2161802"/>
            <a:ext cx="923796" cy="5768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24"/>
          <p:cNvSpPr txBox="1"/>
          <p:nvPr/>
        </p:nvSpPr>
        <p:spPr>
          <a:xfrm>
            <a:off x="569085" y="1560644"/>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i="0" strike="noStrike" cap="none" dirty="0">
                <a:solidFill>
                  <a:srgbClr val="691C20"/>
                </a:solidFill>
                <a:latin typeface="+mj-lt"/>
                <a:ea typeface="Source Sans Pro"/>
                <a:cs typeface="Source Sans Pro"/>
                <a:sym typeface="Source Sans Pro"/>
              </a:rPr>
              <a:t>Vectorización.</a:t>
            </a:r>
            <a:endParaRPr dirty="0">
              <a:latin typeface="+mj-lt"/>
              <a:ea typeface="Source Sans Pro"/>
              <a:cs typeface="Source Sans Pro"/>
              <a:sym typeface="Source Sans Pro"/>
            </a:endParaRPr>
          </a:p>
        </p:txBody>
      </p:sp>
      <p:grpSp>
        <p:nvGrpSpPr>
          <p:cNvPr id="1226" name="Google Shape;1226;p24"/>
          <p:cNvGrpSpPr/>
          <p:nvPr/>
        </p:nvGrpSpPr>
        <p:grpSpPr>
          <a:xfrm>
            <a:off x="569085" y="134989"/>
            <a:ext cx="11535052" cy="877202"/>
            <a:chOff x="510746" y="148637"/>
            <a:chExt cx="11535052" cy="877202"/>
          </a:xfrm>
        </p:grpSpPr>
        <p:sp>
          <p:nvSpPr>
            <p:cNvPr id="1227" name="Google Shape;1227;p24"/>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8" name="Google Shape;1228;p24"/>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9" name="Google Shape;1229;p24"/>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30" name="Google Shape;1230;p24"/>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231" name="Google Shape;1231;p24"/>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232" name="Google Shape;1232;p24"/>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233" name="Google Shape;1233;p24"/>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1234" name="Google Shape;1234;p24"/>
          <p:cNvSpPr txBox="1"/>
          <p:nvPr/>
        </p:nvSpPr>
        <p:spPr>
          <a:xfrm>
            <a:off x="635721" y="2340999"/>
            <a:ext cx="5658600" cy="3170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2000" i="0" u="none" strike="noStrike" cap="none">
                <a:solidFill>
                  <a:srgbClr val="000000"/>
                </a:solidFill>
                <a:latin typeface="Source Sans Pro"/>
                <a:ea typeface="Source Sans Pro"/>
                <a:cs typeface="Source Sans Pro"/>
                <a:sym typeface="Source Sans Pro"/>
              </a:rPr>
              <a:t>Consiste en convertir imágenes que están formadas por píxeles en imágenes formadas por vectores.</a:t>
            </a:r>
            <a:endParaRPr>
              <a:latin typeface="Source Sans Pro"/>
              <a:ea typeface="Source Sans Pro"/>
              <a:cs typeface="Source Sans Pro"/>
              <a:sym typeface="Source Sans Pro"/>
            </a:endParaRPr>
          </a:p>
          <a:p>
            <a:pPr marL="0" marR="0" lvl="0" indent="0" algn="just" rtl="0">
              <a:lnSpc>
                <a:spcPct val="100000"/>
              </a:lnSpc>
              <a:spcBef>
                <a:spcPts val="0"/>
              </a:spcBef>
              <a:spcAft>
                <a:spcPts val="0"/>
              </a:spcAft>
              <a:buNone/>
            </a:pPr>
            <a:endParaRPr sz="200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None/>
            </a:pPr>
            <a:r>
              <a:rPr lang="es-MX" sz="2000" i="0" u="none" strike="noStrike" cap="none">
                <a:solidFill>
                  <a:srgbClr val="000000"/>
                </a:solidFill>
                <a:latin typeface="Source Sans Pro"/>
                <a:ea typeface="Source Sans Pro"/>
                <a:cs typeface="Source Sans Pro"/>
                <a:sym typeface="Source Sans Pro"/>
              </a:rPr>
              <a:t>Esto se logra dibujando todos los contornos y rellenos de la imagen mediante curvas.</a:t>
            </a:r>
            <a:endParaRPr>
              <a:latin typeface="Source Sans Pro"/>
              <a:ea typeface="Source Sans Pro"/>
              <a:cs typeface="Source Sans Pro"/>
              <a:sym typeface="Source Sans Pro"/>
            </a:endParaRPr>
          </a:p>
          <a:p>
            <a:pPr marL="0" marR="0" lvl="0" indent="0" algn="just" rtl="0">
              <a:lnSpc>
                <a:spcPct val="100000"/>
              </a:lnSpc>
              <a:spcBef>
                <a:spcPts val="0"/>
              </a:spcBef>
              <a:spcAft>
                <a:spcPts val="0"/>
              </a:spcAft>
              <a:buNone/>
            </a:pPr>
            <a:endParaRPr sz="200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None/>
            </a:pPr>
            <a:r>
              <a:rPr lang="es-MX" sz="2000" i="0" u="none" strike="noStrike" cap="none">
                <a:solidFill>
                  <a:srgbClr val="000000"/>
                </a:solidFill>
                <a:latin typeface="Source Sans Pro"/>
                <a:ea typeface="Source Sans Pro"/>
                <a:cs typeface="Source Sans Pro"/>
                <a:sym typeface="Source Sans Pro"/>
              </a:rPr>
              <a:t>Los dibujos obtenidos mediante la vectorización son imágenes de contornos perfectamente definidos, que pueden ampliarse o reducirse a cualquier tamaño sin que se modifique su calidad.</a:t>
            </a:r>
            <a:endParaRPr>
              <a:latin typeface="Source Sans Pro"/>
              <a:ea typeface="Source Sans Pro"/>
              <a:cs typeface="Source Sans Pro"/>
              <a:sym typeface="Source Sans Pro"/>
            </a:endParaRPr>
          </a:p>
        </p:txBody>
      </p:sp>
      <p:pic>
        <p:nvPicPr>
          <p:cNvPr id="1235" name="Google Shape;1235;p24"/>
          <p:cNvPicPr preferRelativeResize="0"/>
          <p:nvPr/>
        </p:nvPicPr>
        <p:blipFill rotWithShape="1">
          <a:blip r:embed="rId5">
            <a:alphaModFix/>
          </a:blip>
          <a:srcRect l="37135" t="14328" r="37137" b="30066"/>
          <a:stretch/>
        </p:blipFill>
        <p:spPr>
          <a:xfrm>
            <a:off x="7164891" y="1454787"/>
            <a:ext cx="4458024" cy="49698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25"/>
          <p:cNvSpPr txBox="1"/>
          <p:nvPr/>
        </p:nvSpPr>
        <p:spPr>
          <a:xfrm>
            <a:off x="569085" y="1560644"/>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i="0" u="sng" strike="noStrike" cap="none">
                <a:solidFill>
                  <a:srgbClr val="691C20"/>
                </a:solidFill>
                <a:latin typeface="Source Sans Pro"/>
                <a:ea typeface="Source Sans Pro"/>
                <a:cs typeface="Source Sans Pro"/>
                <a:sym typeface="Source Sans Pro"/>
              </a:rPr>
              <a:t>CMYK </a:t>
            </a:r>
            <a:endParaRPr>
              <a:latin typeface="Source Sans Pro"/>
              <a:ea typeface="Source Sans Pro"/>
              <a:cs typeface="Source Sans Pro"/>
              <a:sym typeface="Source Sans Pro"/>
            </a:endParaRPr>
          </a:p>
        </p:txBody>
      </p:sp>
      <p:grpSp>
        <p:nvGrpSpPr>
          <p:cNvPr id="1241" name="Google Shape;1241;p25"/>
          <p:cNvGrpSpPr/>
          <p:nvPr/>
        </p:nvGrpSpPr>
        <p:grpSpPr>
          <a:xfrm>
            <a:off x="569085" y="134989"/>
            <a:ext cx="11535052" cy="877202"/>
            <a:chOff x="510746" y="148637"/>
            <a:chExt cx="11535052" cy="877202"/>
          </a:xfrm>
        </p:grpSpPr>
        <p:sp>
          <p:nvSpPr>
            <p:cNvPr id="1242" name="Google Shape;1242;p25"/>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3" name="Google Shape;1243;p25"/>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4" name="Google Shape;1244;p25"/>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45" name="Google Shape;1245;p25"/>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246" name="Google Shape;1246;p25"/>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247" name="Google Shape;1247;p25"/>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248" name="Google Shape;1248;p25"/>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1249" name="Google Shape;1249;p25"/>
          <p:cNvPicPr preferRelativeResize="0"/>
          <p:nvPr/>
        </p:nvPicPr>
        <p:blipFill rotWithShape="1">
          <a:blip r:embed="rId5">
            <a:alphaModFix/>
          </a:blip>
          <a:srcRect/>
          <a:stretch/>
        </p:blipFill>
        <p:spPr>
          <a:xfrm>
            <a:off x="2280050" y="1012191"/>
            <a:ext cx="7498618" cy="56007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26"/>
          <p:cNvSpPr txBox="1"/>
          <p:nvPr/>
        </p:nvSpPr>
        <p:spPr>
          <a:xfrm>
            <a:off x="569085" y="1560644"/>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i="0" u="sng" strike="noStrike" cap="none">
                <a:solidFill>
                  <a:srgbClr val="691C20"/>
                </a:solidFill>
                <a:latin typeface="Source Sans Pro"/>
                <a:ea typeface="Source Sans Pro"/>
                <a:cs typeface="Source Sans Pro"/>
                <a:sym typeface="Source Sans Pro"/>
              </a:rPr>
              <a:t>RGB </a:t>
            </a:r>
            <a:endParaRPr>
              <a:latin typeface="Source Sans Pro"/>
              <a:ea typeface="Source Sans Pro"/>
              <a:cs typeface="Source Sans Pro"/>
              <a:sym typeface="Source Sans Pro"/>
            </a:endParaRPr>
          </a:p>
        </p:txBody>
      </p:sp>
      <p:grpSp>
        <p:nvGrpSpPr>
          <p:cNvPr id="1255" name="Google Shape;1255;p26"/>
          <p:cNvGrpSpPr/>
          <p:nvPr/>
        </p:nvGrpSpPr>
        <p:grpSpPr>
          <a:xfrm>
            <a:off x="569085" y="134989"/>
            <a:ext cx="11535052" cy="877202"/>
            <a:chOff x="510746" y="148637"/>
            <a:chExt cx="11535052" cy="877202"/>
          </a:xfrm>
        </p:grpSpPr>
        <p:sp>
          <p:nvSpPr>
            <p:cNvPr id="1256" name="Google Shape;1256;p26"/>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7" name="Google Shape;1257;p26"/>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8" name="Google Shape;1258;p26"/>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59" name="Google Shape;1259;p26"/>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260" name="Google Shape;1260;p26"/>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261" name="Google Shape;1261;p26"/>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262" name="Google Shape;1262;p26"/>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1263" name="Google Shape;1263;p26"/>
          <p:cNvPicPr preferRelativeResize="0"/>
          <p:nvPr/>
        </p:nvPicPr>
        <p:blipFill rotWithShape="1">
          <a:blip r:embed="rId5">
            <a:alphaModFix/>
          </a:blip>
          <a:srcRect/>
          <a:stretch/>
        </p:blipFill>
        <p:spPr>
          <a:xfrm>
            <a:off x="2238890" y="1122244"/>
            <a:ext cx="7358191" cy="5531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grpSp>
        <p:nvGrpSpPr>
          <p:cNvPr id="1255" name="Google Shape;1255;p26"/>
          <p:cNvGrpSpPr/>
          <p:nvPr/>
        </p:nvGrpSpPr>
        <p:grpSpPr>
          <a:xfrm>
            <a:off x="569085" y="134989"/>
            <a:ext cx="11535052" cy="877202"/>
            <a:chOff x="510746" y="148637"/>
            <a:chExt cx="11535052" cy="877202"/>
          </a:xfrm>
        </p:grpSpPr>
        <p:sp>
          <p:nvSpPr>
            <p:cNvPr id="1256" name="Google Shape;1256;p26"/>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7" name="Google Shape;1257;p26"/>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8" name="Google Shape;1258;p26"/>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59" name="Google Shape;1259;p26"/>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260" name="Google Shape;1260;p26"/>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261" name="Google Shape;1261;p26"/>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262" name="Google Shape;1262;p26"/>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2" name="Imagen 1">
            <a:extLst>
              <a:ext uri="{FF2B5EF4-FFF2-40B4-BE49-F238E27FC236}">
                <a16:creationId xmlns:a16="http://schemas.microsoft.com/office/drawing/2014/main" id="{5315A877-4F1C-4072-9CFA-EF9214E6FCC2}"/>
              </a:ext>
            </a:extLst>
          </p:cNvPr>
          <p:cNvPicPr>
            <a:picLocks noChangeAspect="1"/>
          </p:cNvPicPr>
          <p:nvPr/>
        </p:nvPicPr>
        <p:blipFill>
          <a:blip r:embed="rId5"/>
          <a:stretch>
            <a:fillRect/>
          </a:stretch>
        </p:blipFill>
        <p:spPr>
          <a:xfrm>
            <a:off x="1046880" y="1122244"/>
            <a:ext cx="9864959" cy="5176534"/>
          </a:xfrm>
          <a:prstGeom prst="rect">
            <a:avLst/>
          </a:prstGeom>
        </p:spPr>
      </p:pic>
    </p:spTree>
    <p:extLst>
      <p:ext uri="{BB962C8B-B14F-4D97-AF65-F5344CB8AC3E}">
        <p14:creationId xmlns:p14="http://schemas.microsoft.com/office/powerpoint/2010/main" val="27681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1"/>
          <p:cNvSpPr txBox="1"/>
          <p:nvPr/>
        </p:nvSpPr>
        <p:spPr>
          <a:xfrm>
            <a:off x="569085" y="1585278"/>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b="0" i="0" u="none" strike="noStrike" cap="none" dirty="0">
                <a:solidFill>
                  <a:srgbClr val="691C20"/>
                </a:solidFill>
                <a:latin typeface="Arial"/>
                <a:ea typeface="Arial"/>
                <a:cs typeface="Arial"/>
                <a:sym typeface="Arial"/>
              </a:rPr>
              <a:t>4.1 BOCETO.</a:t>
            </a:r>
            <a:endParaRPr sz="3000" b="0" i="0" u="none" strike="noStrike" cap="none" dirty="0">
              <a:solidFill>
                <a:srgbClr val="691C20"/>
              </a:solidFill>
              <a:latin typeface="Arial"/>
              <a:ea typeface="Arial"/>
              <a:cs typeface="Arial"/>
              <a:sym typeface="Arial"/>
            </a:endParaRPr>
          </a:p>
        </p:txBody>
      </p:sp>
      <p:grpSp>
        <p:nvGrpSpPr>
          <p:cNvPr id="997" name="Google Shape;997;p11"/>
          <p:cNvGrpSpPr/>
          <p:nvPr/>
        </p:nvGrpSpPr>
        <p:grpSpPr>
          <a:xfrm>
            <a:off x="569085" y="134989"/>
            <a:ext cx="11535052" cy="877202"/>
            <a:chOff x="510746" y="148637"/>
            <a:chExt cx="11535052" cy="877202"/>
          </a:xfrm>
        </p:grpSpPr>
        <p:sp>
          <p:nvSpPr>
            <p:cNvPr id="998" name="Google Shape;998;p11"/>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9" name="Google Shape;999;p11"/>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0" name="Google Shape;1000;p11"/>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01" name="Google Shape;1001;p11"/>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002" name="Google Shape;1002;p11"/>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003" name="Google Shape;1003;p11"/>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004" name="Google Shape;1004;p11"/>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1005" name="Google Shape;1005;p11"/>
          <p:cNvSpPr txBox="1"/>
          <p:nvPr/>
        </p:nvSpPr>
        <p:spPr>
          <a:xfrm>
            <a:off x="635721" y="2340999"/>
            <a:ext cx="5658679"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91C2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Un boceto es un esquema básico y simple que sirve como fundamento inicial para desarrollar tu logo.</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691C2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El boceto es el primer elemento concreto para desarrollar tu logo. Puede ser un dibujo sencillo, unos datos generales, un esquema, unas palabras o símbolos que alguien plasma en un soporte con la intención de tener una guía de actuación.</a:t>
            </a:r>
            <a:endParaRPr sz="2400" b="0" i="0" u="none" strike="noStrike" cap="none">
              <a:solidFill>
                <a:srgbClr val="691C20"/>
              </a:solidFill>
              <a:latin typeface="Source Sans Pro"/>
              <a:ea typeface="Source Sans Pro"/>
              <a:cs typeface="Source Sans Pro"/>
              <a:sym typeface="Source Sans Pro"/>
            </a:endParaRPr>
          </a:p>
        </p:txBody>
      </p:sp>
      <p:pic>
        <p:nvPicPr>
          <p:cNvPr id="1006" name="Google Shape;1006;p11"/>
          <p:cNvPicPr preferRelativeResize="0"/>
          <p:nvPr/>
        </p:nvPicPr>
        <p:blipFill rotWithShape="1">
          <a:blip r:embed="rId5">
            <a:alphaModFix/>
          </a:blip>
          <a:srcRect/>
          <a:stretch/>
        </p:blipFill>
        <p:spPr>
          <a:xfrm>
            <a:off x="6568248" y="2768485"/>
            <a:ext cx="5040654" cy="25203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grpSp>
        <p:nvGrpSpPr>
          <p:cNvPr id="1255" name="Google Shape;1255;p26"/>
          <p:cNvGrpSpPr/>
          <p:nvPr/>
        </p:nvGrpSpPr>
        <p:grpSpPr>
          <a:xfrm>
            <a:off x="569085" y="134989"/>
            <a:ext cx="11535052" cy="877202"/>
            <a:chOff x="510746" y="148637"/>
            <a:chExt cx="11535052" cy="877202"/>
          </a:xfrm>
        </p:grpSpPr>
        <p:sp>
          <p:nvSpPr>
            <p:cNvPr id="1256" name="Google Shape;1256;p26"/>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7" name="Google Shape;1257;p26"/>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8" name="Google Shape;1258;p26"/>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59" name="Google Shape;1259;p26"/>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260" name="Google Shape;1260;p26"/>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261" name="Google Shape;1261;p26"/>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262" name="Google Shape;1262;p26"/>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3" name="Imagen 2">
            <a:extLst>
              <a:ext uri="{FF2B5EF4-FFF2-40B4-BE49-F238E27FC236}">
                <a16:creationId xmlns:a16="http://schemas.microsoft.com/office/drawing/2014/main" id="{77FB74E9-5020-47E9-8D33-A29A1585EE06}"/>
              </a:ext>
            </a:extLst>
          </p:cNvPr>
          <p:cNvPicPr>
            <a:picLocks noChangeAspect="1"/>
          </p:cNvPicPr>
          <p:nvPr/>
        </p:nvPicPr>
        <p:blipFill>
          <a:blip r:embed="rId5"/>
          <a:stretch>
            <a:fillRect/>
          </a:stretch>
        </p:blipFill>
        <p:spPr>
          <a:xfrm>
            <a:off x="2212521" y="1122244"/>
            <a:ext cx="7766957" cy="5048522"/>
          </a:xfrm>
          <a:prstGeom prst="rect">
            <a:avLst/>
          </a:prstGeom>
        </p:spPr>
      </p:pic>
    </p:spTree>
    <p:extLst>
      <p:ext uri="{BB962C8B-B14F-4D97-AF65-F5344CB8AC3E}">
        <p14:creationId xmlns:p14="http://schemas.microsoft.com/office/powerpoint/2010/main" val="205647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9"/>
          <p:cNvSpPr txBox="1"/>
          <p:nvPr/>
        </p:nvSpPr>
        <p:spPr>
          <a:xfrm>
            <a:off x="3388416" y="2905652"/>
            <a:ext cx="703511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4000" b="1" dirty="0">
                <a:solidFill>
                  <a:srgbClr val="10312B"/>
                </a:solidFill>
                <a:latin typeface="Arial" panose="020B0604020202020204" pitchFamily="34" charset="0"/>
                <a:ea typeface="Source Sans Pro"/>
                <a:cs typeface="Arial" panose="020B0604020202020204" pitchFamily="34" charset="0"/>
                <a:sym typeface="Source Sans Pro"/>
              </a:rPr>
              <a:t>Generadores de paletas </a:t>
            </a:r>
            <a:endParaRPr b="1" dirty="0">
              <a:latin typeface="Arial" panose="020B0604020202020204" pitchFamily="34" charset="0"/>
              <a:ea typeface="Source Sans Pro"/>
              <a:cs typeface="Arial" panose="020B0604020202020204" pitchFamily="34" charset="0"/>
              <a:sym typeface="Source Sans Pro"/>
            </a:endParaRPr>
          </a:p>
        </p:txBody>
      </p:sp>
      <p:grpSp>
        <p:nvGrpSpPr>
          <p:cNvPr id="1150" name="Google Shape;1150;p19"/>
          <p:cNvGrpSpPr/>
          <p:nvPr/>
        </p:nvGrpSpPr>
        <p:grpSpPr>
          <a:xfrm>
            <a:off x="510746" y="148637"/>
            <a:ext cx="11535052" cy="877202"/>
            <a:chOff x="510746" y="148637"/>
            <a:chExt cx="11535052" cy="877202"/>
          </a:xfrm>
        </p:grpSpPr>
        <p:sp>
          <p:nvSpPr>
            <p:cNvPr id="1151" name="Google Shape;1151;p19"/>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2" name="Google Shape;1152;p19"/>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3" name="Google Shape;1153;p19"/>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54" name="Google Shape;1154;p19"/>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155" name="Google Shape;1155;p19"/>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56" name="Google Shape;1156;p19"/>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57" name="Google Shape;1157;p19"/>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Tree>
    <p:extLst>
      <p:ext uri="{BB962C8B-B14F-4D97-AF65-F5344CB8AC3E}">
        <p14:creationId xmlns:p14="http://schemas.microsoft.com/office/powerpoint/2010/main" val="31089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9" name="Google Shape;1149;p19"/>
          <p:cNvSpPr txBox="1"/>
          <p:nvPr/>
        </p:nvSpPr>
        <p:spPr>
          <a:xfrm>
            <a:off x="510746" y="6332357"/>
            <a:ext cx="6734400" cy="7540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900"/>
              </a:spcBef>
              <a:spcAft>
                <a:spcPts val="0"/>
              </a:spcAft>
              <a:buNone/>
            </a:pPr>
            <a:r>
              <a:rPr lang="es-MX" sz="1400" i="0" u="none" strike="noStrike" cap="none" dirty="0">
                <a:solidFill>
                  <a:srgbClr val="000000"/>
                </a:solidFill>
                <a:latin typeface="Source Sans Pro"/>
                <a:ea typeface="Source Sans Pro"/>
                <a:cs typeface="Source Sans Pro"/>
                <a:sym typeface="Source Sans Pro"/>
                <a:hlinkClick r:id="rId3"/>
              </a:rPr>
              <a:t>https://color.adobe.com/es/create/color-wheel</a:t>
            </a:r>
            <a:endParaRPr lang="es-MX" sz="1400" i="0" u="none" strike="noStrike" cap="none" dirty="0">
              <a:solidFill>
                <a:srgbClr val="000000"/>
              </a:solidFill>
              <a:latin typeface="Source Sans Pro"/>
              <a:ea typeface="Source Sans Pro"/>
              <a:cs typeface="Source Sans Pro"/>
              <a:sym typeface="Source Sans Pro"/>
            </a:endParaRPr>
          </a:p>
          <a:p>
            <a:pPr marL="0" marR="0" lvl="0" indent="0" algn="l" rtl="0">
              <a:lnSpc>
                <a:spcPct val="100000"/>
              </a:lnSpc>
              <a:spcBef>
                <a:spcPts val="900"/>
              </a:spcBef>
              <a:spcAft>
                <a:spcPts val="0"/>
              </a:spcAft>
              <a:buNone/>
            </a:pPr>
            <a:endParaRPr sz="1400" i="0" u="none" strike="noStrike" cap="none" dirty="0">
              <a:solidFill>
                <a:srgbClr val="000000"/>
              </a:solidFill>
              <a:latin typeface="Source Sans Pro"/>
              <a:ea typeface="Source Sans Pro"/>
              <a:cs typeface="Source Sans Pro"/>
              <a:sym typeface="Source Sans Pro"/>
            </a:endParaRPr>
          </a:p>
        </p:txBody>
      </p:sp>
      <p:grpSp>
        <p:nvGrpSpPr>
          <p:cNvPr id="1150" name="Google Shape;1150;p19"/>
          <p:cNvGrpSpPr/>
          <p:nvPr/>
        </p:nvGrpSpPr>
        <p:grpSpPr>
          <a:xfrm>
            <a:off x="510746" y="148637"/>
            <a:ext cx="11535052" cy="877202"/>
            <a:chOff x="510746" y="148637"/>
            <a:chExt cx="11535052" cy="877202"/>
          </a:xfrm>
        </p:grpSpPr>
        <p:sp>
          <p:nvSpPr>
            <p:cNvPr id="1151" name="Google Shape;1151;p19"/>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2" name="Google Shape;1152;p19"/>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3" name="Google Shape;1153;p19"/>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54" name="Google Shape;1154;p19"/>
            <p:cNvPicPr preferRelativeResize="0"/>
            <p:nvPr/>
          </p:nvPicPr>
          <p:blipFill rotWithShape="1">
            <a:blip r:embed="rId4">
              <a:alphaModFix/>
            </a:blip>
            <a:srcRect/>
            <a:stretch/>
          </p:blipFill>
          <p:spPr>
            <a:xfrm>
              <a:off x="10270545" y="336794"/>
              <a:ext cx="1497206" cy="499906"/>
            </a:xfrm>
            <a:prstGeom prst="rect">
              <a:avLst/>
            </a:prstGeom>
            <a:noFill/>
            <a:ln>
              <a:noFill/>
            </a:ln>
          </p:spPr>
        </p:pic>
        <p:sp>
          <p:nvSpPr>
            <p:cNvPr id="1155" name="Google Shape;1155;p19"/>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56" name="Google Shape;1156;p19"/>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57" name="Google Shape;1157;p19"/>
            <p:cNvPicPr preferRelativeResize="0"/>
            <p:nvPr/>
          </p:nvPicPr>
          <p:blipFill rotWithShape="1">
            <a:blip r:embed="rId5">
              <a:alphaModFix/>
            </a:blip>
            <a:srcRect/>
            <a:stretch/>
          </p:blipFill>
          <p:spPr>
            <a:xfrm>
              <a:off x="7434434" y="386378"/>
              <a:ext cx="2550452" cy="639461"/>
            </a:xfrm>
            <a:prstGeom prst="rect">
              <a:avLst/>
            </a:prstGeom>
            <a:noFill/>
            <a:ln>
              <a:noFill/>
            </a:ln>
          </p:spPr>
        </p:pic>
      </p:grpSp>
      <p:pic>
        <p:nvPicPr>
          <p:cNvPr id="3" name="Imagen 2">
            <a:extLst>
              <a:ext uri="{FF2B5EF4-FFF2-40B4-BE49-F238E27FC236}">
                <a16:creationId xmlns:a16="http://schemas.microsoft.com/office/drawing/2014/main" id="{B30E6D01-637F-492E-9524-F37C1D0FDB9B}"/>
              </a:ext>
            </a:extLst>
          </p:cNvPr>
          <p:cNvPicPr>
            <a:picLocks noChangeAspect="1"/>
          </p:cNvPicPr>
          <p:nvPr/>
        </p:nvPicPr>
        <p:blipFill>
          <a:blip r:embed="rId6"/>
          <a:stretch>
            <a:fillRect/>
          </a:stretch>
        </p:blipFill>
        <p:spPr>
          <a:xfrm>
            <a:off x="510746" y="1005144"/>
            <a:ext cx="11328480" cy="5466478"/>
          </a:xfrm>
          <a:prstGeom prst="rect">
            <a:avLst/>
          </a:prstGeom>
        </p:spPr>
      </p:pic>
    </p:spTree>
    <p:extLst>
      <p:ext uri="{BB962C8B-B14F-4D97-AF65-F5344CB8AC3E}">
        <p14:creationId xmlns:p14="http://schemas.microsoft.com/office/powerpoint/2010/main" val="426158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9" name="Google Shape;1149;p19"/>
          <p:cNvSpPr txBox="1"/>
          <p:nvPr/>
        </p:nvSpPr>
        <p:spPr>
          <a:xfrm>
            <a:off x="510746" y="6332357"/>
            <a:ext cx="6734400" cy="1084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900"/>
              </a:spcBef>
              <a:spcAft>
                <a:spcPts val="0"/>
              </a:spcAft>
              <a:buNone/>
            </a:pPr>
            <a:r>
              <a:rPr lang="es-MX" sz="1400" i="0" u="none" strike="noStrike" cap="none" dirty="0">
                <a:solidFill>
                  <a:srgbClr val="000000"/>
                </a:solidFill>
                <a:latin typeface="Source Sans Pro"/>
                <a:ea typeface="Source Sans Pro"/>
                <a:cs typeface="Source Sans Pro"/>
                <a:sym typeface="Source Sans Pro"/>
                <a:hlinkClick r:id="rId3"/>
              </a:rPr>
              <a:t>https://coolors.co/edafb8-f7e1d7-dedbd2-b0c4b1-4a5759</a:t>
            </a:r>
            <a:endParaRPr lang="es-MX" sz="1400" i="0" u="none" strike="noStrike" cap="none" dirty="0">
              <a:solidFill>
                <a:srgbClr val="000000"/>
              </a:solidFill>
              <a:latin typeface="Source Sans Pro"/>
              <a:ea typeface="Source Sans Pro"/>
              <a:cs typeface="Source Sans Pro"/>
              <a:sym typeface="Source Sans Pro"/>
            </a:endParaRPr>
          </a:p>
          <a:p>
            <a:pPr marL="0" marR="0" lvl="0" indent="0" algn="l" rtl="0">
              <a:lnSpc>
                <a:spcPct val="100000"/>
              </a:lnSpc>
              <a:spcBef>
                <a:spcPts val="900"/>
              </a:spcBef>
              <a:spcAft>
                <a:spcPts val="0"/>
              </a:spcAft>
              <a:buNone/>
            </a:pPr>
            <a:endParaRPr lang="es-MX" sz="1400" i="0" u="none" strike="noStrike" cap="none" dirty="0">
              <a:solidFill>
                <a:srgbClr val="000000"/>
              </a:solidFill>
              <a:latin typeface="Source Sans Pro"/>
              <a:ea typeface="Source Sans Pro"/>
              <a:cs typeface="Source Sans Pro"/>
              <a:sym typeface="Source Sans Pro"/>
            </a:endParaRPr>
          </a:p>
          <a:p>
            <a:pPr marL="0" marR="0" lvl="0" indent="0" algn="l" rtl="0">
              <a:lnSpc>
                <a:spcPct val="100000"/>
              </a:lnSpc>
              <a:spcBef>
                <a:spcPts val="900"/>
              </a:spcBef>
              <a:spcAft>
                <a:spcPts val="0"/>
              </a:spcAft>
              <a:buNone/>
            </a:pPr>
            <a:endParaRPr sz="1400" i="0" u="none" strike="noStrike" cap="none" dirty="0">
              <a:solidFill>
                <a:srgbClr val="000000"/>
              </a:solidFill>
              <a:latin typeface="Source Sans Pro"/>
              <a:ea typeface="Source Sans Pro"/>
              <a:cs typeface="Source Sans Pro"/>
              <a:sym typeface="Source Sans Pro"/>
            </a:endParaRPr>
          </a:p>
        </p:txBody>
      </p:sp>
      <p:grpSp>
        <p:nvGrpSpPr>
          <p:cNvPr id="1150" name="Google Shape;1150;p19"/>
          <p:cNvGrpSpPr/>
          <p:nvPr/>
        </p:nvGrpSpPr>
        <p:grpSpPr>
          <a:xfrm>
            <a:off x="510746" y="148637"/>
            <a:ext cx="11535052" cy="877202"/>
            <a:chOff x="510746" y="148637"/>
            <a:chExt cx="11535052" cy="877202"/>
          </a:xfrm>
        </p:grpSpPr>
        <p:sp>
          <p:nvSpPr>
            <p:cNvPr id="1151" name="Google Shape;1151;p19"/>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2" name="Google Shape;1152;p19"/>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3" name="Google Shape;1153;p19"/>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54" name="Google Shape;1154;p19"/>
            <p:cNvPicPr preferRelativeResize="0"/>
            <p:nvPr/>
          </p:nvPicPr>
          <p:blipFill rotWithShape="1">
            <a:blip r:embed="rId4">
              <a:alphaModFix/>
            </a:blip>
            <a:srcRect/>
            <a:stretch/>
          </p:blipFill>
          <p:spPr>
            <a:xfrm>
              <a:off x="10270545" y="336794"/>
              <a:ext cx="1497206" cy="499906"/>
            </a:xfrm>
            <a:prstGeom prst="rect">
              <a:avLst/>
            </a:prstGeom>
            <a:noFill/>
            <a:ln>
              <a:noFill/>
            </a:ln>
          </p:spPr>
        </p:pic>
        <p:sp>
          <p:nvSpPr>
            <p:cNvPr id="1155" name="Google Shape;1155;p19"/>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56" name="Google Shape;1156;p19"/>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57" name="Google Shape;1157;p19"/>
            <p:cNvPicPr preferRelativeResize="0"/>
            <p:nvPr/>
          </p:nvPicPr>
          <p:blipFill rotWithShape="1">
            <a:blip r:embed="rId5">
              <a:alphaModFix/>
            </a:blip>
            <a:srcRect/>
            <a:stretch/>
          </p:blipFill>
          <p:spPr>
            <a:xfrm>
              <a:off x="7434434" y="386378"/>
              <a:ext cx="2550452" cy="639461"/>
            </a:xfrm>
            <a:prstGeom prst="rect">
              <a:avLst/>
            </a:prstGeom>
            <a:noFill/>
            <a:ln>
              <a:noFill/>
            </a:ln>
          </p:spPr>
        </p:pic>
      </p:grpSp>
      <p:pic>
        <p:nvPicPr>
          <p:cNvPr id="4" name="Imagen 3">
            <a:extLst>
              <a:ext uri="{FF2B5EF4-FFF2-40B4-BE49-F238E27FC236}">
                <a16:creationId xmlns:a16="http://schemas.microsoft.com/office/drawing/2014/main" id="{AC522EF5-B56A-47EB-97E5-DB78AA84AB9A}"/>
              </a:ext>
            </a:extLst>
          </p:cNvPr>
          <p:cNvPicPr>
            <a:picLocks noChangeAspect="1"/>
          </p:cNvPicPr>
          <p:nvPr/>
        </p:nvPicPr>
        <p:blipFill rotWithShape="1">
          <a:blip r:embed="rId6"/>
          <a:srcRect t="6984" b="4000"/>
          <a:stretch/>
        </p:blipFill>
        <p:spPr>
          <a:xfrm>
            <a:off x="510707" y="1099477"/>
            <a:ext cx="10728960" cy="5372145"/>
          </a:xfrm>
          <a:prstGeom prst="rect">
            <a:avLst/>
          </a:prstGeom>
        </p:spPr>
      </p:pic>
    </p:spTree>
    <p:extLst>
      <p:ext uri="{BB962C8B-B14F-4D97-AF65-F5344CB8AC3E}">
        <p14:creationId xmlns:p14="http://schemas.microsoft.com/office/powerpoint/2010/main" val="308948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pSp>
        <p:nvGrpSpPr>
          <p:cNvPr id="730" name="Google Shape;730;g11f8c150bad_0_603"/>
          <p:cNvGrpSpPr/>
          <p:nvPr/>
        </p:nvGrpSpPr>
        <p:grpSpPr>
          <a:xfrm>
            <a:off x="510746" y="148637"/>
            <a:ext cx="11535004" cy="877202"/>
            <a:chOff x="510746" y="148637"/>
            <a:chExt cx="11535004" cy="877202"/>
          </a:xfrm>
        </p:grpSpPr>
        <p:sp>
          <p:nvSpPr>
            <p:cNvPr id="731" name="Google Shape;731;g11f8c150bad_0_603"/>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2" name="Google Shape;732;g11f8c150bad_0_603"/>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g11f8c150bad_0_603"/>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4" name="Google Shape;734;g11f8c150bad_0_603"/>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735" name="Google Shape;735;g11f8c150bad_0_603"/>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736" name="Google Shape;736;g11f8c150bad_0_603"/>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737" name="Google Shape;737;g11f8c150bad_0_603"/>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738" name="Google Shape;738;g11f8c150bad_0_603"/>
          <p:cNvSpPr txBox="1"/>
          <p:nvPr/>
        </p:nvSpPr>
        <p:spPr>
          <a:xfrm>
            <a:off x="391886" y="5633220"/>
            <a:ext cx="116538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dirty="0">
                <a:solidFill>
                  <a:srgbClr val="691C20"/>
                </a:solidFill>
                <a:latin typeface="Source Sans Pro"/>
                <a:ea typeface="Source Sans Pro"/>
                <a:cs typeface="Source Sans Pro"/>
                <a:sym typeface="Source Sans Pro"/>
              </a:rPr>
              <a:t>GRACIAS A TODOS POR SU ATENCIÓN</a:t>
            </a:r>
            <a:endParaRPr sz="1400" b="0" i="0" u="none" strike="noStrike" cap="none" dirty="0">
              <a:solidFill>
                <a:srgbClr val="00000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dirty="0">
                <a:solidFill>
                  <a:srgbClr val="691C20"/>
                </a:solidFill>
                <a:latin typeface="Source Sans Pro"/>
                <a:ea typeface="Source Sans Pro"/>
                <a:cs typeface="Source Sans Pro"/>
                <a:sym typeface="Source Sans Pro"/>
              </a:rPr>
              <a:t>PRESENTACIÓN </a:t>
            </a:r>
            <a:r>
              <a:rPr lang="es-MX" sz="3000" b="0" i="0" u="none" strike="noStrike" cap="none">
                <a:solidFill>
                  <a:srgbClr val="691C20"/>
                </a:solidFill>
                <a:latin typeface="Source Sans Pro"/>
                <a:ea typeface="Source Sans Pro"/>
                <a:cs typeface="Source Sans Pro"/>
                <a:sym typeface="Source Sans Pro"/>
              </a:rPr>
              <a:t>MÓDULO  </a:t>
            </a:r>
            <a:r>
              <a:rPr lang="es-MX" sz="3000" dirty="0">
                <a:solidFill>
                  <a:srgbClr val="691C20"/>
                </a:solidFill>
                <a:latin typeface="Source Sans Pro"/>
                <a:ea typeface="Source Sans Pro"/>
                <a:cs typeface="Source Sans Pro"/>
                <a:sym typeface="Source Sans Pro"/>
              </a:rPr>
              <a:t>4</a:t>
            </a:r>
            <a:endParaRPr sz="3000" b="0" i="0" u="none" strike="noStrike" cap="none" dirty="0">
              <a:solidFill>
                <a:srgbClr val="691C20"/>
              </a:solidFill>
              <a:latin typeface="Source Sans Pro"/>
              <a:ea typeface="Source Sans Pro"/>
              <a:cs typeface="Source Sans Pro"/>
              <a:sym typeface="Source Sans Pro"/>
            </a:endParaRPr>
          </a:p>
        </p:txBody>
      </p:sp>
      <p:sp>
        <p:nvSpPr>
          <p:cNvPr id="739" name="Google Shape;739;g11f8c150bad_0_603"/>
          <p:cNvSpPr/>
          <p:nvPr/>
        </p:nvSpPr>
        <p:spPr>
          <a:xfrm>
            <a:off x="509748" y="1112437"/>
            <a:ext cx="11343600" cy="4236300"/>
          </a:xfrm>
          <a:prstGeom prst="rect">
            <a:avLst/>
          </a:prstGeom>
          <a:solidFill>
            <a:srgbClr val="691C2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0" name="Google Shape;740;g11f8c150bad_0_603"/>
          <p:cNvPicPr preferRelativeResize="0"/>
          <p:nvPr/>
        </p:nvPicPr>
        <p:blipFill rotWithShape="1">
          <a:blip r:embed="rId5">
            <a:alphaModFix/>
          </a:blip>
          <a:srcRect/>
          <a:stretch/>
        </p:blipFill>
        <p:spPr>
          <a:xfrm>
            <a:off x="2764880" y="973898"/>
            <a:ext cx="6265838" cy="4294607"/>
          </a:xfrm>
          <a:prstGeom prst="rect">
            <a:avLst/>
          </a:prstGeom>
          <a:noFill/>
          <a:ln>
            <a:noFill/>
          </a:ln>
        </p:spPr>
      </p:pic>
    </p:spTree>
    <p:extLst>
      <p:ext uri="{BB962C8B-B14F-4D97-AF65-F5344CB8AC3E}">
        <p14:creationId xmlns:p14="http://schemas.microsoft.com/office/powerpoint/2010/main" val="11745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2"/>
          <p:cNvSpPr txBox="1"/>
          <p:nvPr/>
        </p:nvSpPr>
        <p:spPr>
          <a:xfrm>
            <a:off x="473676" y="659181"/>
            <a:ext cx="703511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500" b="0" i="0" u="none" strike="noStrike" cap="none">
                <a:solidFill>
                  <a:srgbClr val="691C20"/>
                </a:solidFill>
                <a:latin typeface="Arial"/>
                <a:ea typeface="Arial"/>
                <a:cs typeface="Arial"/>
                <a:sym typeface="Arial"/>
              </a:rPr>
              <a:t>Técnicas creativas</a:t>
            </a:r>
            <a:endParaRPr/>
          </a:p>
        </p:txBody>
      </p:sp>
      <p:sp>
        <p:nvSpPr>
          <p:cNvPr id="1012" name="Google Shape;1012;p12"/>
          <p:cNvSpPr/>
          <p:nvPr/>
        </p:nvSpPr>
        <p:spPr>
          <a:xfrm>
            <a:off x="-28832" y="1348946"/>
            <a:ext cx="1985319" cy="3336324"/>
          </a:xfrm>
          <a:prstGeom prst="flowChartDelay">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10312B"/>
              </a:solidFill>
              <a:latin typeface="Arial"/>
              <a:ea typeface="Arial"/>
              <a:cs typeface="Arial"/>
              <a:sym typeface="Arial"/>
            </a:endParaRPr>
          </a:p>
        </p:txBody>
      </p:sp>
      <p:sp>
        <p:nvSpPr>
          <p:cNvPr id="1013" name="Google Shape;1013;p12"/>
          <p:cNvSpPr txBox="1"/>
          <p:nvPr/>
        </p:nvSpPr>
        <p:spPr>
          <a:xfrm>
            <a:off x="77116" y="1674676"/>
            <a:ext cx="1132702" cy="2400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5000" b="0" i="0" u="none" strike="noStrike" cap="none">
                <a:solidFill>
                  <a:schemeClr val="lt1"/>
                </a:solidFill>
                <a:latin typeface="Arial"/>
                <a:ea typeface="Arial"/>
                <a:cs typeface="Arial"/>
                <a:sym typeface="Arial"/>
              </a:rPr>
              <a:t>1</a:t>
            </a:r>
            <a:endParaRPr/>
          </a:p>
        </p:txBody>
      </p:sp>
      <p:sp>
        <p:nvSpPr>
          <p:cNvPr id="1014" name="Google Shape;1014;p12"/>
          <p:cNvSpPr txBox="1"/>
          <p:nvPr/>
        </p:nvSpPr>
        <p:spPr>
          <a:xfrm>
            <a:off x="2265406" y="1600265"/>
            <a:ext cx="4592594" cy="32316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3000" b="1" i="0" strike="noStrike" cap="none" dirty="0" err="1">
                <a:solidFill>
                  <a:srgbClr val="691C20"/>
                </a:solidFill>
                <a:latin typeface="+mj-lt"/>
                <a:ea typeface="Source Sans Pro"/>
                <a:cs typeface="Source Sans Pro"/>
                <a:sym typeface="Source Sans Pro"/>
              </a:rPr>
              <a:t>Brainstorming</a:t>
            </a:r>
            <a:r>
              <a:rPr lang="es-MX" sz="3000" b="1" i="0" strike="noStrike" cap="none" dirty="0">
                <a:solidFill>
                  <a:srgbClr val="691C20"/>
                </a:solidFill>
                <a:latin typeface="+mj-lt"/>
                <a:ea typeface="Source Sans Pro"/>
                <a:cs typeface="Source Sans Pro"/>
                <a:sym typeface="Source Sans Pro"/>
              </a:rPr>
              <a:t> o lluvias de ideas</a:t>
            </a:r>
            <a:endParaRPr sz="3000" dirty="0">
              <a:latin typeface="+mj-lt"/>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dirty="0">
                <a:solidFill>
                  <a:schemeClr val="dk1"/>
                </a:solidFill>
                <a:latin typeface="Source Sans Pro"/>
                <a:ea typeface="Source Sans Pro"/>
                <a:cs typeface="Source Sans Pro"/>
                <a:sym typeface="Source Sans Pro"/>
              </a:rPr>
              <a:t>Se conoce también como tormenta de ideas y es la técnica más extendida. Se trata de una técnica grupal que busca generar el mayor número de ideas posible en un tiempo determinado que suele ser una hora. Los participantes aportan todas las ideas que se les van ocurriendo y de la cantidad finalmente se obtienen ideas de calidad. Pueden participar personas de diferentes áreas, especialidades y edades.</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Source Sans Pro"/>
              <a:ea typeface="Source Sans Pro"/>
              <a:cs typeface="Source Sans Pro"/>
              <a:sym typeface="Source Sans Pro"/>
            </a:endParaRPr>
          </a:p>
        </p:txBody>
      </p:sp>
      <p:grpSp>
        <p:nvGrpSpPr>
          <p:cNvPr id="1015" name="Google Shape;1015;p12"/>
          <p:cNvGrpSpPr/>
          <p:nvPr/>
        </p:nvGrpSpPr>
        <p:grpSpPr>
          <a:xfrm>
            <a:off x="510746" y="148637"/>
            <a:ext cx="11535052" cy="877202"/>
            <a:chOff x="510746" y="148637"/>
            <a:chExt cx="11535052" cy="877202"/>
          </a:xfrm>
        </p:grpSpPr>
        <p:sp>
          <p:nvSpPr>
            <p:cNvPr id="1016" name="Google Shape;1016;p12"/>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7" name="Google Shape;1017;p12"/>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8" name="Google Shape;1018;p12"/>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19" name="Google Shape;1019;p12"/>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020" name="Google Shape;1020;p12"/>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021" name="Google Shape;1021;p12"/>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022" name="Google Shape;1022;p12"/>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1023" name="Google Shape;1023;p12" descr="Lluvia de Ideas | Qué es, cómo hacerla, tipos de brainstorming, ejemplos..."/>
          <p:cNvPicPr preferRelativeResize="0"/>
          <p:nvPr/>
        </p:nvPicPr>
        <p:blipFill rotWithShape="1">
          <a:blip r:embed="rId5">
            <a:alphaModFix/>
          </a:blip>
          <a:srcRect/>
          <a:stretch/>
        </p:blipFill>
        <p:spPr>
          <a:xfrm>
            <a:off x="7434434" y="2249458"/>
            <a:ext cx="3949828" cy="2359084"/>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40"/>
          <p:cNvSpPr txBox="1"/>
          <p:nvPr/>
        </p:nvSpPr>
        <p:spPr>
          <a:xfrm>
            <a:off x="266893" y="836700"/>
            <a:ext cx="19779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900" b="1" i="0" u="none" strike="noStrike" cap="none" dirty="0">
                <a:solidFill>
                  <a:srgbClr val="691C20"/>
                </a:solidFill>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s-MX" sz="1900" b="1" i="0" u="none" strike="noStrike" cap="none" dirty="0">
                <a:solidFill>
                  <a:srgbClr val="691C20"/>
                </a:solidFill>
                <a:latin typeface="Segoe UI Black" panose="020B0A02040204020203" pitchFamily="34" charset="0"/>
                <a:ea typeface="Segoe UI Black" panose="020B0A02040204020203" pitchFamily="34" charset="0"/>
                <a:cs typeface="Source Sans Pro"/>
                <a:sym typeface="Source Sans Pro"/>
              </a:rPr>
              <a:t>Las ideas</a:t>
            </a:r>
            <a:endParaRPr sz="1900" i="0" u="none" strike="noStrike" cap="none" dirty="0">
              <a:solidFill>
                <a:srgbClr val="691C20"/>
              </a:solidFill>
              <a:latin typeface="Segoe UI Black" panose="020B0A02040204020203" pitchFamily="34" charset="0"/>
              <a:ea typeface="Segoe UI Black" panose="020B0A02040204020203" pitchFamily="34" charset="0"/>
              <a:cs typeface="Source Sans Pro"/>
              <a:sym typeface="Source Sans Pro"/>
            </a:endParaRPr>
          </a:p>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dk1"/>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s-MX" sz="1600" i="0" u="none" strike="noStrike" cap="none" dirty="0">
                <a:solidFill>
                  <a:srgbClr val="1A1A1A"/>
                </a:solidFill>
                <a:latin typeface="Source Sans Pro"/>
                <a:ea typeface="Source Sans Pro"/>
                <a:cs typeface="Source Sans Pro"/>
                <a:sym typeface="Source Sans Pro"/>
              </a:rPr>
              <a:t>El objetivo es generar ideas, cuantas más, mejor.</a:t>
            </a:r>
            <a:endParaRPr sz="1600" i="0" u="none" strike="noStrike" cap="none" dirty="0">
              <a:solidFill>
                <a:srgbClr val="1A1A1A"/>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1400" i="0" u="none" strike="noStrike" cap="none" dirty="0">
              <a:solidFill>
                <a:srgbClr val="1A1A1A"/>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1400" i="0" u="none" strike="noStrike" cap="none" dirty="0">
              <a:solidFill>
                <a:srgbClr val="1A1A1A"/>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1400" i="0" u="none" strike="noStrike" cap="none" dirty="0">
              <a:solidFill>
                <a:srgbClr val="000000"/>
              </a:solidFill>
              <a:latin typeface="Source Sans Pro"/>
              <a:ea typeface="Source Sans Pro"/>
              <a:cs typeface="Source Sans Pro"/>
              <a:sym typeface="Source Sans Pro"/>
            </a:endParaRPr>
          </a:p>
        </p:txBody>
      </p:sp>
      <p:grpSp>
        <p:nvGrpSpPr>
          <p:cNvPr id="1029" name="Google Shape;1029;p40"/>
          <p:cNvGrpSpPr/>
          <p:nvPr/>
        </p:nvGrpSpPr>
        <p:grpSpPr>
          <a:xfrm>
            <a:off x="510746" y="148637"/>
            <a:ext cx="11535052" cy="877202"/>
            <a:chOff x="510746" y="148637"/>
            <a:chExt cx="11535052" cy="877202"/>
          </a:xfrm>
        </p:grpSpPr>
        <p:sp>
          <p:nvSpPr>
            <p:cNvPr id="1030" name="Google Shape;1030;p40"/>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1" name="Google Shape;1031;p40"/>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2" name="Google Shape;1032;p40"/>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33" name="Google Shape;1033;p40"/>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034" name="Google Shape;1034;p40"/>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035" name="Google Shape;1035;p40"/>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036" name="Google Shape;1036;p40"/>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1037" name="Google Shape;1037;p40"/>
          <p:cNvSpPr txBox="1"/>
          <p:nvPr/>
        </p:nvSpPr>
        <p:spPr>
          <a:xfrm>
            <a:off x="2699533" y="1684962"/>
            <a:ext cx="609600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3200" i="0" u="none" strike="noStrike" cap="none" dirty="0">
                <a:solidFill>
                  <a:srgbClr val="691C20"/>
                </a:solidFill>
                <a:latin typeface="Segoe UI Black" panose="020B0A02040204020203" pitchFamily="34" charset="0"/>
                <a:ea typeface="Segoe UI Black" panose="020B0A02040204020203" pitchFamily="34" charset="0"/>
                <a:cs typeface="Source Sans Pro"/>
                <a:sym typeface="Source Sans Pro"/>
              </a:rPr>
              <a:t>¿Cómo hacer una lluvia de ideas con los usuarios?</a:t>
            </a:r>
            <a:endParaRPr dirty="0">
              <a:latin typeface="Segoe UI Black" panose="020B0A02040204020203" pitchFamily="34" charset="0"/>
              <a:ea typeface="Segoe UI Black" panose="020B0A02040204020203" pitchFamily="34" charset="0"/>
              <a:cs typeface="Source Sans Pro"/>
              <a:sym typeface="Source Sans Pro"/>
            </a:endParaRPr>
          </a:p>
        </p:txBody>
      </p:sp>
      <p:pic>
        <p:nvPicPr>
          <p:cNvPr id="1038" name="Google Shape;1038;p40" descr="Ideas para todo - Home | Facebook"/>
          <p:cNvPicPr preferRelativeResize="0"/>
          <p:nvPr/>
        </p:nvPicPr>
        <p:blipFill rotWithShape="1">
          <a:blip r:embed="rId5">
            <a:alphaModFix/>
          </a:blip>
          <a:srcRect/>
          <a:stretch/>
        </p:blipFill>
        <p:spPr>
          <a:xfrm>
            <a:off x="280140" y="2959640"/>
            <a:ext cx="1193169" cy="1193169"/>
          </a:xfrm>
          <a:prstGeom prst="rect">
            <a:avLst/>
          </a:prstGeom>
          <a:noFill/>
          <a:ln>
            <a:noFill/>
          </a:ln>
        </p:spPr>
      </p:pic>
      <p:sp>
        <p:nvSpPr>
          <p:cNvPr id="1039" name="Google Shape;1039;p40"/>
          <p:cNvSpPr txBox="1"/>
          <p:nvPr/>
        </p:nvSpPr>
        <p:spPr>
          <a:xfrm>
            <a:off x="1195012" y="4375412"/>
            <a:ext cx="2904000" cy="215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900" b="1" i="0" u="none" strike="noStrike" cap="none" dirty="0">
                <a:solidFill>
                  <a:srgbClr val="691C20"/>
                </a:solidFill>
                <a:latin typeface="Segoe UI Black" panose="020B0A02040204020203" pitchFamily="34" charset="0"/>
                <a:ea typeface="Segoe UI Black" panose="020B0A02040204020203" pitchFamily="34" charset="0"/>
                <a:cs typeface="Source Sans Pro"/>
                <a:sym typeface="Source Sans Pro"/>
              </a:rPr>
              <a:t>Las mejora</a:t>
            </a:r>
            <a:endParaRPr dirty="0">
              <a:latin typeface="Segoe UI Black" panose="020B0A02040204020203" pitchFamily="34" charset="0"/>
              <a:ea typeface="Segoe UI Black" panose="020B0A02040204020203" pitchFamily="34" charset="0"/>
              <a:cs typeface="Source Sans Pro"/>
              <a:sym typeface="Source Sans Pro"/>
            </a:endParaRPr>
          </a:p>
          <a:p>
            <a:pPr marL="0" marR="0" lvl="0" indent="0" algn="ctr" rtl="0">
              <a:lnSpc>
                <a:spcPct val="100000"/>
              </a:lnSpc>
              <a:spcBef>
                <a:spcPts val="0"/>
              </a:spcBef>
              <a:spcAft>
                <a:spcPts val="0"/>
              </a:spcAft>
              <a:buNone/>
            </a:pPr>
            <a:endParaRPr sz="1900" i="0" u="none" strike="noStrike" cap="none" dirty="0">
              <a:solidFill>
                <a:srgbClr val="691C2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600"/>
              <a:buFont typeface="Arial"/>
              <a:buNone/>
            </a:pPr>
            <a:r>
              <a:rPr lang="es-MX" sz="1600" i="0" u="none" strike="noStrike" cap="none" dirty="0">
                <a:solidFill>
                  <a:srgbClr val="1A1A1A"/>
                </a:solidFill>
                <a:latin typeface="Source Sans Pro"/>
                <a:ea typeface="Source Sans Pro"/>
                <a:cs typeface="Source Sans Pro"/>
                <a:sym typeface="Source Sans Pro"/>
              </a:rPr>
              <a:t>Una vez recogidas todas las ideas, nos debemos asegurar que son entendidas, en caso de no entenderlas aclarar dudas con la o las personas que dieron dicha idea. </a:t>
            </a:r>
            <a:endParaRPr sz="1600" i="0" u="none" strike="noStrike" cap="none" dirty="0">
              <a:solidFill>
                <a:schemeClr val="dk1"/>
              </a:solidFill>
              <a:latin typeface="Source Sans Pro"/>
              <a:ea typeface="Source Sans Pro"/>
              <a:cs typeface="Source Sans Pro"/>
              <a:sym typeface="Source Sans Pro"/>
            </a:endParaRPr>
          </a:p>
        </p:txBody>
      </p:sp>
      <p:sp>
        <p:nvSpPr>
          <p:cNvPr id="1040" name="Google Shape;1040;p40"/>
          <p:cNvSpPr txBox="1"/>
          <p:nvPr/>
        </p:nvSpPr>
        <p:spPr>
          <a:xfrm>
            <a:off x="5634425" y="4498522"/>
            <a:ext cx="2689500" cy="1908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900" b="1" i="0" u="none" strike="noStrike" cap="none" dirty="0">
                <a:solidFill>
                  <a:srgbClr val="691C20"/>
                </a:solidFill>
                <a:latin typeface="Segoe UI Black" panose="020B0A02040204020203" pitchFamily="34" charset="0"/>
                <a:ea typeface="Segoe UI Black" panose="020B0A02040204020203" pitchFamily="34" charset="0"/>
                <a:cs typeface="Source Sans Pro"/>
                <a:sym typeface="Source Sans Pro"/>
              </a:rPr>
              <a:t>La evaluación </a:t>
            </a:r>
            <a:endParaRPr dirty="0">
              <a:latin typeface="Segoe UI Black" panose="020B0A02040204020203" pitchFamily="34" charset="0"/>
              <a:ea typeface="Segoe UI Black" panose="020B0A02040204020203" pitchFamily="34" charset="0"/>
              <a:cs typeface="Source Sans Pro"/>
              <a:sym typeface="Source Sans Pro"/>
            </a:endParaRPr>
          </a:p>
          <a:p>
            <a:pPr marL="0" marR="0" lvl="0" indent="0" algn="ctr" rtl="0">
              <a:lnSpc>
                <a:spcPct val="100000"/>
              </a:lnSpc>
              <a:spcBef>
                <a:spcPts val="0"/>
              </a:spcBef>
              <a:spcAft>
                <a:spcPts val="0"/>
              </a:spcAft>
              <a:buNone/>
            </a:pPr>
            <a:endParaRPr sz="1900" i="0" u="none" strike="noStrike" cap="none" dirty="0">
              <a:solidFill>
                <a:srgbClr val="691C2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600"/>
              <a:buFont typeface="Arial"/>
              <a:buNone/>
            </a:pPr>
            <a:r>
              <a:rPr lang="es-MX" sz="1600" i="0" u="none" strike="noStrike" cap="none" dirty="0">
                <a:solidFill>
                  <a:srgbClr val="1A1A1A"/>
                </a:solidFill>
                <a:latin typeface="Source Sans Pro"/>
                <a:ea typeface="Source Sans Pro"/>
                <a:cs typeface="Source Sans Pro"/>
                <a:sym typeface="Source Sans Pro"/>
              </a:rPr>
              <a:t>Reducir el número de ideas hasta un número manejable que nos permita trabajar con ellas, las ideas serán votadas y se descartarán.</a:t>
            </a:r>
            <a:endParaRPr sz="1600" i="0" u="none" strike="noStrike" cap="none" dirty="0">
              <a:solidFill>
                <a:schemeClr val="dk1"/>
              </a:solidFill>
              <a:latin typeface="Source Sans Pro"/>
              <a:ea typeface="Source Sans Pro"/>
              <a:cs typeface="Source Sans Pro"/>
              <a:sym typeface="Source Sans Pro"/>
            </a:endParaRPr>
          </a:p>
        </p:txBody>
      </p:sp>
      <p:sp>
        <p:nvSpPr>
          <p:cNvPr id="1041" name="Google Shape;1041;p40"/>
          <p:cNvSpPr txBox="1"/>
          <p:nvPr/>
        </p:nvSpPr>
        <p:spPr>
          <a:xfrm>
            <a:off x="9078431" y="1449401"/>
            <a:ext cx="2644200" cy="215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900" b="1" i="0" u="none" strike="noStrike" cap="none" dirty="0">
                <a:solidFill>
                  <a:srgbClr val="691C20"/>
                </a:solidFill>
                <a:latin typeface="Segoe UI Black" panose="020B0A02040204020203" pitchFamily="34" charset="0"/>
                <a:ea typeface="Segoe UI Black" panose="020B0A02040204020203" pitchFamily="34" charset="0"/>
                <a:cs typeface="Source Sans Pro"/>
                <a:sym typeface="Source Sans Pro"/>
              </a:rPr>
              <a:t>De la idea al diseño</a:t>
            </a:r>
            <a:endParaRPr sz="1900" b="1" i="0" u="none" strike="noStrike" cap="none" dirty="0">
              <a:solidFill>
                <a:srgbClr val="691C20"/>
              </a:solidFill>
              <a:latin typeface="Segoe UI Black" panose="020B0A02040204020203" pitchFamily="34" charset="0"/>
              <a:ea typeface="Segoe UI Black" panose="020B0A02040204020203" pitchFamily="34" charset="0"/>
              <a:cs typeface="Source Sans Pro"/>
              <a:sym typeface="Source Sans Pro"/>
            </a:endParaRPr>
          </a:p>
          <a:p>
            <a:pPr marL="0" marR="0" lvl="0" indent="0" algn="ctr" rtl="0">
              <a:lnSpc>
                <a:spcPct val="100000"/>
              </a:lnSpc>
              <a:spcBef>
                <a:spcPts val="0"/>
              </a:spcBef>
              <a:spcAft>
                <a:spcPts val="0"/>
              </a:spcAft>
              <a:buNone/>
            </a:pPr>
            <a:r>
              <a:rPr lang="es-MX" sz="1900" b="1" i="0" u="none" strike="noStrike" cap="none" dirty="0">
                <a:solidFill>
                  <a:srgbClr val="691C20"/>
                </a:solidFill>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s-MX" sz="1600" i="0" u="none" strike="noStrike" cap="none" dirty="0">
                <a:solidFill>
                  <a:srgbClr val="1A1A1A"/>
                </a:solidFill>
                <a:latin typeface="Source Sans Pro"/>
                <a:ea typeface="Source Sans Pro"/>
                <a:cs typeface="Source Sans Pro"/>
                <a:sym typeface="Source Sans Pro"/>
              </a:rPr>
              <a:t>Planificar y organizar  las tareas, se tratará comenzar a decidir acerca del estilo, la tecnología y los recursos necesarios para la realización del proyecto.</a:t>
            </a:r>
            <a:endParaRPr sz="1400" i="0" u="none" strike="noStrike" cap="none" dirty="0">
              <a:solidFill>
                <a:srgbClr val="691C20"/>
              </a:solidFill>
              <a:latin typeface="Source Sans Pro"/>
              <a:ea typeface="Source Sans Pro"/>
              <a:cs typeface="Source Sans Pro"/>
              <a:sym typeface="Source Sans Pro"/>
            </a:endParaRPr>
          </a:p>
        </p:txBody>
      </p:sp>
      <p:pic>
        <p:nvPicPr>
          <p:cNvPr id="1042" name="Google Shape;1042;p40"/>
          <p:cNvPicPr preferRelativeResize="0"/>
          <p:nvPr/>
        </p:nvPicPr>
        <p:blipFill rotWithShape="1">
          <a:blip r:embed="rId6">
            <a:alphaModFix/>
          </a:blip>
          <a:srcRect/>
          <a:stretch/>
        </p:blipFill>
        <p:spPr>
          <a:xfrm>
            <a:off x="4188027" y="5638442"/>
            <a:ext cx="1430404" cy="1077218"/>
          </a:xfrm>
          <a:prstGeom prst="rect">
            <a:avLst/>
          </a:prstGeom>
          <a:noFill/>
          <a:ln>
            <a:noFill/>
          </a:ln>
        </p:spPr>
      </p:pic>
      <p:pic>
        <p:nvPicPr>
          <p:cNvPr id="1043" name="Google Shape;1043;p40"/>
          <p:cNvPicPr preferRelativeResize="0"/>
          <p:nvPr/>
        </p:nvPicPr>
        <p:blipFill rotWithShape="1">
          <a:blip r:embed="rId7">
            <a:alphaModFix/>
          </a:blip>
          <a:srcRect/>
          <a:stretch/>
        </p:blipFill>
        <p:spPr>
          <a:xfrm>
            <a:off x="8462159" y="4980577"/>
            <a:ext cx="666749" cy="1728786"/>
          </a:xfrm>
          <a:prstGeom prst="rect">
            <a:avLst/>
          </a:prstGeom>
          <a:noFill/>
          <a:ln>
            <a:noFill/>
          </a:ln>
        </p:spPr>
      </p:pic>
      <p:pic>
        <p:nvPicPr>
          <p:cNvPr id="1044" name="Google Shape;1044;p40"/>
          <p:cNvPicPr preferRelativeResize="0"/>
          <p:nvPr/>
        </p:nvPicPr>
        <p:blipFill rotWithShape="1">
          <a:blip r:embed="rId8">
            <a:alphaModFix/>
          </a:blip>
          <a:srcRect/>
          <a:stretch/>
        </p:blipFill>
        <p:spPr>
          <a:xfrm>
            <a:off x="9405526" y="3896225"/>
            <a:ext cx="1990070" cy="1908216"/>
          </a:xfrm>
          <a:prstGeom prst="rect">
            <a:avLst/>
          </a:prstGeom>
          <a:noFill/>
          <a:ln>
            <a:noFill/>
          </a:ln>
        </p:spPr>
      </p:pic>
      <p:sp>
        <p:nvSpPr>
          <p:cNvPr id="1045" name="Google Shape;1045;p40"/>
          <p:cNvSpPr txBox="1"/>
          <p:nvPr/>
        </p:nvSpPr>
        <p:spPr>
          <a:xfrm>
            <a:off x="2901527" y="2829420"/>
            <a:ext cx="55203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i="0" u="none" strike="noStrike" cap="none">
                <a:solidFill>
                  <a:srgbClr val="000000"/>
                </a:solidFill>
                <a:latin typeface="Source Sans Pro"/>
                <a:ea typeface="Source Sans Pro"/>
                <a:cs typeface="Source Sans Pro"/>
                <a:sym typeface="Source Sans Pro"/>
              </a:rPr>
              <a:t>En una hoja de papel podemos comenzar realizando los siguientes puntos.</a:t>
            </a:r>
            <a:endParaRPr>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3"/>
          <p:cNvSpPr/>
          <p:nvPr/>
        </p:nvSpPr>
        <p:spPr>
          <a:xfrm>
            <a:off x="-28832" y="1025839"/>
            <a:ext cx="1985319" cy="3336324"/>
          </a:xfrm>
          <a:prstGeom prst="flowChartDelay">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10312B"/>
              </a:solidFill>
              <a:latin typeface="Arial"/>
              <a:ea typeface="Arial"/>
              <a:cs typeface="Arial"/>
              <a:sym typeface="Arial"/>
            </a:endParaRPr>
          </a:p>
        </p:txBody>
      </p:sp>
      <p:sp>
        <p:nvSpPr>
          <p:cNvPr id="1051" name="Google Shape;1051;p13"/>
          <p:cNvSpPr txBox="1"/>
          <p:nvPr/>
        </p:nvSpPr>
        <p:spPr>
          <a:xfrm>
            <a:off x="110982" y="1493672"/>
            <a:ext cx="1132702" cy="2400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5000" b="0" i="0" u="none" strike="noStrike" cap="none">
                <a:solidFill>
                  <a:schemeClr val="lt1"/>
                </a:solidFill>
                <a:latin typeface="Arial"/>
                <a:ea typeface="Arial"/>
                <a:cs typeface="Arial"/>
                <a:sym typeface="Arial"/>
              </a:rPr>
              <a:t>2</a:t>
            </a:r>
            <a:endParaRPr/>
          </a:p>
        </p:txBody>
      </p:sp>
      <p:grpSp>
        <p:nvGrpSpPr>
          <p:cNvPr id="1052" name="Google Shape;1052;p13"/>
          <p:cNvGrpSpPr/>
          <p:nvPr/>
        </p:nvGrpSpPr>
        <p:grpSpPr>
          <a:xfrm>
            <a:off x="510746" y="148637"/>
            <a:ext cx="11535052" cy="877202"/>
            <a:chOff x="510746" y="148637"/>
            <a:chExt cx="11535052" cy="877202"/>
          </a:xfrm>
        </p:grpSpPr>
        <p:sp>
          <p:nvSpPr>
            <p:cNvPr id="1053" name="Google Shape;1053;p13"/>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4" name="Google Shape;1054;p13"/>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5" name="Google Shape;1055;p13"/>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56" name="Google Shape;1056;p13"/>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057" name="Google Shape;1057;p13"/>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058" name="Google Shape;1058;p13"/>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059" name="Google Shape;1059;p13"/>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1060" name="Google Shape;1060;p13"/>
          <p:cNvSpPr txBox="1"/>
          <p:nvPr/>
        </p:nvSpPr>
        <p:spPr>
          <a:xfrm>
            <a:off x="2265405" y="1287271"/>
            <a:ext cx="6570000" cy="21543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3000" b="1" i="0" strike="noStrike" cap="none" dirty="0">
                <a:solidFill>
                  <a:srgbClr val="691C20"/>
                </a:solidFill>
                <a:latin typeface="+mj-lt"/>
                <a:ea typeface="Source Sans Pro"/>
                <a:cs typeface="Source Sans Pro"/>
                <a:sym typeface="Source Sans Pro"/>
              </a:rPr>
              <a:t>Mapa de empatía. </a:t>
            </a:r>
            <a:endParaRPr sz="3000" dirty="0">
              <a:latin typeface="+mj-lt"/>
              <a:ea typeface="Source Sans Pro"/>
              <a:cs typeface="Source Sans Pro"/>
              <a:sym typeface="Source Sans Pro"/>
            </a:endParaRPr>
          </a:p>
          <a:p>
            <a:pPr marL="0" marR="0" lvl="0" indent="0" algn="l" rtl="0">
              <a:lnSpc>
                <a:spcPct val="100000"/>
              </a:lnSpc>
              <a:spcBef>
                <a:spcPts val="0"/>
              </a:spcBef>
              <a:spcAft>
                <a:spcPts val="0"/>
              </a:spcAft>
              <a:buNone/>
            </a:pPr>
            <a:endParaRPr sz="1400" b="1" i="0" u="sng" strike="noStrike" cap="none" dirty="0">
              <a:solidFill>
                <a:srgbClr val="833C0B"/>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es-MX" sz="1800" i="0" u="none" strike="noStrike" cap="none" dirty="0">
                <a:solidFill>
                  <a:schemeClr val="dk1"/>
                </a:solidFill>
                <a:latin typeface="Source Sans Pro"/>
                <a:ea typeface="Source Sans Pro"/>
                <a:cs typeface="Source Sans Pro"/>
                <a:sym typeface="Source Sans Pro"/>
              </a:rPr>
              <a:t>"Es una herramienta que permite conocer a profundidad a nuestro cliente, dándonos idea de lo que se le puede ofrecer". Este se sustenta sobre la premisa "ponerse en el lugar del otro" y destacan, generalmente, seis variables: lo que el sujeto dice, hace, ve, oye, siente y piensa. </a:t>
            </a:r>
            <a:endParaRPr dirty="0">
              <a:latin typeface="Source Sans Pro"/>
              <a:ea typeface="Source Sans Pro"/>
              <a:cs typeface="Source Sans Pro"/>
              <a:sym typeface="Source Sans Pro"/>
            </a:endParaRPr>
          </a:p>
        </p:txBody>
      </p:sp>
      <p:pic>
        <p:nvPicPr>
          <p:cNvPr id="1061" name="Google Shape;1061;p13"/>
          <p:cNvPicPr preferRelativeResize="0"/>
          <p:nvPr/>
        </p:nvPicPr>
        <p:blipFill rotWithShape="1">
          <a:blip r:embed="rId5">
            <a:alphaModFix/>
          </a:blip>
          <a:srcRect/>
          <a:stretch/>
        </p:blipFill>
        <p:spPr>
          <a:xfrm>
            <a:off x="6558068" y="3608503"/>
            <a:ext cx="4303183" cy="2864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4"/>
          <p:cNvSpPr/>
          <p:nvPr/>
        </p:nvSpPr>
        <p:spPr>
          <a:xfrm>
            <a:off x="0" y="1025839"/>
            <a:ext cx="1985319" cy="3336324"/>
          </a:xfrm>
          <a:prstGeom prst="flowChartDelay">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10312B"/>
              </a:solidFill>
              <a:latin typeface="Arial"/>
              <a:ea typeface="Arial"/>
              <a:cs typeface="Arial"/>
              <a:sym typeface="Arial"/>
            </a:endParaRPr>
          </a:p>
        </p:txBody>
      </p:sp>
      <p:sp>
        <p:nvSpPr>
          <p:cNvPr id="1067" name="Google Shape;1067;p14"/>
          <p:cNvSpPr txBox="1"/>
          <p:nvPr/>
        </p:nvSpPr>
        <p:spPr>
          <a:xfrm>
            <a:off x="193590" y="1369541"/>
            <a:ext cx="1132702" cy="2400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5000" b="0" i="0" u="none" strike="noStrike" cap="none">
                <a:solidFill>
                  <a:schemeClr val="lt1"/>
                </a:solidFill>
                <a:latin typeface="Arial"/>
                <a:ea typeface="Arial"/>
                <a:cs typeface="Arial"/>
                <a:sym typeface="Arial"/>
              </a:rPr>
              <a:t>3</a:t>
            </a:r>
            <a:endParaRPr/>
          </a:p>
        </p:txBody>
      </p:sp>
      <p:grpSp>
        <p:nvGrpSpPr>
          <p:cNvPr id="1068" name="Google Shape;1068;p14"/>
          <p:cNvGrpSpPr/>
          <p:nvPr/>
        </p:nvGrpSpPr>
        <p:grpSpPr>
          <a:xfrm>
            <a:off x="510746" y="148637"/>
            <a:ext cx="11535052" cy="877202"/>
            <a:chOff x="510746" y="148637"/>
            <a:chExt cx="11535052" cy="877202"/>
          </a:xfrm>
        </p:grpSpPr>
        <p:sp>
          <p:nvSpPr>
            <p:cNvPr id="1069" name="Google Shape;1069;p14"/>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0" name="Google Shape;1070;p14"/>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1" name="Google Shape;1071;p14"/>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72" name="Google Shape;1072;p14"/>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073" name="Google Shape;1073;p14"/>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074" name="Google Shape;1074;p14"/>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075" name="Google Shape;1075;p14"/>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1076" name="Google Shape;1076;p14"/>
          <p:cNvSpPr txBox="1"/>
          <p:nvPr/>
        </p:nvSpPr>
        <p:spPr>
          <a:xfrm>
            <a:off x="2095385" y="1135892"/>
            <a:ext cx="6491400" cy="364967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MX" sz="3000" b="1" strike="noStrike" cap="none" dirty="0" err="1">
                <a:solidFill>
                  <a:srgbClr val="691C20"/>
                </a:solidFill>
                <a:latin typeface="+mj-lt"/>
                <a:ea typeface="Source Sans Pro"/>
                <a:cs typeface="Source Sans Pro"/>
                <a:sym typeface="Source Sans Pro"/>
              </a:rPr>
              <a:t>Scamper</a:t>
            </a:r>
            <a:r>
              <a:rPr lang="es-MX" sz="3000" b="1" strike="noStrike" cap="none" dirty="0">
                <a:solidFill>
                  <a:srgbClr val="691C20"/>
                </a:solidFill>
                <a:latin typeface="+mj-lt"/>
                <a:ea typeface="Source Sans Pro"/>
                <a:cs typeface="Source Sans Pro"/>
                <a:sym typeface="Source Sans Pro"/>
              </a:rPr>
              <a:t>.</a:t>
            </a:r>
            <a:endParaRPr sz="3000" dirty="0">
              <a:latin typeface="+mj-lt"/>
              <a:ea typeface="Source Sans Pro"/>
              <a:cs typeface="Source Sans Pro"/>
              <a:sym typeface="Source Sans Pro"/>
            </a:endParaRPr>
          </a:p>
          <a:p>
            <a:pPr marL="0" marR="0" lvl="0" indent="0" algn="l" rtl="0">
              <a:lnSpc>
                <a:spcPct val="107000"/>
              </a:lnSpc>
              <a:spcBef>
                <a:spcPts val="1800"/>
              </a:spcBef>
              <a:spcAft>
                <a:spcPts val="0"/>
              </a:spcAft>
              <a:buNone/>
            </a:pPr>
            <a:r>
              <a:rPr lang="es-MX" sz="1800" i="0" u="none" strike="noStrike" cap="none" dirty="0">
                <a:solidFill>
                  <a:schemeClr val="dk1"/>
                </a:solidFill>
                <a:latin typeface="Source Sans Pro"/>
                <a:ea typeface="Source Sans Pro"/>
                <a:cs typeface="Source Sans Pro"/>
                <a:sym typeface="Source Sans Pro"/>
              </a:rPr>
              <a:t>Esta variante del </a:t>
            </a:r>
            <a:r>
              <a:rPr lang="es-MX" sz="1800" i="0" u="none" strike="noStrike" cap="none" dirty="0" err="1">
                <a:solidFill>
                  <a:schemeClr val="dk1"/>
                </a:solidFill>
                <a:latin typeface="Source Sans Pro"/>
                <a:ea typeface="Source Sans Pro"/>
                <a:cs typeface="Source Sans Pro"/>
                <a:sym typeface="Source Sans Pro"/>
              </a:rPr>
              <a:t>Brainstorming</a:t>
            </a:r>
            <a:r>
              <a:rPr lang="es-MX" sz="1800" i="0" u="none" strike="noStrike" cap="none" dirty="0">
                <a:solidFill>
                  <a:schemeClr val="dk1"/>
                </a:solidFill>
                <a:latin typeface="Source Sans Pro"/>
                <a:ea typeface="Source Sans Pro"/>
                <a:cs typeface="Source Sans Pro"/>
                <a:sym typeface="Source Sans Pro"/>
              </a:rPr>
              <a:t> consiste en dirigir preguntas sobre un producto o servicio ya existente con la idea de modificar percepciones ya preestablecidas.</a:t>
            </a:r>
            <a:endParaRPr sz="1400" i="0" u="none" strike="noStrike" cap="none" dirty="0">
              <a:solidFill>
                <a:schemeClr val="dk1"/>
              </a:solidFill>
              <a:latin typeface="Source Sans Pro"/>
              <a:ea typeface="Source Sans Pro"/>
              <a:cs typeface="Source Sans Pro"/>
              <a:sym typeface="Source Sans Pro"/>
            </a:endParaRPr>
          </a:p>
          <a:p>
            <a:pPr marL="0" marR="0" lvl="0" indent="0" algn="l" rtl="0">
              <a:lnSpc>
                <a:spcPct val="107000"/>
              </a:lnSpc>
              <a:spcBef>
                <a:spcPts val="1800"/>
              </a:spcBef>
              <a:spcAft>
                <a:spcPts val="0"/>
              </a:spcAft>
              <a:buClr>
                <a:srgbClr val="000000"/>
              </a:buClr>
              <a:buSzPts val="1800"/>
              <a:buFont typeface="Arial"/>
              <a:buNone/>
            </a:pPr>
            <a:r>
              <a:rPr lang="es-MX" sz="1800" i="0" u="none" strike="noStrike" cap="none" dirty="0">
                <a:solidFill>
                  <a:schemeClr val="dk1"/>
                </a:solidFill>
                <a:latin typeface="Source Sans Pro"/>
                <a:ea typeface="Source Sans Pro"/>
                <a:cs typeface="Source Sans Pro"/>
                <a:sym typeface="Source Sans Pro"/>
              </a:rPr>
              <a:t>"Es una herramienta basada en verbos de acción que ayuda a generar ideas en base a la mejora de un producto, servicio y/o proceso de la empresa“.</a:t>
            </a:r>
            <a:endParaRPr dirty="0">
              <a:latin typeface="Source Sans Pro"/>
              <a:ea typeface="Source Sans Pro"/>
              <a:cs typeface="Source Sans Pro"/>
              <a:sym typeface="Source Sans Pro"/>
            </a:endParaRPr>
          </a:p>
          <a:p>
            <a:pPr marL="0" marR="0" lvl="0" indent="0" algn="l" rtl="0">
              <a:lnSpc>
                <a:spcPct val="107000"/>
              </a:lnSpc>
              <a:spcBef>
                <a:spcPts val="1800"/>
              </a:spcBef>
              <a:spcAft>
                <a:spcPts val="0"/>
              </a:spcAft>
              <a:buClr>
                <a:srgbClr val="000000"/>
              </a:buClr>
              <a:buSzPts val="1800"/>
              <a:buFont typeface="Arial"/>
              <a:buNone/>
            </a:pPr>
            <a:r>
              <a:rPr lang="es-MX" sz="1800" i="0" u="none" strike="noStrike" cap="none" dirty="0">
                <a:solidFill>
                  <a:schemeClr val="dk1"/>
                </a:solidFill>
                <a:latin typeface="Source Sans Pro"/>
                <a:ea typeface="Source Sans Pro"/>
                <a:cs typeface="Source Sans Pro"/>
                <a:sym typeface="Source Sans Pro"/>
              </a:rPr>
              <a:t>Es una gran opción cuando nuestro foco es obtener nuevas perspectivas frente a algo que no queremos cambiar totalmente.</a:t>
            </a:r>
            <a:endParaRPr dirty="0">
              <a:latin typeface="Source Sans Pro"/>
              <a:ea typeface="Source Sans Pro"/>
              <a:cs typeface="Source Sans Pro"/>
              <a:sym typeface="Source Sans Pro"/>
            </a:endParaRPr>
          </a:p>
        </p:txBody>
      </p:sp>
      <p:pic>
        <p:nvPicPr>
          <p:cNvPr id="1077" name="Google Shape;1077;p14" descr="Mejoras en una empresa ¡Cambios de éxito en esta nueva etapa! |"/>
          <p:cNvPicPr preferRelativeResize="0"/>
          <p:nvPr/>
        </p:nvPicPr>
        <p:blipFill rotWithShape="1">
          <a:blip r:embed="rId5">
            <a:alphaModFix/>
          </a:blip>
          <a:srcRect/>
          <a:stretch/>
        </p:blipFill>
        <p:spPr>
          <a:xfrm>
            <a:off x="8295064" y="4323982"/>
            <a:ext cx="3101069" cy="18445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5"/>
          <p:cNvSpPr/>
          <p:nvPr/>
        </p:nvSpPr>
        <p:spPr>
          <a:xfrm>
            <a:off x="457201" y="1232811"/>
            <a:ext cx="11178747" cy="897924"/>
          </a:xfrm>
          <a:prstGeom prst="rect">
            <a:avLst/>
          </a:prstGeom>
          <a:solidFill>
            <a:srgbClr val="691C2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3" name="Google Shape;1083;p15"/>
          <p:cNvSpPr txBox="1"/>
          <p:nvPr/>
        </p:nvSpPr>
        <p:spPr>
          <a:xfrm>
            <a:off x="473676" y="1443246"/>
            <a:ext cx="703511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500" i="0" u="none" strike="noStrike" cap="none">
                <a:solidFill>
                  <a:schemeClr val="lt1"/>
                </a:solidFill>
                <a:latin typeface="Source Sans Pro"/>
                <a:ea typeface="Source Sans Pro"/>
                <a:cs typeface="Source Sans Pro"/>
                <a:sym typeface="Source Sans Pro"/>
              </a:rPr>
              <a:t>4.1.2 Línea, forma y símbolo.</a:t>
            </a:r>
            <a:endParaRPr>
              <a:latin typeface="Source Sans Pro"/>
              <a:ea typeface="Source Sans Pro"/>
              <a:cs typeface="Source Sans Pro"/>
              <a:sym typeface="Source Sans Pro"/>
            </a:endParaRPr>
          </a:p>
        </p:txBody>
      </p:sp>
      <p:sp>
        <p:nvSpPr>
          <p:cNvPr id="1084" name="Google Shape;1084;p15"/>
          <p:cNvSpPr txBox="1"/>
          <p:nvPr/>
        </p:nvSpPr>
        <p:spPr>
          <a:xfrm>
            <a:off x="457201" y="2341168"/>
            <a:ext cx="6309359" cy="324514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MX" sz="2800" b="1" i="0" strike="noStrike" cap="none" dirty="0">
                <a:solidFill>
                  <a:srgbClr val="691C20"/>
                </a:solidFill>
                <a:latin typeface="+mj-lt"/>
                <a:ea typeface="Source Sans Pro"/>
                <a:cs typeface="Source Sans Pro"/>
                <a:sym typeface="Source Sans Pro"/>
              </a:rPr>
              <a:t>Línea. </a:t>
            </a:r>
            <a:endParaRPr sz="2800" dirty="0">
              <a:latin typeface="+mj-lt"/>
              <a:ea typeface="Source Sans Pro"/>
              <a:cs typeface="Source Sans Pro"/>
              <a:sym typeface="Source Sans Pro"/>
            </a:endParaRPr>
          </a:p>
          <a:p>
            <a:pPr marL="0" marR="0" lvl="0" indent="0" algn="l" rtl="0">
              <a:lnSpc>
                <a:spcPct val="107000"/>
              </a:lnSpc>
              <a:spcBef>
                <a:spcPts val="900"/>
              </a:spcBef>
              <a:spcAft>
                <a:spcPts val="0"/>
              </a:spcAft>
              <a:buNone/>
            </a:pPr>
            <a:r>
              <a:rPr lang="es-MX" sz="1600" i="0" u="none" strike="noStrike" cap="none" dirty="0">
                <a:solidFill>
                  <a:srgbClr val="000000"/>
                </a:solidFill>
                <a:latin typeface="+mj-lt"/>
                <a:ea typeface="Source Sans Pro"/>
                <a:cs typeface="Source Sans Pro"/>
                <a:sym typeface="Source Sans Pro"/>
              </a:rPr>
              <a:t>Es una forma que conecta dos o más puntos. Puede ser gruesa o delgada, ondulada o irregular. Esto le da la posibilidad de tener muchos estilos.</a:t>
            </a:r>
            <a:endParaRPr sz="1600" dirty="0">
              <a:latin typeface="+mj-lt"/>
              <a:ea typeface="Source Sans Pro"/>
              <a:cs typeface="Source Sans Pro"/>
              <a:sym typeface="Source Sans Pro"/>
            </a:endParaRPr>
          </a:p>
          <a:p>
            <a:pPr marL="0" marR="0" lvl="0" indent="0" algn="l" rtl="0">
              <a:lnSpc>
                <a:spcPct val="107000"/>
              </a:lnSpc>
              <a:spcBef>
                <a:spcPts val="800"/>
              </a:spcBef>
              <a:spcAft>
                <a:spcPts val="0"/>
              </a:spcAft>
              <a:buNone/>
            </a:pPr>
            <a:r>
              <a:rPr lang="es-MX" sz="1600" i="0" u="none" strike="noStrike" cap="none" dirty="0">
                <a:solidFill>
                  <a:srgbClr val="000000"/>
                </a:solidFill>
                <a:latin typeface="+mj-lt"/>
                <a:ea typeface="Source Sans Pro"/>
                <a:cs typeface="Source Sans Pro"/>
                <a:sym typeface="Source Sans Pro"/>
              </a:rPr>
              <a:t>Las líneas están presentes, frecuentemente, en el diseño, por ejemplo, en dibujos, ilustraciones y elementos gráficos, como texturas y patrones.</a:t>
            </a:r>
            <a:endParaRPr sz="1600" dirty="0">
              <a:latin typeface="+mj-lt"/>
              <a:ea typeface="Source Sans Pro"/>
              <a:cs typeface="Source Sans Pro"/>
              <a:sym typeface="Source Sans Pro"/>
            </a:endParaRPr>
          </a:p>
          <a:p>
            <a:pPr marL="0" marR="0" lvl="0" indent="0" algn="l" rtl="0">
              <a:lnSpc>
                <a:spcPct val="107000"/>
              </a:lnSpc>
              <a:spcBef>
                <a:spcPts val="800"/>
              </a:spcBef>
              <a:spcAft>
                <a:spcPts val="0"/>
              </a:spcAft>
              <a:buNone/>
            </a:pPr>
            <a:r>
              <a:rPr lang="es-MX" sz="1600" i="0" u="none" strike="noStrike" cap="none" dirty="0">
                <a:solidFill>
                  <a:srgbClr val="000000"/>
                </a:solidFill>
                <a:latin typeface="+mj-lt"/>
                <a:ea typeface="Source Sans Pro"/>
                <a:cs typeface="Source Sans Pro"/>
                <a:sym typeface="Source Sans Pro"/>
              </a:rPr>
              <a:t>Cuando trabajes con líneas, presta atención a cosas como el grosor, el color, la textura y el estilo. Estas cualidades pueden tener gran impacto en la forma que tu diseño es percibido.</a:t>
            </a:r>
            <a:endParaRPr sz="1600" i="0" u="none" strike="noStrike" cap="none" dirty="0">
              <a:solidFill>
                <a:srgbClr val="000000"/>
              </a:solidFill>
              <a:latin typeface="+mj-lt"/>
              <a:ea typeface="Source Sans Pro"/>
              <a:cs typeface="Source Sans Pro"/>
              <a:sym typeface="Source Sans Pro"/>
            </a:endParaRPr>
          </a:p>
        </p:txBody>
      </p:sp>
      <p:grpSp>
        <p:nvGrpSpPr>
          <p:cNvPr id="1087" name="Google Shape;1087;p15"/>
          <p:cNvGrpSpPr/>
          <p:nvPr/>
        </p:nvGrpSpPr>
        <p:grpSpPr>
          <a:xfrm>
            <a:off x="510746" y="148637"/>
            <a:ext cx="11535052" cy="877202"/>
            <a:chOff x="510746" y="148637"/>
            <a:chExt cx="11535052" cy="877202"/>
          </a:xfrm>
        </p:grpSpPr>
        <p:sp>
          <p:nvSpPr>
            <p:cNvPr id="1088" name="Google Shape;1088;p15"/>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9" name="Google Shape;1089;p15"/>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0" name="Google Shape;1090;p15"/>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91" name="Google Shape;1091;p15"/>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092" name="Google Shape;1092;p15"/>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093" name="Google Shape;1093;p15"/>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094" name="Google Shape;1094;p15"/>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1030" name="Picture 6" descr="Zigzag or wavy lines in different style and variations. Vector hand drawing  line paintbrush wave and zig zag illustration Stock Vector Image &amp; Art -  Alamy">
            <a:extLst>
              <a:ext uri="{FF2B5EF4-FFF2-40B4-BE49-F238E27FC236}">
                <a16:creationId xmlns:a16="http://schemas.microsoft.com/office/drawing/2014/main" id="{C2BD5EC9-895B-4ED6-9262-210484A0EC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020"/>
          <a:stretch/>
        </p:blipFill>
        <p:spPr bwMode="auto">
          <a:xfrm>
            <a:off x="7206892" y="2337707"/>
            <a:ext cx="4358092" cy="436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6"/>
          <p:cNvSpPr/>
          <p:nvPr/>
        </p:nvSpPr>
        <p:spPr>
          <a:xfrm>
            <a:off x="480122" y="1232808"/>
            <a:ext cx="11178747" cy="897924"/>
          </a:xfrm>
          <a:prstGeom prst="rect">
            <a:avLst/>
          </a:prstGeom>
          <a:solidFill>
            <a:srgbClr val="691C2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0" name="Google Shape;1100;p16"/>
          <p:cNvSpPr txBox="1"/>
          <p:nvPr/>
        </p:nvSpPr>
        <p:spPr>
          <a:xfrm>
            <a:off x="496597" y="1443243"/>
            <a:ext cx="703511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500" i="0" u="none" strike="noStrike" cap="none">
                <a:solidFill>
                  <a:schemeClr val="lt1"/>
                </a:solidFill>
                <a:latin typeface="Source Sans Pro"/>
                <a:ea typeface="Source Sans Pro"/>
                <a:cs typeface="Source Sans Pro"/>
                <a:sym typeface="Source Sans Pro"/>
              </a:rPr>
              <a:t>4.1.2 Línea, forma y símbolo.</a:t>
            </a:r>
            <a:endParaRPr>
              <a:latin typeface="Source Sans Pro"/>
              <a:ea typeface="Source Sans Pro"/>
              <a:cs typeface="Source Sans Pro"/>
              <a:sym typeface="Source Sans Pro"/>
            </a:endParaRPr>
          </a:p>
        </p:txBody>
      </p:sp>
      <p:sp>
        <p:nvSpPr>
          <p:cNvPr id="1101" name="Google Shape;1101;p16"/>
          <p:cNvSpPr txBox="1"/>
          <p:nvPr/>
        </p:nvSpPr>
        <p:spPr>
          <a:xfrm>
            <a:off x="5033351" y="2480401"/>
            <a:ext cx="6734400" cy="37149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MX" sz="2800" b="1" i="0" strike="noStrike" cap="none" dirty="0">
                <a:solidFill>
                  <a:srgbClr val="691C20"/>
                </a:solidFill>
                <a:latin typeface="+mj-lt"/>
                <a:ea typeface="Source Sans Pro"/>
                <a:cs typeface="Source Sans Pro"/>
                <a:sym typeface="Source Sans Pro"/>
              </a:rPr>
              <a:t>Forma. </a:t>
            </a:r>
          </a:p>
          <a:p>
            <a:pPr marL="0" marR="0" lvl="0" indent="0" algn="l" rtl="0">
              <a:lnSpc>
                <a:spcPct val="107000"/>
              </a:lnSpc>
              <a:spcBef>
                <a:spcPts val="0"/>
              </a:spcBef>
              <a:spcAft>
                <a:spcPts val="0"/>
              </a:spcAft>
              <a:buNone/>
            </a:pPr>
            <a:r>
              <a:rPr lang="es-MX" sz="1600" i="0" strike="noStrike" cap="none" dirty="0">
                <a:solidFill>
                  <a:schemeClr val="tx1"/>
                </a:solidFill>
                <a:latin typeface="+mn-lt"/>
                <a:ea typeface="Source Sans Pro"/>
                <a:cs typeface="Source Sans Pro"/>
                <a:sym typeface="Source Sans Pro"/>
              </a:rPr>
              <a:t>Las formas de los logotipos son los cimientos de cualquier diseño y forman la base de los iconos, ya sea por cómo se combinan o como la imagen detrás de un logotipo. Nuestros cerebros están conectados para escoger formas y memorizarlas fácilmente como una manera de aprender cosas nuevas. De esta manera, las formas memorables y audaces son más fáciles de recordar, y tienen un impacto más duradero.</a:t>
            </a:r>
          </a:p>
          <a:p>
            <a:pPr marL="0" marR="0" lvl="0" indent="0" algn="l" rtl="0">
              <a:lnSpc>
                <a:spcPct val="107000"/>
              </a:lnSpc>
              <a:spcBef>
                <a:spcPts val="0"/>
              </a:spcBef>
              <a:spcAft>
                <a:spcPts val="0"/>
              </a:spcAft>
              <a:buNone/>
            </a:pPr>
            <a:r>
              <a:rPr lang="es-MX" sz="1600" dirty="0">
                <a:solidFill>
                  <a:schemeClr val="tx1"/>
                </a:solidFill>
                <a:latin typeface="+mn-lt"/>
                <a:ea typeface="Source Sans Pro"/>
                <a:cs typeface="Source Sans Pro"/>
                <a:sym typeface="Source Sans Pro"/>
              </a:rPr>
              <a:t>Cuando crea un diseño, la forma de un logotipo puede ayudar a forjar una conexión emocional y psicológica más clara entre su marca y los consumidores. Por lo tanto, es importante entender lo que cada forma dice sobre su marca y comprender cómo puede incorporarlas de manera efectiva en su diseño.</a:t>
            </a:r>
          </a:p>
        </p:txBody>
      </p:sp>
      <p:grpSp>
        <p:nvGrpSpPr>
          <p:cNvPr id="1103" name="Google Shape;1103;p16"/>
          <p:cNvGrpSpPr/>
          <p:nvPr/>
        </p:nvGrpSpPr>
        <p:grpSpPr>
          <a:xfrm>
            <a:off x="510746" y="148637"/>
            <a:ext cx="11535052" cy="877202"/>
            <a:chOff x="510746" y="148637"/>
            <a:chExt cx="11535052" cy="877202"/>
          </a:xfrm>
        </p:grpSpPr>
        <p:sp>
          <p:nvSpPr>
            <p:cNvPr id="1104" name="Google Shape;1104;p16"/>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5" name="Google Shape;1105;p16"/>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6" name="Google Shape;1106;p16"/>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07" name="Google Shape;1107;p16"/>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108" name="Google Shape;1108;p16"/>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09" name="Google Shape;1109;p16"/>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10" name="Google Shape;1110;p16"/>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2" name="Imagen 1">
            <a:extLst>
              <a:ext uri="{FF2B5EF4-FFF2-40B4-BE49-F238E27FC236}">
                <a16:creationId xmlns:a16="http://schemas.microsoft.com/office/drawing/2014/main" id="{1151B2A1-BA7E-4743-B3A5-FB7992F82081}"/>
              </a:ext>
            </a:extLst>
          </p:cNvPr>
          <p:cNvPicPr>
            <a:picLocks noChangeAspect="1"/>
          </p:cNvPicPr>
          <p:nvPr/>
        </p:nvPicPr>
        <p:blipFill>
          <a:blip r:embed="rId5"/>
          <a:stretch>
            <a:fillRect/>
          </a:stretch>
        </p:blipFill>
        <p:spPr>
          <a:xfrm>
            <a:off x="-1002669" y="2018766"/>
            <a:ext cx="7525388" cy="4987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17"/>
          <p:cNvSpPr/>
          <p:nvPr/>
        </p:nvSpPr>
        <p:spPr>
          <a:xfrm>
            <a:off x="457201" y="1181185"/>
            <a:ext cx="11178747" cy="897924"/>
          </a:xfrm>
          <a:prstGeom prst="rect">
            <a:avLst/>
          </a:prstGeom>
          <a:solidFill>
            <a:srgbClr val="691C2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6" name="Google Shape;1116;p17"/>
          <p:cNvSpPr txBox="1"/>
          <p:nvPr/>
        </p:nvSpPr>
        <p:spPr>
          <a:xfrm>
            <a:off x="473676" y="1391620"/>
            <a:ext cx="703511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500" i="0" u="none" strike="noStrike" cap="none">
                <a:solidFill>
                  <a:schemeClr val="lt1"/>
                </a:solidFill>
                <a:latin typeface="Source Sans Pro"/>
                <a:ea typeface="Source Sans Pro"/>
                <a:cs typeface="Source Sans Pro"/>
                <a:sym typeface="Source Sans Pro"/>
              </a:rPr>
              <a:t>4.1.2 Línea, forma y símbolo.</a:t>
            </a:r>
            <a:endParaRPr>
              <a:latin typeface="Source Sans Pro"/>
              <a:ea typeface="Source Sans Pro"/>
              <a:cs typeface="Source Sans Pro"/>
              <a:sym typeface="Source Sans Pro"/>
            </a:endParaRPr>
          </a:p>
        </p:txBody>
      </p:sp>
      <p:sp>
        <p:nvSpPr>
          <p:cNvPr id="1117" name="Google Shape;1117;p17"/>
          <p:cNvSpPr txBox="1"/>
          <p:nvPr/>
        </p:nvSpPr>
        <p:spPr>
          <a:xfrm>
            <a:off x="457201" y="3058936"/>
            <a:ext cx="6734400" cy="289318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MX" sz="2800" b="1" i="0" strike="noStrike" cap="none" dirty="0">
                <a:solidFill>
                  <a:srgbClr val="691C20"/>
                </a:solidFill>
                <a:latin typeface="+mn-lt"/>
                <a:ea typeface="Source Sans Pro"/>
                <a:cs typeface="Source Sans Pro"/>
                <a:sym typeface="Source Sans Pro"/>
              </a:rPr>
              <a:t>Símbolo.</a:t>
            </a:r>
            <a:endParaRPr sz="2800" dirty="0">
              <a:latin typeface="+mn-lt"/>
              <a:ea typeface="Source Sans Pro"/>
              <a:cs typeface="Source Sans Pro"/>
              <a:sym typeface="Source Sans Pro"/>
            </a:endParaRPr>
          </a:p>
          <a:p>
            <a:pPr marL="0" marR="0" lvl="0" indent="0" algn="l" rtl="0">
              <a:lnSpc>
                <a:spcPct val="107000"/>
              </a:lnSpc>
              <a:spcBef>
                <a:spcPts val="1800"/>
              </a:spcBef>
              <a:spcAft>
                <a:spcPts val="0"/>
              </a:spcAft>
              <a:buNone/>
            </a:pPr>
            <a:r>
              <a:rPr lang="es-MX" sz="1800" i="0" u="none" strike="noStrike" cap="none" dirty="0">
                <a:solidFill>
                  <a:srgbClr val="000000"/>
                </a:solidFill>
                <a:latin typeface="+mj-lt"/>
                <a:ea typeface="Source Sans Pro"/>
                <a:cs typeface="Source Sans Pro"/>
                <a:sym typeface="Source Sans Pro"/>
              </a:rPr>
              <a:t>Símbolo se le llama a una imagen o elemento visual cuya estructura formal permite remitir rápidamente a un concepto, a una palabra o un elemento cultural, científico, comercial, deportivo, animal o de cualquier otra índole. El requisito es que dicha sea capaz de llevar, conceptualmente, al espectador a comprender un mensaje visual.</a:t>
            </a:r>
            <a:endParaRPr sz="1800" dirty="0">
              <a:latin typeface="+mj-lt"/>
              <a:ea typeface="Source Sans Pro"/>
              <a:cs typeface="Source Sans Pro"/>
              <a:sym typeface="Source Sans Pro"/>
            </a:endParaRPr>
          </a:p>
          <a:p>
            <a:pPr marL="0" marR="0" lvl="0" indent="0" algn="l" rtl="0">
              <a:lnSpc>
                <a:spcPct val="100000"/>
              </a:lnSpc>
              <a:spcBef>
                <a:spcPts val="900"/>
              </a:spcBef>
              <a:spcAft>
                <a:spcPts val="0"/>
              </a:spcAft>
              <a:buNone/>
            </a:pPr>
            <a:endParaRPr sz="1400" i="0" u="none" strike="noStrike" cap="none" dirty="0">
              <a:solidFill>
                <a:srgbClr val="000000"/>
              </a:solidFill>
              <a:latin typeface="Source Sans Pro"/>
              <a:ea typeface="Source Sans Pro"/>
              <a:cs typeface="Source Sans Pro"/>
              <a:sym typeface="Source Sans Pro"/>
            </a:endParaRPr>
          </a:p>
        </p:txBody>
      </p:sp>
      <p:grpSp>
        <p:nvGrpSpPr>
          <p:cNvPr id="1118" name="Google Shape;1118;p17"/>
          <p:cNvGrpSpPr/>
          <p:nvPr/>
        </p:nvGrpSpPr>
        <p:grpSpPr>
          <a:xfrm>
            <a:off x="510746" y="148637"/>
            <a:ext cx="11535052" cy="877202"/>
            <a:chOff x="510746" y="148637"/>
            <a:chExt cx="11535052" cy="877202"/>
          </a:xfrm>
        </p:grpSpPr>
        <p:sp>
          <p:nvSpPr>
            <p:cNvPr id="1119" name="Google Shape;1119;p17"/>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0" name="Google Shape;1120;p17"/>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1" name="Google Shape;1121;p17"/>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22" name="Google Shape;1122;p17"/>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1123" name="Google Shape;1123;p17"/>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1124" name="Google Shape;1124;p17"/>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1125" name="Google Shape;1125;p17"/>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1126" name="Google Shape;1126;p17"/>
          <p:cNvPicPr preferRelativeResize="0"/>
          <p:nvPr/>
        </p:nvPicPr>
        <p:blipFill rotWithShape="1">
          <a:blip r:embed="rId5">
            <a:alphaModFix/>
          </a:blip>
          <a:srcRect/>
          <a:stretch/>
        </p:blipFill>
        <p:spPr>
          <a:xfrm>
            <a:off x="8554780" y="2686676"/>
            <a:ext cx="1948463" cy="1818854"/>
          </a:xfrm>
          <a:prstGeom prst="rect">
            <a:avLst/>
          </a:prstGeom>
          <a:noFill/>
          <a:ln>
            <a:noFill/>
          </a:ln>
        </p:spPr>
      </p:pic>
      <p:pic>
        <p:nvPicPr>
          <p:cNvPr id="1127" name="Google Shape;1127;p17"/>
          <p:cNvPicPr preferRelativeResize="0"/>
          <p:nvPr/>
        </p:nvPicPr>
        <p:blipFill rotWithShape="1">
          <a:blip r:embed="rId6">
            <a:alphaModFix/>
          </a:blip>
          <a:srcRect t="13137" b="31430"/>
          <a:stretch/>
        </p:blipFill>
        <p:spPr>
          <a:xfrm>
            <a:off x="7743889" y="4761523"/>
            <a:ext cx="3278016" cy="1377557"/>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1349</Words>
  <Application>Microsoft Office PowerPoint</Application>
  <PresentationFormat>Panorámica</PresentationFormat>
  <Paragraphs>146</Paragraphs>
  <Slides>24</Slides>
  <Notes>24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Segoe UI Black</vt:lpstr>
      <vt:lpstr>Source Sans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León</dc:creator>
  <cp:lastModifiedBy>Edgar León</cp:lastModifiedBy>
  <cp:revision>1</cp:revision>
  <dcterms:created xsi:type="dcterms:W3CDTF">2022-09-12T20:13:36Z</dcterms:created>
  <dcterms:modified xsi:type="dcterms:W3CDTF">2022-09-12T20:14:13Z</dcterms:modified>
</cp:coreProperties>
</file>