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299"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403EE-EECA-4B70-AAFD-A382379A17E8}" type="datetimeFigureOut">
              <a:rPr lang="es-MX" smtClean="0"/>
              <a:t>12/09/2022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84563-403C-4CE4-827D-61891BC2D512}" type="slidenum">
              <a:rPr lang="es-MX" smtClean="0"/>
              <a:t>‹Nº›</a:t>
            </a:fld>
            <a:endParaRPr lang="es-MX"/>
          </a:p>
        </p:txBody>
      </p:sp>
    </p:spTree>
    <p:extLst>
      <p:ext uri="{BB962C8B-B14F-4D97-AF65-F5344CB8AC3E}">
        <p14:creationId xmlns:p14="http://schemas.microsoft.com/office/powerpoint/2010/main" val="239307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3" name="Google Shape;7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0" name="Google Shape;90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5" name="Google Shape;91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2" name="Google Shape;942;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7" name="Google Shape;947;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2" name="Google Shape;96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1f8c150bad_0_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g11f8c150bad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3" name="Google Shape;7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1" name="Google Shape;79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6" name="Google Shape;8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1" name="Google Shape;8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6" name="Google Shape;8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1" name="Google Shape;87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D233D-B71A-0B9D-3DD6-5A484AEBFE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8914615-5B17-8BA4-2BA2-26E083A58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EB0BEE2-7096-28F8-0764-E62F992C3B16}"/>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F1322ECA-0BF1-664F-7203-735B643712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1C5F4E9-584C-7721-89AB-249BCC723F98}"/>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11116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C4A287-1EB6-2C48-7B4B-B33F890CFEA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45D0C55-56C9-8266-D234-2F04D755AC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A7F435-F8B3-DA10-D7F3-04579702A17A}"/>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0AEC64CC-245A-C262-0E70-587BBF39307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0AE1A93-AC03-C80E-6840-E550DCB84E58}"/>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6090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3C4596-9697-9C00-10B1-13B65A7BC6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7E6D726-3C71-D416-3361-6E8E0A0270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66F535-8413-31B6-D46F-630BC87B0408}"/>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9E58DC37-A328-7F92-0978-D15A932DC33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089BC57-D8F0-76D3-161C-7A24A011EE56}"/>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264541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518AD-ECF9-B0F3-344B-536779F3F4C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A75A2CB-7CED-A75A-D51F-15DAB2E5B7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BDDAA5D-6D91-527D-CA6B-B36F23AF3D91}"/>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03F73FB0-F66B-BC56-0DC9-0CA37244777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AB125C-D55D-405C-1AA2-B94879340312}"/>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130395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78694-4598-C359-62CA-268EAD0A8C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7118B5C-1D1E-B358-65A0-E72B830C2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329BB1-E194-6BC4-ED0F-91440DB34D7C}"/>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DD9B55C9-A555-F54E-EE69-4752C87B32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78496DD-E77C-DB2F-AC56-3F7CD4E0C47F}"/>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97307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B3E7A-FE15-8AB1-1CD3-606EE3F8A5C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A8B5A91-1F3F-EDE0-D4DC-CB69EFEFFD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CE63F20-51E8-CDE2-0498-BE98198863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30DE6082-450D-5AC7-0ECE-CAACC90EAE2E}"/>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6" name="Marcador de pie de página 5">
            <a:extLst>
              <a:ext uri="{FF2B5EF4-FFF2-40B4-BE49-F238E27FC236}">
                <a16:creationId xmlns:a16="http://schemas.microsoft.com/office/drawing/2014/main" id="{C22D17B8-2C4A-E256-567C-E0D13AB0B7B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C4742BA-1C00-E5B0-4AC4-CB48449E86CB}"/>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31897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A4835-AC84-F2FD-656A-B344BF216A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CEE0662-A37A-80A3-CE8C-B9D15A28B8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B0F9E1-DA98-E107-9E4D-D6437C52EA0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6DD9ADF-F94D-F978-D4ED-D1C4A64FC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8BF89AD-97C5-1A5B-2BB2-E03E22C15C8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85BC43E-9DFE-620B-911B-396B7019C918}"/>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8" name="Marcador de pie de página 7">
            <a:extLst>
              <a:ext uri="{FF2B5EF4-FFF2-40B4-BE49-F238E27FC236}">
                <a16:creationId xmlns:a16="http://schemas.microsoft.com/office/drawing/2014/main" id="{9A60E866-153B-8E4E-88BE-688FA77B722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FDD3A15-0255-4756-355D-70FE492259F3}"/>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64932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63DE6-77D7-6A69-435A-617AD6D4455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00AC520-1F74-E3D7-0373-C80669E08438}"/>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4" name="Marcador de pie de página 3">
            <a:extLst>
              <a:ext uri="{FF2B5EF4-FFF2-40B4-BE49-F238E27FC236}">
                <a16:creationId xmlns:a16="http://schemas.microsoft.com/office/drawing/2014/main" id="{75FA8A9A-BAA9-8602-765E-4FD5BF9B34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6739111-FC7B-9764-D9EE-50CB131B32A1}"/>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31991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860BE1-ACB1-2EBB-4C01-3FD885609D2D}"/>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3" name="Marcador de pie de página 2">
            <a:extLst>
              <a:ext uri="{FF2B5EF4-FFF2-40B4-BE49-F238E27FC236}">
                <a16:creationId xmlns:a16="http://schemas.microsoft.com/office/drawing/2014/main" id="{5D72BBA9-4059-569A-7250-13F75914E44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DC3AA9DF-E77A-AFB1-57FD-5D44DD0167E5}"/>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2928238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80FDA-8A5A-2314-A7A3-6FC1F46415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D3D7D51-020D-D0C5-7596-9F5539BA9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F3D9D38-BA9F-4D09-E847-13EC347F5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5CA053-3FA6-A151-86C6-48882B207CDE}"/>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6" name="Marcador de pie de página 5">
            <a:extLst>
              <a:ext uri="{FF2B5EF4-FFF2-40B4-BE49-F238E27FC236}">
                <a16:creationId xmlns:a16="http://schemas.microsoft.com/office/drawing/2014/main" id="{FEC8A3A0-40A3-9BA7-99EE-BDCBCCC81E3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802C23F-1D27-ED93-217D-FE4E837F1865}"/>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40537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456B2-21D7-99BC-44CB-36857D201F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449B149-9D3E-FC7B-8A0F-7EF237EE5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D261C72-4ABA-B202-7C54-611AB4AE0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43C97E-FDCA-9A51-55E4-790EF3FA95F6}"/>
              </a:ext>
            </a:extLst>
          </p:cNvPr>
          <p:cNvSpPr>
            <a:spLocks noGrp="1"/>
          </p:cNvSpPr>
          <p:nvPr>
            <p:ph type="dt" sz="half" idx="10"/>
          </p:nvPr>
        </p:nvSpPr>
        <p:spPr/>
        <p:txBody>
          <a:bodyPr/>
          <a:lstStyle/>
          <a:p>
            <a:fld id="{FD52219E-EC82-4965-806E-8151B4E497FA}" type="datetimeFigureOut">
              <a:rPr lang="es-MX" smtClean="0"/>
              <a:t>12/09/2022</a:t>
            </a:fld>
            <a:endParaRPr lang="es-MX"/>
          </a:p>
        </p:txBody>
      </p:sp>
      <p:sp>
        <p:nvSpPr>
          <p:cNvPr id="6" name="Marcador de pie de página 5">
            <a:extLst>
              <a:ext uri="{FF2B5EF4-FFF2-40B4-BE49-F238E27FC236}">
                <a16:creationId xmlns:a16="http://schemas.microsoft.com/office/drawing/2014/main" id="{C6CB85CE-772D-11E9-7254-2DAC59C7B73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349B0D3-A602-0234-B540-BAC510BB46CA}"/>
              </a:ext>
            </a:extLst>
          </p:cNvPr>
          <p:cNvSpPr>
            <a:spLocks noGrp="1"/>
          </p:cNvSpPr>
          <p:nvPr>
            <p:ph type="sldNum" sz="quarter" idx="12"/>
          </p:nvPr>
        </p:nvSpPr>
        <p:spPr/>
        <p:txBody>
          <a:bodyPr/>
          <a:lstStyle/>
          <a:p>
            <a:fld id="{A8A94DE2-29BE-4BEC-87BA-BAA73137B7C2}" type="slidenum">
              <a:rPr lang="es-MX" smtClean="0"/>
              <a:t>‹Nº›</a:t>
            </a:fld>
            <a:endParaRPr lang="es-MX"/>
          </a:p>
        </p:txBody>
      </p:sp>
    </p:spTree>
    <p:extLst>
      <p:ext uri="{BB962C8B-B14F-4D97-AF65-F5344CB8AC3E}">
        <p14:creationId xmlns:p14="http://schemas.microsoft.com/office/powerpoint/2010/main" val="317569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0DC8B79-3040-5927-1225-B8FC2DA06A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F36E122-0D21-AE01-65B4-69964D25D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26ECA21-E731-5107-24EC-2959A00E7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2219E-EC82-4965-806E-8151B4E497FA}" type="datetimeFigureOut">
              <a:rPr lang="es-MX" smtClean="0"/>
              <a:t>12/09/2022</a:t>
            </a:fld>
            <a:endParaRPr lang="es-MX"/>
          </a:p>
        </p:txBody>
      </p:sp>
      <p:sp>
        <p:nvSpPr>
          <p:cNvPr id="5" name="Marcador de pie de página 4">
            <a:extLst>
              <a:ext uri="{FF2B5EF4-FFF2-40B4-BE49-F238E27FC236}">
                <a16:creationId xmlns:a16="http://schemas.microsoft.com/office/drawing/2014/main" id="{220C9DEA-BD04-6211-114F-5133FB0A3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8CB8AF7-AF88-4EFD-BAF1-7DFD5C16B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94DE2-29BE-4BEC-87BA-BAA73137B7C2}" type="slidenum">
              <a:rPr lang="es-MX" smtClean="0"/>
              <a:t>‹Nº›</a:t>
            </a:fld>
            <a:endParaRPr lang="es-MX"/>
          </a:p>
        </p:txBody>
      </p:sp>
    </p:spTree>
    <p:extLst>
      <p:ext uri="{BB962C8B-B14F-4D97-AF65-F5344CB8AC3E}">
        <p14:creationId xmlns:p14="http://schemas.microsoft.com/office/powerpoint/2010/main" val="119539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45" name="Google Shape;745;p1"/>
          <p:cNvGrpSpPr/>
          <p:nvPr/>
        </p:nvGrpSpPr>
        <p:grpSpPr>
          <a:xfrm>
            <a:off x="510746" y="148637"/>
            <a:ext cx="11535004" cy="877202"/>
            <a:chOff x="510746" y="148637"/>
            <a:chExt cx="11535004" cy="877202"/>
          </a:xfrm>
        </p:grpSpPr>
        <p:sp>
          <p:nvSpPr>
            <p:cNvPr id="746" name="Google Shape;746;p1"/>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1"/>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1"/>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9" name="Google Shape;749;p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50" name="Google Shape;750;p1"/>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51" name="Google Shape;751;p1"/>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52" name="Google Shape;752;p1"/>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753" name="Google Shape;753;p1"/>
          <p:cNvSpPr txBox="1"/>
          <p:nvPr/>
        </p:nvSpPr>
        <p:spPr>
          <a:xfrm>
            <a:off x="391886" y="5633220"/>
            <a:ext cx="11653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BIENVENIDOS</a:t>
            </a:r>
            <a:endParaRPr sz="3000" b="0" i="0" u="none" strike="noStrike" cap="none" dirty="0">
              <a:solidFill>
                <a:srgbClr val="691C2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PRESENTACI</a:t>
            </a:r>
            <a:r>
              <a:rPr lang="es-MX" sz="3000" dirty="0">
                <a:solidFill>
                  <a:srgbClr val="691C20"/>
                </a:solidFill>
                <a:latin typeface="Source Sans Pro"/>
                <a:ea typeface="Source Sans Pro"/>
                <a:cs typeface="Source Sans Pro"/>
                <a:sym typeface="Source Sans Pro"/>
              </a:rPr>
              <a:t>Ó</a:t>
            </a:r>
            <a:r>
              <a:rPr lang="es-MX" sz="3000" b="0" i="0" u="none" strike="noStrike" cap="none" dirty="0">
                <a:solidFill>
                  <a:srgbClr val="691C20"/>
                </a:solidFill>
                <a:latin typeface="Source Sans Pro"/>
                <a:ea typeface="Source Sans Pro"/>
                <a:cs typeface="Source Sans Pro"/>
                <a:sym typeface="Source Sans Pro"/>
              </a:rPr>
              <a:t>N MÓDULO 3 </a:t>
            </a:r>
            <a:endParaRPr sz="3000" b="0" i="0" u="none" strike="noStrike" cap="none" dirty="0">
              <a:solidFill>
                <a:srgbClr val="691C20"/>
              </a:solidFill>
              <a:latin typeface="Source Sans Pro"/>
              <a:ea typeface="Source Sans Pro"/>
              <a:cs typeface="Source Sans Pro"/>
              <a:sym typeface="Source Sans Pro"/>
            </a:endParaRPr>
          </a:p>
        </p:txBody>
      </p:sp>
      <p:sp>
        <p:nvSpPr>
          <p:cNvPr id="754" name="Google Shape;754;p1"/>
          <p:cNvSpPr/>
          <p:nvPr/>
        </p:nvSpPr>
        <p:spPr>
          <a:xfrm>
            <a:off x="509748" y="1112437"/>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5" name="Google Shape;755;p1"/>
          <p:cNvPicPr preferRelativeResize="0"/>
          <p:nvPr/>
        </p:nvPicPr>
        <p:blipFill rotWithShape="1">
          <a:blip r:embed="rId5">
            <a:alphaModFix/>
          </a:blip>
          <a:srcRect/>
          <a:stretch/>
        </p:blipFill>
        <p:spPr>
          <a:xfrm>
            <a:off x="2764880" y="973898"/>
            <a:ext cx="6265838" cy="42946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35"/>
          <p:cNvSpPr txBox="1"/>
          <p:nvPr/>
        </p:nvSpPr>
        <p:spPr>
          <a:xfrm>
            <a:off x="479205" y="718920"/>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Arial"/>
                <a:ea typeface="Arial"/>
                <a:cs typeface="Arial"/>
                <a:sym typeface="Arial"/>
              </a:rPr>
              <a:t>Ejemplo de estilo grafico :</a:t>
            </a:r>
            <a:endParaRPr sz="3000" b="0" i="0" u="none" strike="noStrike" cap="none">
              <a:solidFill>
                <a:srgbClr val="691C20"/>
              </a:solidFill>
              <a:latin typeface="Arial"/>
              <a:ea typeface="Arial"/>
              <a:cs typeface="Arial"/>
              <a:sym typeface="Arial"/>
            </a:endParaRPr>
          </a:p>
        </p:txBody>
      </p:sp>
      <p:grpSp>
        <p:nvGrpSpPr>
          <p:cNvPr id="889" name="Google Shape;889;p35"/>
          <p:cNvGrpSpPr/>
          <p:nvPr/>
        </p:nvGrpSpPr>
        <p:grpSpPr>
          <a:xfrm>
            <a:off x="510746" y="148637"/>
            <a:ext cx="11535052" cy="877202"/>
            <a:chOff x="510746" y="148637"/>
            <a:chExt cx="11535052" cy="877202"/>
          </a:xfrm>
        </p:grpSpPr>
        <p:sp>
          <p:nvSpPr>
            <p:cNvPr id="890" name="Google Shape;890;p35"/>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1" name="Google Shape;891;p35"/>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92" name="Google Shape;892;p35"/>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93" name="Google Shape;893;p3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894" name="Google Shape;894;p35"/>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895" name="Google Shape;895;p35"/>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896" name="Google Shape;896;p35"/>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897" name="Google Shape;897;p35" descr="8 tendencias de diseño gráfico que protagonizarán 2019 [Infografía] -  Marketing 4 Ecommerce - Tu revista de marketing online para e-commerce"/>
          <p:cNvPicPr preferRelativeResize="0"/>
          <p:nvPr/>
        </p:nvPicPr>
        <p:blipFill rotWithShape="1">
          <a:blip r:embed="rId5">
            <a:alphaModFix/>
          </a:blip>
          <a:srcRect/>
          <a:stretch/>
        </p:blipFill>
        <p:spPr>
          <a:xfrm>
            <a:off x="3344562" y="1423827"/>
            <a:ext cx="5189837" cy="50827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
          <p:cNvSpPr txBox="1"/>
          <p:nvPr/>
        </p:nvSpPr>
        <p:spPr>
          <a:xfrm>
            <a:off x="569085" y="606523"/>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Arial"/>
                <a:ea typeface="Arial"/>
                <a:cs typeface="Arial"/>
                <a:sym typeface="Arial"/>
              </a:rPr>
              <a:t>Tipografía.</a:t>
            </a:r>
            <a:endParaRPr sz="3000" b="0" i="0" u="none" strike="noStrike" cap="none">
              <a:solidFill>
                <a:srgbClr val="691C20"/>
              </a:solidFill>
              <a:latin typeface="Arial"/>
              <a:ea typeface="Arial"/>
              <a:cs typeface="Arial"/>
              <a:sym typeface="Arial"/>
            </a:endParaRPr>
          </a:p>
        </p:txBody>
      </p:sp>
      <p:grpSp>
        <p:nvGrpSpPr>
          <p:cNvPr id="903" name="Google Shape;903;p9"/>
          <p:cNvGrpSpPr/>
          <p:nvPr/>
        </p:nvGrpSpPr>
        <p:grpSpPr>
          <a:xfrm>
            <a:off x="569085" y="134989"/>
            <a:ext cx="11535052" cy="877202"/>
            <a:chOff x="510746" y="148637"/>
            <a:chExt cx="11535052" cy="877202"/>
          </a:xfrm>
        </p:grpSpPr>
        <p:sp>
          <p:nvSpPr>
            <p:cNvPr id="904" name="Google Shape;904;p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5" name="Google Shape;905;p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6" name="Google Shape;906;p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07" name="Google Shape;907;p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08" name="Google Shape;908;p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09" name="Google Shape;909;p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10" name="Google Shape;910;p9"/>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911" name="Google Shape;911;p9"/>
          <p:cNvSpPr txBox="1"/>
          <p:nvPr/>
        </p:nvSpPr>
        <p:spPr>
          <a:xfrm>
            <a:off x="569084" y="1303031"/>
            <a:ext cx="3509319"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000000"/>
                </a:solidFill>
                <a:latin typeface="Source Sans Pro"/>
                <a:ea typeface="Source Sans Pro"/>
                <a:cs typeface="Source Sans Pro"/>
                <a:sym typeface="Source Sans Pro"/>
              </a:rPr>
              <a:t>La tipografía transmite una sensación o significado totalmente distinto. Por ello, la tipografía es uno de los pilares más importantes del diseño y es importante seleccionar la correcta, teniendo en cuenta qué queremos transmitir y para qué o quién.</a:t>
            </a:r>
            <a:endParaRPr/>
          </a:p>
        </p:txBody>
      </p:sp>
      <p:pic>
        <p:nvPicPr>
          <p:cNvPr id="912" name="Google Shape;912;p9"/>
          <p:cNvPicPr preferRelativeResize="0"/>
          <p:nvPr/>
        </p:nvPicPr>
        <p:blipFill rotWithShape="1">
          <a:blip r:embed="rId5">
            <a:alphaModFix/>
          </a:blip>
          <a:srcRect/>
          <a:stretch/>
        </p:blipFill>
        <p:spPr>
          <a:xfrm>
            <a:off x="4263755" y="1603117"/>
            <a:ext cx="7562335" cy="3190360"/>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29"/>
          <p:cNvSpPr txBox="1"/>
          <p:nvPr/>
        </p:nvSpPr>
        <p:spPr>
          <a:xfrm>
            <a:off x="567967" y="982271"/>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Arial"/>
                <a:ea typeface="Arial"/>
                <a:cs typeface="Arial"/>
                <a:sym typeface="Arial"/>
              </a:rPr>
              <a:t>Descarga de tipografías gratuitas.</a:t>
            </a:r>
            <a:endParaRPr sz="3000" b="0" i="0" u="none" strike="noStrike" cap="none">
              <a:solidFill>
                <a:srgbClr val="691C20"/>
              </a:solidFill>
              <a:latin typeface="Arial"/>
              <a:ea typeface="Arial"/>
              <a:cs typeface="Arial"/>
              <a:sym typeface="Arial"/>
            </a:endParaRPr>
          </a:p>
        </p:txBody>
      </p:sp>
      <p:grpSp>
        <p:nvGrpSpPr>
          <p:cNvPr id="918" name="Google Shape;918;p29"/>
          <p:cNvGrpSpPr/>
          <p:nvPr/>
        </p:nvGrpSpPr>
        <p:grpSpPr>
          <a:xfrm>
            <a:off x="569085" y="134989"/>
            <a:ext cx="11535052" cy="877202"/>
            <a:chOff x="510746" y="148637"/>
            <a:chExt cx="11535052" cy="877202"/>
          </a:xfrm>
        </p:grpSpPr>
        <p:sp>
          <p:nvSpPr>
            <p:cNvPr id="919" name="Google Shape;919;p29"/>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0" name="Google Shape;920;p29"/>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1" name="Google Shape;921;p29"/>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22" name="Google Shape;922;p2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23" name="Google Shape;923;p29"/>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24" name="Google Shape;924;p29"/>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25" name="Google Shape;925;p29"/>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926" name="Google Shape;926;p29"/>
          <p:cNvPicPr preferRelativeResize="0"/>
          <p:nvPr/>
        </p:nvPicPr>
        <p:blipFill rotWithShape="1">
          <a:blip r:embed="rId5">
            <a:alphaModFix/>
          </a:blip>
          <a:srcRect/>
          <a:stretch/>
        </p:blipFill>
        <p:spPr>
          <a:xfrm>
            <a:off x="1102148" y="1591812"/>
            <a:ext cx="9987703" cy="51803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1" name="Google Shape;931;p41"/>
          <p:cNvGrpSpPr/>
          <p:nvPr/>
        </p:nvGrpSpPr>
        <p:grpSpPr>
          <a:xfrm>
            <a:off x="569085" y="134989"/>
            <a:ext cx="11535052" cy="877202"/>
            <a:chOff x="510746" y="148637"/>
            <a:chExt cx="11535052" cy="877202"/>
          </a:xfrm>
        </p:grpSpPr>
        <p:sp>
          <p:nvSpPr>
            <p:cNvPr id="932" name="Google Shape;932;p41"/>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3" name="Google Shape;933;p41"/>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4" name="Google Shape;934;p41"/>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35" name="Google Shape;935;p4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36" name="Google Shape;936;p41"/>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37" name="Google Shape;937;p41"/>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38" name="Google Shape;938;p41"/>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939" name="Google Shape;939;p41" descr="1001 Free Fonts, miles de fuentes de texto gratuitas"/>
          <p:cNvPicPr preferRelativeResize="0"/>
          <p:nvPr/>
        </p:nvPicPr>
        <p:blipFill rotWithShape="1">
          <a:blip r:embed="rId5">
            <a:alphaModFix/>
          </a:blip>
          <a:srcRect/>
          <a:stretch/>
        </p:blipFill>
        <p:spPr>
          <a:xfrm>
            <a:off x="1739061" y="1122244"/>
            <a:ext cx="8264408" cy="52210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p30"/>
          <p:cNvPicPr preferRelativeResize="0"/>
          <p:nvPr/>
        </p:nvPicPr>
        <p:blipFill rotWithShape="1">
          <a:blip r:embed="rId3">
            <a:alphaModFix/>
          </a:blip>
          <a:srcRect/>
          <a:stretch/>
        </p:blipFill>
        <p:spPr>
          <a:xfrm>
            <a:off x="0" y="-31748"/>
            <a:ext cx="12259578" cy="69432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34"/>
          <p:cNvSpPr txBox="1"/>
          <p:nvPr/>
        </p:nvSpPr>
        <p:spPr>
          <a:xfrm>
            <a:off x="567967" y="982271"/>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Arial"/>
                <a:ea typeface="Arial"/>
                <a:cs typeface="Arial"/>
                <a:sym typeface="Arial"/>
              </a:rPr>
              <a:t>Ejemplos de logos.</a:t>
            </a:r>
            <a:endParaRPr sz="3000" b="0" i="0" u="none" strike="noStrike" cap="none">
              <a:solidFill>
                <a:srgbClr val="691C20"/>
              </a:solidFill>
              <a:latin typeface="Arial"/>
              <a:ea typeface="Arial"/>
              <a:cs typeface="Arial"/>
              <a:sym typeface="Arial"/>
            </a:endParaRPr>
          </a:p>
        </p:txBody>
      </p:sp>
      <p:grpSp>
        <p:nvGrpSpPr>
          <p:cNvPr id="950" name="Google Shape;950;p34"/>
          <p:cNvGrpSpPr/>
          <p:nvPr/>
        </p:nvGrpSpPr>
        <p:grpSpPr>
          <a:xfrm>
            <a:off x="569085" y="134989"/>
            <a:ext cx="11535052" cy="877202"/>
            <a:chOff x="510746" y="148637"/>
            <a:chExt cx="11535052" cy="877202"/>
          </a:xfrm>
        </p:grpSpPr>
        <p:sp>
          <p:nvSpPr>
            <p:cNvPr id="951" name="Google Shape;951;p34"/>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2" name="Google Shape;952;p34"/>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3" name="Google Shape;953;p34"/>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54" name="Google Shape;954;p3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55" name="Google Shape;955;p34"/>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56" name="Google Shape;956;p34"/>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57" name="Google Shape;957;p34"/>
            <p:cNvPicPr preferRelativeResize="0"/>
            <p:nvPr/>
          </p:nvPicPr>
          <p:blipFill rotWithShape="1">
            <a:blip r:embed="rId4">
              <a:alphaModFix/>
            </a:blip>
            <a:srcRect/>
            <a:stretch/>
          </p:blipFill>
          <p:spPr>
            <a:xfrm>
              <a:off x="7434434" y="386378"/>
              <a:ext cx="2550452" cy="639461"/>
            </a:xfrm>
            <a:prstGeom prst="rect">
              <a:avLst/>
            </a:prstGeom>
            <a:noFill/>
            <a:ln>
              <a:noFill/>
            </a:ln>
          </p:spPr>
        </p:pic>
      </p:grpSp>
      <p:pic>
        <p:nvPicPr>
          <p:cNvPr id="958" name="Google Shape;958;p34"/>
          <p:cNvPicPr preferRelativeResize="0"/>
          <p:nvPr/>
        </p:nvPicPr>
        <p:blipFill rotWithShape="1">
          <a:blip r:embed="rId5">
            <a:alphaModFix/>
          </a:blip>
          <a:srcRect/>
          <a:stretch/>
        </p:blipFill>
        <p:spPr>
          <a:xfrm>
            <a:off x="647345" y="2189554"/>
            <a:ext cx="5095875" cy="3686175"/>
          </a:xfrm>
          <a:prstGeom prst="rect">
            <a:avLst/>
          </a:prstGeom>
          <a:noFill/>
          <a:ln>
            <a:noFill/>
          </a:ln>
          <a:effectLst>
            <a:outerShdw blurRad="190500" algn="tl" rotWithShape="0">
              <a:srgbClr val="000000">
                <a:alpha val="69803"/>
              </a:srgbClr>
            </a:outerShdw>
          </a:effectLst>
        </p:spPr>
      </p:pic>
      <p:pic>
        <p:nvPicPr>
          <p:cNvPr id="959" name="Google Shape;959;p34"/>
          <p:cNvPicPr preferRelativeResize="0"/>
          <p:nvPr/>
        </p:nvPicPr>
        <p:blipFill rotWithShape="1">
          <a:blip r:embed="rId6">
            <a:alphaModFix/>
          </a:blip>
          <a:srcRect/>
          <a:stretch/>
        </p:blipFill>
        <p:spPr>
          <a:xfrm>
            <a:off x="6249766" y="1259270"/>
            <a:ext cx="5238750" cy="4857750"/>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1"/>
          <p:cNvSpPr txBox="1"/>
          <p:nvPr/>
        </p:nvSpPr>
        <p:spPr>
          <a:xfrm>
            <a:off x="569085" y="840319"/>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dirty="0">
                <a:solidFill>
                  <a:srgbClr val="691C20"/>
                </a:solidFill>
                <a:latin typeface="Arial"/>
                <a:ea typeface="Arial"/>
                <a:cs typeface="Arial"/>
                <a:sym typeface="Arial"/>
              </a:rPr>
              <a:t>Retícula.</a:t>
            </a:r>
            <a:endParaRPr sz="3000" b="0" i="0" u="none" strike="noStrike" cap="none" dirty="0">
              <a:solidFill>
                <a:srgbClr val="691C20"/>
              </a:solidFill>
              <a:latin typeface="Arial"/>
              <a:ea typeface="Arial"/>
              <a:cs typeface="Arial"/>
              <a:sym typeface="Arial"/>
            </a:endParaRPr>
          </a:p>
        </p:txBody>
      </p:sp>
      <p:grpSp>
        <p:nvGrpSpPr>
          <p:cNvPr id="965" name="Google Shape;965;p31"/>
          <p:cNvGrpSpPr/>
          <p:nvPr/>
        </p:nvGrpSpPr>
        <p:grpSpPr>
          <a:xfrm>
            <a:off x="569085" y="134989"/>
            <a:ext cx="11535052" cy="877202"/>
            <a:chOff x="510746" y="148637"/>
            <a:chExt cx="11535052" cy="877202"/>
          </a:xfrm>
        </p:grpSpPr>
        <p:sp>
          <p:nvSpPr>
            <p:cNvPr id="966" name="Google Shape;966;p31"/>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31"/>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8" name="Google Shape;968;p31"/>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69" name="Google Shape;969;p3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70" name="Google Shape;970;p31"/>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971" name="Google Shape;971;p31"/>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972" name="Google Shape;972;p31"/>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973" name="Google Shape;973;p31"/>
          <p:cNvSpPr txBox="1"/>
          <p:nvPr/>
        </p:nvSpPr>
        <p:spPr>
          <a:xfrm>
            <a:off x="647345" y="1589103"/>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1" i="0" u="none" strike="noStrike" cap="none">
                <a:solidFill>
                  <a:srgbClr val="202124"/>
                </a:solidFill>
                <a:latin typeface="Source Sans Pro"/>
                <a:ea typeface="Source Sans Pro"/>
                <a:cs typeface="Source Sans Pro"/>
                <a:sym typeface="Source Sans Pro"/>
              </a:rPr>
              <a:t>Retícula</a:t>
            </a:r>
            <a:r>
              <a:rPr lang="es-MX" sz="1400" b="0" i="0" u="none" strike="noStrike" cap="none">
                <a:solidFill>
                  <a:srgbClr val="202124"/>
                </a:solidFill>
                <a:latin typeface="Source Sans Pro"/>
                <a:ea typeface="Source Sans Pro"/>
                <a:cs typeface="Source Sans Pro"/>
                <a:sym typeface="Source Sans Pro"/>
              </a:rPr>
              <a:t> es cualquier estructura básica que te ayude a disponer elementos de un diseño, y esta </a:t>
            </a:r>
            <a:r>
              <a:rPr lang="es-MX" sz="1400" b="1" i="0" u="none" strike="noStrike" cap="none">
                <a:solidFill>
                  <a:srgbClr val="202124"/>
                </a:solidFill>
                <a:latin typeface="Source Sans Pro"/>
                <a:ea typeface="Source Sans Pro"/>
                <a:cs typeface="Source Sans Pro"/>
                <a:sym typeface="Source Sans Pro"/>
              </a:rPr>
              <a:t>retícula</a:t>
            </a:r>
            <a:r>
              <a:rPr lang="es-MX" sz="1400" b="0" i="0" u="none" strike="noStrike" cap="none">
                <a:solidFill>
                  <a:srgbClr val="202124"/>
                </a:solidFill>
                <a:latin typeface="Source Sans Pro"/>
                <a:ea typeface="Source Sans Pro"/>
                <a:cs typeface="Source Sans Pro"/>
                <a:sym typeface="Source Sans Pro"/>
              </a:rPr>
              <a:t> puede ser tan sencilla como tú consideres.</a:t>
            </a:r>
            <a:endParaRPr sz="1400" b="0" i="0" u="none" strike="noStrike" cap="none">
              <a:solidFill>
                <a:srgbClr val="000000"/>
              </a:solidFill>
              <a:latin typeface="Source Sans Pro"/>
              <a:ea typeface="Source Sans Pro"/>
              <a:cs typeface="Source Sans Pro"/>
              <a:sym typeface="Source Sans Pro"/>
            </a:endParaRPr>
          </a:p>
        </p:txBody>
      </p:sp>
      <p:pic>
        <p:nvPicPr>
          <p:cNvPr id="974" name="Google Shape;974;p31"/>
          <p:cNvPicPr preferRelativeResize="0"/>
          <p:nvPr/>
        </p:nvPicPr>
        <p:blipFill rotWithShape="1">
          <a:blip r:embed="rId5">
            <a:alphaModFix/>
          </a:blip>
          <a:srcRect/>
          <a:stretch/>
        </p:blipFill>
        <p:spPr>
          <a:xfrm>
            <a:off x="6366855" y="2238085"/>
            <a:ext cx="4839358" cy="4484926"/>
          </a:xfrm>
          <a:prstGeom prst="rect">
            <a:avLst/>
          </a:prstGeom>
          <a:noFill/>
          <a:ln>
            <a:noFill/>
          </a:ln>
        </p:spPr>
      </p:pic>
      <p:pic>
        <p:nvPicPr>
          <p:cNvPr id="975" name="Google Shape;975;p31"/>
          <p:cNvPicPr preferRelativeResize="0"/>
          <p:nvPr/>
        </p:nvPicPr>
        <p:blipFill rotWithShape="1">
          <a:blip r:embed="rId6">
            <a:alphaModFix/>
          </a:blip>
          <a:srcRect/>
          <a:stretch/>
        </p:blipFill>
        <p:spPr>
          <a:xfrm>
            <a:off x="3193707" y="2792993"/>
            <a:ext cx="3086100" cy="310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pSp>
        <p:nvGrpSpPr>
          <p:cNvPr id="730" name="Google Shape;730;g11f8c150bad_0_603"/>
          <p:cNvGrpSpPr/>
          <p:nvPr/>
        </p:nvGrpSpPr>
        <p:grpSpPr>
          <a:xfrm>
            <a:off x="510746" y="148637"/>
            <a:ext cx="11535004" cy="877202"/>
            <a:chOff x="510746" y="148637"/>
            <a:chExt cx="11535004" cy="877202"/>
          </a:xfrm>
        </p:grpSpPr>
        <p:sp>
          <p:nvSpPr>
            <p:cNvPr id="731" name="Google Shape;731;g11f8c150bad_0_603"/>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g11f8c150bad_0_603"/>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11f8c150bad_0_603"/>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4" name="Google Shape;734;g11f8c150bad_0_60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35" name="Google Shape;735;g11f8c150bad_0_603"/>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36" name="Google Shape;736;g11f8c150bad_0_603"/>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37" name="Google Shape;737;g11f8c150bad_0_603"/>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738" name="Google Shape;738;g11f8c150bad_0_603"/>
          <p:cNvSpPr txBox="1"/>
          <p:nvPr/>
        </p:nvSpPr>
        <p:spPr>
          <a:xfrm>
            <a:off x="391886" y="5633220"/>
            <a:ext cx="11653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GRACIAS </a:t>
            </a:r>
            <a:endParaRPr sz="1400" b="0" i="0" u="none" strike="noStrike" cap="none" dirty="0">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PRESENTACIÓN </a:t>
            </a:r>
            <a:r>
              <a:rPr lang="es-MX" sz="3000" b="0" i="0" u="none" strike="noStrike" cap="none">
                <a:solidFill>
                  <a:srgbClr val="691C20"/>
                </a:solidFill>
                <a:latin typeface="Source Sans Pro"/>
                <a:ea typeface="Source Sans Pro"/>
                <a:cs typeface="Source Sans Pro"/>
                <a:sym typeface="Source Sans Pro"/>
              </a:rPr>
              <a:t>MÓDULO </a:t>
            </a:r>
            <a:r>
              <a:rPr lang="es-MX" sz="3000" b="0" i="0" u="none" strike="noStrike" cap="none" dirty="0">
                <a:solidFill>
                  <a:srgbClr val="691C20"/>
                </a:solidFill>
                <a:latin typeface="Source Sans Pro"/>
                <a:ea typeface="Source Sans Pro"/>
                <a:cs typeface="Source Sans Pro"/>
                <a:sym typeface="Source Sans Pro"/>
              </a:rPr>
              <a:t>3</a:t>
            </a:r>
            <a:endParaRPr sz="3000" b="0" i="0" u="none" strike="noStrike" cap="none" dirty="0">
              <a:solidFill>
                <a:srgbClr val="691C20"/>
              </a:solidFill>
              <a:latin typeface="Source Sans Pro"/>
              <a:ea typeface="Source Sans Pro"/>
              <a:cs typeface="Source Sans Pro"/>
              <a:sym typeface="Source Sans Pro"/>
            </a:endParaRPr>
          </a:p>
        </p:txBody>
      </p:sp>
      <p:sp>
        <p:nvSpPr>
          <p:cNvPr id="739" name="Google Shape;739;g11f8c150bad_0_603"/>
          <p:cNvSpPr/>
          <p:nvPr/>
        </p:nvSpPr>
        <p:spPr>
          <a:xfrm>
            <a:off x="509748" y="1112437"/>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0" name="Google Shape;740;g11f8c150bad_0_603"/>
          <p:cNvPicPr preferRelativeResize="0"/>
          <p:nvPr/>
        </p:nvPicPr>
        <p:blipFill rotWithShape="1">
          <a:blip r:embed="rId5">
            <a:alphaModFix/>
          </a:blip>
          <a:srcRect/>
          <a:stretch/>
        </p:blipFill>
        <p:spPr>
          <a:xfrm>
            <a:off x="2764880" y="973898"/>
            <a:ext cx="6265838" cy="42946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28"/>
          <p:cNvSpPr txBox="1"/>
          <p:nvPr/>
        </p:nvSpPr>
        <p:spPr>
          <a:xfrm>
            <a:off x="619241" y="1136451"/>
            <a:ext cx="925077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a:t>
            </a:r>
            <a:endParaRPr sz="1400" b="0" i="0" u="none" strike="noStrike" cap="none">
              <a:solidFill>
                <a:srgbClr val="000000"/>
              </a:solidFill>
              <a:latin typeface="Source Sans Pro"/>
              <a:ea typeface="Source Sans Pro"/>
              <a:cs typeface="Source Sans Pro"/>
              <a:sym typeface="Source Sans Pro"/>
            </a:endParaRPr>
          </a:p>
        </p:txBody>
      </p:sp>
      <p:grpSp>
        <p:nvGrpSpPr>
          <p:cNvPr id="761" name="Google Shape;761;p28"/>
          <p:cNvGrpSpPr/>
          <p:nvPr/>
        </p:nvGrpSpPr>
        <p:grpSpPr>
          <a:xfrm>
            <a:off x="510746" y="148637"/>
            <a:ext cx="11535052" cy="877202"/>
            <a:chOff x="510746" y="148637"/>
            <a:chExt cx="11535052" cy="877202"/>
          </a:xfrm>
        </p:grpSpPr>
        <p:sp>
          <p:nvSpPr>
            <p:cNvPr id="762" name="Google Shape;762;p28"/>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3" name="Google Shape;763;p28"/>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4" name="Google Shape;764;p28"/>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5" name="Google Shape;765;p28"/>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66" name="Google Shape;766;p28"/>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67" name="Google Shape;767;p28"/>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68" name="Google Shape;768;p28"/>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769" name="Google Shape;769;p28"/>
          <p:cNvSpPr txBox="1"/>
          <p:nvPr/>
        </p:nvSpPr>
        <p:spPr>
          <a:xfrm>
            <a:off x="6096000" y="2006048"/>
            <a:ext cx="5658679"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0" i="0" u="none" strike="noStrike" cap="none">
                <a:solidFill>
                  <a:srgbClr val="691C20"/>
                </a:solidFill>
                <a:latin typeface="Source Sans Pro"/>
                <a:ea typeface="Source Sans Pro"/>
                <a:cs typeface="Source Sans Pro"/>
                <a:sym typeface="Source Sans Pro"/>
              </a:rPr>
              <a:t>Los </a:t>
            </a:r>
            <a:r>
              <a:rPr lang="es-MX" sz="2800" b="1" i="0" u="none" strike="noStrike" cap="none">
                <a:solidFill>
                  <a:srgbClr val="691C20"/>
                </a:solidFill>
                <a:latin typeface="Source Sans Pro"/>
                <a:ea typeface="Source Sans Pro"/>
                <a:cs typeface="Source Sans Pro"/>
                <a:sym typeface="Source Sans Pro"/>
              </a:rPr>
              <a:t>identificadores simbólicos</a:t>
            </a:r>
            <a:r>
              <a:rPr lang="es-MX" sz="2800" b="0" i="0" u="none" strike="noStrike" cap="none">
                <a:solidFill>
                  <a:srgbClr val="691C20"/>
                </a:solidFill>
                <a:latin typeface="Source Sans Pro"/>
                <a:ea typeface="Source Sans Pro"/>
                <a:cs typeface="Source Sans Pro"/>
                <a:sym typeface="Source Sans Pro"/>
              </a:rPr>
              <a:t> pueden ser: Logos integrados con el símbolo, símbolos solos o logotipos (nombre) con símbolos.</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800"/>
              <a:buFont typeface="Arial"/>
              <a:buNone/>
            </a:pPr>
            <a:r>
              <a:rPr lang="es-MX" sz="2800" b="0" i="0" u="none" strike="noStrike" cap="none">
                <a:solidFill>
                  <a:srgbClr val="691C20"/>
                </a:solidFill>
                <a:latin typeface="Source Sans Pro"/>
                <a:ea typeface="Source Sans Pro"/>
                <a:cs typeface="Source Sans Pro"/>
                <a:sym typeface="Source Sans Pro"/>
              </a:rPr>
              <a:t>Los </a:t>
            </a:r>
            <a:r>
              <a:rPr lang="es-MX" sz="2800" b="1" i="0" u="none" strike="noStrike" cap="none">
                <a:solidFill>
                  <a:srgbClr val="691C20"/>
                </a:solidFill>
                <a:latin typeface="Source Sans Pro"/>
                <a:ea typeface="Source Sans Pro"/>
                <a:cs typeface="Source Sans Pro"/>
                <a:sym typeface="Source Sans Pro"/>
              </a:rPr>
              <a:t>identificadores nominales</a:t>
            </a:r>
            <a:r>
              <a:rPr lang="es-MX" sz="2800" b="0" i="0" u="none" strike="noStrike" cap="none">
                <a:solidFill>
                  <a:srgbClr val="691C20"/>
                </a:solidFill>
                <a:latin typeface="Source Sans Pro"/>
                <a:ea typeface="Source Sans Pro"/>
                <a:cs typeface="Source Sans Pro"/>
                <a:sym typeface="Source Sans Pro"/>
              </a:rPr>
              <a:t> pueden ser: logotipos con fondo, logotipo con accesorio o logotipo puro.</a:t>
            </a:r>
            <a:endParaRPr sz="2800" b="0" i="0" u="none" strike="noStrike" cap="none">
              <a:solidFill>
                <a:srgbClr val="691C20"/>
              </a:solidFill>
              <a:latin typeface="Source Sans Pro"/>
              <a:ea typeface="Source Sans Pro"/>
              <a:cs typeface="Source Sans Pro"/>
              <a:sym typeface="Source Sans Pro"/>
            </a:endParaRPr>
          </a:p>
        </p:txBody>
      </p:sp>
      <p:pic>
        <p:nvPicPr>
          <p:cNvPr id="770" name="Google Shape;770;p28"/>
          <p:cNvPicPr preferRelativeResize="0"/>
          <p:nvPr/>
        </p:nvPicPr>
        <p:blipFill rotWithShape="1">
          <a:blip r:embed="rId5">
            <a:alphaModFix/>
          </a:blip>
          <a:srcRect/>
          <a:stretch/>
        </p:blipFill>
        <p:spPr>
          <a:xfrm>
            <a:off x="729300" y="1633614"/>
            <a:ext cx="4820000" cy="482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2"/>
          <p:cNvSpPr txBox="1"/>
          <p:nvPr/>
        </p:nvSpPr>
        <p:spPr>
          <a:xfrm>
            <a:off x="520766"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 </a:t>
            </a:r>
            <a:r>
              <a:rPr lang="es-MX" sz="3000" b="1" i="0" u="none" strike="noStrike" cap="none">
                <a:solidFill>
                  <a:srgbClr val="691C20"/>
                </a:solidFill>
                <a:latin typeface="Source Sans Pro"/>
                <a:ea typeface="Source Sans Pro"/>
                <a:cs typeface="Source Sans Pro"/>
                <a:sym typeface="Source Sans Pro"/>
              </a:rPr>
              <a:t>IDENTIFICADOR SIMBÓLICO</a:t>
            </a:r>
            <a:endParaRPr sz="1400" b="1" i="0" u="none" strike="noStrike" cap="none">
              <a:solidFill>
                <a:srgbClr val="000000"/>
              </a:solidFill>
              <a:latin typeface="Source Sans Pro"/>
              <a:ea typeface="Source Sans Pro"/>
              <a:cs typeface="Source Sans Pro"/>
              <a:sym typeface="Source Sans Pro"/>
            </a:endParaRPr>
          </a:p>
        </p:txBody>
      </p:sp>
      <p:grpSp>
        <p:nvGrpSpPr>
          <p:cNvPr id="776" name="Google Shape;776;p2"/>
          <p:cNvGrpSpPr/>
          <p:nvPr/>
        </p:nvGrpSpPr>
        <p:grpSpPr>
          <a:xfrm>
            <a:off x="510746" y="148637"/>
            <a:ext cx="11535052" cy="877202"/>
            <a:chOff x="510746" y="148637"/>
            <a:chExt cx="11535052" cy="877202"/>
          </a:xfrm>
        </p:grpSpPr>
        <p:sp>
          <p:nvSpPr>
            <p:cNvPr id="777" name="Google Shape;777;p2"/>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8" name="Google Shape;778;p2"/>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9" name="Google Shape;779;p2"/>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0" name="Google Shape;780;p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81" name="Google Shape;781;p2"/>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82" name="Google Shape;782;p2"/>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83" name="Google Shape;783;p2"/>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784" name="Google Shape;784;p2"/>
          <p:cNvSpPr txBox="1"/>
          <p:nvPr/>
        </p:nvSpPr>
        <p:spPr>
          <a:xfrm>
            <a:off x="520765" y="2485081"/>
            <a:ext cx="5823763" cy="4108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SÓLO SÍMBOLO:</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a:ea typeface="Source Sans Pro"/>
                <a:cs typeface="Source Sans Pro"/>
                <a:sym typeface="Source Sans Pro"/>
              </a:rPr>
              <a:t>Es un símbolo pictográfico, un ícono o, en general, una imagen que acompaña a los logotipos, pero que es diferente de éstos, pues no incluye caracteres, números o voces, sino que es algo puramente visual. </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a:ea typeface="Source Sans Pro"/>
                <a:cs typeface="Source Sans Pro"/>
                <a:sym typeface="Source Sans Pro"/>
              </a:rPr>
              <a:t>Por eso, a diferencia de un logotipo, un isotipo puede ser reconocido y comprendido, pero no pronunciado. En conclusión, un isotipo es un identificador visual o gráfico compuesto (exclusivamente) por imágenes.</a:t>
            </a:r>
            <a:endParaRPr sz="1600" b="1"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Source Sans Pro"/>
              <a:ea typeface="Source Sans Pro"/>
              <a:cs typeface="Source Sans Pro"/>
              <a:sym typeface="Source Sans Pro"/>
            </a:endParaRPr>
          </a:p>
        </p:txBody>
      </p:sp>
      <p:grpSp>
        <p:nvGrpSpPr>
          <p:cNvPr id="785" name="Google Shape;785;p2"/>
          <p:cNvGrpSpPr/>
          <p:nvPr/>
        </p:nvGrpSpPr>
        <p:grpSpPr>
          <a:xfrm>
            <a:off x="6865034" y="1808099"/>
            <a:ext cx="4902716" cy="4708815"/>
            <a:chOff x="6865034" y="1808099"/>
            <a:chExt cx="4902716" cy="4708815"/>
          </a:xfrm>
        </p:grpSpPr>
        <p:pic>
          <p:nvPicPr>
            <p:cNvPr id="786" name="Google Shape;786;p2"/>
            <p:cNvPicPr preferRelativeResize="0"/>
            <p:nvPr/>
          </p:nvPicPr>
          <p:blipFill rotWithShape="1">
            <a:blip r:embed="rId5">
              <a:alphaModFix/>
            </a:blip>
            <a:srcRect l="32957" t="-1" r="31078" b="65712"/>
            <a:stretch/>
          </p:blipFill>
          <p:spPr>
            <a:xfrm>
              <a:off x="6865034" y="1808099"/>
              <a:ext cx="4806200" cy="4582095"/>
            </a:xfrm>
            <a:prstGeom prst="rect">
              <a:avLst/>
            </a:prstGeom>
            <a:noFill/>
            <a:ln>
              <a:noFill/>
            </a:ln>
          </p:spPr>
        </p:pic>
        <p:sp>
          <p:nvSpPr>
            <p:cNvPr id="787" name="Google Shape;787;p2"/>
            <p:cNvSpPr/>
            <p:nvPr/>
          </p:nvSpPr>
          <p:spPr>
            <a:xfrm>
              <a:off x="6865034" y="5239657"/>
              <a:ext cx="363080" cy="1277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8" name="Google Shape;788;p2"/>
            <p:cNvSpPr/>
            <p:nvPr/>
          </p:nvSpPr>
          <p:spPr>
            <a:xfrm>
              <a:off x="10966333" y="5176297"/>
              <a:ext cx="801417" cy="1277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3"/>
          <p:cNvSpPr txBox="1"/>
          <p:nvPr/>
        </p:nvSpPr>
        <p:spPr>
          <a:xfrm>
            <a:off x="520766"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 </a:t>
            </a:r>
            <a:r>
              <a:rPr lang="es-MX" sz="3000" b="1" i="0" u="none" strike="noStrike" cap="none">
                <a:solidFill>
                  <a:srgbClr val="691C20"/>
                </a:solidFill>
                <a:latin typeface="Source Sans Pro"/>
                <a:ea typeface="Source Sans Pro"/>
                <a:cs typeface="Source Sans Pro"/>
                <a:sym typeface="Source Sans Pro"/>
              </a:rPr>
              <a:t>IDENTIFICADOR SIMBÓLICO</a:t>
            </a:r>
            <a:endParaRPr sz="1400" b="1" i="0" u="none" strike="noStrike" cap="none">
              <a:solidFill>
                <a:srgbClr val="000000"/>
              </a:solidFill>
              <a:latin typeface="Source Sans Pro"/>
              <a:ea typeface="Source Sans Pro"/>
              <a:cs typeface="Source Sans Pro"/>
              <a:sym typeface="Source Sans Pro"/>
            </a:endParaRPr>
          </a:p>
        </p:txBody>
      </p:sp>
      <p:grpSp>
        <p:nvGrpSpPr>
          <p:cNvPr id="794" name="Google Shape;794;p3"/>
          <p:cNvGrpSpPr/>
          <p:nvPr/>
        </p:nvGrpSpPr>
        <p:grpSpPr>
          <a:xfrm>
            <a:off x="510746" y="148637"/>
            <a:ext cx="11535052" cy="877202"/>
            <a:chOff x="510746" y="148637"/>
            <a:chExt cx="11535052" cy="877202"/>
          </a:xfrm>
        </p:grpSpPr>
        <p:sp>
          <p:nvSpPr>
            <p:cNvPr id="795" name="Google Shape;795;p3"/>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6" name="Google Shape;796;p3"/>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7" name="Google Shape;797;p3"/>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8" name="Google Shape;798;p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99" name="Google Shape;799;p3"/>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800" name="Google Shape;800;p3"/>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801" name="Google Shape;801;p3"/>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802" name="Google Shape;802;p3"/>
          <p:cNvSpPr txBox="1"/>
          <p:nvPr/>
        </p:nvSpPr>
        <p:spPr>
          <a:xfrm>
            <a:off x="520765" y="2485081"/>
            <a:ext cx="6203591"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1" i="0" u="none" strike="noStrike" cap="none">
                <a:solidFill>
                  <a:srgbClr val="691C20"/>
                </a:solidFill>
                <a:latin typeface="Source Sans Pro"/>
                <a:ea typeface="Source Sans Pro"/>
                <a:cs typeface="Source Sans Pro"/>
                <a:sym typeface="Source Sans Pro"/>
              </a:rPr>
              <a:t>LOGO-SÍMBOLO:</a:t>
            </a:r>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000000"/>
                </a:solidFill>
                <a:latin typeface="Source Sans Pro"/>
                <a:ea typeface="Source Sans Pro"/>
                <a:cs typeface="Source Sans Pro"/>
                <a:sym typeface="Source Sans Pro"/>
              </a:rPr>
              <a:t>Cuando el logotipo y el isotipo se encuentran fusionados en un solo elemento (el texto se encuentra dentro de la imagen o la imagen dentro del texto), de manera que no pueden ser desligados sin que pierdan su sentido. </a:t>
            </a:r>
            <a:endParaRPr sz="1400" b="0" i="0" u="none" strike="noStrike" cap="none">
              <a:solidFill>
                <a:srgbClr val="000000"/>
              </a:solidFill>
              <a:latin typeface="Source Sans Pro"/>
              <a:ea typeface="Source Sans Pro"/>
              <a:cs typeface="Source Sans Pro"/>
              <a:sym typeface="Source Sans Pro"/>
            </a:endParaRPr>
          </a:p>
        </p:txBody>
      </p:sp>
      <p:pic>
        <p:nvPicPr>
          <p:cNvPr id="803" name="Google Shape;803;p3"/>
          <p:cNvPicPr preferRelativeResize="0"/>
          <p:nvPr/>
        </p:nvPicPr>
        <p:blipFill rotWithShape="1">
          <a:blip r:embed="rId5">
            <a:alphaModFix/>
          </a:blip>
          <a:srcRect t="12705" r="64031" b="49544"/>
          <a:stretch/>
        </p:blipFill>
        <p:spPr>
          <a:xfrm>
            <a:off x="7104944" y="1640556"/>
            <a:ext cx="4419399" cy="4638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4"/>
          <p:cNvSpPr txBox="1"/>
          <p:nvPr/>
        </p:nvSpPr>
        <p:spPr>
          <a:xfrm>
            <a:off x="520766"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 </a:t>
            </a:r>
            <a:r>
              <a:rPr lang="es-MX" sz="3000" b="1" i="0" u="none" strike="noStrike" cap="none">
                <a:solidFill>
                  <a:srgbClr val="691C20"/>
                </a:solidFill>
                <a:latin typeface="Source Sans Pro"/>
                <a:ea typeface="Source Sans Pro"/>
                <a:cs typeface="Source Sans Pro"/>
                <a:sym typeface="Source Sans Pro"/>
              </a:rPr>
              <a:t>IDENTIFICADOR SIMBÓLICO</a:t>
            </a:r>
            <a:endParaRPr sz="1400" b="1" i="0" u="none" strike="noStrike" cap="none">
              <a:solidFill>
                <a:srgbClr val="000000"/>
              </a:solidFill>
              <a:latin typeface="Source Sans Pro"/>
              <a:ea typeface="Source Sans Pro"/>
              <a:cs typeface="Source Sans Pro"/>
              <a:sym typeface="Source Sans Pro"/>
            </a:endParaRPr>
          </a:p>
        </p:txBody>
      </p:sp>
      <p:grpSp>
        <p:nvGrpSpPr>
          <p:cNvPr id="809" name="Google Shape;809;p4"/>
          <p:cNvGrpSpPr/>
          <p:nvPr/>
        </p:nvGrpSpPr>
        <p:grpSpPr>
          <a:xfrm>
            <a:off x="510746" y="148637"/>
            <a:ext cx="11535052" cy="877202"/>
            <a:chOff x="510746" y="148637"/>
            <a:chExt cx="11535052" cy="877202"/>
          </a:xfrm>
        </p:grpSpPr>
        <p:sp>
          <p:nvSpPr>
            <p:cNvPr id="810" name="Google Shape;810;p4"/>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1" name="Google Shape;811;p4"/>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2" name="Google Shape;812;p4"/>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3" name="Google Shape;813;p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814" name="Google Shape;814;p4"/>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815" name="Google Shape;815;p4"/>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816" name="Google Shape;816;p4"/>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817" name="Google Shape;817;p4"/>
          <p:cNvSpPr txBox="1"/>
          <p:nvPr/>
        </p:nvSpPr>
        <p:spPr>
          <a:xfrm>
            <a:off x="520765" y="2414742"/>
            <a:ext cx="6372403"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1" i="0" u="none" strike="noStrike" cap="none">
                <a:solidFill>
                  <a:srgbClr val="691C20"/>
                </a:solidFill>
                <a:latin typeface="Source Sans Pro"/>
                <a:ea typeface="Source Sans Pro"/>
                <a:cs typeface="Source Sans Pro"/>
                <a:sym typeface="Source Sans Pro"/>
              </a:rPr>
              <a:t>LOGO CON SÍMBOLO:</a:t>
            </a:r>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000000"/>
                </a:solidFill>
                <a:latin typeface="Source Sans Pro"/>
                <a:ea typeface="Source Sans Pro"/>
                <a:cs typeface="Source Sans Pro"/>
                <a:sym typeface="Source Sans Pro"/>
              </a:rPr>
              <a:t>Se habla de imagotipo, también llamado ‘logosímbolo’, cuando lo que hay es un logotipo y un isotipo acoplados, pero claramente diferenciados, por ejemplo, uno se encuentra arriba y el otro abajo o uno a la derecha y el otro a la izquierda, de manera que pueden funcionar y ser utilizados por separado.</a:t>
            </a:r>
            <a:endParaRPr sz="2400" b="0" i="0" u="none" strike="noStrike" cap="none">
              <a:solidFill>
                <a:srgbClr val="000000"/>
              </a:solidFill>
              <a:latin typeface="Source Sans Pro"/>
              <a:ea typeface="Source Sans Pro"/>
              <a:cs typeface="Source Sans Pro"/>
              <a:sym typeface="Source Sans Pro"/>
            </a:endParaRPr>
          </a:p>
        </p:txBody>
      </p:sp>
      <p:pic>
        <p:nvPicPr>
          <p:cNvPr id="818" name="Google Shape;818;p4"/>
          <p:cNvPicPr preferRelativeResize="0"/>
          <p:nvPr/>
        </p:nvPicPr>
        <p:blipFill rotWithShape="1">
          <a:blip r:embed="rId5">
            <a:alphaModFix/>
          </a:blip>
          <a:srcRect l="63767" t="14735" b="49544"/>
          <a:stretch/>
        </p:blipFill>
        <p:spPr>
          <a:xfrm>
            <a:off x="7375326" y="2095803"/>
            <a:ext cx="4670472" cy="46044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5"/>
          <p:cNvSpPr txBox="1"/>
          <p:nvPr/>
        </p:nvSpPr>
        <p:spPr>
          <a:xfrm>
            <a:off x="534834"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a:t>
            </a:r>
            <a:endParaRPr/>
          </a:p>
          <a:p>
            <a:pPr marL="0" marR="0" lvl="0" indent="0" algn="l" rtl="0">
              <a:lnSpc>
                <a:spcPct val="100000"/>
              </a:lnSpc>
              <a:spcBef>
                <a:spcPts val="0"/>
              </a:spcBef>
              <a:spcAft>
                <a:spcPts val="0"/>
              </a:spcAft>
              <a:buClr>
                <a:srgbClr val="000000"/>
              </a:buClr>
              <a:buSzPts val="3000"/>
              <a:buFont typeface="Arial"/>
              <a:buNone/>
            </a:pPr>
            <a:r>
              <a:rPr lang="es-MX" sz="3000" b="1" i="0" u="none" strike="noStrike" cap="none">
                <a:solidFill>
                  <a:srgbClr val="691C20"/>
                </a:solidFill>
                <a:latin typeface="Source Sans Pro"/>
                <a:ea typeface="Source Sans Pro"/>
                <a:cs typeface="Source Sans Pro"/>
                <a:sym typeface="Source Sans Pro"/>
              </a:rPr>
              <a:t>IDENTIFICADOR NOMINAL.</a:t>
            </a:r>
            <a:endParaRPr sz="1400" b="1" i="0" u="none" strike="noStrike" cap="none">
              <a:solidFill>
                <a:srgbClr val="000000"/>
              </a:solidFill>
              <a:latin typeface="Source Sans Pro"/>
              <a:ea typeface="Source Sans Pro"/>
              <a:cs typeface="Source Sans Pro"/>
              <a:sym typeface="Source Sans Pro"/>
            </a:endParaRPr>
          </a:p>
        </p:txBody>
      </p:sp>
      <p:grpSp>
        <p:nvGrpSpPr>
          <p:cNvPr id="824" name="Google Shape;824;p5"/>
          <p:cNvGrpSpPr/>
          <p:nvPr/>
        </p:nvGrpSpPr>
        <p:grpSpPr>
          <a:xfrm>
            <a:off x="510746" y="148637"/>
            <a:ext cx="11535052" cy="877202"/>
            <a:chOff x="510746" y="148637"/>
            <a:chExt cx="11535052" cy="877202"/>
          </a:xfrm>
        </p:grpSpPr>
        <p:sp>
          <p:nvSpPr>
            <p:cNvPr id="825" name="Google Shape;825;p5"/>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6" name="Google Shape;826;p5"/>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7" name="Google Shape;827;p5"/>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8" name="Google Shape;828;p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829" name="Google Shape;829;p5"/>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830" name="Google Shape;830;p5"/>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831" name="Google Shape;831;p5"/>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832" name="Google Shape;832;p5"/>
          <p:cNvSpPr txBox="1"/>
          <p:nvPr/>
        </p:nvSpPr>
        <p:spPr>
          <a:xfrm>
            <a:off x="4965895" y="2614096"/>
            <a:ext cx="689317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1" i="0" u="none" strike="noStrike" cap="none">
                <a:solidFill>
                  <a:srgbClr val="691C20"/>
                </a:solidFill>
                <a:latin typeface="Source Sans Pro"/>
                <a:ea typeface="Source Sans Pro"/>
                <a:cs typeface="Source Sans Pro"/>
                <a:sym typeface="Source Sans Pro"/>
              </a:rPr>
              <a:t>LOGOTIPO CON FONDO:</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54595F"/>
                </a:solidFill>
                <a:latin typeface="Source Sans Pro"/>
                <a:ea typeface="Source Sans Pro"/>
                <a:cs typeface="Source Sans Pro"/>
                <a:sym typeface="Source Sans Pro"/>
              </a:rPr>
              <a:t>Se podría decir que las marcas dinámicas son el logotipo de la nueva era. A diferencia de otros logotipos, este tipo de logotipo se adapta al contexto en el que se utiliza. Esto significa que, en lugar de tener una combinación estándar de fuente, color y texto en su logotipo, estos elementos pueden cambiar.</a:t>
            </a:r>
            <a:endParaRPr sz="1800" b="0" i="0" u="none" strike="noStrike" cap="none">
              <a:solidFill>
                <a:srgbClr val="691C20"/>
              </a:solidFill>
              <a:latin typeface="Source Sans Pro"/>
              <a:ea typeface="Source Sans Pro"/>
              <a:cs typeface="Source Sans Pro"/>
              <a:sym typeface="Source Sans Pro"/>
            </a:endParaRPr>
          </a:p>
        </p:txBody>
      </p:sp>
      <p:pic>
        <p:nvPicPr>
          <p:cNvPr id="833" name="Google Shape;833;p5"/>
          <p:cNvPicPr preferRelativeResize="0"/>
          <p:nvPr/>
        </p:nvPicPr>
        <p:blipFill rotWithShape="1">
          <a:blip r:embed="rId5">
            <a:alphaModFix/>
          </a:blip>
          <a:srcRect t="52966" r="64332" b="13480"/>
          <a:stretch/>
        </p:blipFill>
        <p:spPr>
          <a:xfrm>
            <a:off x="313469" y="2455020"/>
            <a:ext cx="4307207" cy="40519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grpSp>
        <p:nvGrpSpPr>
          <p:cNvPr id="838" name="Google Shape;838;p6"/>
          <p:cNvGrpSpPr/>
          <p:nvPr/>
        </p:nvGrpSpPr>
        <p:grpSpPr>
          <a:xfrm>
            <a:off x="200712" y="2439303"/>
            <a:ext cx="5895288" cy="4067293"/>
            <a:chOff x="200712" y="2095803"/>
            <a:chExt cx="5895288" cy="4067293"/>
          </a:xfrm>
        </p:grpSpPr>
        <p:pic>
          <p:nvPicPr>
            <p:cNvPr id="839" name="Google Shape;839;p6"/>
            <p:cNvPicPr preferRelativeResize="0"/>
            <p:nvPr/>
          </p:nvPicPr>
          <p:blipFill rotWithShape="1">
            <a:blip r:embed="rId3">
              <a:alphaModFix/>
            </a:blip>
            <a:srcRect l="30437" t="68479" r="29154"/>
            <a:stretch/>
          </p:blipFill>
          <p:spPr>
            <a:xfrm>
              <a:off x="510746" y="2455292"/>
              <a:ext cx="4753340" cy="3707804"/>
            </a:xfrm>
            <a:prstGeom prst="rect">
              <a:avLst/>
            </a:prstGeom>
            <a:noFill/>
            <a:ln>
              <a:noFill/>
            </a:ln>
          </p:spPr>
        </p:pic>
        <p:sp>
          <p:nvSpPr>
            <p:cNvPr id="840" name="Google Shape;840;p6"/>
            <p:cNvSpPr/>
            <p:nvPr/>
          </p:nvSpPr>
          <p:spPr>
            <a:xfrm>
              <a:off x="4244548" y="2234268"/>
              <a:ext cx="1851452" cy="1324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1" name="Google Shape;841;p6"/>
            <p:cNvSpPr/>
            <p:nvPr/>
          </p:nvSpPr>
          <p:spPr>
            <a:xfrm>
              <a:off x="200712" y="2095803"/>
              <a:ext cx="1235759" cy="1324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842" name="Google Shape;842;p6"/>
          <p:cNvSpPr txBox="1"/>
          <p:nvPr/>
        </p:nvSpPr>
        <p:spPr>
          <a:xfrm>
            <a:off x="534834"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a:t>
            </a:r>
            <a:endParaRPr/>
          </a:p>
          <a:p>
            <a:pPr marL="0" marR="0" lvl="0" indent="0" algn="l" rtl="0">
              <a:lnSpc>
                <a:spcPct val="100000"/>
              </a:lnSpc>
              <a:spcBef>
                <a:spcPts val="0"/>
              </a:spcBef>
              <a:spcAft>
                <a:spcPts val="0"/>
              </a:spcAft>
              <a:buClr>
                <a:srgbClr val="000000"/>
              </a:buClr>
              <a:buSzPts val="3000"/>
              <a:buFont typeface="Arial"/>
              <a:buNone/>
            </a:pPr>
            <a:r>
              <a:rPr lang="es-MX" sz="3000" b="1" i="0" u="none" strike="noStrike" cap="none">
                <a:solidFill>
                  <a:srgbClr val="691C20"/>
                </a:solidFill>
                <a:latin typeface="Source Sans Pro"/>
                <a:ea typeface="Source Sans Pro"/>
                <a:cs typeface="Source Sans Pro"/>
                <a:sym typeface="Source Sans Pro"/>
              </a:rPr>
              <a:t>IDENTIFICADOR NOMINAL.</a:t>
            </a:r>
            <a:endParaRPr sz="1400" b="1" i="0" u="none" strike="noStrike" cap="none">
              <a:solidFill>
                <a:srgbClr val="000000"/>
              </a:solidFill>
              <a:latin typeface="Source Sans Pro"/>
              <a:ea typeface="Source Sans Pro"/>
              <a:cs typeface="Source Sans Pro"/>
              <a:sym typeface="Source Sans Pro"/>
            </a:endParaRPr>
          </a:p>
        </p:txBody>
      </p:sp>
      <p:grpSp>
        <p:nvGrpSpPr>
          <p:cNvPr id="843" name="Google Shape;843;p6"/>
          <p:cNvGrpSpPr/>
          <p:nvPr/>
        </p:nvGrpSpPr>
        <p:grpSpPr>
          <a:xfrm>
            <a:off x="510746" y="148637"/>
            <a:ext cx="11535052" cy="877202"/>
            <a:chOff x="510746" y="148637"/>
            <a:chExt cx="11535052" cy="877202"/>
          </a:xfrm>
        </p:grpSpPr>
        <p:sp>
          <p:nvSpPr>
            <p:cNvPr id="844" name="Google Shape;844;p6"/>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5" name="Google Shape;845;p6"/>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6" name="Google Shape;846;p6"/>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7" name="Google Shape;847;p6"/>
            <p:cNvPicPr preferRelativeResize="0"/>
            <p:nvPr/>
          </p:nvPicPr>
          <p:blipFill rotWithShape="1">
            <a:blip r:embed="rId4">
              <a:alphaModFix/>
            </a:blip>
            <a:srcRect/>
            <a:stretch/>
          </p:blipFill>
          <p:spPr>
            <a:xfrm>
              <a:off x="10270545" y="336794"/>
              <a:ext cx="1497206" cy="499906"/>
            </a:xfrm>
            <a:prstGeom prst="rect">
              <a:avLst/>
            </a:prstGeom>
            <a:noFill/>
            <a:ln>
              <a:noFill/>
            </a:ln>
          </p:spPr>
        </p:pic>
        <p:sp>
          <p:nvSpPr>
            <p:cNvPr id="848" name="Google Shape;848;p6"/>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849" name="Google Shape;849;p6"/>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850" name="Google Shape;850;p6"/>
            <p:cNvPicPr preferRelativeResize="0"/>
            <p:nvPr/>
          </p:nvPicPr>
          <p:blipFill rotWithShape="1">
            <a:blip r:embed="rId5">
              <a:alphaModFix/>
            </a:blip>
            <a:srcRect/>
            <a:stretch/>
          </p:blipFill>
          <p:spPr>
            <a:xfrm>
              <a:off x="7434434" y="386378"/>
              <a:ext cx="2550452" cy="639461"/>
            </a:xfrm>
            <a:prstGeom prst="rect">
              <a:avLst/>
            </a:prstGeom>
            <a:noFill/>
            <a:ln>
              <a:noFill/>
            </a:ln>
          </p:spPr>
        </p:pic>
      </p:grpSp>
      <p:sp>
        <p:nvSpPr>
          <p:cNvPr id="851" name="Google Shape;851;p6"/>
          <p:cNvSpPr txBox="1"/>
          <p:nvPr/>
        </p:nvSpPr>
        <p:spPr>
          <a:xfrm>
            <a:off x="5809957" y="2473420"/>
            <a:ext cx="6181330"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1" i="0" u="none" strike="noStrike" cap="none">
                <a:solidFill>
                  <a:srgbClr val="691C20"/>
                </a:solidFill>
                <a:latin typeface="Source Sans Pro"/>
                <a:ea typeface="Source Sans Pro"/>
                <a:cs typeface="Source Sans Pro"/>
                <a:sym typeface="Source Sans Pro"/>
              </a:rPr>
              <a:t>LOGOTIPO PURO:</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a:ea typeface="Source Sans Pro"/>
                <a:cs typeface="Source Sans Pro"/>
                <a:sym typeface="Source Sans Pro"/>
              </a:rPr>
              <a:t>El término ‘logotipo’ o ‘logo’ se refiere a nombres propios, completos o abreviados, y, por consiguiente, a letras, cifras y palabras escritas con cierto clase de fuente, tipografía o caligrafía, sobre todo, estilizada o con algún diseño que las destaque. </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rgbClr val="000000"/>
                </a:solidFill>
                <a:latin typeface="Source Sans Pro"/>
                <a:ea typeface="Source Sans Pro"/>
                <a:cs typeface="Source Sans Pro"/>
                <a:sym typeface="Source Sans Pro"/>
              </a:rPr>
              <a:t>Un logotipo puro es un identificador visual o gráfico (o un signo distintivo) formado (únicamente) por letras, cifras o palabras. </a:t>
            </a:r>
            <a:endParaRPr sz="2000" b="0" i="0" u="none" strike="noStrike" cap="none">
              <a:solidFill>
                <a:srgbClr val="691C20"/>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
          <p:cNvSpPr txBox="1"/>
          <p:nvPr/>
        </p:nvSpPr>
        <p:spPr>
          <a:xfrm>
            <a:off x="534834" y="1080181"/>
            <a:ext cx="925077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FUNDAMENTOS DEL DISEÑO. Tipos de marcas:</a:t>
            </a:r>
            <a:endParaRPr/>
          </a:p>
          <a:p>
            <a:pPr marL="0" marR="0" lvl="0" indent="0" algn="l" rtl="0">
              <a:lnSpc>
                <a:spcPct val="100000"/>
              </a:lnSpc>
              <a:spcBef>
                <a:spcPts val="0"/>
              </a:spcBef>
              <a:spcAft>
                <a:spcPts val="0"/>
              </a:spcAft>
              <a:buClr>
                <a:srgbClr val="000000"/>
              </a:buClr>
              <a:buSzPts val="3000"/>
              <a:buFont typeface="Arial"/>
              <a:buNone/>
            </a:pPr>
            <a:r>
              <a:rPr lang="es-MX" sz="3000" b="1" i="0" u="none" strike="noStrike" cap="none">
                <a:solidFill>
                  <a:srgbClr val="691C20"/>
                </a:solidFill>
                <a:latin typeface="Source Sans Pro"/>
                <a:ea typeface="Source Sans Pro"/>
                <a:cs typeface="Source Sans Pro"/>
                <a:sym typeface="Source Sans Pro"/>
              </a:rPr>
              <a:t>IDENTIFICADOR NOMINAL.</a:t>
            </a:r>
            <a:endParaRPr sz="1400" b="1" i="0" u="none" strike="noStrike" cap="none">
              <a:solidFill>
                <a:srgbClr val="000000"/>
              </a:solidFill>
              <a:latin typeface="Source Sans Pro"/>
              <a:ea typeface="Source Sans Pro"/>
              <a:cs typeface="Source Sans Pro"/>
              <a:sym typeface="Source Sans Pro"/>
            </a:endParaRPr>
          </a:p>
        </p:txBody>
      </p:sp>
      <p:grpSp>
        <p:nvGrpSpPr>
          <p:cNvPr id="857" name="Google Shape;857;p7"/>
          <p:cNvGrpSpPr/>
          <p:nvPr/>
        </p:nvGrpSpPr>
        <p:grpSpPr>
          <a:xfrm>
            <a:off x="510746" y="148637"/>
            <a:ext cx="11535052" cy="877202"/>
            <a:chOff x="510746" y="148637"/>
            <a:chExt cx="11535052" cy="877202"/>
          </a:xfrm>
        </p:grpSpPr>
        <p:sp>
          <p:nvSpPr>
            <p:cNvPr id="858" name="Google Shape;858;p7"/>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p7"/>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0" name="Google Shape;860;p7"/>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1" name="Google Shape;861;p7"/>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862" name="Google Shape;862;p7"/>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863" name="Google Shape;863;p7"/>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864" name="Google Shape;864;p7"/>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865" name="Google Shape;865;p7"/>
          <p:cNvSpPr txBox="1"/>
          <p:nvPr/>
        </p:nvSpPr>
        <p:spPr>
          <a:xfrm>
            <a:off x="5613009" y="2515624"/>
            <a:ext cx="6414869"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s-MX" sz="2800" b="1" i="0" u="none" strike="noStrike" cap="none">
                <a:solidFill>
                  <a:srgbClr val="691C20"/>
                </a:solidFill>
                <a:latin typeface="Source Sans Pro"/>
                <a:ea typeface="Source Sans Pro"/>
                <a:cs typeface="Source Sans Pro"/>
                <a:sym typeface="Source Sans Pro"/>
              </a:rPr>
              <a:t>LOGOTIPO CON ACCESORIO:</a:t>
            </a:r>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000000"/>
                </a:solidFill>
                <a:latin typeface="Source Sans Pro"/>
                <a:ea typeface="Source Sans Pro"/>
                <a:cs typeface="Source Sans Pro"/>
                <a:sym typeface="Source Sans Pro"/>
              </a:rPr>
              <a:t>Un logotipo con accesorio es en conjunto con una imagen, que, como puede suceder con los fondos, se encuentra desprovista de capacidad para identificar y por eso mismo, no da lugar a un logotipo con símbolo o un imagotipo.</a:t>
            </a:r>
            <a:endParaRPr sz="1800" b="0" i="0" u="none" strike="noStrike" cap="none">
              <a:solidFill>
                <a:srgbClr val="691C20"/>
              </a:solidFill>
              <a:latin typeface="Source Sans Pro"/>
              <a:ea typeface="Source Sans Pro"/>
              <a:cs typeface="Source Sans Pro"/>
              <a:sym typeface="Source Sans Pro"/>
            </a:endParaRPr>
          </a:p>
        </p:txBody>
      </p:sp>
      <p:grpSp>
        <p:nvGrpSpPr>
          <p:cNvPr id="866" name="Google Shape;866;p7"/>
          <p:cNvGrpSpPr/>
          <p:nvPr/>
        </p:nvGrpSpPr>
        <p:grpSpPr>
          <a:xfrm>
            <a:off x="510746" y="2255655"/>
            <a:ext cx="4652097" cy="4067554"/>
            <a:chOff x="510746" y="2255655"/>
            <a:chExt cx="4652097" cy="4067554"/>
          </a:xfrm>
        </p:grpSpPr>
        <p:pic>
          <p:nvPicPr>
            <p:cNvPr id="867" name="Google Shape;867;p7"/>
            <p:cNvPicPr preferRelativeResize="0"/>
            <p:nvPr/>
          </p:nvPicPr>
          <p:blipFill rotWithShape="1">
            <a:blip r:embed="rId5">
              <a:alphaModFix/>
            </a:blip>
            <a:srcRect l="63450" t="51669" b="15826"/>
            <a:stretch/>
          </p:blipFill>
          <p:spPr>
            <a:xfrm>
              <a:off x="589006" y="2255655"/>
              <a:ext cx="4573837" cy="4067554"/>
            </a:xfrm>
            <a:prstGeom prst="rect">
              <a:avLst/>
            </a:prstGeom>
            <a:noFill/>
            <a:ln>
              <a:noFill/>
            </a:ln>
          </p:spPr>
        </p:pic>
        <p:sp>
          <p:nvSpPr>
            <p:cNvPr id="868" name="Google Shape;868;p7"/>
            <p:cNvSpPr/>
            <p:nvPr/>
          </p:nvSpPr>
          <p:spPr>
            <a:xfrm>
              <a:off x="510746" y="2515624"/>
              <a:ext cx="234842" cy="3840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8"/>
          <p:cNvSpPr txBox="1"/>
          <p:nvPr/>
        </p:nvSpPr>
        <p:spPr>
          <a:xfrm>
            <a:off x="569085" y="1569188"/>
            <a:ext cx="1092054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3000" b="0" i="0" u="none" strike="noStrike" cap="none">
                <a:solidFill>
                  <a:srgbClr val="691C20"/>
                </a:solidFill>
                <a:latin typeface="Source Sans Pro"/>
                <a:ea typeface="Source Sans Pro"/>
                <a:cs typeface="Source Sans Pro"/>
                <a:sym typeface="Source Sans Pro"/>
              </a:rPr>
              <a:t>FUNDAMENTOS DEL DISEÑO. Elementos del diseño:</a:t>
            </a:r>
            <a:endParaRPr/>
          </a:p>
        </p:txBody>
      </p:sp>
      <p:grpSp>
        <p:nvGrpSpPr>
          <p:cNvPr id="874" name="Google Shape;874;p8"/>
          <p:cNvGrpSpPr/>
          <p:nvPr/>
        </p:nvGrpSpPr>
        <p:grpSpPr>
          <a:xfrm>
            <a:off x="510746" y="148637"/>
            <a:ext cx="11535052" cy="877202"/>
            <a:chOff x="510746" y="148637"/>
            <a:chExt cx="11535052" cy="877202"/>
          </a:xfrm>
        </p:grpSpPr>
        <p:sp>
          <p:nvSpPr>
            <p:cNvPr id="875" name="Google Shape;875;p8"/>
            <p:cNvSpPr/>
            <p:nvPr/>
          </p:nvSpPr>
          <p:spPr>
            <a:xfrm>
              <a:off x="589006" y="148637"/>
              <a:ext cx="3534032" cy="127687"/>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6" name="Google Shape;876;p8"/>
            <p:cNvSpPr/>
            <p:nvPr/>
          </p:nvSpPr>
          <p:spPr>
            <a:xfrm>
              <a:off x="4244548" y="148637"/>
              <a:ext cx="3754394" cy="127688"/>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7" name="Google Shape;877;p8"/>
            <p:cNvSpPr/>
            <p:nvPr/>
          </p:nvSpPr>
          <p:spPr>
            <a:xfrm>
              <a:off x="8122508" y="148637"/>
              <a:ext cx="3645245" cy="127687"/>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78" name="Google Shape;878;p8"/>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879" name="Google Shape;879;p8"/>
            <p:cNvSpPr txBox="1"/>
            <p:nvPr/>
          </p:nvSpPr>
          <p:spPr>
            <a:xfrm>
              <a:off x="10249950" y="718920"/>
              <a:ext cx="179584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200" b="0" i="0" u="none" strike="noStrike" cap="none">
                  <a:solidFill>
                    <a:srgbClr val="6F7271"/>
                  </a:solidFill>
                  <a:latin typeface="Source Sans Pro"/>
                  <a:ea typeface="Source Sans Pro"/>
                  <a:cs typeface="Source Sans Pro"/>
                  <a:sym typeface="Source Sans Pro"/>
                </a:rPr>
                <a:t>Autonomía Económica</a:t>
              </a:r>
              <a:endParaRPr/>
            </a:p>
          </p:txBody>
        </p:sp>
        <p:sp>
          <p:nvSpPr>
            <p:cNvPr id="880" name="Google Shape;880;p8"/>
            <p:cNvSpPr txBox="1"/>
            <p:nvPr/>
          </p:nvSpPr>
          <p:spPr>
            <a:xfrm>
              <a:off x="510746" y="351404"/>
              <a:ext cx="35093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a:p>
          </p:txBody>
        </p:sp>
        <p:pic>
          <p:nvPicPr>
            <p:cNvPr id="881" name="Google Shape;881;p8"/>
            <p:cNvPicPr preferRelativeResize="0"/>
            <p:nvPr/>
          </p:nvPicPr>
          <p:blipFill rotWithShape="1">
            <a:blip r:embed="rId4">
              <a:alphaModFix/>
            </a:blip>
            <a:srcRect/>
            <a:stretch/>
          </p:blipFill>
          <p:spPr>
            <a:xfrm>
              <a:off x="7434434" y="386378"/>
              <a:ext cx="2550452" cy="639461"/>
            </a:xfrm>
            <a:prstGeom prst="rect">
              <a:avLst/>
            </a:prstGeom>
            <a:noFill/>
            <a:ln>
              <a:noFill/>
            </a:ln>
          </p:spPr>
        </p:pic>
      </p:grpSp>
      <p:sp>
        <p:nvSpPr>
          <p:cNvPr id="882" name="Google Shape;882;p8"/>
          <p:cNvSpPr txBox="1"/>
          <p:nvPr/>
        </p:nvSpPr>
        <p:spPr>
          <a:xfrm>
            <a:off x="6096000" y="2467982"/>
            <a:ext cx="5658679"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MX" sz="2400" b="0" i="0" u="none" strike="noStrike" cap="none">
                <a:solidFill>
                  <a:srgbClr val="333333"/>
                </a:solidFill>
                <a:latin typeface="Source Sans Pro"/>
                <a:ea typeface="Source Sans Pro"/>
                <a:cs typeface="Source Sans Pro"/>
                <a:sym typeface="Source Sans Pro"/>
              </a:rPr>
              <a:t>El estilo gráfico es una serie de características morfológicas definidas para los diferentes elementos que componen una pieza de comunicación. Ejemplo de ello es el tratamiento de las imágenes, el estilo de las fuentes, las gamas cromáticas, el uso de iconos, su nivel de abstracción, la implementación de texturas y los formatos que se utilizan entre otros.</a:t>
            </a:r>
            <a:endParaRPr sz="2400" b="0" i="0" u="none" strike="noStrike" cap="none">
              <a:solidFill>
                <a:srgbClr val="000000"/>
              </a:solidFill>
              <a:latin typeface="Source Sans Pro"/>
              <a:ea typeface="Source Sans Pro"/>
              <a:cs typeface="Source Sans Pro"/>
              <a:sym typeface="Source Sans Pro"/>
            </a:endParaRPr>
          </a:p>
        </p:txBody>
      </p:sp>
      <p:pic>
        <p:nvPicPr>
          <p:cNvPr id="883" name="Google Shape;883;p8"/>
          <p:cNvPicPr preferRelativeResize="0"/>
          <p:nvPr/>
        </p:nvPicPr>
        <p:blipFill rotWithShape="1">
          <a:blip r:embed="rId5">
            <a:alphaModFix/>
          </a:blip>
          <a:srcRect t="8262" b="11903"/>
          <a:stretch/>
        </p:blipFill>
        <p:spPr>
          <a:xfrm>
            <a:off x="437321" y="2594413"/>
            <a:ext cx="5566774" cy="2958248"/>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Panorámica</PresentationFormat>
  <Paragraphs>80</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León</dc:creator>
  <cp:lastModifiedBy>Edgar León</cp:lastModifiedBy>
  <cp:revision>1</cp:revision>
  <dcterms:created xsi:type="dcterms:W3CDTF">2022-09-12T20:11:36Z</dcterms:created>
  <dcterms:modified xsi:type="dcterms:W3CDTF">2022-09-12T20:12:32Z</dcterms:modified>
</cp:coreProperties>
</file>