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7"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5789B-8521-4359-8F04-D8C697F59BB7}" type="datetimeFigureOut">
              <a:rPr lang="es-MX" smtClean="0"/>
              <a:t>12/09/2022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DA006-51F1-4CB6-8F8D-47D95105539E}" type="slidenum">
              <a:rPr lang="es-MX" smtClean="0"/>
              <a:t>‹Nº›</a:t>
            </a:fld>
            <a:endParaRPr lang="es-MX"/>
          </a:p>
        </p:txBody>
      </p:sp>
    </p:spTree>
    <p:extLst>
      <p:ext uri="{BB962C8B-B14F-4D97-AF65-F5344CB8AC3E}">
        <p14:creationId xmlns:p14="http://schemas.microsoft.com/office/powerpoint/2010/main" val="302839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11f8c150ba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g11f8c150ba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f8c150bad_0_4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6" name="Google Shape;566;g11f8c150bad_0_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1f8c150bad_0_46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0" name="Google Shape;580;g11f8c150bad_0_4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11f8c150bad_0_47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5" name="Google Shape;595;g11f8c150bad_0_4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11f8c150bad_0_49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0" name="Google Shape;610;g11f8c150bad_0_4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11f8c150bad_0_5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5" name="Google Shape;625;g11f8c150bad_0_5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11f8c150bad_0_5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0" name="Google Shape;640;g11f8c150bad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g11f8c150bad_0_5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5" name="Google Shape;655;g11f8c150bad_0_5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g11f8c150bad_0_5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0" name="Google Shape;670;g11f8c150bad_0_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1f8c150bad_0_5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5" name="Google Shape;685;g11f8c150bad_0_5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11f8c150bad_0_5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0" name="Google Shape;700;g11f8c150bad_0_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g11f8c150bad_0_3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g11f8c150bad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2"/>
        <p:cNvGrpSpPr/>
        <p:nvPr/>
      </p:nvGrpSpPr>
      <p:grpSpPr>
        <a:xfrm>
          <a:off x="0" y="0"/>
          <a:ext cx="0" cy="0"/>
          <a:chOff x="0" y="0"/>
          <a:chExt cx="0" cy="0"/>
        </a:xfrm>
      </p:grpSpPr>
      <p:sp>
        <p:nvSpPr>
          <p:cNvPr id="713" name="Google Shape;713;g11f8c150bad_0_5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4" name="Google Shape;714;g11f8c150bad_0_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1f8c150bad_0_6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g11f8c150bad_0_6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1f8c150bad_0_35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1" name="Google Shape;461;g11f8c150bad_0_3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1f8c150bad_0_36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6" name="Google Shape;476;g11f8c150bad_0_3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g11f8c150bad_0_38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1" name="Google Shape;491;g11f8c150bad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g11f8c150bad_0_3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g11f8c150bad_0_3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11f8c150bad_0_4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1" name="Google Shape;521;g11f8c150bad_0_4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1f8c150bad_0_4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g11f8c150bad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1f8c150bad_0_4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1" name="Google Shape;551;g11f8c150bad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74DAC7-D612-C260-361E-C5BE079F6EB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CB86B855-77C1-FDE3-AF84-07C977C88A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900A6A3-2496-DA3E-8DBF-956AF049FE11}"/>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5" name="Marcador de pie de página 4">
            <a:extLst>
              <a:ext uri="{FF2B5EF4-FFF2-40B4-BE49-F238E27FC236}">
                <a16:creationId xmlns:a16="http://schemas.microsoft.com/office/drawing/2014/main" id="{E10714A4-D58E-60A8-85CB-705C20156C7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10394437-D6D6-3BDF-0C61-E84F27977C30}"/>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2656983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90C66-F0FF-2AC6-229E-EDA8E64E54E8}"/>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18B07408-7E99-8EA6-45E9-FEE310F9E71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D303044C-D507-FFBC-C0F8-F343184CA24A}"/>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5" name="Marcador de pie de página 4">
            <a:extLst>
              <a:ext uri="{FF2B5EF4-FFF2-40B4-BE49-F238E27FC236}">
                <a16:creationId xmlns:a16="http://schemas.microsoft.com/office/drawing/2014/main" id="{813F2DB3-1E96-C92D-5300-D0482AE12D6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8DA4BB-C3F0-0073-C968-53415577C3E8}"/>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2745313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AA4CE-7B87-A681-0269-AAC346BCD31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C4D38DCD-C0FB-BD84-351C-F0B6C6A2EC8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CC26AD94-8BC2-7BCE-4F69-8924CBB708C4}"/>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5" name="Marcador de pie de página 4">
            <a:extLst>
              <a:ext uri="{FF2B5EF4-FFF2-40B4-BE49-F238E27FC236}">
                <a16:creationId xmlns:a16="http://schemas.microsoft.com/office/drawing/2014/main" id="{FE5501F6-93B7-D10E-1448-A0DAB44137FE}"/>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6F68E0B-43A5-5846-706D-A05A597842E5}"/>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181282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65878-20EA-5309-8A0B-473C3D5BB19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DAD534DC-7908-3751-2CA3-5FE82235065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988AC1E9-D292-9D88-01E1-76E78223E967}"/>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5" name="Marcador de pie de página 4">
            <a:extLst>
              <a:ext uri="{FF2B5EF4-FFF2-40B4-BE49-F238E27FC236}">
                <a16:creationId xmlns:a16="http://schemas.microsoft.com/office/drawing/2014/main" id="{50DCA129-8F6D-6AE2-4E53-B6EF2897BD1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24DFB4F-AD77-2284-D31E-D562B493D0DA}"/>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285788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0F182-3C12-254E-7230-526B88B46F7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BBB15F17-7850-3A70-5F59-FFDEC10859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D9CDA5D-CC49-3843-0EE5-B5644E84A180}"/>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5" name="Marcador de pie de página 4">
            <a:extLst>
              <a:ext uri="{FF2B5EF4-FFF2-40B4-BE49-F238E27FC236}">
                <a16:creationId xmlns:a16="http://schemas.microsoft.com/office/drawing/2014/main" id="{595D23AE-595F-F4F9-9D5B-4FBEEE56EABB}"/>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CF8C7E2-682C-FCFC-D3A9-7EEC2E9A33FF}"/>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3762708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CC5BAB-10AC-8702-00F9-68E5BF09A6E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9182D4A-13AA-9B6C-ECC0-0BDC669BE9C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53D6A13-8E82-68F8-0082-2ACD4A4D6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BCADB6D2-C33E-5181-82BD-5330013A89CF}"/>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6" name="Marcador de pie de página 5">
            <a:extLst>
              <a:ext uri="{FF2B5EF4-FFF2-40B4-BE49-F238E27FC236}">
                <a16:creationId xmlns:a16="http://schemas.microsoft.com/office/drawing/2014/main" id="{D0F13CE1-2EE4-2821-71E6-4DB4923A517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E3B120C-088A-F318-321F-C527EF5378A5}"/>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3621789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E1025C-5AE1-F590-581E-3CEB958CBB2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EF293FE9-9D17-AE08-1EE5-E9E0F6B99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547D212-F8A9-58D8-28CA-8117E614A41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2FE538B-792F-2DD3-3815-4B0940A501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AE2A719-32B7-B2B5-B5A0-84624F0466C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88B15C8A-9616-1A24-6BC8-7A8169CB03A1}"/>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8" name="Marcador de pie de página 7">
            <a:extLst>
              <a:ext uri="{FF2B5EF4-FFF2-40B4-BE49-F238E27FC236}">
                <a16:creationId xmlns:a16="http://schemas.microsoft.com/office/drawing/2014/main" id="{3C6D1D3F-9FFD-02AE-B002-07D03B6FDC85}"/>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D8751404-EF4B-0C11-E913-22E90D86C3E5}"/>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266671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5CF237-6347-19D8-0B1D-8E367EA526BC}"/>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C94738BF-8463-8824-C0BA-CC5154B6BE35}"/>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4" name="Marcador de pie de página 3">
            <a:extLst>
              <a:ext uri="{FF2B5EF4-FFF2-40B4-BE49-F238E27FC236}">
                <a16:creationId xmlns:a16="http://schemas.microsoft.com/office/drawing/2014/main" id="{C98747BB-471B-587A-7956-155B89E177AB}"/>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E48E2FA9-49FB-2361-8243-2DB66E5D8D96}"/>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3969708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0A8FE1CC-80F7-6737-2FE9-F863C64EEF3A}"/>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3" name="Marcador de pie de página 2">
            <a:extLst>
              <a:ext uri="{FF2B5EF4-FFF2-40B4-BE49-F238E27FC236}">
                <a16:creationId xmlns:a16="http://schemas.microsoft.com/office/drawing/2014/main" id="{57298AA4-A191-90F6-836F-E33546FD8AA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A80BC050-CEA6-26B0-63B1-8799ED54F0FC}"/>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268270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A158FB-600A-186A-6236-36439086BA4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BB863BD-F428-0DF5-26ED-C12B027FC0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39164BDF-0B04-62F4-1663-1B93F345DB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5695111-7B4F-DBBF-C2C8-E4621B5C0697}"/>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6" name="Marcador de pie de página 5">
            <a:extLst>
              <a:ext uri="{FF2B5EF4-FFF2-40B4-BE49-F238E27FC236}">
                <a16:creationId xmlns:a16="http://schemas.microsoft.com/office/drawing/2014/main" id="{53BCC1BC-C689-3911-8508-445253B092B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F315D8E3-9A24-7CB3-2201-CB4FB1B0DE6B}"/>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3854695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8152D-129B-F11B-579B-01B8EE91DF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C578C4D2-EC9F-F64F-9919-91BC161C6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64779533-DA9C-6F1C-9A4D-BE4D76961F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01968D8-2244-85EB-02CE-E46BE0920974}"/>
              </a:ext>
            </a:extLst>
          </p:cNvPr>
          <p:cNvSpPr>
            <a:spLocks noGrp="1"/>
          </p:cNvSpPr>
          <p:nvPr>
            <p:ph type="dt" sz="half" idx="10"/>
          </p:nvPr>
        </p:nvSpPr>
        <p:spPr/>
        <p:txBody>
          <a:bodyPr/>
          <a:lstStyle/>
          <a:p>
            <a:fld id="{1781C783-62E3-4265-9F63-C5CCFFB44764}" type="datetimeFigureOut">
              <a:rPr lang="es-MX" smtClean="0"/>
              <a:t>12/09/2022</a:t>
            </a:fld>
            <a:endParaRPr lang="es-MX"/>
          </a:p>
        </p:txBody>
      </p:sp>
      <p:sp>
        <p:nvSpPr>
          <p:cNvPr id="6" name="Marcador de pie de página 5">
            <a:extLst>
              <a:ext uri="{FF2B5EF4-FFF2-40B4-BE49-F238E27FC236}">
                <a16:creationId xmlns:a16="http://schemas.microsoft.com/office/drawing/2014/main" id="{B18089C2-D2CD-6AB2-9816-8A912498C55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4EA2BFDE-685D-916B-2E9C-92629EE90CF8}"/>
              </a:ext>
            </a:extLst>
          </p:cNvPr>
          <p:cNvSpPr>
            <a:spLocks noGrp="1"/>
          </p:cNvSpPr>
          <p:nvPr>
            <p:ph type="sldNum" sz="quarter" idx="12"/>
          </p:nvPr>
        </p:nvSpPr>
        <p:spPr/>
        <p:txBody>
          <a:bodyPr/>
          <a:lstStyle/>
          <a:p>
            <a:fld id="{841DD603-AB66-4E7D-A45A-D6E8AC9073EF}" type="slidenum">
              <a:rPr lang="es-MX" smtClean="0"/>
              <a:t>‹Nº›</a:t>
            </a:fld>
            <a:endParaRPr lang="es-MX"/>
          </a:p>
        </p:txBody>
      </p:sp>
    </p:spTree>
    <p:extLst>
      <p:ext uri="{BB962C8B-B14F-4D97-AF65-F5344CB8AC3E}">
        <p14:creationId xmlns:p14="http://schemas.microsoft.com/office/powerpoint/2010/main" val="160627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1CA28BE-D619-8A39-1EAF-91BE17A541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343302B-D8B1-5C3C-809E-7FF1F16796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B32A31B-CC1A-61C9-E664-543F84037C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81C783-62E3-4265-9F63-C5CCFFB44764}" type="datetimeFigureOut">
              <a:rPr lang="es-MX" smtClean="0"/>
              <a:t>12/09/2022</a:t>
            </a:fld>
            <a:endParaRPr lang="es-MX"/>
          </a:p>
        </p:txBody>
      </p:sp>
      <p:sp>
        <p:nvSpPr>
          <p:cNvPr id="5" name="Marcador de pie de página 4">
            <a:extLst>
              <a:ext uri="{FF2B5EF4-FFF2-40B4-BE49-F238E27FC236}">
                <a16:creationId xmlns:a16="http://schemas.microsoft.com/office/drawing/2014/main" id="{21E2553D-222B-D376-3AAC-9E2C76A1FC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335204F8-76B3-3143-141D-F33694084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1DD603-AB66-4E7D-A45A-D6E8AC9073EF}" type="slidenum">
              <a:rPr lang="es-MX" smtClean="0"/>
              <a:t>‹Nº›</a:t>
            </a:fld>
            <a:endParaRPr lang="es-MX"/>
          </a:p>
        </p:txBody>
      </p:sp>
    </p:spTree>
    <p:extLst>
      <p:ext uri="{BB962C8B-B14F-4D97-AF65-F5344CB8AC3E}">
        <p14:creationId xmlns:p14="http://schemas.microsoft.com/office/powerpoint/2010/main" val="1070373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hyperlink" Target="https://drive.google.com/drive/folders/1nQPkrKBbRqDr0FhL2c7uS_ymPyaBcoql?usp=sharing"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g11f8c150bad_0_0"/>
          <p:cNvSpPr/>
          <p:nvPr/>
        </p:nvSpPr>
        <p:spPr>
          <a:xfrm>
            <a:off x="424249" y="1811399"/>
            <a:ext cx="11343600" cy="4236300"/>
          </a:xfrm>
          <a:prstGeom prst="rect">
            <a:avLst/>
          </a:prstGeom>
          <a:solidFill>
            <a:srgbClr val="691C2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5" name="Google Shape;85;g11f8c150bad_0_0"/>
          <p:cNvSpPr txBox="1"/>
          <p:nvPr/>
        </p:nvSpPr>
        <p:spPr>
          <a:xfrm>
            <a:off x="431234" y="1105872"/>
            <a:ext cx="1125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1" i="0" u="none" strike="noStrike" cap="none">
                <a:solidFill>
                  <a:srgbClr val="691C20"/>
                </a:solidFill>
                <a:latin typeface="Source Sans Pro"/>
                <a:ea typeface="Source Sans Pro"/>
                <a:cs typeface="Source Sans Pro"/>
                <a:sym typeface="Source Sans Pro"/>
              </a:rPr>
              <a:t>TALLER LOGOS E IDENTIDAD DE MARCA</a:t>
            </a:r>
            <a:endParaRPr sz="1400" b="1" i="0" u="none" strike="noStrike" cap="none">
              <a:solidFill>
                <a:srgbClr val="000000"/>
              </a:solidFill>
              <a:latin typeface="Source Sans Pro"/>
              <a:ea typeface="Source Sans Pro"/>
              <a:cs typeface="Source Sans Pro"/>
              <a:sym typeface="Source Sans Pro"/>
            </a:endParaRPr>
          </a:p>
        </p:txBody>
      </p:sp>
      <p:grpSp>
        <p:nvGrpSpPr>
          <p:cNvPr id="86" name="Google Shape;86;g11f8c150bad_0_0"/>
          <p:cNvGrpSpPr/>
          <p:nvPr/>
        </p:nvGrpSpPr>
        <p:grpSpPr>
          <a:xfrm>
            <a:off x="510746" y="148637"/>
            <a:ext cx="11535004" cy="877202"/>
            <a:chOff x="510746" y="148637"/>
            <a:chExt cx="11535004" cy="877202"/>
          </a:xfrm>
        </p:grpSpPr>
        <p:sp>
          <p:nvSpPr>
            <p:cNvPr id="87" name="Google Shape;87;g11f8c150bad_0_0"/>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8" name="Google Shape;88;g11f8c150bad_0_0"/>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89" name="Google Shape;89;g11f8c150bad_0_0"/>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0" name="Google Shape;90;g11f8c150bad_0_0"/>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91" name="Google Shape;91;g11f8c150bad_0_0"/>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92" name="Google Shape;92;g11f8c150bad_0_0"/>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93" name="Google Shape;93;g11f8c150bad_0_0"/>
            <p:cNvPicPr preferRelativeResize="0"/>
            <p:nvPr/>
          </p:nvPicPr>
          <p:blipFill rotWithShape="1">
            <a:blip r:embed="rId4">
              <a:alphaModFix/>
            </a:blip>
            <a:srcRect/>
            <a:stretch/>
          </p:blipFill>
          <p:spPr>
            <a:xfrm>
              <a:off x="7434434" y="386378"/>
              <a:ext cx="2550450" cy="639461"/>
            </a:xfrm>
            <a:prstGeom prst="rect">
              <a:avLst/>
            </a:prstGeom>
            <a:noFill/>
            <a:ln>
              <a:noFill/>
            </a:ln>
          </p:spPr>
        </p:pic>
      </p:grpSp>
      <p:pic>
        <p:nvPicPr>
          <p:cNvPr id="94" name="Google Shape;94;g11f8c150bad_0_0"/>
          <p:cNvPicPr preferRelativeResize="0"/>
          <p:nvPr/>
        </p:nvPicPr>
        <p:blipFill rotWithShape="1">
          <a:blip r:embed="rId5">
            <a:alphaModFix/>
          </a:blip>
          <a:srcRect/>
          <a:stretch/>
        </p:blipFill>
        <p:spPr>
          <a:xfrm>
            <a:off x="2679381" y="1672860"/>
            <a:ext cx="6265838" cy="4294607"/>
          </a:xfrm>
          <a:prstGeom prst="rect">
            <a:avLst/>
          </a:prstGeom>
          <a:noFill/>
          <a:ln>
            <a:noFill/>
          </a:ln>
        </p:spPr>
      </p:pic>
      <p:sp>
        <p:nvSpPr>
          <p:cNvPr id="95" name="Google Shape;95;g11f8c150bad_0_0"/>
          <p:cNvSpPr txBox="1"/>
          <p:nvPr/>
        </p:nvSpPr>
        <p:spPr>
          <a:xfrm>
            <a:off x="583634" y="6153828"/>
            <a:ext cx="1125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dirty="0">
                <a:solidFill>
                  <a:srgbClr val="691C20"/>
                </a:solidFill>
                <a:latin typeface="Source Sans Pro"/>
                <a:ea typeface="Source Sans Pro"/>
                <a:cs typeface="Source Sans Pro"/>
                <a:sym typeface="Source Sans Pro"/>
              </a:rPr>
              <a:t>CAPACITACIÓN PARA TALLERISTAS  </a:t>
            </a:r>
            <a:r>
              <a:rPr lang="es-MX" sz="3000" b="0" i="0" u="none" strike="noStrike" cap="none">
                <a:solidFill>
                  <a:srgbClr val="691C20"/>
                </a:solidFill>
                <a:latin typeface="Source Sans Pro"/>
                <a:ea typeface="Source Sans Pro"/>
                <a:cs typeface="Source Sans Pro"/>
                <a:sym typeface="Source Sans Pro"/>
              </a:rPr>
              <a:t>MÓDULO 2 </a:t>
            </a:r>
            <a:endParaRPr sz="1400" b="0" i="0" u="none" strike="noStrike" cap="none" dirty="0">
              <a:solidFill>
                <a:srgbClr val="000000"/>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Google Shape;568;g11f8c150bad_0_452"/>
          <p:cNvSpPr txBox="1"/>
          <p:nvPr/>
        </p:nvSpPr>
        <p:spPr>
          <a:xfrm>
            <a:off x="476296" y="1025839"/>
            <a:ext cx="29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Análisis FODA</a:t>
            </a:r>
            <a:endParaRPr sz="1400" b="0" i="0" u="none" strike="noStrike" cap="none">
              <a:solidFill>
                <a:srgbClr val="000000"/>
              </a:solidFill>
              <a:latin typeface="Source Sans Pro"/>
              <a:ea typeface="Source Sans Pro"/>
              <a:cs typeface="Source Sans Pro"/>
              <a:sym typeface="Source Sans Pro"/>
            </a:endParaRPr>
          </a:p>
        </p:txBody>
      </p:sp>
      <p:grpSp>
        <p:nvGrpSpPr>
          <p:cNvPr id="569" name="Google Shape;569;g11f8c150bad_0_452"/>
          <p:cNvGrpSpPr/>
          <p:nvPr/>
        </p:nvGrpSpPr>
        <p:grpSpPr>
          <a:xfrm>
            <a:off x="510746" y="148637"/>
            <a:ext cx="11535004" cy="877202"/>
            <a:chOff x="510746" y="148637"/>
            <a:chExt cx="11535004" cy="877202"/>
          </a:xfrm>
        </p:grpSpPr>
        <p:sp>
          <p:nvSpPr>
            <p:cNvPr id="570" name="Google Shape;570;g11f8c150bad_0_452"/>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1" name="Google Shape;571;g11f8c150bad_0_452"/>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2" name="Google Shape;572;g11f8c150bad_0_452"/>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73" name="Google Shape;573;g11f8c150bad_0_452"/>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574" name="Google Shape;574;g11f8c150bad_0_452"/>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575" name="Google Shape;575;g11f8c150bad_0_452"/>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576" name="Google Shape;576;g11f8c150bad_0_452"/>
            <p:cNvPicPr preferRelativeResize="0"/>
            <p:nvPr/>
          </p:nvPicPr>
          <p:blipFill rotWithShape="1">
            <a:blip r:embed="rId4">
              <a:alphaModFix/>
            </a:blip>
            <a:srcRect/>
            <a:stretch/>
          </p:blipFill>
          <p:spPr>
            <a:xfrm>
              <a:off x="7434434" y="386378"/>
              <a:ext cx="2550450" cy="639461"/>
            </a:xfrm>
            <a:prstGeom prst="rect">
              <a:avLst/>
            </a:prstGeom>
            <a:noFill/>
            <a:ln>
              <a:noFill/>
            </a:ln>
          </p:spPr>
        </p:pic>
      </p:grpSp>
      <p:pic>
        <p:nvPicPr>
          <p:cNvPr id="577" name="Google Shape;577;g11f8c150bad_0_452"/>
          <p:cNvPicPr preferRelativeResize="0"/>
          <p:nvPr/>
        </p:nvPicPr>
        <p:blipFill rotWithShape="1">
          <a:blip r:embed="rId5">
            <a:alphaModFix/>
          </a:blip>
          <a:srcRect b="8759"/>
          <a:stretch/>
        </p:blipFill>
        <p:spPr>
          <a:xfrm>
            <a:off x="3192623" y="1161557"/>
            <a:ext cx="5858243" cy="53450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g11f8c150bad_0_465"/>
          <p:cNvSpPr txBox="1"/>
          <p:nvPr/>
        </p:nvSpPr>
        <p:spPr>
          <a:xfrm>
            <a:off x="476296" y="1025839"/>
            <a:ext cx="29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Análisis FODA</a:t>
            </a:r>
            <a:endParaRPr sz="1400" b="0" i="0" u="none" strike="noStrike" cap="none">
              <a:solidFill>
                <a:srgbClr val="000000"/>
              </a:solidFill>
              <a:latin typeface="Source Sans Pro"/>
              <a:ea typeface="Source Sans Pro"/>
              <a:cs typeface="Source Sans Pro"/>
              <a:sym typeface="Source Sans Pro"/>
            </a:endParaRPr>
          </a:p>
        </p:txBody>
      </p:sp>
      <p:grpSp>
        <p:nvGrpSpPr>
          <p:cNvPr id="583" name="Google Shape;583;g11f8c150bad_0_465"/>
          <p:cNvGrpSpPr/>
          <p:nvPr/>
        </p:nvGrpSpPr>
        <p:grpSpPr>
          <a:xfrm>
            <a:off x="510746" y="148637"/>
            <a:ext cx="11535004" cy="877202"/>
            <a:chOff x="510746" y="148637"/>
            <a:chExt cx="11535004" cy="877202"/>
          </a:xfrm>
        </p:grpSpPr>
        <p:sp>
          <p:nvSpPr>
            <p:cNvPr id="584" name="Google Shape;584;g11f8c150bad_0_465"/>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5" name="Google Shape;585;g11f8c150bad_0_465"/>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6" name="Google Shape;586;g11f8c150bad_0_465"/>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87" name="Google Shape;587;g11f8c150bad_0_465"/>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588" name="Google Shape;588;g11f8c150bad_0_465"/>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589" name="Google Shape;589;g11f8c150bad_0_465"/>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590" name="Google Shape;590;g11f8c150bad_0_465"/>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591" name="Google Shape;591;g11f8c150bad_0_465"/>
          <p:cNvSpPr txBox="1"/>
          <p:nvPr/>
        </p:nvSpPr>
        <p:spPr>
          <a:xfrm>
            <a:off x="5175397" y="2041502"/>
            <a:ext cx="6143700" cy="4217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s-MX" sz="2800" b="1" i="0" u="none" strike="noStrike" cap="none">
                <a:solidFill>
                  <a:srgbClr val="92D050"/>
                </a:solidFill>
                <a:latin typeface="Source Sans Pro"/>
                <a:ea typeface="Source Sans Pro"/>
                <a:cs typeface="Source Sans Pro"/>
                <a:sym typeface="Source Sans Pro"/>
              </a:rPr>
              <a:t>FORTALEZAS:</a:t>
            </a:r>
            <a:endParaRPr sz="1400" b="0" i="0" u="none" strike="noStrike" cap="none">
              <a:solidFill>
                <a:srgbClr val="92D05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rgbClr val="691C2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Son factores internos de la empresa que son considerados un punto fuerte. Para seleccionar y conocer las fortalezas es importante que este proceso no lo haga una sola persona, más al contrario, la persona que lidere este proceso necesitará solicitar la opinión de otros actores que darán una visión complementaria. Estos actores pueden ser proveedores y clientes.</a:t>
            </a:r>
            <a:endParaRPr sz="1400" b="0" i="0" u="none" strike="noStrike" cap="none">
              <a:solidFill>
                <a:srgbClr val="000000"/>
              </a:solidFill>
              <a:latin typeface="Source Sans Pro"/>
              <a:ea typeface="Source Sans Pro"/>
              <a:cs typeface="Source Sans Pro"/>
              <a:sym typeface="Source Sans Pro"/>
            </a:endParaRPr>
          </a:p>
        </p:txBody>
      </p:sp>
      <p:pic>
        <p:nvPicPr>
          <p:cNvPr id="592" name="Google Shape;592;g11f8c150bad_0_465"/>
          <p:cNvPicPr preferRelativeResize="0"/>
          <p:nvPr/>
        </p:nvPicPr>
        <p:blipFill rotWithShape="1">
          <a:blip r:embed="rId5">
            <a:alphaModFix/>
          </a:blip>
          <a:srcRect b="8759"/>
          <a:stretch/>
        </p:blipFill>
        <p:spPr>
          <a:xfrm>
            <a:off x="527666" y="2547395"/>
            <a:ext cx="3754395" cy="342549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g11f8c150bad_0_479"/>
          <p:cNvSpPr txBox="1"/>
          <p:nvPr/>
        </p:nvSpPr>
        <p:spPr>
          <a:xfrm>
            <a:off x="476296" y="1025839"/>
            <a:ext cx="29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Análisis FODA</a:t>
            </a:r>
            <a:endParaRPr sz="1400" b="0" i="0" u="none" strike="noStrike" cap="none">
              <a:solidFill>
                <a:srgbClr val="000000"/>
              </a:solidFill>
              <a:latin typeface="Source Sans Pro"/>
              <a:ea typeface="Source Sans Pro"/>
              <a:cs typeface="Source Sans Pro"/>
              <a:sym typeface="Source Sans Pro"/>
            </a:endParaRPr>
          </a:p>
        </p:txBody>
      </p:sp>
      <p:grpSp>
        <p:nvGrpSpPr>
          <p:cNvPr id="598" name="Google Shape;598;g11f8c150bad_0_479"/>
          <p:cNvGrpSpPr/>
          <p:nvPr/>
        </p:nvGrpSpPr>
        <p:grpSpPr>
          <a:xfrm>
            <a:off x="510746" y="148637"/>
            <a:ext cx="11535004" cy="877202"/>
            <a:chOff x="510746" y="148637"/>
            <a:chExt cx="11535004" cy="877202"/>
          </a:xfrm>
        </p:grpSpPr>
        <p:sp>
          <p:nvSpPr>
            <p:cNvPr id="599" name="Google Shape;599;g11f8c150bad_0_479"/>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0" name="Google Shape;600;g11f8c150bad_0_479"/>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1" name="Google Shape;601;g11f8c150bad_0_479"/>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02" name="Google Shape;602;g11f8c150bad_0_479"/>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603" name="Google Shape;603;g11f8c150bad_0_479"/>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604" name="Google Shape;604;g11f8c150bad_0_479"/>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605" name="Google Shape;605;g11f8c150bad_0_479"/>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606" name="Google Shape;606;g11f8c150bad_0_479"/>
          <p:cNvSpPr txBox="1"/>
          <p:nvPr/>
        </p:nvSpPr>
        <p:spPr>
          <a:xfrm>
            <a:off x="5175397" y="2041502"/>
            <a:ext cx="6143700" cy="452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MX" sz="2400" b="1" i="0" u="none" strike="noStrike" cap="none">
                <a:solidFill>
                  <a:srgbClr val="00B0F0"/>
                </a:solidFill>
                <a:latin typeface="Source Sans Pro"/>
                <a:ea typeface="Source Sans Pro"/>
                <a:cs typeface="Source Sans Pro"/>
                <a:sym typeface="Source Sans Pro"/>
              </a:rPr>
              <a:t>DEBILIDADES:</a:t>
            </a:r>
            <a:endParaRPr sz="1400" b="0" i="0" u="none" strike="noStrike" cap="none">
              <a:solidFill>
                <a:srgbClr val="00B0F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400"/>
              <a:buFont typeface="Arial"/>
              <a:buNone/>
            </a:pPr>
            <a:endParaRPr sz="2400" b="1" i="0" u="none" strike="noStrike" cap="none">
              <a:solidFill>
                <a:srgbClr val="691C2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Son factores internos de una empresa/emprendimiento que son considerados un punto débil, estos factores son importantes para determinar las deficiencias que se presentan porque son puntos que no ayudan a lograr los objetivos planteados. Una vez que se reconocen las debilidades se puede modificar algunas acciones o estrategias para mejorar la productividad y eficiencia.</a:t>
            </a:r>
            <a:endParaRPr sz="1400" b="0" i="0" u="none" strike="noStrike" cap="none">
              <a:solidFill>
                <a:srgbClr val="000000"/>
              </a:solidFill>
              <a:latin typeface="Source Sans Pro"/>
              <a:ea typeface="Source Sans Pro"/>
              <a:cs typeface="Source Sans Pro"/>
              <a:sym typeface="Source Sans Pro"/>
            </a:endParaRPr>
          </a:p>
        </p:txBody>
      </p:sp>
      <p:pic>
        <p:nvPicPr>
          <p:cNvPr id="607" name="Google Shape;607;g11f8c150bad_0_479"/>
          <p:cNvPicPr preferRelativeResize="0"/>
          <p:nvPr/>
        </p:nvPicPr>
        <p:blipFill rotWithShape="1">
          <a:blip r:embed="rId5">
            <a:alphaModFix/>
          </a:blip>
          <a:srcRect b="8759"/>
          <a:stretch/>
        </p:blipFill>
        <p:spPr>
          <a:xfrm>
            <a:off x="527666" y="2547395"/>
            <a:ext cx="3754395" cy="342549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g11f8c150bad_0_493"/>
          <p:cNvSpPr txBox="1"/>
          <p:nvPr/>
        </p:nvSpPr>
        <p:spPr>
          <a:xfrm>
            <a:off x="476296" y="1025839"/>
            <a:ext cx="29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Análisis FODA</a:t>
            </a:r>
            <a:endParaRPr sz="1400" b="0" i="0" u="none" strike="noStrike" cap="none">
              <a:solidFill>
                <a:srgbClr val="000000"/>
              </a:solidFill>
              <a:latin typeface="Source Sans Pro"/>
              <a:ea typeface="Source Sans Pro"/>
              <a:cs typeface="Source Sans Pro"/>
              <a:sym typeface="Source Sans Pro"/>
            </a:endParaRPr>
          </a:p>
        </p:txBody>
      </p:sp>
      <p:grpSp>
        <p:nvGrpSpPr>
          <p:cNvPr id="613" name="Google Shape;613;g11f8c150bad_0_493"/>
          <p:cNvGrpSpPr/>
          <p:nvPr/>
        </p:nvGrpSpPr>
        <p:grpSpPr>
          <a:xfrm>
            <a:off x="510746" y="148637"/>
            <a:ext cx="11535004" cy="877202"/>
            <a:chOff x="510746" y="148637"/>
            <a:chExt cx="11535004" cy="877202"/>
          </a:xfrm>
        </p:grpSpPr>
        <p:sp>
          <p:nvSpPr>
            <p:cNvPr id="614" name="Google Shape;614;g11f8c150bad_0_493"/>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5" name="Google Shape;615;g11f8c150bad_0_493"/>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16" name="Google Shape;616;g11f8c150bad_0_493"/>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17" name="Google Shape;617;g11f8c150bad_0_493"/>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618" name="Google Shape;618;g11f8c150bad_0_493"/>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619" name="Google Shape;619;g11f8c150bad_0_493"/>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620" name="Google Shape;620;g11f8c150bad_0_493"/>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621" name="Google Shape;621;g11f8c150bad_0_493"/>
          <p:cNvSpPr txBox="1"/>
          <p:nvPr/>
        </p:nvSpPr>
        <p:spPr>
          <a:xfrm>
            <a:off x="5175397" y="1861392"/>
            <a:ext cx="6143700" cy="48948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MX" sz="2400" b="1" i="0" u="none" strike="noStrike" cap="none">
                <a:solidFill>
                  <a:srgbClr val="FFC000"/>
                </a:solidFill>
                <a:latin typeface="Source Sans Pro"/>
                <a:ea typeface="Source Sans Pro"/>
                <a:cs typeface="Source Sans Pro"/>
                <a:sym typeface="Source Sans Pro"/>
              </a:rPr>
              <a:t>OPORTUNIDADES:</a:t>
            </a:r>
            <a:endParaRPr sz="1400" b="0" i="0" u="none" strike="noStrike" cap="none">
              <a:solidFill>
                <a:srgbClr val="FFC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1C2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Son acciones, actuaciones o estrategias que puede seguir una empresa para que pueda crecer de manera potencial. Las oportunidades dentro del FODA tienen el fin de detectar y describir los elementos o circunstancias que una organización puede aprovechar dentro de un entorno y son para el beneficio de la empresa. Aunque no se puede tener el control de las oportunidades, se puede hacer que jueguen a favor de la empresa.</a:t>
            </a:r>
            <a:endParaRPr sz="1400" b="0" i="0" u="none" strike="noStrike" cap="none">
              <a:solidFill>
                <a:srgbClr val="000000"/>
              </a:solidFill>
              <a:latin typeface="Source Sans Pro"/>
              <a:ea typeface="Source Sans Pro"/>
              <a:cs typeface="Source Sans Pro"/>
              <a:sym typeface="Source Sans Pro"/>
            </a:endParaRPr>
          </a:p>
        </p:txBody>
      </p:sp>
      <p:pic>
        <p:nvPicPr>
          <p:cNvPr id="622" name="Google Shape;622;g11f8c150bad_0_493"/>
          <p:cNvPicPr preferRelativeResize="0"/>
          <p:nvPr/>
        </p:nvPicPr>
        <p:blipFill rotWithShape="1">
          <a:blip r:embed="rId5">
            <a:alphaModFix/>
          </a:blip>
          <a:srcRect b="8759"/>
          <a:stretch/>
        </p:blipFill>
        <p:spPr>
          <a:xfrm>
            <a:off x="527666" y="2547395"/>
            <a:ext cx="3754395" cy="34254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g11f8c150bad_0_507"/>
          <p:cNvSpPr txBox="1"/>
          <p:nvPr/>
        </p:nvSpPr>
        <p:spPr>
          <a:xfrm>
            <a:off x="589006" y="995919"/>
            <a:ext cx="2942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Análisis FODA</a:t>
            </a:r>
            <a:endParaRPr sz="1400" b="0" i="0" u="none" strike="noStrike" cap="none">
              <a:solidFill>
                <a:srgbClr val="000000"/>
              </a:solidFill>
              <a:latin typeface="Source Sans Pro"/>
              <a:ea typeface="Source Sans Pro"/>
              <a:cs typeface="Source Sans Pro"/>
              <a:sym typeface="Source Sans Pro"/>
            </a:endParaRPr>
          </a:p>
        </p:txBody>
      </p:sp>
      <p:grpSp>
        <p:nvGrpSpPr>
          <p:cNvPr id="628" name="Google Shape;628;g11f8c150bad_0_507"/>
          <p:cNvGrpSpPr/>
          <p:nvPr/>
        </p:nvGrpSpPr>
        <p:grpSpPr>
          <a:xfrm>
            <a:off x="510746" y="148637"/>
            <a:ext cx="11535004" cy="877202"/>
            <a:chOff x="510746" y="148637"/>
            <a:chExt cx="11535004" cy="877202"/>
          </a:xfrm>
        </p:grpSpPr>
        <p:sp>
          <p:nvSpPr>
            <p:cNvPr id="629" name="Google Shape;629;g11f8c150bad_0_507"/>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0" name="Google Shape;630;g11f8c150bad_0_507"/>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1" name="Google Shape;631;g11f8c150bad_0_507"/>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32" name="Google Shape;632;g11f8c150bad_0_507"/>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633" name="Google Shape;633;g11f8c150bad_0_507"/>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634" name="Google Shape;634;g11f8c150bad_0_507"/>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635" name="Google Shape;635;g11f8c150bad_0_507"/>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636" name="Google Shape;636;g11f8c150bad_0_507"/>
          <p:cNvSpPr txBox="1"/>
          <p:nvPr/>
        </p:nvSpPr>
        <p:spPr>
          <a:xfrm>
            <a:off x="5230815" y="1305244"/>
            <a:ext cx="6143700" cy="48936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FF0000"/>
                </a:solidFill>
                <a:latin typeface="Source Sans Pro"/>
                <a:ea typeface="Source Sans Pro"/>
                <a:cs typeface="Source Sans Pro"/>
                <a:sym typeface="Source Sans Pro"/>
              </a:rPr>
              <a:t>AMENAZAS:</a:t>
            </a:r>
            <a:endParaRPr sz="1400" b="0" i="0" u="none" strike="noStrike" cap="none">
              <a:solidFill>
                <a:srgbClr val="FF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Son factores que tienen un comportamiento o evolución negativa para los intereses futuros de la empresa. Las amenazas del exterior son derivadas desde el contexto sociopolítico, natural, pandemias o por la aparición de nueva competencia relacionada al rubro que desarrolla la empresa/emprendimiento. </a:t>
            </a:r>
            <a:endParaRPr sz="14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Para conocer las amenazas que puede enfrentar el negocio es necesario ver los problemas desde diferentes ángulos.</a:t>
            </a:r>
            <a:endParaRPr sz="1400" b="0" i="0" u="none" strike="noStrike" cap="none">
              <a:solidFill>
                <a:srgbClr val="000000"/>
              </a:solidFill>
              <a:latin typeface="Source Sans Pro"/>
              <a:ea typeface="Source Sans Pro"/>
              <a:cs typeface="Source Sans Pro"/>
              <a:sym typeface="Source Sans Pro"/>
            </a:endParaRPr>
          </a:p>
        </p:txBody>
      </p:sp>
      <p:pic>
        <p:nvPicPr>
          <p:cNvPr id="637" name="Google Shape;637;g11f8c150bad_0_507"/>
          <p:cNvPicPr preferRelativeResize="0"/>
          <p:nvPr/>
        </p:nvPicPr>
        <p:blipFill rotWithShape="1">
          <a:blip r:embed="rId5">
            <a:alphaModFix/>
          </a:blip>
          <a:srcRect b="8759"/>
          <a:stretch/>
        </p:blipFill>
        <p:spPr>
          <a:xfrm>
            <a:off x="527666" y="2547395"/>
            <a:ext cx="3754395" cy="34254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grpSp>
        <p:nvGrpSpPr>
          <p:cNvPr id="642" name="Google Shape;642;g11f8c150bad_0_521"/>
          <p:cNvGrpSpPr/>
          <p:nvPr/>
        </p:nvGrpSpPr>
        <p:grpSpPr>
          <a:xfrm>
            <a:off x="510746" y="148637"/>
            <a:ext cx="11535004" cy="877202"/>
            <a:chOff x="510746" y="148637"/>
            <a:chExt cx="11535004" cy="877202"/>
          </a:xfrm>
        </p:grpSpPr>
        <p:sp>
          <p:nvSpPr>
            <p:cNvPr id="643" name="Google Shape;643;g11f8c150bad_0_521"/>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4" name="Google Shape;644;g11f8c150bad_0_521"/>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45" name="Google Shape;645;g11f8c150bad_0_521"/>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46" name="Google Shape;646;g11f8c150bad_0_521"/>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647" name="Google Shape;647;g11f8c150bad_0_521"/>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648" name="Google Shape;648;g11f8c150bad_0_521"/>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649" name="Google Shape;649;g11f8c150bad_0_521"/>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650" name="Google Shape;650;g11f8c150bad_0_521"/>
          <p:cNvSpPr txBox="1"/>
          <p:nvPr/>
        </p:nvSpPr>
        <p:spPr>
          <a:xfrm>
            <a:off x="589005" y="1025839"/>
            <a:ext cx="4476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691C20"/>
                </a:solidFill>
                <a:latin typeface="Source Sans Pro"/>
                <a:ea typeface="Source Sans Pro"/>
                <a:cs typeface="Source Sans Pro"/>
                <a:sym typeface="Source Sans Pro"/>
              </a:rPr>
              <a:t>Ejemplo de un análisis FODA</a:t>
            </a:r>
            <a:endParaRPr sz="2400" b="1" i="0" u="none" strike="noStrike" cap="none">
              <a:solidFill>
                <a:srgbClr val="691C20"/>
              </a:solidFill>
              <a:latin typeface="Source Sans Pro"/>
              <a:ea typeface="Source Sans Pro"/>
              <a:cs typeface="Source Sans Pro"/>
              <a:sym typeface="Source Sans Pro"/>
            </a:endParaRPr>
          </a:p>
        </p:txBody>
      </p:sp>
      <p:sp>
        <p:nvSpPr>
          <p:cNvPr id="651" name="Google Shape;651;g11f8c150bad_0_521"/>
          <p:cNvSpPr txBox="1"/>
          <p:nvPr/>
        </p:nvSpPr>
        <p:spPr>
          <a:xfrm>
            <a:off x="589005" y="1646439"/>
            <a:ext cx="7950000" cy="4848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700"/>
              <a:buFont typeface="Arial"/>
              <a:buNone/>
            </a:pPr>
            <a:r>
              <a:rPr lang="es-MX" sz="1700" b="0" i="0" u="none" strike="noStrike" cap="none">
                <a:solidFill>
                  <a:srgbClr val="2A2B2C"/>
                </a:solidFill>
                <a:latin typeface="Source Sans Pro"/>
                <a:ea typeface="Source Sans Pro"/>
                <a:cs typeface="Source Sans Pro"/>
                <a:sym typeface="Source Sans Pro"/>
              </a:rPr>
              <a:t>Las </a:t>
            </a:r>
            <a:r>
              <a:rPr lang="es-MX" sz="1700" b="1" i="0" u="none" strike="noStrike" cap="none">
                <a:solidFill>
                  <a:srgbClr val="92D050"/>
                </a:solidFill>
                <a:latin typeface="Source Sans Pro"/>
                <a:ea typeface="Source Sans Pro"/>
                <a:cs typeface="Source Sans Pro"/>
                <a:sym typeface="Source Sans Pro"/>
              </a:rPr>
              <a:t>fortalezas</a:t>
            </a:r>
            <a:r>
              <a:rPr lang="es-MX" sz="1700" b="0" i="0" u="none" strike="noStrike" cap="none">
                <a:solidFill>
                  <a:srgbClr val="2A2B2C"/>
                </a:solidFill>
                <a:latin typeface="Source Sans Pro"/>
                <a:ea typeface="Source Sans Pro"/>
                <a:cs typeface="Source Sans Pro"/>
                <a:sym typeface="Source Sans Pro"/>
              </a:rPr>
              <a:t> de FODA hacen referencia a las iniciativas internas que funcionan bien. Al analizar estas áreas puedes entender qué es lo que ya funciona. Entonces, puedes aplicar esas técnicas que sabes que funcionan bien —las fortalezas— en otras áreas que pueden necesitar un refuerzo extra como la mejora de la eficiencia del equipo.</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700"/>
              <a:buFont typeface="Arial"/>
              <a:buNone/>
            </a:pPr>
            <a:r>
              <a:rPr lang="es-MX" sz="1700" b="0" i="0" u="none" strike="noStrike" cap="none">
                <a:solidFill>
                  <a:srgbClr val="2A2B2C"/>
                </a:solidFill>
                <a:latin typeface="Source Sans Pro"/>
                <a:ea typeface="Source Sans Pro"/>
                <a:cs typeface="Source Sans Pro"/>
                <a:sym typeface="Source Sans Pro"/>
              </a:rPr>
              <a:t>Cuando busques las fortalezas de la organización, para empezar, pregúntate lo siguiente:</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¿Qué es lo que hacemos bien?</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¿Qué hace que nuestra empresa sea especial?</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¿Qué es lo que le gusta de nuestra organización a la audiencia objetivo?</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700"/>
              <a:buFont typeface="Arial"/>
              <a:buNone/>
            </a:pPr>
            <a:r>
              <a:rPr lang="es-MX" sz="1700" b="0" i="0" u="none" strike="noStrike" cap="none">
                <a:solidFill>
                  <a:srgbClr val="2A2B2C"/>
                </a:solidFill>
                <a:latin typeface="Source Sans Pro"/>
                <a:ea typeface="Source Sans Pro"/>
                <a:cs typeface="Source Sans Pro"/>
                <a:sym typeface="Source Sans Pro"/>
              </a:rPr>
              <a:t>A continuación, un ejemplo de una fortaleza, para ayudarte a empezar:</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700"/>
              <a:buFont typeface="Arial"/>
              <a:buNone/>
            </a:pPr>
            <a:r>
              <a:rPr lang="es-MX" sz="1700" b="0" i="1" u="none" strike="noStrike" cap="none">
                <a:solidFill>
                  <a:srgbClr val="92D050"/>
                </a:solidFill>
                <a:latin typeface="Source Sans Pro"/>
                <a:ea typeface="Source Sans Pro"/>
                <a:cs typeface="Source Sans Pro"/>
                <a:sym typeface="Source Sans Pro"/>
              </a:rPr>
              <a:t>Servicio de atención al cliente: Nuestro servicio de atención al cliente tiene un puntaje de lealtad de los clientes (NPS) de 90, lo que lo convierte en uno de los mejores del mundo en comparación con la competencia. </a:t>
            </a:r>
            <a:endParaRPr sz="1700" b="0" i="0" u="none" strike="noStrike" cap="none">
              <a:solidFill>
                <a:srgbClr val="92D05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700"/>
              <a:buFont typeface="Arial"/>
              <a:buNone/>
            </a:pPr>
            <a:endParaRPr sz="1700" b="0" i="0" u="none" strike="noStrike" cap="none">
              <a:solidFill>
                <a:srgbClr val="000000"/>
              </a:solidFill>
              <a:latin typeface="Source Sans Pro"/>
              <a:ea typeface="Source Sans Pro"/>
              <a:cs typeface="Source Sans Pro"/>
              <a:sym typeface="Source Sans Pro"/>
            </a:endParaRPr>
          </a:p>
        </p:txBody>
      </p:sp>
      <p:sp>
        <p:nvSpPr>
          <p:cNvPr id="652" name="Google Shape;652;g11f8c150bad_0_521"/>
          <p:cNvSpPr txBox="1"/>
          <p:nvPr/>
        </p:nvSpPr>
        <p:spPr>
          <a:xfrm>
            <a:off x="9029949" y="1630153"/>
            <a:ext cx="2761200" cy="450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700"/>
              <a:buFont typeface="Arial"/>
              <a:buNone/>
            </a:pPr>
            <a:r>
              <a:rPr lang="es-MX" sz="28700" b="0" i="0" u="none" strike="noStrike" cap="none">
                <a:solidFill>
                  <a:srgbClr val="92D050"/>
                </a:solidFill>
                <a:latin typeface="Arial"/>
                <a:ea typeface="Arial"/>
                <a:cs typeface="Arial"/>
                <a:sym typeface="Arial"/>
              </a:rPr>
              <a:t>F</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grpSp>
        <p:nvGrpSpPr>
          <p:cNvPr id="657" name="Google Shape;657;g11f8c150bad_0_535"/>
          <p:cNvGrpSpPr/>
          <p:nvPr/>
        </p:nvGrpSpPr>
        <p:grpSpPr>
          <a:xfrm>
            <a:off x="510746" y="148637"/>
            <a:ext cx="11535004" cy="877202"/>
            <a:chOff x="510746" y="148637"/>
            <a:chExt cx="11535004" cy="877202"/>
          </a:xfrm>
        </p:grpSpPr>
        <p:sp>
          <p:nvSpPr>
            <p:cNvPr id="658" name="Google Shape;658;g11f8c150bad_0_535"/>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59" name="Google Shape;659;g11f8c150bad_0_535"/>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60" name="Google Shape;660;g11f8c150bad_0_535"/>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61" name="Google Shape;661;g11f8c150bad_0_535"/>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662" name="Google Shape;662;g11f8c150bad_0_535"/>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663" name="Google Shape;663;g11f8c150bad_0_535"/>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664" name="Google Shape;664;g11f8c150bad_0_535"/>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665" name="Google Shape;665;g11f8c150bad_0_535"/>
          <p:cNvSpPr txBox="1"/>
          <p:nvPr/>
        </p:nvSpPr>
        <p:spPr>
          <a:xfrm>
            <a:off x="589005" y="1025839"/>
            <a:ext cx="4476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691C20"/>
                </a:solidFill>
                <a:latin typeface="Source Sans Pro"/>
                <a:ea typeface="Source Sans Pro"/>
                <a:cs typeface="Source Sans Pro"/>
                <a:sym typeface="Source Sans Pro"/>
              </a:rPr>
              <a:t>Ejemplo de un análisis FODA</a:t>
            </a:r>
            <a:endParaRPr sz="2400" b="1" i="0" u="none" strike="noStrike" cap="none">
              <a:solidFill>
                <a:srgbClr val="691C20"/>
              </a:solidFill>
              <a:latin typeface="Source Sans Pro"/>
              <a:ea typeface="Source Sans Pro"/>
              <a:cs typeface="Source Sans Pro"/>
              <a:sym typeface="Source Sans Pro"/>
            </a:endParaRPr>
          </a:p>
        </p:txBody>
      </p:sp>
      <p:sp>
        <p:nvSpPr>
          <p:cNvPr id="666" name="Google Shape;666;g11f8c150bad_0_535"/>
          <p:cNvSpPr txBox="1"/>
          <p:nvPr/>
        </p:nvSpPr>
        <p:spPr>
          <a:xfrm>
            <a:off x="589005" y="1815251"/>
            <a:ext cx="7950000" cy="4525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Las </a:t>
            </a:r>
            <a:r>
              <a:rPr lang="es-MX" sz="1800" b="1" i="0" u="none" strike="noStrike" cap="none">
                <a:solidFill>
                  <a:srgbClr val="FFC000"/>
                </a:solidFill>
                <a:latin typeface="Source Sans Pro"/>
                <a:ea typeface="Source Sans Pro"/>
                <a:cs typeface="Source Sans Pro"/>
                <a:sym typeface="Source Sans Pro"/>
              </a:rPr>
              <a:t>oportunidades</a:t>
            </a:r>
            <a:r>
              <a:rPr lang="es-MX" sz="1800" b="0" i="0" u="none" strike="noStrike" cap="none">
                <a:solidFill>
                  <a:srgbClr val="2A2B2C"/>
                </a:solidFill>
                <a:latin typeface="Source Sans Pro"/>
                <a:ea typeface="Source Sans Pro"/>
                <a:cs typeface="Source Sans Pro"/>
                <a:sym typeface="Source Sans Pro"/>
              </a:rPr>
              <a:t> en FODA son el resultado de las fortalezas y las debilidades.</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 Podría ser cualquier cosa, debilidades que quisieras mejorar o áreas que no se hubieran identificado en las primeras dos etapas del análisis.</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Como hay muchas maneras de que se nos ocurran oportunidades, es muy útil considerar las siguientes cuestiones antes de empezar:</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¿Qué recursos podemos usar para mejorar las áreas en las que tenemos debilidades?</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¿Hay brechas de mercado en nuestros servicios?</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¿Cuáles son nuestras metas para este año?</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Aquí te mostramos un ejemplo de una oportunidad originada a partir de las fortalezas y debilidades anteriores:</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0" i="1" u="none" strike="noStrike" cap="none">
                <a:solidFill>
                  <a:srgbClr val="FFC000"/>
                </a:solidFill>
                <a:latin typeface="Source Sans Pro"/>
                <a:ea typeface="Source Sans Pro"/>
                <a:cs typeface="Source Sans Pro"/>
                <a:sym typeface="Source Sans Pro"/>
              </a:rPr>
              <a:t>Campaña de marketing: Para mejorar la visibilidad en comercio electrónico de la empresa, haremos campañas publicitarias en YouTube, Facebook e Instagram.</a:t>
            </a:r>
            <a:endParaRPr sz="1800" b="0" i="0" u="none" strike="noStrike" cap="none">
              <a:solidFill>
                <a:srgbClr val="FFC000"/>
              </a:solidFill>
              <a:latin typeface="Source Sans Pro"/>
              <a:ea typeface="Source Sans Pro"/>
              <a:cs typeface="Source Sans Pro"/>
              <a:sym typeface="Source Sans Pro"/>
            </a:endParaRPr>
          </a:p>
        </p:txBody>
      </p:sp>
      <p:sp>
        <p:nvSpPr>
          <p:cNvPr id="667" name="Google Shape;667;g11f8c150bad_0_535"/>
          <p:cNvSpPr txBox="1"/>
          <p:nvPr/>
        </p:nvSpPr>
        <p:spPr>
          <a:xfrm>
            <a:off x="9029949" y="1630153"/>
            <a:ext cx="2761200" cy="450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700"/>
              <a:buFont typeface="Arial"/>
              <a:buNone/>
            </a:pPr>
            <a:r>
              <a:rPr lang="es-MX" sz="28700" b="0" i="0" u="none" strike="noStrike" cap="none">
                <a:solidFill>
                  <a:srgbClr val="FFC000"/>
                </a:solidFill>
                <a:latin typeface="Arial"/>
                <a:ea typeface="Arial"/>
                <a:cs typeface="Arial"/>
                <a:sym typeface="Arial"/>
              </a:rPr>
              <a:t>O</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grpSp>
        <p:nvGrpSpPr>
          <p:cNvPr id="672" name="Google Shape;672;g11f8c150bad_0_549"/>
          <p:cNvGrpSpPr/>
          <p:nvPr/>
        </p:nvGrpSpPr>
        <p:grpSpPr>
          <a:xfrm>
            <a:off x="510746" y="148637"/>
            <a:ext cx="11535004" cy="877202"/>
            <a:chOff x="510746" y="148637"/>
            <a:chExt cx="11535004" cy="877202"/>
          </a:xfrm>
        </p:grpSpPr>
        <p:sp>
          <p:nvSpPr>
            <p:cNvPr id="673" name="Google Shape;673;g11f8c150bad_0_549"/>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4" name="Google Shape;674;g11f8c150bad_0_549"/>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5" name="Google Shape;675;g11f8c150bad_0_549"/>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6" name="Google Shape;676;g11f8c150bad_0_549"/>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677" name="Google Shape;677;g11f8c150bad_0_549"/>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678" name="Google Shape;678;g11f8c150bad_0_549"/>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679" name="Google Shape;679;g11f8c150bad_0_549"/>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680" name="Google Shape;680;g11f8c150bad_0_549"/>
          <p:cNvSpPr txBox="1"/>
          <p:nvPr/>
        </p:nvSpPr>
        <p:spPr>
          <a:xfrm>
            <a:off x="589005" y="1025839"/>
            <a:ext cx="4476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691C20"/>
                </a:solidFill>
                <a:latin typeface="Source Sans Pro"/>
                <a:ea typeface="Source Sans Pro"/>
                <a:cs typeface="Source Sans Pro"/>
                <a:sym typeface="Source Sans Pro"/>
              </a:rPr>
              <a:t>Ejemplo de un análisis FODA</a:t>
            </a:r>
            <a:endParaRPr sz="2400" b="1" i="0" u="none" strike="noStrike" cap="none">
              <a:solidFill>
                <a:srgbClr val="691C20"/>
              </a:solidFill>
              <a:latin typeface="Source Sans Pro"/>
              <a:ea typeface="Source Sans Pro"/>
              <a:cs typeface="Source Sans Pro"/>
              <a:sym typeface="Source Sans Pro"/>
            </a:endParaRPr>
          </a:p>
        </p:txBody>
      </p:sp>
      <p:sp>
        <p:nvSpPr>
          <p:cNvPr id="681" name="Google Shape;681;g11f8c150bad_0_549"/>
          <p:cNvSpPr txBox="1"/>
          <p:nvPr/>
        </p:nvSpPr>
        <p:spPr>
          <a:xfrm>
            <a:off x="589005" y="1618304"/>
            <a:ext cx="7950000" cy="5079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Las </a:t>
            </a:r>
            <a:r>
              <a:rPr lang="es-MX" sz="1800" b="1" i="0" u="none" strike="noStrike" cap="none">
                <a:solidFill>
                  <a:srgbClr val="00B0F0"/>
                </a:solidFill>
                <a:latin typeface="Source Sans Pro"/>
                <a:ea typeface="Source Sans Pro"/>
                <a:cs typeface="Source Sans Pro"/>
                <a:sym typeface="Source Sans Pro"/>
              </a:rPr>
              <a:t>debilidades</a:t>
            </a:r>
            <a:r>
              <a:rPr lang="es-MX" sz="1800" b="0" i="0" u="none" strike="noStrike" cap="none">
                <a:solidFill>
                  <a:srgbClr val="2A2B2C"/>
                </a:solidFill>
                <a:latin typeface="Source Sans Pro"/>
                <a:ea typeface="Source Sans Pro"/>
                <a:cs typeface="Source Sans Pro"/>
                <a:sym typeface="Source Sans Pro"/>
              </a:rPr>
              <a:t> en FODA se refieren a las iniciativas internas que no funcionan como es debido. Es una buena idea analizar las fortalezas antes que las debilidades para generar referencias de lo que significan el éxito y el fracaso.</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La identificación de las debilidades internas ofrece un punto de partida desde el cual mejorar los proyectos.</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Del mismo modo en que examinas las fortalezas, puedes hacerte diferentes preguntas para empezar a identificar las debilidades.</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¿Qué iniciativas no funcionan bien y por qué?</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¿Qué se podría mejorar?</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¿Qué recursos podrían favorecer al rendimiento?</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Aquí te mostramos un ejemplo de debilidad:</a:t>
            </a:r>
            <a:endParaRPr sz="1400" b="0" i="0" u="none" strike="noStrike" cap="none">
              <a:solidFill>
                <a:srgbClr val="00000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1800"/>
              <a:buFont typeface="Arial"/>
              <a:buNone/>
            </a:pPr>
            <a:r>
              <a:rPr lang="es-MX" sz="1800" b="0" i="1" u="none" strike="noStrike" cap="none">
                <a:solidFill>
                  <a:srgbClr val="00B0F0"/>
                </a:solidFill>
                <a:latin typeface="Source Sans Pro"/>
                <a:ea typeface="Source Sans Pro"/>
                <a:cs typeface="Source Sans Pro"/>
                <a:sym typeface="Source Sans Pro"/>
              </a:rPr>
              <a:t>Visibilidad en comercio electrónico: Debido a la falta de presupuesto para marketing, la visibilidad de nuestro sitio web es muy baja, por lo que la cantidad de transacciones en la aplicación móvil sigue disminuyendo.</a:t>
            </a:r>
            <a:endParaRPr sz="1400" b="0" i="0" u="none" strike="noStrike" cap="none">
              <a:solidFill>
                <a:srgbClr val="00B0F0"/>
              </a:solidFill>
              <a:latin typeface="Source Sans Pro"/>
              <a:ea typeface="Source Sans Pro"/>
              <a:cs typeface="Source Sans Pro"/>
              <a:sym typeface="Source Sans Pro"/>
            </a:endParaRPr>
          </a:p>
        </p:txBody>
      </p:sp>
      <p:sp>
        <p:nvSpPr>
          <p:cNvPr id="682" name="Google Shape;682;g11f8c150bad_0_549"/>
          <p:cNvSpPr txBox="1"/>
          <p:nvPr/>
        </p:nvSpPr>
        <p:spPr>
          <a:xfrm>
            <a:off x="9029949" y="1630153"/>
            <a:ext cx="2761200" cy="450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700"/>
              <a:buFont typeface="Arial"/>
              <a:buNone/>
            </a:pPr>
            <a:r>
              <a:rPr lang="es-MX" sz="28700" b="0" i="0" u="none" strike="noStrike" cap="none">
                <a:solidFill>
                  <a:srgbClr val="00B0F0"/>
                </a:solidFill>
                <a:latin typeface="Arial"/>
                <a:ea typeface="Arial"/>
                <a:cs typeface="Arial"/>
                <a:sym typeface="Arial"/>
              </a:rPr>
              <a:t>D</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grpSp>
        <p:nvGrpSpPr>
          <p:cNvPr id="687" name="Google Shape;687;g11f8c150bad_0_563"/>
          <p:cNvGrpSpPr/>
          <p:nvPr/>
        </p:nvGrpSpPr>
        <p:grpSpPr>
          <a:xfrm>
            <a:off x="510746" y="148637"/>
            <a:ext cx="11535004" cy="877202"/>
            <a:chOff x="510746" y="148637"/>
            <a:chExt cx="11535004" cy="877202"/>
          </a:xfrm>
        </p:grpSpPr>
        <p:sp>
          <p:nvSpPr>
            <p:cNvPr id="688" name="Google Shape;688;g11f8c150bad_0_563"/>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89" name="Google Shape;689;g11f8c150bad_0_563"/>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90" name="Google Shape;690;g11f8c150bad_0_563"/>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1" name="Google Shape;691;g11f8c150bad_0_563"/>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692" name="Google Shape;692;g11f8c150bad_0_563"/>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693" name="Google Shape;693;g11f8c150bad_0_563"/>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694" name="Google Shape;694;g11f8c150bad_0_563"/>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695" name="Google Shape;695;g11f8c150bad_0_563"/>
          <p:cNvSpPr txBox="1"/>
          <p:nvPr/>
        </p:nvSpPr>
        <p:spPr>
          <a:xfrm>
            <a:off x="589005" y="1025839"/>
            <a:ext cx="44760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691C20"/>
                </a:solidFill>
                <a:latin typeface="Source Sans Pro"/>
                <a:ea typeface="Source Sans Pro"/>
                <a:cs typeface="Source Sans Pro"/>
                <a:sym typeface="Source Sans Pro"/>
              </a:rPr>
              <a:t>Ejemplo de un análisis FODA</a:t>
            </a:r>
            <a:endParaRPr sz="2400" b="1" i="0" u="none" strike="noStrike" cap="none">
              <a:solidFill>
                <a:srgbClr val="691C20"/>
              </a:solidFill>
              <a:latin typeface="Source Sans Pro"/>
              <a:ea typeface="Source Sans Pro"/>
              <a:cs typeface="Source Sans Pro"/>
              <a:sym typeface="Source Sans Pro"/>
            </a:endParaRPr>
          </a:p>
        </p:txBody>
      </p:sp>
      <p:sp>
        <p:nvSpPr>
          <p:cNvPr id="696" name="Google Shape;696;g11f8c150bad_0_563"/>
          <p:cNvSpPr txBox="1"/>
          <p:nvPr/>
        </p:nvSpPr>
        <p:spPr>
          <a:xfrm>
            <a:off x="589005" y="1618304"/>
            <a:ext cx="7950000" cy="4802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Las </a:t>
            </a:r>
            <a:r>
              <a:rPr lang="es-MX" sz="1800" b="1" i="0" u="none" strike="noStrike" cap="none">
                <a:solidFill>
                  <a:srgbClr val="FF0000"/>
                </a:solidFill>
                <a:latin typeface="Source Sans Pro"/>
                <a:ea typeface="Source Sans Pro"/>
                <a:cs typeface="Source Sans Pro"/>
                <a:sym typeface="Source Sans Pro"/>
              </a:rPr>
              <a:t>amenazas</a:t>
            </a:r>
            <a:r>
              <a:rPr lang="es-MX" sz="1800" b="0" i="0" u="none" strike="noStrike" cap="none">
                <a:solidFill>
                  <a:srgbClr val="2A2B2C"/>
                </a:solidFill>
                <a:latin typeface="Source Sans Pro"/>
                <a:ea typeface="Source Sans Pro"/>
                <a:cs typeface="Source Sans Pro"/>
                <a:sym typeface="Source Sans Pro"/>
              </a:rPr>
              <a:t> en FODA se refieren a las áreas que tienen el potencial de causar problemas. Difieren de las debilidades en que las amenazas son externas y, por lo general, están fuera de nuestro control. Pueden ser eventos como la pandemia o un cambio en el panorama competitivo.</a:t>
            </a:r>
            <a:endParaRPr sz="14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A continuación, te presentamos algunas preguntas que podrías hacerte para identificar amenazas externas:</a:t>
            </a:r>
            <a:endParaRPr sz="14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¿Qué cambios en el sector son preocupantes?</a:t>
            </a:r>
            <a:endParaRPr sz="14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¿Qué nuevas tendencias del mercado se vislumbran?</a:t>
            </a:r>
            <a:endParaRPr sz="14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s-MX" sz="1800" b="1" i="0" u="none" strike="noStrike" cap="none">
                <a:solidFill>
                  <a:srgbClr val="691C20"/>
                </a:solidFill>
                <a:latin typeface="Source Sans Pro"/>
                <a:ea typeface="Source Sans Pro"/>
                <a:cs typeface="Source Sans Pro"/>
                <a:sym typeface="Source Sans Pro"/>
              </a:rPr>
              <a:t>¿En qué áreas nos supera la competencia?</a:t>
            </a:r>
            <a:endParaRPr sz="14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2A2B2C"/>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2A2B2C"/>
                </a:solidFill>
                <a:latin typeface="Source Sans Pro"/>
                <a:ea typeface="Source Sans Pro"/>
                <a:cs typeface="Source Sans Pro"/>
                <a:sym typeface="Source Sans Pro"/>
              </a:rPr>
              <a:t>Aquí te presentamos un ejemplo de una amenaza que podría dejar a tu empresa vulnerable ante posibles problemas:</a:t>
            </a:r>
            <a:endParaRPr sz="14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s-MX" sz="1800" b="0" i="1" u="none" strike="noStrike" cap="none">
                <a:solidFill>
                  <a:srgbClr val="FF0000"/>
                </a:solidFill>
                <a:latin typeface="Source Sans Pro"/>
                <a:ea typeface="Source Sans Pro"/>
                <a:cs typeface="Source Sans Pro"/>
                <a:sym typeface="Source Sans Pro"/>
              </a:rPr>
              <a:t>Un competidor nuevo: Se lanzará al mercado un nuevo negocio de comercio electrónico el próximo mes. Debido a este nuevo competidor, podrías perder clientes.. </a:t>
            </a:r>
            <a:endParaRPr sz="1800" b="0" i="0" u="none" strike="noStrike" cap="none">
              <a:solidFill>
                <a:srgbClr val="FF0000"/>
              </a:solidFill>
              <a:latin typeface="Source Sans Pro"/>
              <a:ea typeface="Source Sans Pro"/>
              <a:cs typeface="Source Sans Pro"/>
              <a:sym typeface="Source Sans Pro"/>
            </a:endParaRPr>
          </a:p>
        </p:txBody>
      </p:sp>
      <p:sp>
        <p:nvSpPr>
          <p:cNvPr id="697" name="Google Shape;697;g11f8c150bad_0_563"/>
          <p:cNvSpPr txBox="1"/>
          <p:nvPr/>
        </p:nvSpPr>
        <p:spPr>
          <a:xfrm>
            <a:off x="9029949" y="1630153"/>
            <a:ext cx="2761200" cy="450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700"/>
              <a:buFont typeface="Arial"/>
              <a:buNone/>
            </a:pPr>
            <a:r>
              <a:rPr lang="es-MX" sz="28700" b="0" i="0" u="none" strike="noStrike" cap="none">
                <a:solidFill>
                  <a:srgbClr val="FF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grpSp>
        <p:nvGrpSpPr>
          <p:cNvPr id="702" name="Google Shape;702;g11f8c150bad_0_577"/>
          <p:cNvGrpSpPr/>
          <p:nvPr/>
        </p:nvGrpSpPr>
        <p:grpSpPr>
          <a:xfrm>
            <a:off x="510746" y="148637"/>
            <a:ext cx="11535004" cy="877202"/>
            <a:chOff x="510746" y="148637"/>
            <a:chExt cx="11535004" cy="877202"/>
          </a:xfrm>
        </p:grpSpPr>
        <p:sp>
          <p:nvSpPr>
            <p:cNvPr id="703" name="Google Shape;703;g11f8c150bad_0_577"/>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4" name="Google Shape;704;g11f8c150bad_0_577"/>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5" name="Google Shape;705;g11f8c150bad_0_577"/>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06" name="Google Shape;706;g11f8c150bad_0_577"/>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707" name="Google Shape;707;g11f8c150bad_0_577"/>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708" name="Google Shape;708;g11f8c150bad_0_577"/>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709" name="Google Shape;709;g11f8c150bad_0_577"/>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710" name="Google Shape;710;g11f8c150bad_0_577"/>
          <p:cNvSpPr txBox="1"/>
          <p:nvPr/>
        </p:nvSpPr>
        <p:spPr>
          <a:xfrm>
            <a:off x="399138" y="1264126"/>
            <a:ext cx="79431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691C20"/>
                </a:solidFill>
                <a:latin typeface="Source Sans Pro"/>
                <a:ea typeface="Source Sans Pro"/>
                <a:cs typeface="Source Sans Pro"/>
                <a:sym typeface="Source Sans Pro"/>
              </a:rPr>
              <a:t>Ejemplo de un análisis FODA: Sólo identificadores.</a:t>
            </a:r>
            <a:endParaRPr sz="2400" b="1" i="0" u="none" strike="noStrike" cap="none">
              <a:solidFill>
                <a:srgbClr val="691C20"/>
              </a:solidFill>
              <a:latin typeface="Source Sans Pro"/>
              <a:ea typeface="Source Sans Pro"/>
              <a:cs typeface="Source Sans Pro"/>
              <a:sym typeface="Source Sans Pro"/>
            </a:endParaRPr>
          </a:p>
        </p:txBody>
      </p:sp>
      <p:pic>
        <p:nvPicPr>
          <p:cNvPr id="711" name="Google Shape;711;g11f8c150bad_0_577"/>
          <p:cNvPicPr preferRelativeResize="0"/>
          <p:nvPr/>
        </p:nvPicPr>
        <p:blipFill rotWithShape="1">
          <a:blip r:embed="rId5">
            <a:alphaModFix/>
          </a:blip>
          <a:srcRect l="11870" t="17939" r="11494" b="15962"/>
          <a:stretch/>
        </p:blipFill>
        <p:spPr>
          <a:xfrm>
            <a:off x="1744239" y="2013640"/>
            <a:ext cx="8505711" cy="392152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g11f8c150bad_0_340"/>
          <p:cNvSpPr txBox="1"/>
          <p:nvPr/>
        </p:nvSpPr>
        <p:spPr>
          <a:xfrm>
            <a:off x="562502" y="1226452"/>
            <a:ext cx="1125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BRIEF</a:t>
            </a:r>
            <a:endParaRPr sz="3000" b="0" i="0" u="none" strike="noStrike" cap="none">
              <a:solidFill>
                <a:srgbClr val="691C20"/>
              </a:solidFill>
              <a:latin typeface="Source Sans Pro"/>
              <a:ea typeface="Source Sans Pro"/>
              <a:cs typeface="Source Sans Pro"/>
              <a:sym typeface="Source Sans Pro"/>
            </a:endParaRPr>
          </a:p>
        </p:txBody>
      </p:sp>
      <p:grpSp>
        <p:nvGrpSpPr>
          <p:cNvPr id="449" name="Google Shape;449;g11f8c150bad_0_340"/>
          <p:cNvGrpSpPr/>
          <p:nvPr/>
        </p:nvGrpSpPr>
        <p:grpSpPr>
          <a:xfrm>
            <a:off x="510746" y="148637"/>
            <a:ext cx="11535004" cy="877202"/>
            <a:chOff x="510746" y="148637"/>
            <a:chExt cx="11535004" cy="877202"/>
          </a:xfrm>
        </p:grpSpPr>
        <p:sp>
          <p:nvSpPr>
            <p:cNvPr id="450" name="Google Shape;450;g11f8c150bad_0_340"/>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1" name="Google Shape;451;g11f8c150bad_0_340"/>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52" name="Google Shape;452;g11f8c150bad_0_340"/>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53" name="Google Shape;453;g11f8c150bad_0_340"/>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454" name="Google Shape;454;g11f8c150bad_0_340"/>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455" name="Google Shape;455;g11f8c150bad_0_340"/>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456" name="Google Shape;456;g11f8c150bad_0_340"/>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457" name="Google Shape;457;g11f8c150bad_0_340"/>
          <p:cNvSpPr txBox="1"/>
          <p:nvPr/>
        </p:nvSpPr>
        <p:spPr>
          <a:xfrm>
            <a:off x="6758607" y="2478154"/>
            <a:ext cx="4929900" cy="3109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800"/>
              <a:buFont typeface="Arial"/>
              <a:buNone/>
            </a:pPr>
            <a:r>
              <a:rPr lang="es-MX" sz="2800" b="0" i="0" u="none" strike="noStrike" cap="none">
                <a:solidFill>
                  <a:srgbClr val="691C20"/>
                </a:solidFill>
                <a:latin typeface="Source Sans Pro"/>
                <a:ea typeface="Source Sans Pro"/>
                <a:cs typeface="Source Sans Pro"/>
                <a:sym typeface="Source Sans Pro"/>
              </a:rPr>
              <a:t>Es un documento escrito que contiene de manera precisa la información sobre la empresa, los objetivos que persigue, publico meta, competencia y cualquier otra información que ayude a enfocar el proyecto.</a:t>
            </a:r>
            <a:endParaRPr sz="2800" b="0" i="0" u="none" strike="noStrike" cap="none">
              <a:solidFill>
                <a:srgbClr val="691C20"/>
              </a:solidFill>
              <a:latin typeface="Source Sans Pro"/>
              <a:ea typeface="Source Sans Pro"/>
              <a:cs typeface="Source Sans Pro"/>
              <a:sym typeface="Source Sans Pro"/>
            </a:endParaRPr>
          </a:p>
        </p:txBody>
      </p:sp>
      <p:pic>
        <p:nvPicPr>
          <p:cNvPr id="458" name="Google Shape;458;g11f8c150bad_0_340"/>
          <p:cNvPicPr preferRelativeResize="0"/>
          <p:nvPr/>
        </p:nvPicPr>
        <p:blipFill rotWithShape="1">
          <a:blip r:embed="rId5">
            <a:alphaModFix/>
          </a:blip>
          <a:srcRect/>
          <a:stretch/>
        </p:blipFill>
        <p:spPr>
          <a:xfrm>
            <a:off x="589006" y="2527851"/>
            <a:ext cx="5715000" cy="30003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5"/>
        <p:cNvGrpSpPr/>
        <p:nvPr/>
      </p:nvGrpSpPr>
      <p:grpSpPr>
        <a:xfrm>
          <a:off x="0" y="0"/>
          <a:ext cx="0" cy="0"/>
          <a:chOff x="0" y="0"/>
          <a:chExt cx="0" cy="0"/>
        </a:xfrm>
      </p:grpSpPr>
      <p:grpSp>
        <p:nvGrpSpPr>
          <p:cNvPr id="716" name="Google Shape;716;g11f8c150bad_0_590"/>
          <p:cNvGrpSpPr/>
          <p:nvPr/>
        </p:nvGrpSpPr>
        <p:grpSpPr>
          <a:xfrm>
            <a:off x="510746" y="148637"/>
            <a:ext cx="11535004" cy="877202"/>
            <a:chOff x="510746" y="148637"/>
            <a:chExt cx="11535004" cy="877202"/>
          </a:xfrm>
        </p:grpSpPr>
        <p:sp>
          <p:nvSpPr>
            <p:cNvPr id="717" name="Google Shape;717;g11f8c150bad_0_590"/>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8" name="Google Shape;718;g11f8c150bad_0_590"/>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19" name="Google Shape;719;g11f8c150bad_0_590"/>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20" name="Google Shape;720;g11f8c150bad_0_590"/>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721" name="Google Shape;721;g11f8c150bad_0_590"/>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722" name="Google Shape;722;g11f8c150bad_0_590"/>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723" name="Google Shape;723;g11f8c150bad_0_590"/>
            <p:cNvPicPr preferRelativeResize="0"/>
            <p:nvPr/>
          </p:nvPicPr>
          <p:blipFill rotWithShape="1">
            <a:blip r:embed="rId4">
              <a:alphaModFix/>
            </a:blip>
            <a:srcRect/>
            <a:stretch/>
          </p:blipFill>
          <p:spPr>
            <a:xfrm>
              <a:off x="7434434" y="386378"/>
              <a:ext cx="2550450" cy="639461"/>
            </a:xfrm>
            <a:prstGeom prst="rect">
              <a:avLst/>
            </a:prstGeom>
            <a:noFill/>
            <a:ln>
              <a:noFill/>
            </a:ln>
          </p:spPr>
        </p:pic>
      </p:grpSp>
      <p:pic>
        <p:nvPicPr>
          <p:cNvPr id="724" name="Google Shape;724;g11f8c150bad_0_590"/>
          <p:cNvPicPr preferRelativeResize="0"/>
          <p:nvPr/>
        </p:nvPicPr>
        <p:blipFill rotWithShape="1">
          <a:blip r:embed="rId5">
            <a:alphaModFix/>
          </a:blip>
          <a:srcRect t="14061" b="5122"/>
          <a:stretch/>
        </p:blipFill>
        <p:spPr>
          <a:xfrm>
            <a:off x="6121745" y="1167153"/>
            <a:ext cx="5949545" cy="5542209"/>
          </a:xfrm>
          <a:prstGeom prst="rect">
            <a:avLst/>
          </a:prstGeom>
          <a:noFill/>
          <a:ln>
            <a:noFill/>
          </a:ln>
        </p:spPr>
      </p:pic>
      <p:sp>
        <p:nvSpPr>
          <p:cNvPr id="725" name="Google Shape;725;g11f8c150bad_0_590"/>
          <p:cNvSpPr txBox="1"/>
          <p:nvPr/>
        </p:nvSpPr>
        <p:spPr>
          <a:xfrm>
            <a:off x="399138" y="1264126"/>
            <a:ext cx="4806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691C20"/>
                </a:solidFill>
                <a:latin typeface="Source Sans Pro"/>
                <a:ea typeface="Source Sans Pro"/>
                <a:cs typeface="Source Sans Pro"/>
                <a:sym typeface="Source Sans Pro"/>
              </a:rPr>
              <a:t>Ejemplo de un análisis FODA: </a:t>
            </a:r>
            <a:endParaRPr sz="1400" b="0" i="0" u="none" strike="noStrike" cap="none">
              <a:solidFill>
                <a:srgbClr val="00000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691C20"/>
                </a:solidFill>
                <a:latin typeface="Source Sans Pro"/>
                <a:ea typeface="Source Sans Pro"/>
                <a:cs typeface="Source Sans Pro"/>
                <a:sym typeface="Source Sans Pro"/>
              </a:rPr>
              <a:t>Identificadores con soluciones.</a:t>
            </a:r>
            <a:endParaRPr sz="2400" b="1" i="0" u="none" strike="noStrike" cap="none">
              <a:solidFill>
                <a:srgbClr val="691C20"/>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grpSp>
        <p:nvGrpSpPr>
          <p:cNvPr id="730" name="Google Shape;730;g11f8c150bad_0_603"/>
          <p:cNvGrpSpPr/>
          <p:nvPr/>
        </p:nvGrpSpPr>
        <p:grpSpPr>
          <a:xfrm>
            <a:off x="510746" y="148637"/>
            <a:ext cx="11535004" cy="877202"/>
            <a:chOff x="510746" y="148637"/>
            <a:chExt cx="11535004" cy="877202"/>
          </a:xfrm>
        </p:grpSpPr>
        <p:sp>
          <p:nvSpPr>
            <p:cNvPr id="731" name="Google Shape;731;g11f8c150bad_0_603"/>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2" name="Google Shape;732;g11f8c150bad_0_603"/>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33" name="Google Shape;733;g11f8c150bad_0_603"/>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34" name="Google Shape;734;g11f8c150bad_0_603"/>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735" name="Google Shape;735;g11f8c150bad_0_603"/>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736" name="Google Shape;736;g11f8c150bad_0_603"/>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737" name="Google Shape;737;g11f8c150bad_0_603"/>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738" name="Google Shape;738;g11f8c150bad_0_603"/>
          <p:cNvSpPr txBox="1"/>
          <p:nvPr/>
        </p:nvSpPr>
        <p:spPr>
          <a:xfrm>
            <a:off x="391886" y="5633220"/>
            <a:ext cx="116538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dirty="0">
                <a:solidFill>
                  <a:srgbClr val="691C20"/>
                </a:solidFill>
                <a:latin typeface="Source Sans Pro"/>
                <a:ea typeface="Source Sans Pro"/>
                <a:cs typeface="Source Sans Pro"/>
                <a:sym typeface="Source Sans Pro"/>
              </a:rPr>
              <a:t>GRACIAS </a:t>
            </a:r>
            <a:endParaRPr sz="1400" b="0" i="0" u="none" strike="noStrike" cap="none" dirty="0">
              <a:solidFill>
                <a:srgbClr val="000000"/>
              </a:solidFill>
              <a:latin typeface="Source Sans Pro"/>
              <a:ea typeface="Source Sans Pro"/>
              <a:cs typeface="Source Sans Pro"/>
              <a:sym typeface="Source Sans Pro"/>
            </a:endParaRPr>
          </a:p>
          <a:p>
            <a:pPr marL="0" marR="0" lvl="0" indent="0" algn="ctr" rtl="0">
              <a:lnSpc>
                <a:spcPct val="100000"/>
              </a:lnSpc>
              <a:spcBef>
                <a:spcPts val="0"/>
              </a:spcBef>
              <a:spcAft>
                <a:spcPts val="0"/>
              </a:spcAft>
              <a:buClr>
                <a:srgbClr val="000000"/>
              </a:buClr>
              <a:buSzPts val="3000"/>
              <a:buFont typeface="Arial"/>
              <a:buNone/>
            </a:pPr>
            <a:r>
              <a:rPr lang="es-MX" sz="3000" b="0" i="0" u="none" strike="noStrike" cap="none" dirty="0">
                <a:solidFill>
                  <a:srgbClr val="691C20"/>
                </a:solidFill>
                <a:latin typeface="Source Sans Pro"/>
                <a:ea typeface="Source Sans Pro"/>
                <a:cs typeface="Source Sans Pro"/>
                <a:sym typeface="Source Sans Pro"/>
              </a:rPr>
              <a:t>PRESENTACIÓN MÓDULO </a:t>
            </a:r>
            <a:r>
              <a:rPr lang="es-MX" sz="3000" dirty="0">
                <a:solidFill>
                  <a:srgbClr val="691C20"/>
                </a:solidFill>
                <a:latin typeface="Source Sans Pro"/>
                <a:ea typeface="Source Sans Pro"/>
                <a:cs typeface="Source Sans Pro"/>
                <a:sym typeface="Source Sans Pro"/>
              </a:rPr>
              <a:t>2</a:t>
            </a:r>
            <a:endParaRPr sz="3000" b="0" i="0" u="none" strike="noStrike" cap="none" dirty="0">
              <a:solidFill>
                <a:srgbClr val="691C20"/>
              </a:solidFill>
              <a:latin typeface="Source Sans Pro"/>
              <a:ea typeface="Source Sans Pro"/>
              <a:cs typeface="Source Sans Pro"/>
              <a:sym typeface="Source Sans Pro"/>
            </a:endParaRPr>
          </a:p>
        </p:txBody>
      </p:sp>
      <p:sp>
        <p:nvSpPr>
          <p:cNvPr id="739" name="Google Shape;739;g11f8c150bad_0_603"/>
          <p:cNvSpPr/>
          <p:nvPr/>
        </p:nvSpPr>
        <p:spPr>
          <a:xfrm>
            <a:off x="509748" y="1112437"/>
            <a:ext cx="11343600" cy="4236300"/>
          </a:xfrm>
          <a:prstGeom prst="rect">
            <a:avLst/>
          </a:prstGeom>
          <a:solidFill>
            <a:srgbClr val="691C2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740" name="Google Shape;740;g11f8c150bad_0_603"/>
          <p:cNvPicPr preferRelativeResize="0"/>
          <p:nvPr/>
        </p:nvPicPr>
        <p:blipFill rotWithShape="1">
          <a:blip r:embed="rId5">
            <a:alphaModFix/>
          </a:blip>
          <a:srcRect/>
          <a:stretch/>
        </p:blipFill>
        <p:spPr>
          <a:xfrm>
            <a:off x="2764880" y="973898"/>
            <a:ext cx="6265838" cy="429460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g11f8c150bad_0_354"/>
          <p:cNvSpPr txBox="1"/>
          <p:nvPr/>
        </p:nvSpPr>
        <p:spPr>
          <a:xfrm>
            <a:off x="562502" y="1226452"/>
            <a:ext cx="14211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BRIEF</a:t>
            </a:r>
            <a:endParaRPr sz="3000" b="0" i="0" u="none" strike="noStrike" cap="none">
              <a:solidFill>
                <a:srgbClr val="691C20"/>
              </a:solidFill>
              <a:latin typeface="Source Sans Pro"/>
              <a:ea typeface="Source Sans Pro"/>
              <a:cs typeface="Source Sans Pro"/>
              <a:sym typeface="Source Sans Pro"/>
            </a:endParaRPr>
          </a:p>
        </p:txBody>
      </p:sp>
      <p:grpSp>
        <p:nvGrpSpPr>
          <p:cNvPr id="464" name="Google Shape;464;g11f8c150bad_0_354"/>
          <p:cNvGrpSpPr/>
          <p:nvPr/>
        </p:nvGrpSpPr>
        <p:grpSpPr>
          <a:xfrm>
            <a:off x="510746" y="148637"/>
            <a:ext cx="11535004" cy="877202"/>
            <a:chOff x="510746" y="148637"/>
            <a:chExt cx="11535004" cy="877202"/>
          </a:xfrm>
        </p:grpSpPr>
        <p:sp>
          <p:nvSpPr>
            <p:cNvPr id="465" name="Google Shape;465;g11f8c150bad_0_354"/>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6" name="Google Shape;466;g11f8c150bad_0_354"/>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67" name="Google Shape;467;g11f8c150bad_0_354"/>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68" name="Google Shape;468;g11f8c150bad_0_354"/>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469" name="Google Shape;469;g11f8c150bad_0_354"/>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470" name="Google Shape;470;g11f8c150bad_0_354"/>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471" name="Google Shape;471;g11f8c150bad_0_354"/>
            <p:cNvPicPr preferRelativeResize="0"/>
            <p:nvPr/>
          </p:nvPicPr>
          <p:blipFill rotWithShape="1">
            <a:blip r:embed="rId4">
              <a:alphaModFix/>
            </a:blip>
            <a:srcRect/>
            <a:stretch/>
          </p:blipFill>
          <p:spPr>
            <a:xfrm>
              <a:off x="7434434" y="386378"/>
              <a:ext cx="2550450" cy="639461"/>
            </a:xfrm>
            <a:prstGeom prst="rect">
              <a:avLst/>
            </a:prstGeom>
            <a:noFill/>
            <a:ln>
              <a:noFill/>
            </a:ln>
          </p:spPr>
        </p:pic>
      </p:grpSp>
      <p:pic>
        <p:nvPicPr>
          <p:cNvPr id="472" name="Google Shape;472;g11f8c150bad_0_354"/>
          <p:cNvPicPr preferRelativeResize="0"/>
          <p:nvPr/>
        </p:nvPicPr>
        <p:blipFill rotWithShape="1">
          <a:blip r:embed="rId5">
            <a:alphaModFix/>
          </a:blip>
          <a:srcRect/>
          <a:stretch/>
        </p:blipFill>
        <p:spPr>
          <a:xfrm>
            <a:off x="510746" y="2729878"/>
            <a:ext cx="4999686" cy="2677617"/>
          </a:xfrm>
          <a:prstGeom prst="rect">
            <a:avLst/>
          </a:prstGeom>
          <a:noFill/>
          <a:ln>
            <a:noFill/>
          </a:ln>
        </p:spPr>
      </p:pic>
      <p:sp>
        <p:nvSpPr>
          <p:cNvPr id="473" name="Google Shape;473;g11f8c150bad_0_354"/>
          <p:cNvSpPr txBox="1"/>
          <p:nvPr/>
        </p:nvSpPr>
        <p:spPr>
          <a:xfrm>
            <a:off x="5828713" y="1716258"/>
            <a:ext cx="5990700" cy="4710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MX" sz="2000" b="0" i="0" u="none" strike="noStrike" cap="none">
                <a:solidFill>
                  <a:srgbClr val="691C20"/>
                </a:solidFill>
                <a:latin typeface="Source Sans Pro"/>
                <a:ea typeface="Source Sans Pro"/>
                <a:cs typeface="Source Sans Pro"/>
                <a:sym typeface="Source Sans Pro"/>
              </a:rPr>
              <a:t>El brief es una herramienta de comunicación que se utiliza entre los proveedores de marketing y las empresas o emprendimientos. Este documento se caracteriza por ser un informe personalizado y breve.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691C2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000"/>
              <a:buFont typeface="Arial"/>
              <a:buNone/>
            </a:pPr>
            <a:r>
              <a:rPr lang="es-MX" sz="2000" b="0" i="0" u="none" strike="noStrike" cap="none">
                <a:solidFill>
                  <a:srgbClr val="691C20"/>
                </a:solidFill>
                <a:latin typeface="Source Sans Pro"/>
                <a:ea typeface="Source Sans Pro"/>
                <a:cs typeface="Source Sans Pro"/>
                <a:sym typeface="Source Sans Pro"/>
              </a:rPr>
              <a:t>Asimismo, el brief reúne y organiza la información sobre un proyecto, producto o servicio.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691C2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000"/>
              <a:buFont typeface="Arial"/>
              <a:buNone/>
            </a:pPr>
            <a:r>
              <a:rPr lang="es-MX" sz="2000" b="0" i="0" u="none" strike="noStrike" cap="none">
                <a:solidFill>
                  <a:srgbClr val="691C20"/>
                </a:solidFill>
                <a:latin typeface="Source Sans Pro"/>
                <a:ea typeface="Source Sans Pro"/>
                <a:cs typeface="Source Sans Pro"/>
                <a:sym typeface="Source Sans Pro"/>
              </a:rPr>
              <a:t>En él se establecen metas concretas, expectativas, qué es lo que busca la empresa, con qué finalidad, a través de qué medios, plazos estipulados, etc.</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000"/>
              <a:buFont typeface="Arial"/>
              <a:buNone/>
            </a:pPr>
            <a:endParaRPr sz="2000" b="0" i="0" u="none" strike="noStrike" cap="none">
              <a:solidFill>
                <a:srgbClr val="691C2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000"/>
              <a:buFont typeface="Arial"/>
              <a:buNone/>
            </a:pPr>
            <a:r>
              <a:rPr lang="es-MX" sz="2000" b="0" i="0" u="none" strike="noStrike" cap="none">
                <a:solidFill>
                  <a:srgbClr val="691C20"/>
                </a:solidFill>
                <a:latin typeface="Source Sans Pro"/>
                <a:ea typeface="Source Sans Pro"/>
                <a:cs typeface="Source Sans Pro"/>
                <a:sym typeface="Source Sans Pro"/>
              </a:rPr>
              <a:t>Con la ayuda de un cuestionario es posible obtener los datos importantes sobre la marca, el producto y su mercado, información esencial del brief.</a:t>
            </a:r>
            <a:endParaRPr sz="2000" b="0" i="0" u="none" strike="noStrike" cap="none">
              <a:solidFill>
                <a:srgbClr val="691C20"/>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g11f8c150bad_0_368"/>
          <p:cNvSpPr txBox="1"/>
          <p:nvPr/>
        </p:nvSpPr>
        <p:spPr>
          <a:xfrm>
            <a:off x="589006" y="1224900"/>
            <a:ext cx="1125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BRIEF – Objetivos.</a:t>
            </a:r>
            <a:endParaRPr sz="1400" b="0" i="0" u="none" strike="noStrike" cap="none">
              <a:solidFill>
                <a:srgbClr val="000000"/>
              </a:solidFill>
              <a:latin typeface="Source Sans Pro"/>
              <a:ea typeface="Source Sans Pro"/>
              <a:cs typeface="Source Sans Pro"/>
              <a:sym typeface="Source Sans Pro"/>
            </a:endParaRPr>
          </a:p>
        </p:txBody>
      </p:sp>
      <p:grpSp>
        <p:nvGrpSpPr>
          <p:cNvPr id="479" name="Google Shape;479;g11f8c150bad_0_368"/>
          <p:cNvGrpSpPr/>
          <p:nvPr/>
        </p:nvGrpSpPr>
        <p:grpSpPr>
          <a:xfrm>
            <a:off x="510746" y="148637"/>
            <a:ext cx="11535004" cy="877202"/>
            <a:chOff x="510746" y="148637"/>
            <a:chExt cx="11535004" cy="877202"/>
          </a:xfrm>
        </p:grpSpPr>
        <p:sp>
          <p:nvSpPr>
            <p:cNvPr id="480" name="Google Shape;480;g11f8c150bad_0_368"/>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1" name="Google Shape;481;g11f8c150bad_0_368"/>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82" name="Google Shape;482;g11f8c150bad_0_368"/>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83" name="Google Shape;483;g11f8c150bad_0_368"/>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484" name="Google Shape;484;g11f8c150bad_0_368"/>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485" name="Google Shape;485;g11f8c150bad_0_368"/>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486" name="Google Shape;486;g11f8c150bad_0_368"/>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487" name="Google Shape;487;g11f8c150bad_0_368"/>
          <p:cNvSpPr txBox="1"/>
          <p:nvPr/>
        </p:nvSpPr>
        <p:spPr>
          <a:xfrm>
            <a:off x="4448008" y="2007879"/>
            <a:ext cx="7101900" cy="4155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El objetivo del brief es contar con una guía, ya que por su cualidad descriptiva e instructiva, permite planificar el camino hacia el arranque de un negocio o un emprendimiento, aquí es donde las ideas se explican en el papel.</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691C20"/>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Quien lea el briefing va a encontrar toda la información del proyecto de negocio o emprendimiento. Cuanto más detallados y relevantes sean los datos, mucho más fácil va a ser trazar estrategias para materializar las metas estipuladas.</a:t>
            </a:r>
            <a:endParaRPr sz="1400" b="0" i="0" u="none" strike="noStrike" cap="none">
              <a:solidFill>
                <a:srgbClr val="000000"/>
              </a:solidFill>
              <a:latin typeface="Arial"/>
              <a:ea typeface="Arial"/>
              <a:cs typeface="Arial"/>
              <a:sym typeface="Arial"/>
            </a:endParaRPr>
          </a:p>
        </p:txBody>
      </p:sp>
      <p:pic>
        <p:nvPicPr>
          <p:cNvPr id="488" name="Google Shape;488;g11f8c150bad_0_368"/>
          <p:cNvPicPr preferRelativeResize="0"/>
          <p:nvPr/>
        </p:nvPicPr>
        <p:blipFill rotWithShape="1">
          <a:blip r:embed="rId5">
            <a:alphaModFix/>
          </a:blip>
          <a:srcRect/>
          <a:stretch/>
        </p:blipFill>
        <p:spPr>
          <a:xfrm>
            <a:off x="589006" y="2824760"/>
            <a:ext cx="2991186" cy="193196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g11f8c150bad_0_382"/>
          <p:cNvSpPr txBox="1"/>
          <p:nvPr/>
        </p:nvSpPr>
        <p:spPr>
          <a:xfrm>
            <a:off x="589006" y="1224900"/>
            <a:ext cx="1125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BRIEF – Descripción de la empresa.</a:t>
            </a:r>
            <a:endParaRPr sz="1400" b="0" i="0" u="none" strike="noStrike" cap="none">
              <a:solidFill>
                <a:srgbClr val="000000"/>
              </a:solidFill>
              <a:latin typeface="Source Sans Pro"/>
              <a:ea typeface="Source Sans Pro"/>
              <a:cs typeface="Source Sans Pro"/>
              <a:sym typeface="Source Sans Pro"/>
            </a:endParaRPr>
          </a:p>
        </p:txBody>
      </p:sp>
      <p:grpSp>
        <p:nvGrpSpPr>
          <p:cNvPr id="494" name="Google Shape;494;g11f8c150bad_0_382"/>
          <p:cNvGrpSpPr/>
          <p:nvPr/>
        </p:nvGrpSpPr>
        <p:grpSpPr>
          <a:xfrm>
            <a:off x="510746" y="148637"/>
            <a:ext cx="11535004" cy="877202"/>
            <a:chOff x="510746" y="148637"/>
            <a:chExt cx="11535004" cy="877202"/>
          </a:xfrm>
        </p:grpSpPr>
        <p:sp>
          <p:nvSpPr>
            <p:cNvPr id="495" name="Google Shape;495;g11f8c150bad_0_382"/>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6" name="Google Shape;496;g11f8c150bad_0_382"/>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7" name="Google Shape;497;g11f8c150bad_0_382"/>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98" name="Google Shape;498;g11f8c150bad_0_382"/>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499" name="Google Shape;499;g11f8c150bad_0_382"/>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500" name="Google Shape;500;g11f8c150bad_0_382"/>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501" name="Google Shape;501;g11f8c150bad_0_382"/>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502" name="Google Shape;502;g11f8c150bad_0_382"/>
          <p:cNvSpPr txBox="1"/>
          <p:nvPr/>
        </p:nvSpPr>
        <p:spPr>
          <a:xfrm>
            <a:off x="6758607" y="2305878"/>
            <a:ext cx="4929900" cy="378660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¿Cuál es el nombre de la marca?</a:t>
            </a:r>
            <a:endParaRPr sz="3600" b="0" i="0" u="none" strike="noStrike" cap="none">
              <a:solidFill>
                <a:srgbClr val="691C20"/>
              </a:solidFill>
              <a:latin typeface="Source Sans Pro"/>
              <a:ea typeface="Source Sans Pro"/>
              <a:cs typeface="Source Sans Pro"/>
              <a:sym typeface="Source Sans Pro"/>
            </a:endParaRPr>
          </a:p>
          <a:p>
            <a:pPr marL="0" marR="0" lvl="0" indent="0" algn="l" rtl="0">
              <a:lnSpc>
                <a:spcPct val="15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¿Cuál es el giro de tu marca? </a:t>
            </a:r>
            <a:endParaRPr sz="3600" b="0" i="0" u="none" strike="noStrike" cap="none">
              <a:solidFill>
                <a:srgbClr val="691C20"/>
              </a:solidFill>
              <a:latin typeface="Source Sans Pro"/>
              <a:ea typeface="Source Sans Pro"/>
              <a:cs typeface="Source Sans Pro"/>
              <a:sym typeface="Source Sans Pro"/>
            </a:endParaRPr>
          </a:p>
          <a:p>
            <a:pPr marL="0" marR="403860" lvl="0" indent="0" algn="l" rtl="0">
              <a:lnSpc>
                <a:spcPct val="15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¿Cuáles son tus productos o servicios?</a:t>
            </a:r>
            <a:endParaRPr sz="3600" b="0" i="0" u="none" strike="noStrike" cap="none">
              <a:solidFill>
                <a:srgbClr val="691C20"/>
              </a:solidFill>
              <a:latin typeface="Source Sans Pro"/>
              <a:ea typeface="Source Sans Pro"/>
              <a:cs typeface="Source Sans Pro"/>
              <a:sym typeface="Source Sans Pro"/>
            </a:endParaRPr>
          </a:p>
          <a:p>
            <a:pPr marL="0" marR="403860" lvl="0" indent="0" algn="l" rtl="0">
              <a:lnSpc>
                <a:spcPct val="15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¿Cuál es la filosofía de tu marca?</a:t>
            </a:r>
            <a:endParaRPr sz="3600" b="0" i="0" u="none" strike="noStrike" cap="none">
              <a:solidFill>
                <a:srgbClr val="691C20"/>
              </a:solidFill>
              <a:latin typeface="Source Sans Pro"/>
              <a:ea typeface="Source Sans Pro"/>
              <a:cs typeface="Source Sans Pro"/>
              <a:sym typeface="Source Sans Pro"/>
            </a:endParaRPr>
          </a:p>
          <a:p>
            <a:pPr marL="0" marR="403860" lvl="0" indent="0" algn="l" rtl="0">
              <a:lnSpc>
                <a:spcPct val="15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¿Cómo crees que es percibida</a:t>
            </a:r>
            <a:endParaRPr sz="3600" b="0" i="0" u="none" strike="noStrike" cap="none">
              <a:solidFill>
                <a:srgbClr val="691C20"/>
              </a:solidFill>
              <a:latin typeface="Source Sans Pro"/>
              <a:ea typeface="Source Sans Pro"/>
              <a:cs typeface="Source Sans Pro"/>
              <a:sym typeface="Source Sans Pro"/>
            </a:endParaRPr>
          </a:p>
          <a:p>
            <a:pPr marL="0" marR="403860" lvl="0" indent="0" algn="l" rtl="0">
              <a:lnSpc>
                <a:spcPct val="150000"/>
              </a:lnSpc>
              <a:spcBef>
                <a:spcPts val="0"/>
              </a:spcBef>
              <a:spcAft>
                <a:spcPts val="0"/>
              </a:spcAft>
              <a:buClr>
                <a:srgbClr val="000000"/>
              </a:buClr>
              <a:buSzPts val="2400"/>
              <a:buFont typeface="Arial"/>
              <a:buNone/>
            </a:pPr>
            <a:r>
              <a:rPr lang="es-MX" sz="2400" b="0" i="0" u="none" strike="noStrike" cap="none">
                <a:solidFill>
                  <a:srgbClr val="691C20"/>
                </a:solidFill>
                <a:latin typeface="Source Sans Pro"/>
                <a:ea typeface="Source Sans Pro"/>
                <a:cs typeface="Source Sans Pro"/>
                <a:sym typeface="Source Sans Pro"/>
              </a:rPr>
              <a:t>tu empresa actualmente?</a:t>
            </a:r>
            <a:endParaRPr sz="3600" b="0" i="0" u="none" strike="noStrike" cap="none">
              <a:solidFill>
                <a:srgbClr val="691C20"/>
              </a:solidFill>
              <a:latin typeface="Source Sans Pro"/>
              <a:ea typeface="Source Sans Pro"/>
              <a:cs typeface="Source Sans Pro"/>
              <a:sym typeface="Source Sans Pro"/>
            </a:endParaRPr>
          </a:p>
        </p:txBody>
      </p:sp>
      <p:pic>
        <p:nvPicPr>
          <p:cNvPr id="503" name="Google Shape;503;g11f8c150bad_0_382"/>
          <p:cNvPicPr preferRelativeResize="0"/>
          <p:nvPr/>
        </p:nvPicPr>
        <p:blipFill rotWithShape="1">
          <a:blip r:embed="rId5">
            <a:alphaModFix/>
          </a:blip>
          <a:srcRect/>
          <a:stretch/>
        </p:blipFill>
        <p:spPr>
          <a:xfrm>
            <a:off x="510745" y="2501344"/>
            <a:ext cx="5996071" cy="359764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g11f8c150bad_0_396"/>
          <p:cNvSpPr txBox="1"/>
          <p:nvPr/>
        </p:nvSpPr>
        <p:spPr>
          <a:xfrm>
            <a:off x="589006" y="1224900"/>
            <a:ext cx="1125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BRIEF – Público objetivo.</a:t>
            </a:r>
            <a:endParaRPr sz="1400" b="0" i="0" u="none" strike="noStrike" cap="none">
              <a:solidFill>
                <a:srgbClr val="000000"/>
              </a:solidFill>
              <a:latin typeface="Source Sans Pro"/>
              <a:ea typeface="Source Sans Pro"/>
              <a:cs typeface="Source Sans Pro"/>
              <a:sym typeface="Source Sans Pro"/>
            </a:endParaRPr>
          </a:p>
        </p:txBody>
      </p:sp>
      <p:grpSp>
        <p:nvGrpSpPr>
          <p:cNvPr id="509" name="Google Shape;509;g11f8c150bad_0_396"/>
          <p:cNvGrpSpPr/>
          <p:nvPr/>
        </p:nvGrpSpPr>
        <p:grpSpPr>
          <a:xfrm>
            <a:off x="510746" y="148637"/>
            <a:ext cx="11535004" cy="877202"/>
            <a:chOff x="510746" y="148637"/>
            <a:chExt cx="11535004" cy="877202"/>
          </a:xfrm>
        </p:grpSpPr>
        <p:sp>
          <p:nvSpPr>
            <p:cNvPr id="510" name="Google Shape;510;g11f8c150bad_0_396"/>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1" name="Google Shape;511;g11f8c150bad_0_396"/>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12" name="Google Shape;512;g11f8c150bad_0_396"/>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13" name="Google Shape;513;g11f8c150bad_0_396"/>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514" name="Google Shape;514;g11f8c150bad_0_396"/>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515" name="Google Shape;515;g11f8c150bad_0_396"/>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516" name="Google Shape;516;g11f8c150bad_0_396"/>
            <p:cNvPicPr preferRelativeResize="0"/>
            <p:nvPr/>
          </p:nvPicPr>
          <p:blipFill rotWithShape="1">
            <a:blip r:embed="rId4">
              <a:alphaModFix/>
            </a:blip>
            <a:srcRect/>
            <a:stretch/>
          </p:blipFill>
          <p:spPr>
            <a:xfrm>
              <a:off x="7434434" y="386378"/>
              <a:ext cx="2550450" cy="639461"/>
            </a:xfrm>
            <a:prstGeom prst="rect">
              <a:avLst/>
            </a:prstGeom>
            <a:noFill/>
            <a:ln>
              <a:noFill/>
            </a:ln>
          </p:spPr>
        </p:pic>
      </p:grpSp>
      <p:pic>
        <p:nvPicPr>
          <p:cNvPr id="517" name="Google Shape;517;g11f8c150bad_0_396"/>
          <p:cNvPicPr preferRelativeResize="0"/>
          <p:nvPr/>
        </p:nvPicPr>
        <p:blipFill rotWithShape="1">
          <a:blip r:embed="rId5">
            <a:alphaModFix/>
          </a:blip>
          <a:srcRect/>
          <a:stretch/>
        </p:blipFill>
        <p:spPr>
          <a:xfrm>
            <a:off x="510745" y="2501344"/>
            <a:ext cx="5996071" cy="3597643"/>
          </a:xfrm>
          <a:prstGeom prst="rect">
            <a:avLst/>
          </a:prstGeom>
          <a:noFill/>
          <a:ln>
            <a:noFill/>
          </a:ln>
        </p:spPr>
      </p:pic>
      <p:sp>
        <p:nvSpPr>
          <p:cNvPr id="518" name="Google Shape;518;g11f8c150bad_0_396"/>
          <p:cNvSpPr txBox="1"/>
          <p:nvPr/>
        </p:nvSpPr>
        <p:spPr>
          <a:xfrm>
            <a:off x="6645603" y="2839940"/>
            <a:ext cx="5279100" cy="3047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s-MX" sz="3200" b="0" i="0" u="none" strike="noStrike" cap="none">
                <a:solidFill>
                  <a:srgbClr val="691C20"/>
                </a:solidFill>
                <a:latin typeface="Source Sans Pro"/>
                <a:ea typeface="Source Sans Pro"/>
                <a:cs typeface="Source Sans Pro"/>
                <a:sym typeface="Source Sans Pro"/>
              </a:rPr>
              <a:t>La audiencia a la que se dirige tu marca. Este elemento es fundamental para determinar el tipo de acción, el tono de comunicación y los canales a emplear.</a:t>
            </a:r>
            <a:endParaRPr sz="32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sp>
        <p:nvSpPr>
          <p:cNvPr id="523" name="Google Shape;523;g11f8c150bad_0_410"/>
          <p:cNvSpPr txBox="1"/>
          <p:nvPr/>
        </p:nvSpPr>
        <p:spPr>
          <a:xfrm>
            <a:off x="589006" y="1224900"/>
            <a:ext cx="1125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BRIEF – Público objetivo.</a:t>
            </a:r>
            <a:endParaRPr sz="1400" b="0" i="0" u="none" strike="noStrike" cap="none">
              <a:solidFill>
                <a:srgbClr val="000000"/>
              </a:solidFill>
              <a:latin typeface="Source Sans Pro"/>
              <a:ea typeface="Source Sans Pro"/>
              <a:cs typeface="Source Sans Pro"/>
              <a:sym typeface="Source Sans Pro"/>
            </a:endParaRPr>
          </a:p>
        </p:txBody>
      </p:sp>
      <p:grpSp>
        <p:nvGrpSpPr>
          <p:cNvPr id="524" name="Google Shape;524;g11f8c150bad_0_410"/>
          <p:cNvGrpSpPr/>
          <p:nvPr/>
        </p:nvGrpSpPr>
        <p:grpSpPr>
          <a:xfrm>
            <a:off x="510746" y="148637"/>
            <a:ext cx="11535004" cy="877202"/>
            <a:chOff x="510746" y="148637"/>
            <a:chExt cx="11535004" cy="877202"/>
          </a:xfrm>
        </p:grpSpPr>
        <p:sp>
          <p:nvSpPr>
            <p:cNvPr id="525" name="Google Shape;525;g11f8c150bad_0_410"/>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6" name="Google Shape;526;g11f8c150bad_0_410"/>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27" name="Google Shape;527;g11f8c150bad_0_410"/>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28" name="Google Shape;528;g11f8c150bad_0_410"/>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529" name="Google Shape;529;g11f8c150bad_0_410"/>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530" name="Google Shape;530;g11f8c150bad_0_410"/>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531" name="Google Shape;531;g11f8c150bad_0_410"/>
            <p:cNvPicPr preferRelativeResize="0"/>
            <p:nvPr/>
          </p:nvPicPr>
          <p:blipFill rotWithShape="1">
            <a:blip r:embed="rId4">
              <a:alphaModFix/>
            </a:blip>
            <a:srcRect/>
            <a:stretch/>
          </p:blipFill>
          <p:spPr>
            <a:xfrm>
              <a:off x="7434434" y="386378"/>
              <a:ext cx="2550450" cy="639461"/>
            </a:xfrm>
            <a:prstGeom prst="rect">
              <a:avLst/>
            </a:prstGeom>
            <a:noFill/>
            <a:ln>
              <a:noFill/>
            </a:ln>
          </p:spPr>
        </p:pic>
      </p:grpSp>
      <p:pic>
        <p:nvPicPr>
          <p:cNvPr id="532" name="Google Shape;532;g11f8c150bad_0_410"/>
          <p:cNvPicPr preferRelativeResize="0"/>
          <p:nvPr/>
        </p:nvPicPr>
        <p:blipFill rotWithShape="1">
          <a:blip r:embed="rId5">
            <a:alphaModFix/>
          </a:blip>
          <a:srcRect/>
          <a:stretch/>
        </p:blipFill>
        <p:spPr>
          <a:xfrm>
            <a:off x="743752" y="1906490"/>
            <a:ext cx="3655543" cy="2346429"/>
          </a:xfrm>
          <a:prstGeom prst="rect">
            <a:avLst/>
          </a:prstGeom>
          <a:noFill/>
          <a:ln>
            <a:noFill/>
          </a:ln>
        </p:spPr>
      </p:pic>
      <p:sp>
        <p:nvSpPr>
          <p:cNvPr id="533" name="Google Shape;533;g11f8c150bad_0_410"/>
          <p:cNvSpPr txBox="1"/>
          <p:nvPr/>
        </p:nvSpPr>
        <p:spPr>
          <a:xfrm>
            <a:off x="4778960" y="1279296"/>
            <a:ext cx="7067100" cy="544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MX" sz="2400" b="1" i="0" u="none" strike="noStrike" cap="none">
                <a:solidFill>
                  <a:srgbClr val="691C20"/>
                </a:solidFill>
                <a:latin typeface="Source Sans Pro"/>
                <a:ea typeface="Source Sans Pro"/>
                <a:cs typeface="Source Sans Pro"/>
                <a:sym typeface="Source Sans Pro"/>
              </a:rPr>
              <a:t>¿Cómo se construye el público objetivo?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0312B"/>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10312B"/>
                </a:solidFill>
                <a:latin typeface="Source Sans Pro"/>
                <a:ea typeface="Source Sans Pro"/>
                <a:cs typeface="Source Sans Pro"/>
                <a:sym typeface="Source Sans Pro"/>
              </a:rPr>
              <a:t>Para construir el público objetivo de tu negocio tienes que conocer algunas características del grupo que deseas que se convierta en futuros clientes. Los datos esenciales que necesitas sobre ellos son: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0312B"/>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Char char="•"/>
            </a:pPr>
            <a:r>
              <a:rPr lang="es-MX" sz="1800" b="0" i="0" u="none" strike="noStrike" cap="none">
                <a:solidFill>
                  <a:srgbClr val="691C20"/>
                </a:solidFill>
                <a:latin typeface="Source Sans Pro"/>
                <a:ea typeface="Source Sans Pro"/>
                <a:cs typeface="Source Sans Pro"/>
                <a:sym typeface="Source Sans Pro"/>
              </a:rPr>
              <a:t>Género.</a:t>
            </a:r>
            <a:endParaRPr sz="1800" b="0" i="0" u="none" strike="noStrike" cap="none">
              <a:solidFill>
                <a:srgbClr val="691C20"/>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Char char="•"/>
            </a:pPr>
            <a:r>
              <a:rPr lang="es-MX" sz="1800" b="0" i="0" u="none" strike="noStrike" cap="none">
                <a:solidFill>
                  <a:srgbClr val="691C20"/>
                </a:solidFill>
                <a:latin typeface="Source Sans Pro"/>
                <a:ea typeface="Source Sans Pro"/>
                <a:cs typeface="Source Sans Pro"/>
                <a:sym typeface="Source Sans Pro"/>
              </a:rPr>
              <a:t>Edad.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s-MX" sz="1800" b="0" i="0" u="none" strike="noStrike" cap="none">
                <a:solidFill>
                  <a:srgbClr val="691C20"/>
                </a:solidFill>
                <a:latin typeface="Source Sans Pro"/>
                <a:ea typeface="Source Sans Pro"/>
                <a:cs typeface="Source Sans Pro"/>
                <a:sym typeface="Source Sans Pro"/>
              </a:rPr>
              <a:t>Localización.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s-MX" sz="1800" b="0" i="0" u="none" strike="noStrike" cap="none">
                <a:solidFill>
                  <a:srgbClr val="691C20"/>
                </a:solidFill>
                <a:latin typeface="Source Sans Pro"/>
                <a:ea typeface="Source Sans Pro"/>
                <a:cs typeface="Source Sans Pro"/>
                <a:sym typeface="Source Sans Pro"/>
              </a:rPr>
              <a:t>Clase social.</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s-MX" sz="1800" b="0" i="0" u="none" strike="noStrike" cap="none">
                <a:solidFill>
                  <a:srgbClr val="691C20"/>
                </a:solidFill>
                <a:latin typeface="Source Sans Pro"/>
                <a:ea typeface="Source Sans Pro"/>
                <a:cs typeface="Source Sans Pro"/>
                <a:sym typeface="Source Sans Pro"/>
              </a:rPr>
              <a:t>Poder adquisitivo.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s-MX" sz="1800" b="0" i="0" u="none" strike="noStrike" cap="none">
                <a:solidFill>
                  <a:srgbClr val="691C20"/>
                </a:solidFill>
                <a:latin typeface="Source Sans Pro"/>
                <a:ea typeface="Source Sans Pro"/>
                <a:cs typeface="Source Sans Pro"/>
                <a:sym typeface="Source Sans Pro"/>
              </a:rPr>
              <a:t>Formación.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Char char="•"/>
            </a:pPr>
            <a:r>
              <a:rPr lang="es-MX" sz="1800" b="0" i="0" u="none" strike="noStrike" cap="none">
                <a:solidFill>
                  <a:srgbClr val="691C20"/>
                </a:solidFill>
                <a:latin typeface="Source Sans Pro"/>
                <a:ea typeface="Source Sans Pro"/>
                <a:cs typeface="Source Sans Pro"/>
                <a:sym typeface="Source Sans Pro"/>
              </a:rPr>
              <a:t>Principales hábitos de consumo.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10312B"/>
              </a:solidFill>
              <a:latin typeface="Source Sans Pro"/>
              <a:ea typeface="Source Sans Pro"/>
              <a:cs typeface="Source Sans Pro"/>
              <a:sym typeface="Source Sans Pro"/>
            </a:endParaRPr>
          </a:p>
          <a:p>
            <a:pPr marL="0" marR="0" lvl="0" indent="0" algn="l" rtl="0">
              <a:lnSpc>
                <a:spcPct val="100000"/>
              </a:lnSpc>
              <a:spcBef>
                <a:spcPts val="0"/>
              </a:spcBef>
              <a:spcAft>
                <a:spcPts val="0"/>
              </a:spcAft>
              <a:buClr>
                <a:srgbClr val="000000"/>
              </a:buClr>
              <a:buSzPts val="1800"/>
              <a:buFont typeface="Arial"/>
              <a:buNone/>
            </a:pPr>
            <a:r>
              <a:rPr lang="es-MX" sz="1800" b="0" i="0" u="none" strike="noStrike" cap="none">
                <a:solidFill>
                  <a:srgbClr val="10312B"/>
                </a:solidFill>
                <a:latin typeface="Source Sans Pro"/>
                <a:ea typeface="Source Sans Pro"/>
                <a:cs typeface="Source Sans Pro"/>
                <a:sym typeface="Source Sans Pro"/>
              </a:rPr>
              <a:t>Con estos datos ya puedes crear tu público objetivo, considerando los rangos de la mayoría. Aquí tienes un ejemplo de público objetivo: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s-MX" sz="1800" b="0" i="1" u="none" strike="noStrike" cap="none">
                <a:solidFill>
                  <a:srgbClr val="10312B"/>
                </a:solidFill>
                <a:latin typeface="Source Sans Pro"/>
                <a:ea typeface="Source Sans Pro"/>
                <a:cs typeface="Source Sans Pro"/>
                <a:sym typeface="Source Sans Pro"/>
              </a:rPr>
              <a:t>"Mujeres, entre 35 y 40 años, que residen en la ciudad de Quito, clase B, con renta mensual entre 700 y 1200 dólares, con estudios superiores, que hacen compras mensuales en grandes supermercados."</a:t>
            </a:r>
            <a:endParaRPr sz="1800" b="0" i="0" u="none" strike="noStrike" cap="none">
              <a:solidFill>
                <a:srgbClr val="10312B"/>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g11f8c150bad_0_424"/>
          <p:cNvSpPr txBox="1"/>
          <p:nvPr/>
        </p:nvSpPr>
        <p:spPr>
          <a:xfrm>
            <a:off x="589006" y="1224900"/>
            <a:ext cx="11256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BRIEF – Competencia.</a:t>
            </a:r>
            <a:endParaRPr sz="1400" b="0" i="0" u="none" strike="noStrike" cap="none">
              <a:solidFill>
                <a:srgbClr val="000000"/>
              </a:solidFill>
              <a:latin typeface="Source Sans Pro"/>
              <a:ea typeface="Source Sans Pro"/>
              <a:cs typeface="Source Sans Pro"/>
              <a:sym typeface="Source Sans Pro"/>
            </a:endParaRPr>
          </a:p>
        </p:txBody>
      </p:sp>
      <p:grpSp>
        <p:nvGrpSpPr>
          <p:cNvPr id="539" name="Google Shape;539;g11f8c150bad_0_424"/>
          <p:cNvGrpSpPr/>
          <p:nvPr/>
        </p:nvGrpSpPr>
        <p:grpSpPr>
          <a:xfrm>
            <a:off x="510746" y="148637"/>
            <a:ext cx="11535004" cy="877202"/>
            <a:chOff x="510746" y="148637"/>
            <a:chExt cx="11535004" cy="877202"/>
          </a:xfrm>
        </p:grpSpPr>
        <p:sp>
          <p:nvSpPr>
            <p:cNvPr id="540" name="Google Shape;540;g11f8c150bad_0_424"/>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1" name="Google Shape;541;g11f8c150bad_0_424"/>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2" name="Google Shape;542;g11f8c150bad_0_424"/>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43" name="Google Shape;543;g11f8c150bad_0_424"/>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544" name="Google Shape;544;g11f8c150bad_0_424"/>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545" name="Google Shape;545;g11f8c150bad_0_424"/>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546" name="Google Shape;546;g11f8c150bad_0_424"/>
            <p:cNvPicPr preferRelativeResize="0"/>
            <p:nvPr/>
          </p:nvPicPr>
          <p:blipFill rotWithShape="1">
            <a:blip r:embed="rId4">
              <a:alphaModFix/>
            </a:blip>
            <a:srcRect/>
            <a:stretch/>
          </p:blipFill>
          <p:spPr>
            <a:xfrm>
              <a:off x="7434434" y="386378"/>
              <a:ext cx="2550450" cy="639461"/>
            </a:xfrm>
            <a:prstGeom prst="rect">
              <a:avLst/>
            </a:prstGeom>
            <a:noFill/>
            <a:ln>
              <a:noFill/>
            </a:ln>
          </p:spPr>
        </p:pic>
      </p:grpSp>
      <p:pic>
        <p:nvPicPr>
          <p:cNvPr id="547" name="Google Shape;547;g11f8c150bad_0_424"/>
          <p:cNvPicPr preferRelativeResize="0"/>
          <p:nvPr/>
        </p:nvPicPr>
        <p:blipFill rotWithShape="1">
          <a:blip r:embed="rId5">
            <a:alphaModFix/>
          </a:blip>
          <a:srcRect/>
          <a:stretch/>
        </p:blipFill>
        <p:spPr>
          <a:xfrm>
            <a:off x="510745" y="2501344"/>
            <a:ext cx="5996071" cy="3597643"/>
          </a:xfrm>
          <a:prstGeom prst="rect">
            <a:avLst/>
          </a:prstGeom>
          <a:noFill/>
          <a:ln>
            <a:noFill/>
          </a:ln>
        </p:spPr>
      </p:pic>
      <p:sp>
        <p:nvSpPr>
          <p:cNvPr id="548" name="Google Shape;548;g11f8c150bad_0_424"/>
          <p:cNvSpPr txBox="1"/>
          <p:nvPr/>
        </p:nvSpPr>
        <p:spPr>
          <a:xfrm>
            <a:off x="6752492" y="2313335"/>
            <a:ext cx="5015400" cy="37866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400"/>
              <a:buFont typeface="Arial"/>
              <a:buNone/>
            </a:pPr>
            <a:r>
              <a:rPr lang="es-MX" sz="2400" b="0" i="0" u="none" strike="noStrike" cap="none">
                <a:solidFill>
                  <a:srgbClr val="10312B"/>
                </a:solidFill>
                <a:latin typeface="Source Sans Pro"/>
                <a:ea typeface="Source Sans Pro"/>
                <a:cs typeface="Source Sans Pro"/>
                <a:sym typeface="Source Sans Pro"/>
              </a:rPr>
              <a:t>Crear una lista sobre la competencia puede ayudar a entender mejor el mercado y descubrir en qué hacer énfasis cuando se trata de crear o reforzar una marca.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0" u="none" strike="noStrike" cap="none">
              <a:solidFill>
                <a:srgbClr val="10312B"/>
              </a:solidFill>
              <a:latin typeface="Source Sans Pro"/>
              <a:ea typeface="Source Sans Pro"/>
              <a:cs typeface="Source Sans Pro"/>
              <a:sym typeface="Source Sans Pro"/>
            </a:endParaRPr>
          </a:p>
          <a:p>
            <a:pPr marL="0" marR="0" lvl="0" indent="0" algn="just" rtl="0">
              <a:lnSpc>
                <a:spcPct val="100000"/>
              </a:lnSpc>
              <a:spcBef>
                <a:spcPts val="0"/>
              </a:spcBef>
              <a:spcAft>
                <a:spcPts val="0"/>
              </a:spcAft>
              <a:buClr>
                <a:srgbClr val="000000"/>
              </a:buClr>
              <a:buSzPts val="2400"/>
              <a:buFont typeface="Arial"/>
              <a:buNone/>
            </a:pPr>
            <a:r>
              <a:rPr lang="es-MX" sz="2400" b="0" i="0" u="none" strike="noStrike" cap="none">
                <a:solidFill>
                  <a:srgbClr val="10312B"/>
                </a:solidFill>
                <a:latin typeface="Source Sans Pro"/>
                <a:ea typeface="Source Sans Pro"/>
                <a:cs typeface="Source Sans Pro"/>
                <a:sym typeface="Source Sans Pro"/>
              </a:rPr>
              <a:t>Además, al examinar la competencia del cliente, tendrás la oportunidad de profundizar en los factores que diferencian a la marca y destacarlos.</a:t>
            </a:r>
            <a:endParaRPr sz="2400" b="0" i="0" u="none" strike="noStrike" cap="none">
              <a:solidFill>
                <a:srgbClr val="10312B"/>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g11f8c150bad_0_438"/>
          <p:cNvSpPr txBox="1"/>
          <p:nvPr/>
        </p:nvSpPr>
        <p:spPr>
          <a:xfrm>
            <a:off x="8520737" y="1223220"/>
            <a:ext cx="35250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s-MX" sz="3000" b="0" i="0" u="none" strike="noStrike" cap="none">
                <a:solidFill>
                  <a:srgbClr val="691C20"/>
                </a:solidFill>
                <a:latin typeface="Source Sans Pro"/>
                <a:ea typeface="Source Sans Pro"/>
                <a:cs typeface="Source Sans Pro"/>
                <a:sym typeface="Source Sans Pro"/>
              </a:rPr>
              <a:t>Ejemplo de un brief:</a:t>
            </a:r>
            <a:endParaRPr sz="1400" b="0" i="0" u="none" strike="noStrike" cap="none">
              <a:solidFill>
                <a:srgbClr val="000000"/>
              </a:solidFill>
              <a:latin typeface="Source Sans Pro"/>
              <a:ea typeface="Source Sans Pro"/>
              <a:cs typeface="Source Sans Pro"/>
              <a:sym typeface="Source Sans Pro"/>
            </a:endParaRPr>
          </a:p>
        </p:txBody>
      </p:sp>
      <p:grpSp>
        <p:nvGrpSpPr>
          <p:cNvPr id="554" name="Google Shape;554;g11f8c150bad_0_438"/>
          <p:cNvGrpSpPr/>
          <p:nvPr/>
        </p:nvGrpSpPr>
        <p:grpSpPr>
          <a:xfrm>
            <a:off x="510746" y="148637"/>
            <a:ext cx="11535004" cy="877202"/>
            <a:chOff x="510746" y="148637"/>
            <a:chExt cx="11535004" cy="877202"/>
          </a:xfrm>
        </p:grpSpPr>
        <p:sp>
          <p:nvSpPr>
            <p:cNvPr id="555" name="Google Shape;555;g11f8c150bad_0_438"/>
            <p:cNvSpPr/>
            <p:nvPr/>
          </p:nvSpPr>
          <p:spPr>
            <a:xfrm>
              <a:off x="589006" y="148637"/>
              <a:ext cx="3534000" cy="127800"/>
            </a:xfrm>
            <a:prstGeom prst="rect">
              <a:avLst/>
            </a:prstGeom>
            <a:solidFill>
              <a:srgbClr val="691C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6" name="Google Shape;556;g11f8c150bad_0_438"/>
            <p:cNvSpPr/>
            <p:nvPr/>
          </p:nvSpPr>
          <p:spPr>
            <a:xfrm>
              <a:off x="4244548" y="148637"/>
              <a:ext cx="3754500" cy="127800"/>
            </a:xfrm>
            <a:prstGeom prst="rect">
              <a:avLst/>
            </a:prstGeom>
            <a:solidFill>
              <a:srgbClr val="6F72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57" name="Google Shape;557;g11f8c150bad_0_438"/>
            <p:cNvSpPr/>
            <p:nvPr/>
          </p:nvSpPr>
          <p:spPr>
            <a:xfrm>
              <a:off x="8122508" y="148637"/>
              <a:ext cx="3645300" cy="127800"/>
            </a:xfrm>
            <a:prstGeom prst="rect">
              <a:avLst/>
            </a:prstGeom>
            <a:solidFill>
              <a:srgbClr val="10312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558" name="Google Shape;558;g11f8c150bad_0_438"/>
            <p:cNvPicPr preferRelativeResize="0"/>
            <p:nvPr/>
          </p:nvPicPr>
          <p:blipFill rotWithShape="1">
            <a:blip r:embed="rId3">
              <a:alphaModFix/>
            </a:blip>
            <a:srcRect/>
            <a:stretch/>
          </p:blipFill>
          <p:spPr>
            <a:xfrm>
              <a:off x="10270545" y="336794"/>
              <a:ext cx="1497206" cy="499906"/>
            </a:xfrm>
            <a:prstGeom prst="rect">
              <a:avLst/>
            </a:prstGeom>
            <a:noFill/>
            <a:ln>
              <a:noFill/>
            </a:ln>
          </p:spPr>
        </p:pic>
        <p:sp>
          <p:nvSpPr>
            <p:cNvPr id="559" name="Google Shape;559;g11f8c150bad_0_438"/>
            <p:cNvSpPr txBox="1"/>
            <p:nvPr/>
          </p:nvSpPr>
          <p:spPr>
            <a:xfrm>
              <a:off x="10249950" y="718920"/>
              <a:ext cx="1795800" cy="276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s-MX" sz="1200" b="0" i="0" u="none" strike="noStrike" cap="none">
                  <a:solidFill>
                    <a:srgbClr val="6F7271"/>
                  </a:solidFill>
                  <a:latin typeface="Source Sans Pro"/>
                  <a:ea typeface="Source Sans Pro"/>
                  <a:cs typeface="Source Sans Pro"/>
                  <a:sym typeface="Source Sans Pro"/>
                </a:rPr>
                <a:t>Autonomía Económica</a:t>
              </a:r>
              <a:endParaRPr sz="1400" b="0" i="0" u="none" strike="noStrike" cap="none">
                <a:solidFill>
                  <a:srgbClr val="000000"/>
                </a:solidFill>
                <a:latin typeface="Arial"/>
                <a:ea typeface="Arial"/>
                <a:cs typeface="Arial"/>
                <a:sym typeface="Arial"/>
              </a:endParaRPr>
            </a:p>
          </p:txBody>
        </p:sp>
        <p:sp>
          <p:nvSpPr>
            <p:cNvPr id="560" name="Google Shape;560;g11f8c150bad_0_438"/>
            <p:cNvSpPr txBox="1"/>
            <p:nvPr/>
          </p:nvSpPr>
          <p:spPr>
            <a:xfrm>
              <a:off x="510746" y="351404"/>
              <a:ext cx="35094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s-MX" sz="1400" b="0" i="0" u="none" strike="noStrike" cap="none">
                  <a:solidFill>
                    <a:srgbClr val="6F7271"/>
                  </a:solidFill>
                  <a:latin typeface="Source Sans Pro"/>
                  <a:ea typeface="Source Sans Pro"/>
                  <a:cs typeface="Source Sans Pro"/>
                  <a:sym typeface="Source Sans Pro"/>
                </a:rPr>
                <a:t>Taller logos e identidad de marca</a:t>
              </a:r>
              <a:endParaRPr sz="1400" b="0" i="0" u="none" strike="noStrike" cap="none">
                <a:solidFill>
                  <a:srgbClr val="000000"/>
                </a:solidFill>
                <a:latin typeface="Arial"/>
                <a:ea typeface="Arial"/>
                <a:cs typeface="Arial"/>
                <a:sym typeface="Arial"/>
              </a:endParaRPr>
            </a:p>
          </p:txBody>
        </p:sp>
        <p:pic>
          <p:nvPicPr>
            <p:cNvPr id="561" name="Google Shape;561;g11f8c150bad_0_438"/>
            <p:cNvPicPr preferRelativeResize="0"/>
            <p:nvPr/>
          </p:nvPicPr>
          <p:blipFill rotWithShape="1">
            <a:blip r:embed="rId4">
              <a:alphaModFix/>
            </a:blip>
            <a:srcRect/>
            <a:stretch/>
          </p:blipFill>
          <p:spPr>
            <a:xfrm>
              <a:off x="7434434" y="386378"/>
              <a:ext cx="2550450" cy="639461"/>
            </a:xfrm>
            <a:prstGeom prst="rect">
              <a:avLst/>
            </a:prstGeom>
            <a:noFill/>
            <a:ln>
              <a:noFill/>
            </a:ln>
          </p:spPr>
        </p:pic>
      </p:grpSp>
      <p:sp>
        <p:nvSpPr>
          <p:cNvPr id="562" name="Google Shape;562;g11f8c150bad_0_438"/>
          <p:cNvSpPr txBox="1"/>
          <p:nvPr/>
        </p:nvSpPr>
        <p:spPr>
          <a:xfrm>
            <a:off x="9409365" y="5964137"/>
            <a:ext cx="2636400" cy="7389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s-MX" sz="1400" b="0" i="0" u="sng" strike="noStrike" cap="none">
                <a:solidFill>
                  <a:srgbClr val="691C20"/>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En el acceso al DRIVE hemos compartido una plantilla ejemplo de brief.</a:t>
            </a:r>
            <a:endParaRPr sz="800" b="0" i="0" u="none" strike="noStrike" cap="none">
              <a:solidFill>
                <a:srgbClr val="691C20"/>
              </a:solidFill>
              <a:latin typeface="Source Sans Pro"/>
              <a:ea typeface="Source Sans Pro"/>
              <a:cs typeface="Source Sans Pro"/>
              <a:sym typeface="Source Sans Pro"/>
            </a:endParaRPr>
          </a:p>
        </p:txBody>
      </p:sp>
      <p:pic>
        <p:nvPicPr>
          <p:cNvPr id="563" name="Google Shape;563;g11f8c150bad_0_438"/>
          <p:cNvPicPr preferRelativeResize="0"/>
          <p:nvPr/>
        </p:nvPicPr>
        <p:blipFill rotWithShape="1">
          <a:blip r:embed="rId6">
            <a:alphaModFix/>
          </a:blip>
          <a:srcRect t="5881"/>
          <a:stretch/>
        </p:blipFill>
        <p:spPr>
          <a:xfrm>
            <a:off x="10406" y="1025839"/>
            <a:ext cx="8211827" cy="5816176"/>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1627</Words>
  <Application>Microsoft Office PowerPoint</Application>
  <PresentationFormat>Panorámica</PresentationFormat>
  <Paragraphs>164</Paragraphs>
  <Slides>21</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21</vt:i4>
      </vt:variant>
    </vt:vector>
  </HeadingPairs>
  <TitlesOfParts>
    <vt:vector size="26" baseType="lpstr">
      <vt:lpstr>Arial</vt:lpstr>
      <vt:lpstr>Calibri</vt:lpstr>
      <vt:lpstr>Calibri Light</vt:lpstr>
      <vt:lpstr>Source Sans Pro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Edgar León</dc:creator>
  <cp:lastModifiedBy>Edgar León</cp:lastModifiedBy>
  <cp:revision>2</cp:revision>
  <dcterms:created xsi:type="dcterms:W3CDTF">2022-09-12T20:08:26Z</dcterms:created>
  <dcterms:modified xsi:type="dcterms:W3CDTF">2022-09-12T20:09:36Z</dcterms:modified>
</cp:coreProperties>
</file>