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99" r:id="rId2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62A09-3C02-4284-92E8-A98B4856D99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9181D-CA30-43B8-B732-4D64517FE6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1303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f8c150b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11f8c150b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1f8c150ba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2" name="Google Shape;222;g11f8c150ba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1f8c150bad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7" name="Google Shape;237;g11f8c150bad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1f8c150bad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2" name="Google Shape;252;g11f8c150bad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1f8c150bad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7" name="Google Shape;267;g11f8c150bad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1f8c150bad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2" name="Google Shape;282;g11f8c150bad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1f8c150bad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7" name="Google Shape;297;g11f8c150bad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1f8c150bad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2" name="Google Shape;312;g11f8c150bad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1f8c150ba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7" name="Google Shape;327;g11f8c150ba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1f8c150bad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1" name="Google Shape;341;g11f8c150bad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1f8c150bad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7" name="Google Shape;357;g11f8c150bad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f8c150ba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g11f8c150ba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1f8c150bad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2" name="Google Shape;372;g11f8c150bad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1f8c150bad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6" name="Google Shape;386;g11f8c150bad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1f8c150bad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1" name="Google Shape;401;g11f8c150bad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1f8c150bad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6" name="Google Shape;416;g11f8c150bad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1f8c150bad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1" name="Google Shape;431;g11f8c150bad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11f8c150bad_0_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28" name="Google Shape;728;g11f8c150bad_0_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1f8c150bad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" name="Google Shape;113;g11f8c150ba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1f8c150ba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g11f8c150ba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1f8c150bad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g11f8c150bad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1f8c150bad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g11f8c150ba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f8c150bad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g11f8c150bad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1f8c150bad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g11f8c150bad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1f8c150ba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6" name="Google Shape;206;g11f8c150ba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4AA9F2-842F-D276-6DB5-E019384F3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6C8F1B-5BB7-E7F8-5A8D-A91CF6526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DB3D75-C3C1-B984-4003-7890D9FE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E4E8-2780-4A41-A6CE-6675CB37F03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51AF5A-55C2-A4B7-AFF7-2735C9F34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F695CB-4935-AB6F-5661-304235DA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FD55-B1C6-40C3-A5B7-4A5DE4C84AD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4672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A799B1-C3ED-2735-2C76-1C964DD5A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6AFDA96-26B1-F212-ACD1-7965F1EEF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1F6FB9-56CD-304A-6A88-927B6DC57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E4E8-2780-4A41-A6CE-6675CB37F03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B40065-ED2D-074B-80A9-6266FCAA8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39C43C-8B10-29BE-E052-84B45780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FD55-B1C6-40C3-A5B7-4A5DE4C84AD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5140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FB1763-A7BC-7D25-F4DC-C8AB84F9D8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D67EC4-5A25-F788-A545-559A9C0EEC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46F96D-DEEA-54AC-C89A-7EEA1013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E4E8-2780-4A41-A6CE-6675CB37F03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D8F38A-FE61-B8E3-3003-9BF3D2F0A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A4D615-3623-20D7-240A-9946DC76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FD55-B1C6-40C3-A5B7-4A5DE4C84AD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351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4F6B1-7F40-FB40-8C57-32E299C1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C29885-A524-CB29-B270-8D77EE24E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6E1A0C-9648-EDEB-7A24-42FF6C6FB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E4E8-2780-4A41-A6CE-6675CB37F03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20F5CB-4893-A916-0AD6-C7DAC36E9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ED59F0-9697-0039-A52D-0B0D62035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FD55-B1C6-40C3-A5B7-4A5DE4C84AD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0160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2A9CC9-5B39-7165-DD94-520090900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BAC87B-2646-9C93-3E65-B48294F76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0A41ED-5F1B-AC5E-33F1-5AD015A8D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E4E8-2780-4A41-A6CE-6675CB37F03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3F4BA6-F85A-E7B4-7C7F-E1D24498B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CEAEDA-2307-642A-6F97-DD0442E51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FD55-B1C6-40C3-A5B7-4A5DE4C84AD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990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A503FD-30F3-10F6-640B-F39A47F3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EFD7B3-BD90-F885-E9E5-8CEB32B73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EF95CE-5DB9-7E19-64FF-7D066EC80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97526D-18B6-FEE5-E9E8-748842FED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E4E8-2780-4A41-A6CE-6675CB37F03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062E18-33EC-952C-0E48-E3A71D357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65D05E-CDBC-2141-8705-AC8B7F652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FD55-B1C6-40C3-A5B7-4A5DE4C84AD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63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8C35B-6D50-04DB-7C0B-36AA4A1C1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594260-BBD9-8521-CB9D-4C42139BA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9B533B3-04FC-C4D4-FA1C-B85D4192A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5A32F1A-2425-5AE4-39E6-4029F60DF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42AC4B3-AC49-503D-1F70-FB91CA85C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2D6E970-1AAF-0731-C6F2-808AE10BB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E4E8-2780-4A41-A6CE-6675CB37F03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5DFE097-01AD-8418-A112-F7B1995D6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5F35B70-23AD-7203-AFF5-E97BBC85D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FD55-B1C6-40C3-A5B7-4A5DE4C84AD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063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737AAB-E0A2-CFA7-E5A4-F7D728F29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397ED82-8DE1-12B1-D0AE-8F17E0110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E4E8-2780-4A41-A6CE-6675CB37F03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5400E0-14AA-F0CD-5209-A4AC51CE3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BF8AE58-D47A-E82E-D979-723F56167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FD55-B1C6-40C3-A5B7-4A5DE4C84AD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116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5C01E96-4DC8-BC2E-C133-660F85E7C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E4E8-2780-4A41-A6CE-6675CB37F03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F8AEDF0-EA59-2A5F-7B1D-AF2C8EA4B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67FF573-DE3D-AB38-5C7A-4C6ECE5A4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FD55-B1C6-40C3-A5B7-4A5DE4C84AD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139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28A3C9-63B1-3BBD-C41B-8C7751E79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2DC9DD-3FA9-B5EE-60E2-7ADD5E506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DF751-2936-E8FE-4243-CC6FDA5E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EDE7E9-C61D-5CA2-1DCA-1F7272552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E4E8-2780-4A41-A6CE-6675CB37F03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F30A59-AC01-E6C9-B041-0844B0FFC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448DA6-A950-6A64-DDD5-F69BEB4DF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FD55-B1C6-40C3-A5B7-4A5DE4C84AD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175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6B6AF3-F70B-EC9E-2EBA-18CAF0A84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D074DCA-170B-C20C-20FA-7F83408061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45182-89BF-6DB2-D8E1-563E9FBEC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F2C21F-7033-EA56-F2FC-BB5087B8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E4E8-2780-4A41-A6CE-6675CB37F03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AFB3BA-1819-8AC7-B8B0-2F59FB128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B250E6-6624-DBED-BDF6-297A36825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FD55-B1C6-40C3-A5B7-4A5DE4C84AD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888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9C2DED4-A018-A5D3-EB63-87735A374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F68766-325D-A492-8B81-86A7BB1E2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4BCB05-65FE-B794-AF78-F15195A5FB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6E4E8-2780-4A41-A6CE-6675CB37F03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D2BFFC-5B43-20B7-C3F4-B9403BF80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3D78C-8B70-870E-6D1A-96E1D2099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CFD55-B1C6-40C3-A5B7-4A5DE4C84AD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564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hyperlink" Target="https://www.gob.mx/tramites/ficha/solicitud-de-registro-de-marca-ante-el-impi/IMPI88" TargetMode="Externa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ndautor.gob.mx/" TargetMode="External"/><Relationship Id="rId5" Type="http://schemas.openxmlformats.org/officeDocument/2006/relationships/hyperlink" Target="https://www.gob.mx/impi/" TargetMode="Externa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hyperlink" Target="https://eservicios.impi.gob.mx/seimpi/" TargetMode="Externa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cervomarcas.impi.gob.mx:8181/marcanet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f8c150bad_0_0"/>
          <p:cNvSpPr/>
          <p:nvPr/>
        </p:nvSpPr>
        <p:spPr>
          <a:xfrm>
            <a:off x="424249" y="1811399"/>
            <a:ext cx="11343600" cy="4236300"/>
          </a:xfrm>
          <a:prstGeom prst="rect">
            <a:avLst/>
          </a:prstGeom>
          <a:solidFill>
            <a:srgbClr val="691C2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g11f8c150bad_0_0"/>
          <p:cNvSpPr txBox="1"/>
          <p:nvPr/>
        </p:nvSpPr>
        <p:spPr>
          <a:xfrm>
            <a:off x="431234" y="1105872"/>
            <a:ext cx="11256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MX" sz="3000" b="1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TALLER LOGOS E IDENTIDAD DE MARCA</a:t>
            </a:r>
            <a:endParaRPr sz="1400" b="1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86" name="Google Shape;86;g11f8c150bad_0_0"/>
          <p:cNvGrpSpPr/>
          <p:nvPr/>
        </p:nvGrpSpPr>
        <p:grpSpPr>
          <a:xfrm>
            <a:off x="510746" y="148637"/>
            <a:ext cx="11535004" cy="877202"/>
            <a:chOff x="510746" y="148637"/>
            <a:chExt cx="11535004" cy="877202"/>
          </a:xfrm>
        </p:grpSpPr>
        <p:sp>
          <p:nvSpPr>
            <p:cNvPr id="87" name="Google Shape;87;g11f8c150bad_0_0"/>
            <p:cNvSpPr/>
            <p:nvPr/>
          </p:nvSpPr>
          <p:spPr>
            <a:xfrm>
              <a:off x="589006" y="148637"/>
              <a:ext cx="3534000" cy="127800"/>
            </a:xfrm>
            <a:prstGeom prst="rect">
              <a:avLst/>
            </a:prstGeom>
            <a:solidFill>
              <a:srgbClr val="691C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g11f8c150bad_0_0"/>
            <p:cNvSpPr/>
            <p:nvPr/>
          </p:nvSpPr>
          <p:spPr>
            <a:xfrm>
              <a:off x="4244548" y="148637"/>
              <a:ext cx="3754500" cy="127800"/>
            </a:xfrm>
            <a:prstGeom prst="rect">
              <a:avLst/>
            </a:prstGeom>
            <a:solidFill>
              <a:srgbClr val="6F72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g11f8c150bad_0_0"/>
            <p:cNvSpPr/>
            <p:nvPr/>
          </p:nvSpPr>
          <p:spPr>
            <a:xfrm>
              <a:off x="8122508" y="148637"/>
              <a:ext cx="3645300" cy="127800"/>
            </a:xfrm>
            <a:prstGeom prst="rect">
              <a:avLst/>
            </a:prstGeom>
            <a:solidFill>
              <a:srgbClr val="1031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0" name="Google Shape;90;g11f8c150bad_0_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70545" y="336794"/>
              <a:ext cx="1497206" cy="4999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g11f8c150bad_0_0"/>
            <p:cNvSpPr txBox="1"/>
            <p:nvPr/>
          </p:nvSpPr>
          <p:spPr>
            <a:xfrm>
              <a:off x="10249950" y="718920"/>
              <a:ext cx="1795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Autonomía Económica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g11f8c150bad_0_0"/>
            <p:cNvSpPr txBox="1"/>
            <p:nvPr/>
          </p:nvSpPr>
          <p:spPr>
            <a:xfrm>
              <a:off x="510746" y="351404"/>
              <a:ext cx="3509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Taller logos e identidad de marca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3" name="Google Shape;93;g11f8c150bad_0_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34434" y="386378"/>
              <a:ext cx="2550450" cy="6394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4" name="Google Shape;94;g11f8c150bad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79381" y="1672860"/>
            <a:ext cx="6265838" cy="429460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11f8c150bad_0_0"/>
          <p:cNvSpPr txBox="1"/>
          <p:nvPr/>
        </p:nvSpPr>
        <p:spPr>
          <a:xfrm>
            <a:off x="583634" y="6153828"/>
            <a:ext cx="11256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MX" sz="3000" b="0" i="0" u="none" strike="noStrike" cap="none" dirty="0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CAPACITACIÓN PARA TALLERISTAS  MÓDULO 1 </a:t>
            </a:r>
            <a:endParaRPr sz="1400" b="0" i="0" u="none" strike="noStrike" cap="none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1f8c150bad_0_131"/>
          <p:cNvSpPr txBox="1"/>
          <p:nvPr/>
        </p:nvSpPr>
        <p:spPr>
          <a:xfrm>
            <a:off x="562502" y="1226452"/>
            <a:ext cx="11256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MX" sz="30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NOMBRE DE LA MARCA – </a:t>
            </a:r>
            <a:r>
              <a:rPr lang="es-MX" sz="24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Características</a:t>
            </a:r>
            <a:r>
              <a:rPr lang="es-MX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ideales de un nombre</a:t>
            </a:r>
            <a:endParaRPr sz="3000" b="0" i="0" u="none" strike="noStrike" cap="none">
              <a:solidFill>
                <a:srgbClr val="691C2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25" name="Google Shape;225;g11f8c150bad_0_131"/>
          <p:cNvGrpSpPr/>
          <p:nvPr/>
        </p:nvGrpSpPr>
        <p:grpSpPr>
          <a:xfrm>
            <a:off x="510746" y="148637"/>
            <a:ext cx="11535004" cy="877202"/>
            <a:chOff x="510746" y="148637"/>
            <a:chExt cx="11535004" cy="877202"/>
          </a:xfrm>
        </p:grpSpPr>
        <p:sp>
          <p:nvSpPr>
            <p:cNvPr id="226" name="Google Shape;226;g11f8c150bad_0_131"/>
            <p:cNvSpPr/>
            <p:nvPr/>
          </p:nvSpPr>
          <p:spPr>
            <a:xfrm>
              <a:off x="589006" y="148637"/>
              <a:ext cx="3534000" cy="127800"/>
            </a:xfrm>
            <a:prstGeom prst="rect">
              <a:avLst/>
            </a:prstGeom>
            <a:solidFill>
              <a:srgbClr val="691C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g11f8c150bad_0_131"/>
            <p:cNvSpPr/>
            <p:nvPr/>
          </p:nvSpPr>
          <p:spPr>
            <a:xfrm>
              <a:off x="4244548" y="148637"/>
              <a:ext cx="3754500" cy="127800"/>
            </a:xfrm>
            <a:prstGeom prst="rect">
              <a:avLst/>
            </a:prstGeom>
            <a:solidFill>
              <a:srgbClr val="6F72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g11f8c150bad_0_131"/>
            <p:cNvSpPr/>
            <p:nvPr/>
          </p:nvSpPr>
          <p:spPr>
            <a:xfrm>
              <a:off x="8122508" y="148637"/>
              <a:ext cx="3645300" cy="127800"/>
            </a:xfrm>
            <a:prstGeom prst="rect">
              <a:avLst/>
            </a:prstGeom>
            <a:solidFill>
              <a:srgbClr val="1031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9" name="Google Shape;229;g11f8c150bad_0_1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70545" y="336794"/>
              <a:ext cx="1497206" cy="4999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0" name="Google Shape;230;g11f8c150bad_0_131"/>
            <p:cNvSpPr txBox="1"/>
            <p:nvPr/>
          </p:nvSpPr>
          <p:spPr>
            <a:xfrm>
              <a:off x="10249950" y="718920"/>
              <a:ext cx="1795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Autonomía Económica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g11f8c150bad_0_131"/>
            <p:cNvSpPr txBox="1"/>
            <p:nvPr/>
          </p:nvSpPr>
          <p:spPr>
            <a:xfrm>
              <a:off x="510746" y="351404"/>
              <a:ext cx="3509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Taller logos e identidad de marca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2" name="Google Shape;232;g11f8c150bad_0_1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34434" y="386378"/>
              <a:ext cx="2550450" cy="6394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3" name="Google Shape;233;g11f8c150bad_0_131"/>
          <p:cNvSpPr txBox="1"/>
          <p:nvPr/>
        </p:nvSpPr>
        <p:spPr>
          <a:xfrm>
            <a:off x="589006" y="1936018"/>
            <a:ext cx="5069700" cy="46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MX" sz="2800" b="1" i="0" u="none" strike="noStrike" cap="none">
                <a:solidFill>
                  <a:srgbClr val="10312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Apuesta por la autenticidad</a:t>
            </a:r>
            <a:endParaRPr sz="1400" b="0" i="0" u="none" strike="noStrike" cap="none">
              <a:solidFill>
                <a:srgbClr val="10312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10312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 b="0" i="0" u="none" strike="noStrike" cap="none">
                <a:solidFill>
                  <a:srgbClr val="10312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Piensa en una idea original. También puedes seguir modelos, pero jamás copiarlos. </a:t>
            </a:r>
            <a:endParaRPr sz="1400" b="0" i="0" u="none" strike="noStrike" cap="none">
              <a:solidFill>
                <a:srgbClr val="10312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10312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 b="1" i="0" u="none" strike="noStrike" cap="none">
                <a:solidFill>
                  <a:srgbClr val="10312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 quieres llegar a las personas, tienes que apostar por la autenticidad de tu marca.</a:t>
            </a:r>
            <a:r>
              <a:rPr lang="es-MX" sz="2400" b="0" i="0" u="none" strike="noStrike" cap="none">
                <a:solidFill>
                  <a:srgbClr val="10312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Que sea algo que las personas no se imaginen o, mejor, que no hayan visto anteriormente.</a:t>
            </a:r>
            <a:endParaRPr sz="1400" b="0" i="0" u="none" strike="noStrike" cap="none">
              <a:solidFill>
                <a:srgbClr val="1031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g11f8c150bad_0_131"/>
          <p:cNvPicPr preferRelativeResize="0"/>
          <p:nvPr/>
        </p:nvPicPr>
        <p:blipFill rotWithShape="1">
          <a:blip r:embed="rId5">
            <a:alphaModFix/>
          </a:blip>
          <a:srcRect l="19216" r="19662"/>
          <a:stretch/>
        </p:blipFill>
        <p:spPr>
          <a:xfrm>
            <a:off x="6095999" y="2090684"/>
            <a:ext cx="5380384" cy="4401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1f8c150bad_0_145"/>
          <p:cNvSpPr txBox="1"/>
          <p:nvPr/>
        </p:nvSpPr>
        <p:spPr>
          <a:xfrm>
            <a:off x="562502" y="1226452"/>
            <a:ext cx="11256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MX" sz="30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NOMBRE DE LA MARCA – </a:t>
            </a:r>
            <a:r>
              <a:rPr lang="es-MX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Características ideales de un nombre</a:t>
            </a:r>
            <a:endParaRPr sz="3000" b="0" i="0" u="none" strike="noStrike" cap="none">
              <a:solidFill>
                <a:srgbClr val="691C2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40" name="Google Shape;240;g11f8c150bad_0_145"/>
          <p:cNvGrpSpPr/>
          <p:nvPr/>
        </p:nvGrpSpPr>
        <p:grpSpPr>
          <a:xfrm>
            <a:off x="510746" y="148637"/>
            <a:ext cx="11535004" cy="877202"/>
            <a:chOff x="510746" y="148637"/>
            <a:chExt cx="11535004" cy="877202"/>
          </a:xfrm>
        </p:grpSpPr>
        <p:sp>
          <p:nvSpPr>
            <p:cNvPr id="241" name="Google Shape;241;g11f8c150bad_0_145"/>
            <p:cNvSpPr/>
            <p:nvPr/>
          </p:nvSpPr>
          <p:spPr>
            <a:xfrm>
              <a:off x="589006" y="148637"/>
              <a:ext cx="3534000" cy="127800"/>
            </a:xfrm>
            <a:prstGeom prst="rect">
              <a:avLst/>
            </a:prstGeom>
            <a:solidFill>
              <a:srgbClr val="691C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g11f8c150bad_0_145"/>
            <p:cNvSpPr/>
            <p:nvPr/>
          </p:nvSpPr>
          <p:spPr>
            <a:xfrm>
              <a:off x="4244548" y="148637"/>
              <a:ext cx="3754500" cy="127800"/>
            </a:xfrm>
            <a:prstGeom prst="rect">
              <a:avLst/>
            </a:prstGeom>
            <a:solidFill>
              <a:srgbClr val="6F72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g11f8c150bad_0_145"/>
            <p:cNvSpPr/>
            <p:nvPr/>
          </p:nvSpPr>
          <p:spPr>
            <a:xfrm>
              <a:off x="8122508" y="148637"/>
              <a:ext cx="3645300" cy="127800"/>
            </a:xfrm>
            <a:prstGeom prst="rect">
              <a:avLst/>
            </a:prstGeom>
            <a:solidFill>
              <a:srgbClr val="1031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4" name="Google Shape;244;g11f8c150bad_0_14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70545" y="336794"/>
              <a:ext cx="1497206" cy="4999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5" name="Google Shape;245;g11f8c150bad_0_145"/>
            <p:cNvSpPr txBox="1"/>
            <p:nvPr/>
          </p:nvSpPr>
          <p:spPr>
            <a:xfrm>
              <a:off x="10249950" y="718920"/>
              <a:ext cx="1795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Autonomía Económica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g11f8c150bad_0_145"/>
            <p:cNvSpPr txBox="1"/>
            <p:nvPr/>
          </p:nvSpPr>
          <p:spPr>
            <a:xfrm>
              <a:off x="510746" y="351404"/>
              <a:ext cx="3509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Taller logos e identidad de marca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7" name="Google Shape;247;g11f8c150bad_0_14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34434" y="386378"/>
              <a:ext cx="2550450" cy="6394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8" name="Google Shape;248;g11f8c150bad_0_145"/>
          <p:cNvSpPr txBox="1"/>
          <p:nvPr/>
        </p:nvSpPr>
        <p:spPr>
          <a:xfrm>
            <a:off x="589005" y="2197800"/>
            <a:ext cx="5380500" cy="40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rgbClr val="10312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Hazte preguntas claves</a:t>
            </a:r>
            <a:endParaRPr sz="1400" b="0" i="0" u="none" strike="noStrike" cap="none">
              <a:solidFill>
                <a:srgbClr val="10312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0312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MX" sz="2100" b="0" i="0" u="none" strike="noStrike" cap="none">
                <a:solidFill>
                  <a:srgbClr val="10312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Conocer tu marca antes que otros la conozcan. Esta es una de las claves para captar al público objetivo. Por esta razón, es importante que te preguntes: ¿Quién soy (marca)? ¿A quién quiero llegar? </a:t>
            </a:r>
            <a:endParaRPr sz="1400" b="0" i="0" u="none" strike="noStrike" cap="none">
              <a:solidFill>
                <a:srgbClr val="10312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10312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MX" sz="2100" b="0" i="0" u="none" strike="noStrike" cap="none">
                <a:solidFill>
                  <a:srgbClr val="10312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Esta es una forma de analizar hacia adentro. En este momento </a:t>
            </a:r>
            <a:r>
              <a:rPr lang="es-MX" sz="2100" b="1" i="0" u="none" strike="noStrike" cap="none">
                <a:solidFill>
                  <a:srgbClr val="10312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requieres saber exactamente qué es lo que ofreces y lo que te hace diferente de la competencia.</a:t>
            </a:r>
            <a:endParaRPr sz="2100" b="1" i="0" u="none" strike="noStrike" cap="none">
              <a:solidFill>
                <a:srgbClr val="10312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49" name="Google Shape;249;g11f8c150bad_0_145"/>
          <p:cNvPicPr preferRelativeResize="0"/>
          <p:nvPr/>
        </p:nvPicPr>
        <p:blipFill rotWithShape="1">
          <a:blip r:embed="rId5">
            <a:alphaModFix/>
          </a:blip>
          <a:srcRect l="19216" r="19662"/>
          <a:stretch/>
        </p:blipFill>
        <p:spPr>
          <a:xfrm>
            <a:off x="6095999" y="2090684"/>
            <a:ext cx="5380384" cy="4401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1f8c150bad_0_159"/>
          <p:cNvSpPr txBox="1"/>
          <p:nvPr/>
        </p:nvSpPr>
        <p:spPr>
          <a:xfrm>
            <a:off x="562502" y="1226452"/>
            <a:ext cx="11256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MX" sz="30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NOMBRE DE LA MARCA – </a:t>
            </a:r>
            <a:r>
              <a:rPr lang="es-MX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Características ideales de un nombre</a:t>
            </a:r>
            <a:endParaRPr sz="3000" b="0" i="0" u="none" strike="noStrike" cap="none">
              <a:solidFill>
                <a:srgbClr val="691C2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55" name="Google Shape;255;g11f8c150bad_0_159"/>
          <p:cNvGrpSpPr/>
          <p:nvPr/>
        </p:nvGrpSpPr>
        <p:grpSpPr>
          <a:xfrm>
            <a:off x="510746" y="148637"/>
            <a:ext cx="11535004" cy="877202"/>
            <a:chOff x="510746" y="148637"/>
            <a:chExt cx="11535004" cy="877202"/>
          </a:xfrm>
        </p:grpSpPr>
        <p:sp>
          <p:nvSpPr>
            <p:cNvPr id="256" name="Google Shape;256;g11f8c150bad_0_159"/>
            <p:cNvSpPr/>
            <p:nvPr/>
          </p:nvSpPr>
          <p:spPr>
            <a:xfrm>
              <a:off x="589006" y="148637"/>
              <a:ext cx="3534000" cy="127800"/>
            </a:xfrm>
            <a:prstGeom prst="rect">
              <a:avLst/>
            </a:prstGeom>
            <a:solidFill>
              <a:srgbClr val="691C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g11f8c150bad_0_159"/>
            <p:cNvSpPr/>
            <p:nvPr/>
          </p:nvSpPr>
          <p:spPr>
            <a:xfrm>
              <a:off x="4244548" y="148637"/>
              <a:ext cx="3754500" cy="127800"/>
            </a:xfrm>
            <a:prstGeom prst="rect">
              <a:avLst/>
            </a:prstGeom>
            <a:solidFill>
              <a:srgbClr val="6F72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g11f8c150bad_0_159"/>
            <p:cNvSpPr/>
            <p:nvPr/>
          </p:nvSpPr>
          <p:spPr>
            <a:xfrm>
              <a:off x="8122508" y="148637"/>
              <a:ext cx="3645300" cy="127800"/>
            </a:xfrm>
            <a:prstGeom prst="rect">
              <a:avLst/>
            </a:prstGeom>
            <a:solidFill>
              <a:srgbClr val="1031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9" name="Google Shape;259;g11f8c150bad_0_15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70545" y="336794"/>
              <a:ext cx="1497206" cy="4999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0" name="Google Shape;260;g11f8c150bad_0_159"/>
            <p:cNvSpPr txBox="1"/>
            <p:nvPr/>
          </p:nvSpPr>
          <p:spPr>
            <a:xfrm>
              <a:off x="10249950" y="718920"/>
              <a:ext cx="1795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Autonomía Económica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g11f8c150bad_0_159"/>
            <p:cNvSpPr txBox="1"/>
            <p:nvPr/>
          </p:nvSpPr>
          <p:spPr>
            <a:xfrm>
              <a:off x="510746" y="351404"/>
              <a:ext cx="3509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Taller logos e identidad de marca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2" name="Google Shape;262;g11f8c150bad_0_15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34434" y="386378"/>
              <a:ext cx="2550450" cy="6394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3" name="Google Shape;263;g11f8c150bad_0_159"/>
          <p:cNvSpPr txBox="1"/>
          <p:nvPr/>
        </p:nvSpPr>
        <p:spPr>
          <a:xfrm>
            <a:off x="589006" y="2160105"/>
            <a:ext cx="5069700" cy="42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MX" sz="2800" b="1" i="0" u="none" strike="noStrike" cap="none">
                <a:solidFill>
                  <a:srgbClr val="10312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Define tus objetivos.</a:t>
            </a:r>
            <a:endParaRPr sz="1400" b="0" i="0" u="none" strike="noStrike" cap="none">
              <a:solidFill>
                <a:srgbClr val="10312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10312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 b="0" i="0" u="none" strike="noStrike" cap="none">
                <a:solidFill>
                  <a:srgbClr val="10312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¿Qué deseo conseguir? .</a:t>
            </a:r>
            <a:endParaRPr sz="1400" b="0" i="0" u="none" strike="noStrike" cap="none">
              <a:solidFill>
                <a:srgbClr val="10312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10312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 b="0" i="0" u="none" strike="noStrike" cap="none">
                <a:solidFill>
                  <a:srgbClr val="10312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¿Cómo veo mi negocio a largo plazo?.</a:t>
            </a:r>
            <a:endParaRPr sz="1400" b="0" i="0" u="none" strike="noStrike" cap="none">
              <a:solidFill>
                <a:srgbClr val="10312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10312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 b="0" i="0" u="none" strike="noStrike" cap="none">
                <a:solidFill>
                  <a:srgbClr val="10312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Estas sencillas interrogantes son sólo algunas de las muchas que puedes hacerte. Lo ideal es que te sirvan de instrumento para tener bien definida tu meta.</a:t>
            </a:r>
            <a:endParaRPr sz="2400" b="1" i="0" u="none" strike="noStrike" cap="none">
              <a:solidFill>
                <a:srgbClr val="10312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64" name="Google Shape;264;g11f8c150bad_0_159"/>
          <p:cNvPicPr preferRelativeResize="0"/>
          <p:nvPr/>
        </p:nvPicPr>
        <p:blipFill rotWithShape="1">
          <a:blip r:embed="rId5">
            <a:alphaModFix/>
          </a:blip>
          <a:srcRect l="19216" r="19662"/>
          <a:stretch/>
        </p:blipFill>
        <p:spPr>
          <a:xfrm>
            <a:off x="6095999" y="2090684"/>
            <a:ext cx="5380384" cy="4401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1f8c150bad_0_173"/>
          <p:cNvSpPr txBox="1"/>
          <p:nvPr/>
        </p:nvSpPr>
        <p:spPr>
          <a:xfrm>
            <a:off x="562502" y="1226452"/>
            <a:ext cx="11256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MX" sz="30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NOMBRE DE LA MARCA – </a:t>
            </a:r>
            <a:r>
              <a:rPr lang="es-MX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Características ideales de un nombre</a:t>
            </a:r>
            <a:endParaRPr sz="3000" b="0" i="0" u="none" strike="noStrike" cap="none">
              <a:solidFill>
                <a:srgbClr val="691C2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70" name="Google Shape;270;g11f8c150bad_0_173"/>
          <p:cNvGrpSpPr/>
          <p:nvPr/>
        </p:nvGrpSpPr>
        <p:grpSpPr>
          <a:xfrm>
            <a:off x="510746" y="148637"/>
            <a:ext cx="11535004" cy="877202"/>
            <a:chOff x="510746" y="148637"/>
            <a:chExt cx="11535004" cy="877202"/>
          </a:xfrm>
        </p:grpSpPr>
        <p:sp>
          <p:nvSpPr>
            <p:cNvPr id="271" name="Google Shape;271;g11f8c150bad_0_173"/>
            <p:cNvSpPr/>
            <p:nvPr/>
          </p:nvSpPr>
          <p:spPr>
            <a:xfrm>
              <a:off x="589006" y="148637"/>
              <a:ext cx="3534000" cy="127800"/>
            </a:xfrm>
            <a:prstGeom prst="rect">
              <a:avLst/>
            </a:prstGeom>
            <a:solidFill>
              <a:srgbClr val="691C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g11f8c150bad_0_173"/>
            <p:cNvSpPr/>
            <p:nvPr/>
          </p:nvSpPr>
          <p:spPr>
            <a:xfrm>
              <a:off x="4244548" y="148637"/>
              <a:ext cx="3754500" cy="127800"/>
            </a:xfrm>
            <a:prstGeom prst="rect">
              <a:avLst/>
            </a:prstGeom>
            <a:solidFill>
              <a:srgbClr val="6F72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g11f8c150bad_0_173"/>
            <p:cNvSpPr/>
            <p:nvPr/>
          </p:nvSpPr>
          <p:spPr>
            <a:xfrm>
              <a:off x="8122508" y="148637"/>
              <a:ext cx="3645300" cy="127800"/>
            </a:xfrm>
            <a:prstGeom prst="rect">
              <a:avLst/>
            </a:prstGeom>
            <a:solidFill>
              <a:srgbClr val="1031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4" name="Google Shape;274;g11f8c150bad_0_17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70545" y="336794"/>
              <a:ext cx="1497206" cy="4999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" name="Google Shape;275;g11f8c150bad_0_173"/>
            <p:cNvSpPr txBox="1"/>
            <p:nvPr/>
          </p:nvSpPr>
          <p:spPr>
            <a:xfrm>
              <a:off x="10249950" y="718920"/>
              <a:ext cx="1795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Autonomía Económica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g11f8c150bad_0_173"/>
            <p:cNvSpPr txBox="1"/>
            <p:nvPr/>
          </p:nvSpPr>
          <p:spPr>
            <a:xfrm>
              <a:off x="510746" y="351404"/>
              <a:ext cx="3509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Taller logos e identidad de marca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7" name="Google Shape;277;g11f8c150bad_0_17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34434" y="386378"/>
              <a:ext cx="2550450" cy="6394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8" name="Google Shape;278;g11f8c150bad_0_173"/>
          <p:cNvSpPr txBox="1"/>
          <p:nvPr/>
        </p:nvSpPr>
        <p:spPr>
          <a:xfrm>
            <a:off x="589006" y="2272744"/>
            <a:ext cx="5069700" cy="4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MX" sz="2800" b="1" i="0" u="none" strike="noStrike" cap="none">
                <a:solidFill>
                  <a:srgbClr val="10312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Conoce a tu audiencia.</a:t>
            </a:r>
            <a:endParaRPr sz="1400" b="0" i="0" u="none" strike="noStrike" cap="none">
              <a:solidFill>
                <a:srgbClr val="10312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10312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MX" sz="2100" b="0" i="0" u="none" strike="noStrike" cap="none">
                <a:solidFill>
                  <a:srgbClr val="10312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Debes establecer un límite del público que quieres que sean tus potenciales clientes. </a:t>
            </a:r>
            <a:endParaRPr sz="1400" b="0" i="0" u="none" strike="noStrike" cap="none">
              <a:solidFill>
                <a:srgbClr val="10312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10312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MX" sz="2100" b="1" i="0" u="none" strike="noStrike" cap="none">
                <a:solidFill>
                  <a:srgbClr val="10312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Piensa que al tener claro a quiénes te diriges, tienes mayor oportunidad de atraer prospectos con más posibilidades de conversión.</a:t>
            </a:r>
            <a:r>
              <a:rPr lang="es-MX" sz="2100" b="0" i="0" u="none" strike="noStrike" cap="none">
                <a:solidFill>
                  <a:srgbClr val="10312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</a:t>
            </a:r>
            <a:endParaRPr sz="1400" b="0" i="0" u="none" strike="noStrike" cap="none">
              <a:solidFill>
                <a:srgbClr val="10312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10312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MX" sz="2100" b="0" i="0" u="none" strike="noStrike" cap="none">
                <a:solidFill>
                  <a:srgbClr val="10312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 esto seguro está entre tus objetivos, porque esto se traduce en ventas.</a:t>
            </a:r>
            <a:endParaRPr sz="2100" b="1" i="0" u="none" strike="noStrike" cap="none">
              <a:solidFill>
                <a:srgbClr val="10312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79" name="Google Shape;279;g11f8c150bad_0_173"/>
          <p:cNvPicPr preferRelativeResize="0"/>
          <p:nvPr/>
        </p:nvPicPr>
        <p:blipFill rotWithShape="1">
          <a:blip r:embed="rId5">
            <a:alphaModFix/>
          </a:blip>
          <a:srcRect l="19216" r="19662"/>
          <a:stretch/>
        </p:blipFill>
        <p:spPr>
          <a:xfrm>
            <a:off x="6095999" y="2090684"/>
            <a:ext cx="5380384" cy="4401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1f8c150bad_0_187"/>
          <p:cNvSpPr txBox="1"/>
          <p:nvPr/>
        </p:nvSpPr>
        <p:spPr>
          <a:xfrm>
            <a:off x="562502" y="1226452"/>
            <a:ext cx="11256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MX" sz="30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NOMBRE DE LA MARCA – </a:t>
            </a:r>
            <a:r>
              <a:rPr lang="es-MX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Conceptualización del nombre:</a:t>
            </a:r>
            <a:endParaRPr sz="3000" b="0" i="0" u="none" strike="noStrike" cap="none">
              <a:solidFill>
                <a:srgbClr val="691C2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85" name="Google Shape;285;g11f8c150bad_0_187"/>
          <p:cNvGrpSpPr/>
          <p:nvPr/>
        </p:nvGrpSpPr>
        <p:grpSpPr>
          <a:xfrm>
            <a:off x="510746" y="148637"/>
            <a:ext cx="11535004" cy="877202"/>
            <a:chOff x="510746" y="148637"/>
            <a:chExt cx="11535004" cy="877202"/>
          </a:xfrm>
        </p:grpSpPr>
        <p:sp>
          <p:nvSpPr>
            <p:cNvPr id="286" name="Google Shape;286;g11f8c150bad_0_187"/>
            <p:cNvSpPr/>
            <p:nvPr/>
          </p:nvSpPr>
          <p:spPr>
            <a:xfrm>
              <a:off x="589006" y="148637"/>
              <a:ext cx="3534000" cy="127800"/>
            </a:xfrm>
            <a:prstGeom prst="rect">
              <a:avLst/>
            </a:prstGeom>
            <a:solidFill>
              <a:srgbClr val="691C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g11f8c150bad_0_187"/>
            <p:cNvSpPr/>
            <p:nvPr/>
          </p:nvSpPr>
          <p:spPr>
            <a:xfrm>
              <a:off x="4244548" y="148637"/>
              <a:ext cx="3754500" cy="127800"/>
            </a:xfrm>
            <a:prstGeom prst="rect">
              <a:avLst/>
            </a:prstGeom>
            <a:solidFill>
              <a:srgbClr val="6F72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g11f8c150bad_0_187"/>
            <p:cNvSpPr/>
            <p:nvPr/>
          </p:nvSpPr>
          <p:spPr>
            <a:xfrm>
              <a:off x="8122508" y="148637"/>
              <a:ext cx="3645300" cy="127800"/>
            </a:xfrm>
            <a:prstGeom prst="rect">
              <a:avLst/>
            </a:prstGeom>
            <a:solidFill>
              <a:srgbClr val="1031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9" name="Google Shape;289;g11f8c150bad_0_18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70545" y="336794"/>
              <a:ext cx="1497206" cy="4999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" name="Google Shape;290;g11f8c150bad_0_187"/>
            <p:cNvSpPr txBox="1"/>
            <p:nvPr/>
          </p:nvSpPr>
          <p:spPr>
            <a:xfrm>
              <a:off x="10249950" y="718920"/>
              <a:ext cx="1795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Autonomía Económica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g11f8c150bad_0_187"/>
            <p:cNvSpPr txBox="1"/>
            <p:nvPr/>
          </p:nvSpPr>
          <p:spPr>
            <a:xfrm>
              <a:off x="510746" y="351404"/>
              <a:ext cx="3509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Taller logos e identidad de marca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2" name="Google Shape;292;g11f8c150bad_0_18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34434" y="386378"/>
              <a:ext cx="2550450" cy="6394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3" name="Google Shape;293;g11f8c150bad_0_187"/>
          <p:cNvSpPr txBox="1"/>
          <p:nvPr/>
        </p:nvSpPr>
        <p:spPr>
          <a:xfrm>
            <a:off x="589005" y="2173352"/>
            <a:ext cx="5507100" cy="3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MX" sz="2800" b="1" i="0" u="none" strike="noStrike" cap="none">
                <a:solidFill>
                  <a:srgbClr val="10312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Trabaja en los elementos de conceptualización de tu marca:</a:t>
            </a:r>
            <a:endParaRPr sz="1400" b="0" i="0" u="none" strike="noStrike" cap="none">
              <a:solidFill>
                <a:srgbClr val="10312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10312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1C20"/>
              </a:buClr>
              <a:buSzPts val="2400"/>
              <a:buFont typeface="Arial"/>
              <a:buChar char="•"/>
            </a:pPr>
            <a:r>
              <a:rPr lang="es-MX" sz="2400" b="1" i="0" u="none" strike="noStrike" cap="none">
                <a:solidFill>
                  <a:srgbClr val="10312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Misión.</a:t>
            </a:r>
            <a:endParaRPr sz="1400" b="0" i="0" u="none" strike="noStrike" cap="none">
              <a:solidFill>
                <a:srgbClr val="10312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1C20"/>
              </a:buClr>
              <a:buSzPts val="2400"/>
              <a:buFont typeface="Arial"/>
              <a:buChar char="•"/>
            </a:pPr>
            <a:r>
              <a:rPr lang="es-MX" sz="2400" b="1" i="0" u="none" strike="noStrike" cap="none">
                <a:solidFill>
                  <a:srgbClr val="10312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Nombre.</a:t>
            </a:r>
            <a:endParaRPr sz="1400" b="0" i="0" u="none" strike="noStrike" cap="none">
              <a:solidFill>
                <a:srgbClr val="10312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1C20"/>
              </a:buClr>
              <a:buSzPts val="2400"/>
              <a:buFont typeface="Arial"/>
              <a:buChar char="•"/>
            </a:pPr>
            <a:r>
              <a:rPr lang="es-MX" sz="2400" b="1" i="0" u="none" strike="noStrike" cap="none">
                <a:solidFill>
                  <a:srgbClr val="10312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Logotipo.</a:t>
            </a:r>
            <a:endParaRPr sz="1400" b="0" i="0" u="none" strike="noStrike" cap="none">
              <a:solidFill>
                <a:srgbClr val="10312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1C20"/>
              </a:buClr>
              <a:buSzPts val="2400"/>
              <a:buFont typeface="Arial"/>
              <a:buChar char="•"/>
            </a:pPr>
            <a:r>
              <a:rPr lang="es-MX" sz="2400" b="1" i="0" u="none" strike="noStrike" cap="none">
                <a:solidFill>
                  <a:srgbClr val="10312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Voz.</a:t>
            </a:r>
            <a:endParaRPr sz="1400" b="0" i="0" u="none" strike="noStrike" cap="none">
              <a:solidFill>
                <a:srgbClr val="10312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1C20"/>
              </a:buClr>
              <a:buSzPts val="2400"/>
              <a:buFont typeface="Arial"/>
              <a:buChar char="•"/>
            </a:pPr>
            <a:r>
              <a:rPr lang="es-MX" sz="2400" b="1" i="0" u="none" strike="noStrike" cap="none">
                <a:solidFill>
                  <a:srgbClr val="10312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Lema o slogan.</a:t>
            </a:r>
            <a:endParaRPr sz="1400" b="0" i="0" u="none" strike="noStrike" cap="none">
              <a:solidFill>
                <a:srgbClr val="10312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1C20"/>
              </a:buClr>
              <a:buSzPts val="2400"/>
              <a:buFont typeface="Arial"/>
              <a:buChar char="•"/>
            </a:pPr>
            <a:r>
              <a:rPr lang="es-MX" sz="2400" b="1" i="0" u="none" strike="noStrike" cap="none">
                <a:solidFill>
                  <a:srgbClr val="10312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Diseño visual.</a:t>
            </a:r>
            <a:endParaRPr sz="2800" b="1" i="0" u="none" strike="noStrike" cap="none">
              <a:solidFill>
                <a:srgbClr val="10312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94" name="Google Shape;294;g11f8c150bad_0_187"/>
          <p:cNvPicPr preferRelativeResize="0"/>
          <p:nvPr/>
        </p:nvPicPr>
        <p:blipFill rotWithShape="1">
          <a:blip r:embed="rId5">
            <a:alphaModFix/>
          </a:blip>
          <a:srcRect l="19216" r="19662"/>
          <a:stretch/>
        </p:blipFill>
        <p:spPr>
          <a:xfrm>
            <a:off x="6095999" y="2090684"/>
            <a:ext cx="5380384" cy="4401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1f8c150bad_0_201"/>
          <p:cNvSpPr txBox="1"/>
          <p:nvPr/>
        </p:nvSpPr>
        <p:spPr>
          <a:xfrm>
            <a:off x="562502" y="1226452"/>
            <a:ext cx="11256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MX" sz="30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DISPONIBILIDAD Y REGISTRO DE LA MARCA</a:t>
            </a:r>
            <a:endParaRPr sz="3000" b="0" i="0" u="none" strike="noStrike" cap="none">
              <a:solidFill>
                <a:srgbClr val="691C2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300" name="Google Shape;300;g11f8c150bad_0_201"/>
          <p:cNvGrpSpPr/>
          <p:nvPr/>
        </p:nvGrpSpPr>
        <p:grpSpPr>
          <a:xfrm>
            <a:off x="510746" y="148637"/>
            <a:ext cx="11535004" cy="877202"/>
            <a:chOff x="510746" y="148637"/>
            <a:chExt cx="11535004" cy="877202"/>
          </a:xfrm>
        </p:grpSpPr>
        <p:sp>
          <p:nvSpPr>
            <p:cNvPr id="301" name="Google Shape;301;g11f8c150bad_0_201"/>
            <p:cNvSpPr/>
            <p:nvPr/>
          </p:nvSpPr>
          <p:spPr>
            <a:xfrm>
              <a:off x="589006" y="148637"/>
              <a:ext cx="3534000" cy="127800"/>
            </a:xfrm>
            <a:prstGeom prst="rect">
              <a:avLst/>
            </a:prstGeom>
            <a:solidFill>
              <a:srgbClr val="691C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g11f8c150bad_0_201"/>
            <p:cNvSpPr/>
            <p:nvPr/>
          </p:nvSpPr>
          <p:spPr>
            <a:xfrm>
              <a:off x="4244548" y="148637"/>
              <a:ext cx="3754500" cy="127800"/>
            </a:xfrm>
            <a:prstGeom prst="rect">
              <a:avLst/>
            </a:prstGeom>
            <a:solidFill>
              <a:srgbClr val="6F72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g11f8c150bad_0_201"/>
            <p:cNvSpPr/>
            <p:nvPr/>
          </p:nvSpPr>
          <p:spPr>
            <a:xfrm>
              <a:off x="8122508" y="148637"/>
              <a:ext cx="3645300" cy="127800"/>
            </a:xfrm>
            <a:prstGeom prst="rect">
              <a:avLst/>
            </a:prstGeom>
            <a:solidFill>
              <a:srgbClr val="1031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4" name="Google Shape;304;g11f8c150bad_0_20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70545" y="336794"/>
              <a:ext cx="1497206" cy="4999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5" name="Google Shape;305;g11f8c150bad_0_201"/>
            <p:cNvSpPr txBox="1"/>
            <p:nvPr/>
          </p:nvSpPr>
          <p:spPr>
            <a:xfrm>
              <a:off x="10249950" y="718920"/>
              <a:ext cx="1795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Autonomía Económica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g11f8c150bad_0_201"/>
            <p:cNvSpPr txBox="1"/>
            <p:nvPr/>
          </p:nvSpPr>
          <p:spPr>
            <a:xfrm>
              <a:off x="510746" y="351404"/>
              <a:ext cx="3509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Taller logos e identidad de marca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7" name="Google Shape;307;g11f8c150bad_0_20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34434" y="386378"/>
              <a:ext cx="2550450" cy="6394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8" name="Google Shape;308;g11f8c150bad_0_201"/>
          <p:cNvSpPr txBox="1"/>
          <p:nvPr/>
        </p:nvSpPr>
        <p:spPr>
          <a:xfrm>
            <a:off x="6758607" y="2419844"/>
            <a:ext cx="4929900" cy="3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>
                <a:solidFill>
                  <a:srgbClr val="10312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Para que nadie más use tu marca en México, debes registrarla ante el </a:t>
            </a:r>
            <a:r>
              <a:rPr lang="es-MX" sz="2000" b="0" i="0" u="sng" strike="noStrike" cap="none">
                <a:solidFill>
                  <a:srgbClr val="10312B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Instituto Mexicano de la Propiedad Industrial (IMPI).</a:t>
            </a:r>
            <a:endParaRPr sz="2000" b="0" i="0" u="none" strike="noStrike" cap="none">
              <a:solidFill>
                <a:srgbClr val="10312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10312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>
                <a:solidFill>
                  <a:srgbClr val="10312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Por lo anterior, es conveniente que revises si tu marca es igual o se parece a otras para evaluar si tiene elementos de distintividad y originalidad que eviten que los consumidores se puedan confundir con otras marcas y aumentar las posibilidades de obtener su registro.</a:t>
            </a:r>
            <a:endParaRPr sz="2000" b="0" i="0" u="none" strike="noStrike" cap="none">
              <a:solidFill>
                <a:srgbClr val="10312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09" name="Google Shape;309;g11f8c150bad_0_20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9006" y="2464902"/>
            <a:ext cx="5620186" cy="3345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1f8c150bad_0_215"/>
          <p:cNvSpPr txBox="1"/>
          <p:nvPr/>
        </p:nvSpPr>
        <p:spPr>
          <a:xfrm>
            <a:off x="562502" y="1226452"/>
            <a:ext cx="11256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MX" sz="30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DISPONIBILIDAD Y REGISTRO DE LA MARCA</a:t>
            </a:r>
            <a:endParaRPr sz="3000" b="0" i="0" u="none" strike="noStrike" cap="none">
              <a:solidFill>
                <a:srgbClr val="691C2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315" name="Google Shape;315;g11f8c150bad_0_215"/>
          <p:cNvGrpSpPr/>
          <p:nvPr/>
        </p:nvGrpSpPr>
        <p:grpSpPr>
          <a:xfrm>
            <a:off x="510746" y="148637"/>
            <a:ext cx="11535004" cy="877202"/>
            <a:chOff x="510746" y="148637"/>
            <a:chExt cx="11535004" cy="877202"/>
          </a:xfrm>
        </p:grpSpPr>
        <p:sp>
          <p:nvSpPr>
            <p:cNvPr id="316" name="Google Shape;316;g11f8c150bad_0_215"/>
            <p:cNvSpPr/>
            <p:nvPr/>
          </p:nvSpPr>
          <p:spPr>
            <a:xfrm>
              <a:off x="589006" y="148637"/>
              <a:ext cx="3534000" cy="127800"/>
            </a:xfrm>
            <a:prstGeom prst="rect">
              <a:avLst/>
            </a:prstGeom>
            <a:solidFill>
              <a:srgbClr val="691C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g11f8c150bad_0_215"/>
            <p:cNvSpPr/>
            <p:nvPr/>
          </p:nvSpPr>
          <p:spPr>
            <a:xfrm>
              <a:off x="4244548" y="148637"/>
              <a:ext cx="3754500" cy="127800"/>
            </a:xfrm>
            <a:prstGeom prst="rect">
              <a:avLst/>
            </a:prstGeom>
            <a:solidFill>
              <a:srgbClr val="6F72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g11f8c150bad_0_215"/>
            <p:cNvSpPr/>
            <p:nvPr/>
          </p:nvSpPr>
          <p:spPr>
            <a:xfrm>
              <a:off x="8122508" y="148637"/>
              <a:ext cx="3645300" cy="127800"/>
            </a:xfrm>
            <a:prstGeom prst="rect">
              <a:avLst/>
            </a:prstGeom>
            <a:solidFill>
              <a:srgbClr val="1031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9" name="Google Shape;319;g11f8c150bad_0_2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70545" y="336794"/>
              <a:ext cx="1497206" cy="4999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0" name="Google Shape;320;g11f8c150bad_0_215"/>
            <p:cNvSpPr txBox="1"/>
            <p:nvPr/>
          </p:nvSpPr>
          <p:spPr>
            <a:xfrm>
              <a:off x="10249950" y="718920"/>
              <a:ext cx="1795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Autonomía Económica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g11f8c150bad_0_215"/>
            <p:cNvSpPr txBox="1"/>
            <p:nvPr/>
          </p:nvSpPr>
          <p:spPr>
            <a:xfrm>
              <a:off x="510746" y="351404"/>
              <a:ext cx="3509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Taller logos e identidad de marca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2" name="Google Shape;322;g11f8c150bad_0_2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34434" y="386378"/>
              <a:ext cx="2550450" cy="6394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3" name="Google Shape;323;g11f8c150bad_0_215"/>
          <p:cNvSpPr txBox="1"/>
          <p:nvPr/>
        </p:nvSpPr>
        <p:spPr>
          <a:xfrm>
            <a:off x="6818631" y="2386586"/>
            <a:ext cx="49299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>
                <a:solidFill>
                  <a:srgbClr val="10312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 registro te da el derecho al uso exclusivo en el territorio nacional por 10 años, ya que distingue tus productos o servicios de otros existentes en el mercado, además te puede ayudar a iniciar acciones legales por posible mal uso de tu marca y te facilita el otorgar licencias de uso o franquicias.</a:t>
            </a:r>
            <a:endParaRPr sz="1400" b="0" i="0" u="none" strike="noStrike" cap="none">
              <a:solidFill>
                <a:srgbClr val="10312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10312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>
                <a:solidFill>
                  <a:srgbClr val="10312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 tramite se puede hacer en línea y tiene un costo de $2,458.</a:t>
            </a:r>
            <a:endParaRPr sz="2000" b="0" i="0" u="none" strike="noStrike" cap="none">
              <a:solidFill>
                <a:srgbClr val="10312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24" name="Google Shape;324;g11f8c150bad_0_2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9006" y="2464902"/>
            <a:ext cx="5620186" cy="3345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1f8c150bad_0_229"/>
          <p:cNvSpPr txBox="1"/>
          <p:nvPr/>
        </p:nvSpPr>
        <p:spPr>
          <a:xfrm>
            <a:off x="431234" y="1165551"/>
            <a:ext cx="11256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MX" sz="30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REGISTRO DE LOGO Y MARCA ANTE INDAUTOR E IMPI</a:t>
            </a:r>
            <a:endParaRPr sz="32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330" name="Google Shape;330;g11f8c150bad_0_229"/>
          <p:cNvGrpSpPr/>
          <p:nvPr/>
        </p:nvGrpSpPr>
        <p:grpSpPr>
          <a:xfrm>
            <a:off x="510746" y="148637"/>
            <a:ext cx="11535004" cy="877202"/>
            <a:chOff x="510746" y="148637"/>
            <a:chExt cx="11535004" cy="877202"/>
          </a:xfrm>
        </p:grpSpPr>
        <p:sp>
          <p:nvSpPr>
            <p:cNvPr id="331" name="Google Shape;331;g11f8c150bad_0_229"/>
            <p:cNvSpPr/>
            <p:nvPr/>
          </p:nvSpPr>
          <p:spPr>
            <a:xfrm>
              <a:off x="589006" y="148637"/>
              <a:ext cx="3534000" cy="127800"/>
            </a:xfrm>
            <a:prstGeom prst="rect">
              <a:avLst/>
            </a:prstGeom>
            <a:solidFill>
              <a:srgbClr val="691C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g11f8c150bad_0_229"/>
            <p:cNvSpPr/>
            <p:nvPr/>
          </p:nvSpPr>
          <p:spPr>
            <a:xfrm>
              <a:off x="4244548" y="148637"/>
              <a:ext cx="3754500" cy="127800"/>
            </a:xfrm>
            <a:prstGeom prst="rect">
              <a:avLst/>
            </a:prstGeom>
            <a:solidFill>
              <a:srgbClr val="6F72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g11f8c150bad_0_229"/>
            <p:cNvSpPr/>
            <p:nvPr/>
          </p:nvSpPr>
          <p:spPr>
            <a:xfrm>
              <a:off x="8122508" y="148637"/>
              <a:ext cx="3645300" cy="127800"/>
            </a:xfrm>
            <a:prstGeom prst="rect">
              <a:avLst/>
            </a:prstGeom>
            <a:solidFill>
              <a:srgbClr val="1031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34" name="Google Shape;334;g11f8c150bad_0_2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70545" y="336794"/>
              <a:ext cx="1497206" cy="4999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5" name="Google Shape;335;g11f8c150bad_0_229"/>
            <p:cNvSpPr txBox="1"/>
            <p:nvPr/>
          </p:nvSpPr>
          <p:spPr>
            <a:xfrm>
              <a:off x="10249950" y="718920"/>
              <a:ext cx="1795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Autonomía Económica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g11f8c150bad_0_229"/>
            <p:cNvSpPr txBox="1"/>
            <p:nvPr/>
          </p:nvSpPr>
          <p:spPr>
            <a:xfrm>
              <a:off x="510746" y="351404"/>
              <a:ext cx="3509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Taller logos e identidad de marca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7" name="Google Shape;337;g11f8c150bad_0_2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34434" y="386378"/>
              <a:ext cx="2550450" cy="6394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8" name="Google Shape;338;g11f8c150bad_0_2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38725" y="1859261"/>
            <a:ext cx="7746161" cy="48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1f8c150bad_0_242"/>
          <p:cNvSpPr txBox="1"/>
          <p:nvPr/>
        </p:nvSpPr>
        <p:spPr>
          <a:xfrm>
            <a:off x="431234" y="1165551"/>
            <a:ext cx="11256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MX" sz="30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REGISTRO DE LOGO Y MARCA ANTE INDAUTOR E IMPI</a:t>
            </a:r>
            <a:endParaRPr sz="32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344" name="Google Shape;344;g11f8c150bad_0_242"/>
          <p:cNvGrpSpPr/>
          <p:nvPr/>
        </p:nvGrpSpPr>
        <p:grpSpPr>
          <a:xfrm>
            <a:off x="510746" y="148637"/>
            <a:ext cx="11535004" cy="877202"/>
            <a:chOff x="510746" y="148637"/>
            <a:chExt cx="11535004" cy="877202"/>
          </a:xfrm>
        </p:grpSpPr>
        <p:sp>
          <p:nvSpPr>
            <p:cNvPr id="345" name="Google Shape;345;g11f8c150bad_0_242"/>
            <p:cNvSpPr/>
            <p:nvPr/>
          </p:nvSpPr>
          <p:spPr>
            <a:xfrm>
              <a:off x="589006" y="148637"/>
              <a:ext cx="3534000" cy="127800"/>
            </a:xfrm>
            <a:prstGeom prst="rect">
              <a:avLst/>
            </a:prstGeom>
            <a:solidFill>
              <a:srgbClr val="691C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g11f8c150bad_0_242"/>
            <p:cNvSpPr/>
            <p:nvPr/>
          </p:nvSpPr>
          <p:spPr>
            <a:xfrm>
              <a:off x="4244548" y="148637"/>
              <a:ext cx="3754500" cy="127800"/>
            </a:xfrm>
            <a:prstGeom prst="rect">
              <a:avLst/>
            </a:prstGeom>
            <a:solidFill>
              <a:srgbClr val="6F72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g11f8c150bad_0_242"/>
            <p:cNvSpPr/>
            <p:nvPr/>
          </p:nvSpPr>
          <p:spPr>
            <a:xfrm>
              <a:off x="8122508" y="148637"/>
              <a:ext cx="3645300" cy="127800"/>
            </a:xfrm>
            <a:prstGeom prst="rect">
              <a:avLst/>
            </a:prstGeom>
            <a:solidFill>
              <a:srgbClr val="1031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8" name="Google Shape;348;g11f8c150bad_0_24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70545" y="336794"/>
              <a:ext cx="1497206" cy="4999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9" name="Google Shape;349;g11f8c150bad_0_242"/>
            <p:cNvSpPr txBox="1"/>
            <p:nvPr/>
          </p:nvSpPr>
          <p:spPr>
            <a:xfrm>
              <a:off x="10249950" y="718920"/>
              <a:ext cx="1795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Autonomía Económica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g11f8c150bad_0_242"/>
            <p:cNvSpPr txBox="1"/>
            <p:nvPr/>
          </p:nvSpPr>
          <p:spPr>
            <a:xfrm>
              <a:off x="510746" y="351404"/>
              <a:ext cx="3509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Taller logos e identidad de marca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51" name="Google Shape;351;g11f8c150bad_0_24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34434" y="386378"/>
              <a:ext cx="2550450" cy="6394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2" name="Google Shape;352;g11f8c150bad_0_242"/>
          <p:cNvSpPr txBox="1"/>
          <p:nvPr/>
        </p:nvSpPr>
        <p:spPr>
          <a:xfrm>
            <a:off x="1884218" y="3061855"/>
            <a:ext cx="3574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g11f8c150bad_0_242"/>
          <p:cNvSpPr txBox="1"/>
          <p:nvPr/>
        </p:nvSpPr>
        <p:spPr>
          <a:xfrm>
            <a:off x="589006" y="2184354"/>
            <a:ext cx="8312700" cy="40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1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¿Dónde puedo registrar un logotipo en México?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 México para registrar tu logotipo y que esta protección </a:t>
            </a:r>
            <a:r>
              <a:rPr lang="es-MX" sz="2000" b="1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tenga efectos plenos</a:t>
            </a:r>
            <a:r>
              <a:rPr lang="es-MX" sz="20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lo más recomendable es obtener: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691C2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1C20"/>
              </a:buClr>
              <a:buSzPts val="2000"/>
              <a:buFont typeface="Calibri"/>
              <a:buAutoNum type="arabicPeriod"/>
            </a:pPr>
            <a:r>
              <a:rPr lang="es-MX" sz="2000" b="1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 título de registro de marca. </a:t>
            </a:r>
            <a:endParaRPr sz="2000" b="0" i="0" u="none" strike="noStrike" cap="none">
              <a:solidFill>
                <a:srgbClr val="691C2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1C20"/>
              </a:buClr>
              <a:buSzPts val="2000"/>
              <a:buFont typeface="Calibri"/>
              <a:buAutoNum type="arabicPeriod"/>
            </a:pPr>
            <a:r>
              <a:rPr lang="es-MX" sz="2000" b="1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Certificado de registro de dibujo u obra pictórica.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691C2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Para ello deberás iniciar los trámites pertinentes ante el </a:t>
            </a:r>
            <a:r>
              <a:rPr lang="es-MX" sz="2000" b="0" i="0" u="sng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Instituto Mexicano de la Propiedad Industrial</a:t>
            </a:r>
            <a:r>
              <a:rPr lang="es-MX" sz="20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(IMPI) así como ante en </a:t>
            </a:r>
            <a:r>
              <a:rPr lang="es-MX" sz="2000" b="0" i="0" u="sng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Instituto Nacional del Derecho de Autor</a:t>
            </a:r>
            <a:r>
              <a:rPr lang="es-MX" sz="20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(INDAUTOR), respectivamente.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691C2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continuación te damos los pasos para registrar los elementos visuales de tu empresa como marca así como una obra pictórica o de dibujo.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g11f8c150bad_0_2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77295" y="1949233"/>
            <a:ext cx="4439300" cy="2959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1f8c150bad_0_257"/>
          <p:cNvSpPr txBox="1"/>
          <p:nvPr/>
        </p:nvSpPr>
        <p:spPr>
          <a:xfrm>
            <a:off x="431234" y="1165551"/>
            <a:ext cx="11256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MX" sz="30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REGISTRO DE LOGO Y MARCA ANTE INDAUTOR E IMPI</a:t>
            </a:r>
            <a:endParaRPr sz="32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360" name="Google Shape;360;g11f8c150bad_0_257"/>
          <p:cNvGrpSpPr/>
          <p:nvPr/>
        </p:nvGrpSpPr>
        <p:grpSpPr>
          <a:xfrm>
            <a:off x="510746" y="148637"/>
            <a:ext cx="11535004" cy="877202"/>
            <a:chOff x="510746" y="148637"/>
            <a:chExt cx="11535004" cy="877202"/>
          </a:xfrm>
        </p:grpSpPr>
        <p:sp>
          <p:nvSpPr>
            <p:cNvPr id="361" name="Google Shape;361;g11f8c150bad_0_257"/>
            <p:cNvSpPr/>
            <p:nvPr/>
          </p:nvSpPr>
          <p:spPr>
            <a:xfrm>
              <a:off x="589006" y="148637"/>
              <a:ext cx="3534000" cy="127800"/>
            </a:xfrm>
            <a:prstGeom prst="rect">
              <a:avLst/>
            </a:prstGeom>
            <a:solidFill>
              <a:srgbClr val="691C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g11f8c150bad_0_257"/>
            <p:cNvSpPr/>
            <p:nvPr/>
          </p:nvSpPr>
          <p:spPr>
            <a:xfrm>
              <a:off x="4244548" y="148637"/>
              <a:ext cx="3754500" cy="127800"/>
            </a:xfrm>
            <a:prstGeom prst="rect">
              <a:avLst/>
            </a:prstGeom>
            <a:solidFill>
              <a:srgbClr val="6F72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g11f8c150bad_0_257"/>
            <p:cNvSpPr/>
            <p:nvPr/>
          </p:nvSpPr>
          <p:spPr>
            <a:xfrm>
              <a:off x="8122508" y="148637"/>
              <a:ext cx="3645300" cy="127800"/>
            </a:xfrm>
            <a:prstGeom prst="rect">
              <a:avLst/>
            </a:prstGeom>
            <a:solidFill>
              <a:srgbClr val="1031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64" name="Google Shape;364;g11f8c150bad_0_25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70545" y="336794"/>
              <a:ext cx="1497206" cy="4999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5" name="Google Shape;365;g11f8c150bad_0_257"/>
            <p:cNvSpPr txBox="1"/>
            <p:nvPr/>
          </p:nvSpPr>
          <p:spPr>
            <a:xfrm>
              <a:off x="10249950" y="718920"/>
              <a:ext cx="1795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Autonomía Económica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g11f8c150bad_0_257"/>
            <p:cNvSpPr txBox="1"/>
            <p:nvPr/>
          </p:nvSpPr>
          <p:spPr>
            <a:xfrm>
              <a:off x="510746" y="351404"/>
              <a:ext cx="3509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Taller logos e identidad de marca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7" name="Google Shape;367;g11f8c150bad_0_25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34434" y="386378"/>
              <a:ext cx="2550450" cy="6394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8" name="Google Shape;368;g11f8c150bad_0_257"/>
          <p:cNvSpPr txBox="1"/>
          <p:nvPr/>
        </p:nvSpPr>
        <p:spPr>
          <a:xfrm>
            <a:off x="4346838" y="1852538"/>
            <a:ext cx="7684800" cy="4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MX" sz="1900" b="1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¿Cuánto cuesta registrar un logotipo en México?</a:t>
            </a:r>
            <a:endParaRPr sz="19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833C0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MX" sz="1900" b="0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 acuerdo con las </a:t>
            </a:r>
            <a:r>
              <a:rPr lang="es-MX" sz="1900" b="1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tarifas publicadas por el IMPI</a:t>
            </a:r>
            <a:r>
              <a:rPr lang="es-MX" sz="1900" b="0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(hasta el mes de Marzo de 2022) presentar la solicitud de registro de tu logotipo como marca en México en una clase internacional,</a:t>
            </a:r>
            <a:endParaRPr sz="1900" b="1" i="0" u="none" strike="noStrike" cap="none">
              <a:solidFill>
                <a:srgbClr val="833C0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MX" sz="1900" b="1" i="0" u="none" strike="noStrike" cap="none">
                <a:solidFill>
                  <a:srgbClr val="10312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tiene un costo de $2,458 pesos más IVA.</a:t>
            </a:r>
            <a:endParaRPr sz="1900" b="0" i="0" u="none" strike="noStrike" cap="none">
              <a:solidFill>
                <a:srgbClr val="10312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833C0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MX" sz="1900" b="0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Ahora bien, el pago de </a:t>
            </a:r>
            <a:r>
              <a:rPr lang="es-MX" sz="1900" b="1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derechos ante INDAUTOR</a:t>
            </a:r>
            <a:r>
              <a:rPr lang="es-MX" sz="1900" b="0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para el registro de tu logotipo como dibujo u obra pictórica</a:t>
            </a:r>
            <a:r>
              <a:rPr lang="es-MX" sz="19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</a:t>
            </a:r>
            <a:r>
              <a:rPr lang="es-MX" sz="1900" b="1" i="0" u="none" strike="noStrike" cap="none">
                <a:solidFill>
                  <a:srgbClr val="10312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tiene un costo de $280.00 pesos.</a:t>
            </a:r>
            <a:endParaRPr sz="1900" b="0" i="0" u="none" strike="noStrike" cap="none">
              <a:solidFill>
                <a:srgbClr val="10312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691C2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MX" sz="1900" b="0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Recuerda que ambas cantidades corresponden al monto que requieren las autoridades (IMPI e INDAUTOR) para tramitar tus solicitudes y </a:t>
            </a:r>
            <a:r>
              <a:rPr lang="es-MX" sz="1900" b="1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incluyen los honorarios profesionales</a:t>
            </a:r>
            <a:r>
              <a:rPr lang="es-MX" sz="1900" b="0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en caso que un abogado especialista te esté asesorando o llevando los procedimientos en tu nombre.</a:t>
            </a:r>
            <a:endParaRPr sz="19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69" name="Google Shape;369;g11f8c150bad_0_257"/>
          <p:cNvPicPr preferRelativeResize="0"/>
          <p:nvPr/>
        </p:nvPicPr>
        <p:blipFill rotWithShape="1">
          <a:blip r:embed="rId5">
            <a:alphaModFix/>
          </a:blip>
          <a:srcRect l="25074" r="25301"/>
          <a:stretch/>
        </p:blipFill>
        <p:spPr>
          <a:xfrm>
            <a:off x="109462" y="2029998"/>
            <a:ext cx="4167036" cy="4408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f8c150bad_0_15"/>
          <p:cNvSpPr txBox="1"/>
          <p:nvPr/>
        </p:nvSpPr>
        <p:spPr>
          <a:xfrm>
            <a:off x="467497" y="1228203"/>
            <a:ext cx="11256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MX" sz="30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IDENTIDAD DE MARCA – Conceptos básicos:</a:t>
            </a:r>
            <a:endParaRPr sz="14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01" name="Google Shape;101;g11f8c150bad_0_15"/>
          <p:cNvGrpSpPr/>
          <p:nvPr/>
        </p:nvGrpSpPr>
        <p:grpSpPr>
          <a:xfrm>
            <a:off x="510746" y="148637"/>
            <a:ext cx="11535004" cy="877202"/>
            <a:chOff x="510746" y="148637"/>
            <a:chExt cx="11535004" cy="877202"/>
          </a:xfrm>
        </p:grpSpPr>
        <p:sp>
          <p:nvSpPr>
            <p:cNvPr id="102" name="Google Shape;102;g11f8c150bad_0_15"/>
            <p:cNvSpPr/>
            <p:nvPr/>
          </p:nvSpPr>
          <p:spPr>
            <a:xfrm>
              <a:off x="589006" y="148637"/>
              <a:ext cx="3534000" cy="127800"/>
            </a:xfrm>
            <a:prstGeom prst="rect">
              <a:avLst/>
            </a:prstGeom>
            <a:solidFill>
              <a:srgbClr val="691C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g11f8c150bad_0_15"/>
            <p:cNvSpPr/>
            <p:nvPr/>
          </p:nvSpPr>
          <p:spPr>
            <a:xfrm>
              <a:off x="4244548" y="148637"/>
              <a:ext cx="3754500" cy="127800"/>
            </a:xfrm>
            <a:prstGeom prst="rect">
              <a:avLst/>
            </a:prstGeom>
            <a:solidFill>
              <a:srgbClr val="6F72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g11f8c150bad_0_15"/>
            <p:cNvSpPr/>
            <p:nvPr/>
          </p:nvSpPr>
          <p:spPr>
            <a:xfrm>
              <a:off x="8122508" y="148637"/>
              <a:ext cx="3645300" cy="127800"/>
            </a:xfrm>
            <a:prstGeom prst="rect">
              <a:avLst/>
            </a:prstGeom>
            <a:solidFill>
              <a:srgbClr val="1031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5" name="Google Shape;105;g11f8c150bad_0_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70545" y="336794"/>
              <a:ext cx="1497206" cy="4999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g11f8c150bad_0_15"/>
            <p:cNvSpPr txBox="1"/>
            <p:nvPr/>
          </p:nvSpPr>
          <p:spPr>
            <a:xfrm>
              <a:off x="10249950" y="718920"/>
              <a:ext cx="1795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Autonomía Económica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g11f8c150bad_0_15"/>
            <p:cNvSpPr txBox="1"/>
            <p:nvPr/>
          </p:nvSpPr>
          <p:spPr>
            <a:xfrm>
              <a:off x="510746" y="351404"/>
              <a:ext cx="3509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Taller logos e identidad de marca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8" name="Google Shape;108;g11f8c150bad_0_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34434" y="386378"/>
              <a:ext cx="2550450" cy="6394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9" name="Google Shape;109;g11f8c150bad_0_15"/>
          <p:cNvSpPr txBox="1"/>
          <p:nvPr/>
        </p:nvSpPr>
        <p:spPr>
          <a:xfrm>
            <a:off x="5744089" y="2435157"/>
            <a:ext cx="57744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 identidad de marca es todo aquello que integra los aspectos que sustentan a una marca, tanto en términos visuales como de experiencia y principios. </a:t>
            </a:r>
            <a:endParaRPr sz="14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691C2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Tiene como objetivos principales: crear un factor de diferencia al comparar con la competencia y gracias a ello posicionarse en el imaginario de sus consumidores.</a:t>
            </a:r>
            <a:endParaRPr sz="14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0" name="Google Shape;110;g11f8c150bad_0_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4002" y="1848461"/>
            <a:ext cx="4939390" cy="4845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1f8c150bad_0_271"/>
          <p:cNvSpPr txBox="1"/>
          <p:nvPr/>
        </p:nvSpPr>
        <p:spPr>
          <a:xfrm>
            <a:off x="431234" y="1165551"/>
            <a:ext cx="11256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MX" sz="30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REGISTRO DE LOGO Y MARCA ANTE INDAUTOR E IMPI</a:t>
            </a:r>
            <a:endParaRPr sz="32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375" name="Google Shape;375;g11f8c150bad_0_271"/>
          <p:cNvGrpSpPr/>
          <p:nvPr/>
        </p:nvGrpSpPr>
        <p:grpSpPr>
          <a:xfrm>
            <a:off x="510746" y="148637"/>
            <a:ext cx="11535004" cy="877202"/>
            <a:chOff x="510746" y="148637"/>
            <a:chExt cx="11535004" cy="877202"/>
          </a:xfrm>
        </p:grpSpPr>
        <p:sp>
          <p:nvSpPr>
            <p:cNvPr id="376" name="Google Shape;376;g11f8c150bad_0_271"/>
            <p:cNvSpPr/>
            <p:nvPr/>
          </p:nvSpPr>
          <p:spPr>
            <a:xfrm>
              <a:off x="589006" y="148637"/>
              <a:ext cx="3534000" cy="127800"/>
            </a:xfrm>
            <a:prstGeom prst="rect">
              <a:avLst/>
            </a:prstGeom>
            <a:solidFill>
              <a:srgbClr val="691C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g11f8c150bad_0_271"/>
            <p:cNvSpPr/>
            <p:nvPr/>
          </p:nvSpPr>
          <p:spPr>
            <a:xfrm>
              <a:off x="4244548" y="148637"/>
              <a:ext cx="3754500" cy="127800"/>
            </a:xfrm>
            <a:prstGeom prst="rect">
              <a:avLst/>
            </a:prstGeom>
            <a:solidFill>
              <a:srgbClr val="6F72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g11f8c150bad_0_271"/>
            <p:cNvSpPr/>
            <p:nvPr/>
          </p:nvSpPr>
          <p:spPr>
            <a:xfrm>
              <a:off x="8122508" y="148637"/>
              <a:ext cx="3645300" cy="127800"/>
            </a:xfrm>
            <a:prstGeom prst="rect">
              <a:avLst/>
            </a:prstGeom>
            <a:solidFill>
              <a:srgbClr val="1031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79" name="Google Shape;379;g11f8c150bad_0_27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70545" y="336794"/>
              <a:ext cx="1497206" cy="4999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0" name="Google Shape;380;g11f8c150bad_0_271"/>
            <p:cNvSpPr txBox="1"/>
            <p:nvPr/>
          </p:nvSpPr>
          <p:spPr>
            <a:xfrm>
              <a:off x="10249950" y="718920"/>
              <a:ext cx="1795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Autonomía Económica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g11f8c150bad_0_271"/>
            <p:cNvSpPr txBox="1"/>
            <p:nvPr/>
          </p:nvSpPr>
          <p:spPr>
            <a:xfrm>
              <a:off x="510746" y="351404"/>
              <a:ext cx="3509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Taller logos e identidad de marca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82" name="Google Shape;382;g11f8c150bad_0_27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34434" y="386378"/>
              <a:ext cx="2550450" cy="6394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3" name="Google Shape;383;g11f8c150bad_0_271"/>
          <p:cNvSpPr txBox="1"/>
          <p:nvPr/>
        </p:nvSpPr>
        <p:spPr>
          <a:xfrm>
            <a:off x="441471" y="2038233"/>
            <a:ext cx="11256900" cy="44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1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IMPORTANTE</a:t>
            </a:r>
            <a:r>
              <a:rPr lang="es-MX" sz="2000" b="0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Ten en cuenta que </a:t>
            </a:r>
            <a:r>
              <a:rPr lang="es-MX" sz="2000" b="1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estos pasos son líneas generales a seguir</a:t>
            </a:r>
            <a:r>
              <a:rPr lang="es-MX" sz="2000" b="0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y que dependiendo de las particularidades de tu marca, otras acciones pueden ser necesarias o recomendables.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1800"/>
              <a:buFont typeface="Arial"/>
              <a:buChar char="•"/>
            </a:pPr>
            <a:r>
              <a:rPr lang="es-MX" sz="2000" b="1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Realizar una búsqueda figurativa y fonética.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1" i="0" u="none" strike="noStrike" cap="none">
              <a:solidFill>
                <a:srgbClr val="833C0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1800"/>
              <a:buFont typeface="Arial"/>
              <a:buChar char="•"/>
            </a:pPr>
            <a:r>
              <a:rPr lang="es-MX" sz="2000" b="0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Consiste en realizar una búsqueda exhaustiva, al menos </a:t>
            </a:r>
            <a:r>
              <a:rPr lang="es-MX" sz="2000" b="1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 las bases de datos oficiales</a:t>
            </a:r>
            <a:r>
              <a:rPr lang="es-MX" sz="2000" b="0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(una búsqueda en internet NO es suficiente)</a:t>
            </a:r>
            <a:r>
              <a:rPr lang="es-MX" sz="2000" b="1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rgbClr val="833C0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1800"/>
              <a:buFont typeface="Arial"/>
              <a:buChar char="•"/>
            </a:pPr>
            <a:r>
              <a:rPr lang="es-MX" sz="2000" b="0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 idea es asegurarte que, tanto los rasgos figurativos como los fonéticos que conforman a la imagen a registrar, no coincidan con una marca previamente registrada o bien que analizando ambos diseños, los mismos no resultan semejantes en grado de confusión.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rgbClr val="833C0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1800"/>
              <a:buFont typeface="Arial"/>
              <a:buChar char="•"/>
            </a:pPr>
            <a:r>
              <a:rPr lang="es-MX" sz="2000" b="0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Este paso es </a:t>
            </a:r>
            <a:r>
              <a:rPr lang="es-MX" sz="2000" b="1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MUY IMPORTANTE</a:t>
            </a:r>
            <a:r>
              <a:rPr lang="es-MX" sz="2000" b="0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pues de </a:t>
            </a:r>
            <a:r>
              <a:rPr lang="es-MX" sz="2000" b="1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realizarlo de forma correcta o simplemente no realizarlo, puede aumentar las probabilidades que tu solicitud sea rechazada por la autoridad</a:t>
            </a:r>
            <a:r>
              <a:rPr lang="es-MX" sz="2000" b="0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y tener que volver a comenzar con todo el tramite (pagando una vez más las tarifas).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1f8c150bad_0_284"/>
          <p:cNvSpPr txBox="1"/>
          <p:nvPr/>
        </p:nvSpPr>
        <p:spPr>
          <a:xfrm>
            <a:off x="431234" y="1165551"/>
            <a:ext cx="11256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MX" sz="30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REGISTRO DE LOGO Y MARCA ANTE INDAUTOR E IMPI</a:t>
            </a:r>
            <a:endParaRPr sz="32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389" name="Google Shape;389;g11f8c150bad_0_284"/>
          <p:cNvGrpSpPr/>
          <p:nvPr/>
        </p:nvGrpSpPr>
        <p:grpSpPr>
          <a:xfrm>
            <a:off x="510746" y="148637"/>
            <a:ext cx="11535004" cy="877202"/>
            <a:chOff x="510746" y="148637"/>
            <a:chExt cx="11535004" cy="877202"/>
          </a:xfrm>
        </p:grpSpPr>
        <p:sp>
          <p:nvSpPr>
            <p:cNvPr id="390" name="Google Shape;390;g11f8c150bad_0_284"/>
            <p:cNvSpPr/>
            <p:nvPr/>
          </p:nvSpPr>
          <p:spPr>
            <a:xfrm>
              <a:off x="589006" y="148637"/>
              <a:ext cx="3534000" cy="127800"/>
            </a:xfrm>
            <a:prstGeom prst="rect">
              <a:avLst/>
            </a:prstGeom>
            <a:solidFill>
              <a:srgbClr val="691C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g11f8c150bad_0_284"/>
            <p:cNvSpPr/>
            <p:nvPr/>
          </p:nvSpPr>
          <p:spPr>
            <a:xfrm>
              <a:off x="4244548" y="148637"/>
              <a:ext cx="3754500" cy="127800"/>
            </a:xfrm>
            <a:prstGeom prst="rect">
              <a:avLst/>
            </a:prstGeom>
            <a:solidFill>
              <a:srgbClr val="6F72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g11f8c150bad_0_284"/>
            <p:cNvSpPr/>
            <p:nvPr/>
          </p:nvSpPr>
          <p:spPr>
            <a:xfrm>
              <a:off x="8122508" y="148637"/>
              <a:ext cx="3645300" cy="127800"/>
            </a:xfrm>
            <a:prstGeom prst="rect">
              <a:avLst/>
            </a:prstGeom>
            <a:solidFill>
              <a:srgbClr val="1031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93" name="Google Shape;393;g11f8c150bad_0_28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70545" y="336794"/>
              <a:ext cx="1497206" cy="4999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4" name="Google Shape;394;g11f8c150bad_0_284"/>
            <p:cNvSpPr txBox="1"/>
            <p:nvPr/>
          </p:nvSpPr>
          <p:spPr>
            <a:xfrm>
              <a:off x="10249950" y="718920"/>
              <a:ext cx="1795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Autonomía Económica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g11f8c150bad_0_284"/>
            <p:cNvSpPr txBox="1"/>
            <p:nvPr/>
          </p:nvSpPr>
          <p:spPr>
            <a:xfrm>
              <a:off x="510746" y="351404"/>
              <a:ext cx="3509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Taller logos e identidad de marca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96" name="Google Shape;396;g11f8c150bad_0_28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34434" y="386378"/>
              <a:ext cx="2550450" cy="6394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7" name="Google Shape;397;g11f8c150bad_0_284"/>
          <p:cNvSpPr txBox="1"/>
          <p:nvPr/>
        </p:nvSpPr>
        <p:spPr>
          <a:xfrm>
            <a:off x="5922498" y="1781471"/>
            <a:ext cx="5845200" cy="48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 b="1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Elegir la clasificación internacional adecuada al giro: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833C0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 b="0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Tener bien definida la o las clases internacionales en las que deseas registrar tu marca es muy importante.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833C0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 b="0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Debes saber que, </a:t>
            </a:r>
            <a:r>
              <a:rPr lang="es-MX" sz="2400" b="1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por cada una de las clases que selecciones, tienes que repetir el paso anterior.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833C0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 b="0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 manera que esto no sea una posible causa de rechazo de tu solicitud por el IMPI.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8" name="Google Shape;398;g11f8c150bad_0_2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4249" y="2693166"/>
            <a:ext cx="5350068" cy="3290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g11f8c150bad_0_2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9500" y="3676650"/>
            <a:ext cx="4762500" cy="318135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g11f8c150bad_0_298"/>
          <p:cNvSpPr txBox="1"/>
          <p:nvPr/>
        </p:nvSpPr>
        <p:spPr>
          <a:xfrm>
            <a:off x="431234" y="1165551"/>
            <a:ext cx="11256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MX" sz="30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REGISTRO DE LOGO Y MARCA ANTE INDAUTOR E IMPI</a:t>
            </a:r>
            <a:endParaRPr sz="14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405" name="Google Shape;405;g11f8c150bad_0_298"/>
          <p:cNvGrpSpPr/>
          <p:nvPr/>
        </p:nvGrpSpPr>
        <p:grpSpPr>
          <a:xfrm>
            <a:off x="510746" y="148637"/>
            <a:ext cx="11535004" cy="877202"/>
            <a:chOff x="510746" y="148637"/>
            <a:chExt cx="11535004" cy="877202"/>
          </a:xfrm>
        </p:grpSpPr>
        <p:sp>
          <p:nvSpPr>
            <p:cNvPr id="406" name="Google Shape;406;g11f8c150bad_0_298"/>
            <p:cNvSpPr/>
            <p:nvPr/>
          </p:nvSpPr>
          <p:spPr>
            <a:xfrm>
              <a:off x="589006" y="148637"/>
              <a:ext cx="3534000" cy="127800"/>
            </a:xfrm>
            <a:prstGeom prst="rect">
              <a:avLst/>
            </a:prstGeom>
            <a:solidFill>
              <a:srgbClr val="691C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g11f8c150bad_0_298"/>
            <p:cNvSpPr/>
            <p:nvPr/>
          </p:nvSpPr>
          <p:spPr>
            <a:xfrm>
              <a:off x="4244548" y="148637"/>
              <a:ext cx="3754500" cy="127800"/>
            </a:xfrm>
            <a:prstGeom prst="rect">
              <a:avLst/>
            </a:prstGeom>
            <a:solidFill>
              <a:srgbClr val="6F72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g11f8c150bad_0_298"/>
            <p:cNvSpPr/>
            <p:nvPr/>
          </p:nvSpPr>
          <p:spPr>
            <a:xfrm>
              <a:off x="8122508" y="148637"/>
              <a:ext cx="3645300" cy="127800"/>
            </a:xfrm>
            <a:prstGeom prst="rect">
              <a:avLst/>
            </a:prstGeom>
            <a:solidFill>
              <a:srgbClr val="1031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09" name="Google Shape;409;g11f8c150bad_0_29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270545" y="336794"/>
              <a:ext cx="1497206" cy="4999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0" name="Google Shape;410;g11f8c150bad_0_298"/>
            <p:cNvSpPr txBox="1"/>
            <p:nvPr/>
          </p:nvSpPr>
          <p:spPr>
            <a:xfrm>
              <a:off x="10249950" y="718920"/>
              <a:ext cx="1795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Autonomía Económica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g11f8c150bad_0_298"/>
            <p:cNvSpPr txBox="1"/>
            <p:nvPr/>
          </p:nvSpPr>
          <p:spPr>
            <a:xfrm>
              <a:off x="510746" y="351404"/>
              <a:ext cx="3509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Taller logos e identidad de marca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12" name="Google Shape;412;g11f8c150bad_0_29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434434" y="386378"/>
              <a:ext cx="2550450" cy="6394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3" name="Google Shape;413;g11f8c150bad_0_298"/>
          <p:cNvSpPr txBox="1"/>
          <p:nvPr/>
        </p:nvSpPr>
        <p:spPr>
          <a:xfrm>
            <a:off x="510745" y="2142396"/>
            <a:ext cx="7859400" cy="4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MX" sz="2200" b="1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Llenado de solicitud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MX" sz="2200" b="0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Recuerda que la idea es que </a:t>
            </a:r>
            <a:r>
              <a:rPr lang="es-MX" sz="2200" b="1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 logotipo sea único y original.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833C0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MX" sz="2200" b="0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Así que, si ya realizaste los pasos anteriores de manera exhaustiva y te aseguraste que todo estuviera en orden, ahora puedes proceder a llenar el formato de solicitud de forma adecuada.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833C0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MX" sz="2200" b="1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Procura no cometer ningún tipo de error al momento de llenarlo.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833C0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MX" sz="2200" b="0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 finalidad es que el IMPI no te haga requerimientos para corregir una solicitud mal llenada y finalmente negar tu marca.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1f8c150bad_0_312"/>
          <p:cNvSpPr txBox="1"/>
          <p:nvPr/>
        </p:nvSpPr>
        <p:spPr>
          <a:xfrm>
            <a:off x="467497" y="1161516"/>
            <a:ext cx="11256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MX" sz="30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REGISTRO DE LOGO ANTE INDAUTOR E IMPI</a:t>
            </a:r>
            <a:endParaRPr sz="14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419" name="Google Shape;419;g11f8c150bad_0_312"/>
          <p:cNvGrpSpPr/>
          <p:nvPr/>
        </p:nvGrpSpPr>
        <p:grpSpPr>
          <a:xfrm>
            <a:off x="510746" y="148637"/>
            <a:ext cx="11535004" cy="877202"/>
            <a:chOff x="510746" y="148637"/>
            <a:chExt cx="11535004" cy="877202"/>
          </a:xfrm>
        </p:grpSpPr>
        <p:sp>
          <p:nvSpPr>
            <p:cNvPr id="420" name="Google Shape;420;g11f8c150bad_0_312"/>
            <p:cNvSpPr/>
            <p:nvPr/>
          </p:nvSpPr>
          <p:spPr>
            <a:xfrm>
              <a:off x="589006" y="148637"/>
              <a:ext cx="3534000" cy="127800"/>
            </a:xfrm>
            <a:prstGeom prst="rect">
              <a:avLst/>
            </a:prstGeom>
            <a:solidFill>
              <a:srgbClr val="691C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g11f8c150bad_0_312"/>
            <p:cNvSpPr/>
            <p:nvPr/>
          </p:nvSpPr>
          <p:spPr>
            <a:xfrm>
              <a:off x="4244548" y="148637"/>
              <a:ext cx="3754500" cy="127800"/>
            </a:xfrm>
            <a:prstGeom prst="rect">
              <a:avLst/>
            </a:prstGeom>
            <a:solidFill>
              <a:srgbClr val="6F72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g11f8c150bad_0_312"/>
            <p:cNvSpPr/>
            <p:nvPr/>
          </p:nvSpPr>
          <p:spPr>
            <a:xfrm>
              <a:off x="8122508" y="148637"/>
              <a:ext cx="3645300" cy="127800"/>
            </a:xfrm>
            <a:prstGeom prst="rect">
              <a:avLst/>
            </a:prstGeom>
            <a:solidFill>
              <a:srgbClr val="1031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23" name="Google Shape;423;g11f8c150bad_0_3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70545" y="336794"/>
              <a:ext cx="1497206" cy="4999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4" name="Google Shape;424;g11f8c150bad_0_312"/>
            <p:cNvSpPr txBox="1"/>
            <p:nvPr/>
          </p:nvSpPr>
          <p:spPr>
            <a:xfrm>
              <a:off x="10249950" y="718920"/>
              <a:ext cx="1795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Autonomía Económica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g11f8c150bad_0_312"/>
            <p:cNvSpPr txBox="1"/>
            <p:nvPr/>
          </p:nvSpPr>
          <p:spPr>
            <a:xfrm>
              <a:off x="510746" y="351404"/>
              <a:ext cx="3509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Taller logos e identidad de marca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6" name="Google Shape;426;g11f8c150bad_0_3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34434" y="386378"/>
              <a:ext cx="2550450" cy="6394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7" name="Google Shape;427;g11f8c150bad_0_312"/>
          <p:cNvSpPr txBox="1"/>
          <p:nvPr/>
        </p:nvSpPr>
        <p:spPr>
          <a:xfrm>
            <a:off x="510746" y="1853909"/>
            <a:ext cx="64044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 b="1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Pago de tarifas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833C0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 b="0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Uno de los requisitos indispensables que solicita el IMPI para registro de tu marca </a:t>
            </a:r>
            <a:r>
              <a:rPr lang="es-MX" sz="2400" b="1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 el pago de la tarifa correspondiente</a:t>
            </a:r>
            <a:r>
              <a:rPr lang="es-MX" sz="2400" b="0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833C0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 b="0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Puedes emplear cualquiera de las siguientes formas de pago: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833C0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400"/>
              <a:buFont typeface="Arial"/>
              <a:buChar char="•"/>
            </a:pPr>
            <a:r>
              <a:rPr lang="es-MX" sz="2400" b="0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Pago en ventanillas bancarias previa la generación de una línea de captura.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400"/>
              <a:buFont typeface="Arial"/>
              <a:buChar char="•"/>
            </a:pPr>
            <a:r>
              <a:rPr lang="es-MX" sz="2400" b="0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Pago electrónico a través del portal </a:t>
            </a:r>
            <a:r>
              <a:rPr lang="es-MX" sz="2400" b="0" i="0" u="sng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PASE</a:t>
            </a:r>
            <a:r>
              <a:rPr lang="es-MX" sz="2400" b="0" i="0" u="sng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8" name="Google Shape;428;g11f8c150bad_0_312"/>
          <p:cNvPicPr preferRelativeResize="0"/>
          <p:nvPr/>
        </p:nvPicPr>
        <p:blipFill rotWithShape="1">
          <a:blip r:embed="rId6">
            <a:alphaModFix/>
          </a:blip>
          <a:srcRect t="17433" b="20189"/>
          <a:stretch/>
        </p:blipFill>
        <p:spPr>
          <a:xfrm>
            <a:off x="6968432" y="3429000"/>
            <a:ext cx="5077500" cy="21237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1f8c150bad_0_326"/>
          <p:cNvSpPr txBox="1"/>
          <p:nvPr/>
        </p:nvSpPr>
        <p:spPr>
          <a:xfrm>
            <a:off x="431234" y="1165551"/>
            <a:ext cx="11256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MX" sz="30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REGISTRO DE LOGO Y MARCA ANTE INDAUTOR E IMPI</a:t>
            </a:r>
            <a:endParaRPr sz="32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434" name="Google Shape;434;g11f8c150bad_0_326"/>
          <p:cNvGrpSpPr/>
          <p:nvPr/>
        </p:nvGrpSpPr>
        <p:grpSpPr>
          <a:xfrm>
            <a:off x="510746" y="148637"/>
            <a:ext cx="11535004" cy="877202"/>
            <a:chOff x="510746" y="148637"/>
            <a:chExt cx="11535004" cy="877202"/>
          </a:xfrm>
        </p:grpSpPr>
        <p:sp>
          <p:nvSpPr>
            <p:cNvPr id="435" name="Google Shape;435;g11f8c150bad_0_326"/>
            <p:cNvSpPr/>
            <p:nvPr/>
          </p:nvSpPr>
          <p:spPr>
            <a:xfrm>
              <a:off x="589006" y="148637"/>
              <a:ext cx="3534000" cy="127800"/>
            </a:xfrm>
            <a:prstGeom prst="rect">
              <a:avLst/>
            </a:prstGeom>
            <a:solidFill>
              <a:srgbClr val="691C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g11f8c150bad_0_326"/>
            <p:cNvSpPr/>
            <p:nvPr/>
          </p:nvSpPr>
          <p:spPr>
            <a:xfrm>
              <a:off x="4244548" y="148637"/>
              <a:ext cx="3754500" cy="127800"/>
            </a:xfrm>
            <a:prstGeom prst="rect">
              <a:avLst/>
            </a:prstGeom>
            <a:solidFill>
              <a:srgbClr val="6F72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g11f8c150bad_0_326"/>
            <p:cNvSpPr/>
            <p:nvPr/>
          </p:nvSpPr>
          <p:spPr>
            <a:xfrm>
              <a:off x="8122508" y="148637"/>
              <a:ext cx="3645300" cy="127800"/>
            </a:xfrm>
            <a:prstGeom prst="rect">
              <a:avLst/>
            </a:prstGeom>
            <a:solidFill>
              <a:srgbClr val="1031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38" name="Google Shape;438;g11f8c150bad_0_3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70545" y="336794"/>
              <a:ext cx="1497206" cy="4999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9" name="Google Shape;439;g11f8c150bad_0_326"/>
            <p:cNvSpPr txBox="1"/>
            <p:nvPr/>
          </p:nvSpPr>
          <p:spPr>
            <a:xfrm>
              <a:off x="10249950" y="718920"/>
              <a:ext cx="1795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Autonomía Económica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g11f8c150bad_0_326"/>
            <p:cNvSpPr txBox="1"/>
            <p:nvPr/>
          </p:nvSpPr>
          <p:spPr>
            <a:xfrm>
              <a:off x="510746" y="351404"/>
              <a:ext cx="3509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Taller logos e identidad de marca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41" name="Google Shape;441;g11f8c150bad_0_3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34434" y="386378"/>
              <a:ext cx="2550450" cy="6394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2" name="Google Shape;442;g11f8c150bad_0_326"/>
          <p:cNvSpPr txBox="1"/>
          <p:nvPr/>
        </p:nvSpPr>
        <p:spPr>
          <a:xfrm>
            <a:off x="5363394" y="2268147"/>
            <a:ext cx="6404400" cy="42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Esperar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833C0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 b="0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Finalmente, luego de haber cumplido con éxito todos los pasos anteriores, te queda esperar a que el IMPI resuelva si concede el registro de tu marca o no.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833C0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 b="1" i="0" u="none" strike="noStrike" cap="none">
                <a:solidFill>
                  <a:srgbClr val="833C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 caso que el IMPI decida que tu marca debe ser registrada dicha decisión será publicada en la Gaceta de la Propiedad Industrial.</a:t>
            </a:r>
            <a:endParaRPr sz="2400" b="0" i="0" u="none" strike="noStrike" cap="none">
              <a:solidFill>
                <a:srgbClr val="833C0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833C0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43" name="Google Shape;443;g11f8c150bad_0_3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1234" y="2732187"/>
            <a:ext cx="4901187" cy="3226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0" name="Google Shape;730;g11f8c150bad_0_603"/>
          <p:cNvGrpSpPr/>
          <p:nvPr/>
        </p:nvGrpSpPr>
        <p:grpSpPr>
          <a:xfrm>
            <a:off x="510746" y="148637"/>
            <a:ext cx="11535004" cy="877202"/>
            <a:chOff x="510746" y="148637"/>
            <a:chExt cx="11535004" cy="877202"/>
          </a:xfrm>
        </p:grpSpPr>
        <p:sp>
          <p:nvSpPr>
            <p:cNvPr id="731" name="Google Shape;731;g11f8c150bad_0_603"/>
            <p:cNvSpPr/>
            <p:nvPr/>
          </p:nvSpPr>
          <p:spPr>
            <a:xfrm>
              <a:off x="589006" y="148637"/>
              <a:ext cx="3534000" cy="127800"/>
            </a:xfrm>
            <a:prstGeom prst="rect">
              <a:avLst/>
            </a:prstGeom>
            <a:solidFill>
              <a:srgbClr val="691C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g11f8c150bad_0_603"/>
            <p:cNvSpPr/>
            <p:nvPr/>
          </p:nvSpPr>
          <p:spPr>
            <a:xfrm>
              <a:off x="4244548" y="148637"/>
              <a:ext cx="3754500" cy="127800"/>
            </a:xfrm>
            <a:prstGeom prst="rect">
              <a:avLst/>
            </a:prstGeom>
            <a:solidFill>
              <a:srgbClr val="6F72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g11f8c150bad_0_603"/>
            <p:cNvSpPr/>
            <p:nvPr/>
          </p:nvSpPr>
          <p:spPr>
            <a:xfrm>
              <a:off x="8122508" y="148637"/>
              <a:ext cx="3645300" cy="127800"/>
            </a:xfrm>
            <a:prstGeom prst="rect">
              <a:avLst/>
            </a:prstGeom>
            <a:solidFill>
              <a:srgbClr val="1031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34" name="Google Shape;734;g11f8c150bad_0_60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70545" y="336794"/>
              <a:ext cx="1497206" cy="4999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5" name="Google Shape;735;g11f8c150bad_0_603"/>
            <p:cNvSpPr txBox="1"/>
            <p:nvPr/>
          </p:nvSpPr>
          <p:spPr>
            <a:xfrm>
              <a:off x="10249950" y="718920"/>
              <a:ext cx="1795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Autonomía Económica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g11f8c150bad_0_603"/>
            <p:cNvSpPr txBox="1"/>
            <p:nvPr/>
          </p:nvSpPr>
          <p:spPr>
            <a:xfrm>
              <a:off x="510746" y="351404"/>
              <a:ext cx="3509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Taller logos e identidad de marca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37" name="Google Shape;737;g11f8c150bad_0_60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34434" y="386378"/>
              <a:ext cx="2550450" cy="6394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8" name="Google Shape;738;g11f8c150bad_0_603"/>
          <p:cNvSpPr txBox="1"/>
          <p:nvPr/>
        </p:nvSpPr>
        <p:spPr>
          <a:xfrm>
            <a:off x="391886" y="5633220"/>
            <a:ext cx="11653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MX" sz="3000" b="0" i="0" u="none" strike="noStrike" cap="none" dirty="0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GRACIAS </a:t>
            </a:r>
            <a:endParaRPr sz="1400" b="0" i="0" u="none" strike="noStrike" cap="none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MX" sz="3000" b="0" i="0" u="none" strike="noStrike" cap="none" dirty="0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PRESENTACIÓN MÓDULO 1 </a:t>
            </a:r>
            <a:endParaRPr sz="3000" b="0" i="0" u="none" strike="noStrike" cap="none" dirty="0">
              <a:solidFill>
                <a:srgbClr val="691C2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39" name="Google Shape;739;g11f8c150bad_0_603"/>
          <p:cNvSpPr/>
          <p:nvPr/>
        </p:nvSpPr>
        <p:spPr>
          <a:xfrm>
            <a:off x="509748" y="1112437"/>
            <a:ext cx="11343600" cy="4236300"/>
          </a:xfrm>
          <a:prstGeom prst="rect">
            <a:avLst/>
          </a:prstGeom>
          <a:solidFill>
            <a:srgbClr val="691C2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0" name="Google Shape;740;g11f8c150bad_0_6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64880" y="973898"/>
            <a:ext cx="6265838" cy="4294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1f8c150bad_0_29"/>
          <p:cNvSpPr txBox="1"/>
          <p:nvPr/>
        </p:nvSpPr>
        <p:spPr>
          <a:xfrm>
            <a:off x="467497" y="1228203"/>
            <a:ext cx="11256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MX" sz="30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IDENTIDAD DE MARCA – Conceptos básicos:</a:t>
            </a:r>
            <a:endParaRPr sz="14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16" name="Google Shape;116;g11f8c150bad_0_29"/>
          <p:cNvGrpSpPr/>
          <p:nvPr/>
        </p:nvGrpSpPr>
        <p:grpSpPr>
          <a:xfrm>
            <a:off x="510746" y="148637"/>
            <a:ext cx="11535004" cy="877202"/>
            <a:chOff x="510746" y="148637"/>
            <a:chExt cx="11535004" cy="877202"/>
          </a:xfrm>
        </p:grpSpPr>
        <p:sp>
          <p:nvSpPr>
            <p:cNvPr id="117" name="Google Shape;117;g11f8c150bad_0_29"/>
            <p:cNvSpPr/>
            <p:nvPr/>
          </p:nvSpPr>
          <p:spPr>
            <a:xfrm>
              <a:off x="589006" y="148637"/>
              <a:ext cx="3534000" cy="127800"/>
            </a:xfrm>
            <a:prstGeom prst="rect">
              <a:avLst/>
            </a:prstGeom>
            <a:solidFill>
              <a:srgbClr val="691C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g11f8c150bad_0_29"/>
            <p:cNvSpPr/>
            <p:nvPr/>
          </p:nvSpPr>
          <p:spPr>
            <a:xfrm>
              <a:off x="4244548" y="148637"/>
              <a:ext cx="3754500" cy="127800"/>
            </a:xfrm>
            <a:prstGeom prst="rect">
              <a:avLst/>
            </a:prstGeom>
            <a:solidFill>
              <a:srgbClr val="6F72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g11f8c150bad_0_29"/>
            <p:cNvSpPr/>
            <p:nvPr/>
          </p:nvSpPr>
          <p:spPr>
            <a:xfrm>
              <a:off x="8122508" y="148637"/>
              <a:ext cx="3645300" cy="127800"/>
            </a:xfrm>
            <a:prstGeom prst="rect">
              <a:avLst/>
            </a:prstGeom>
            <a:solidFill>
              <a:srgbClr val="1031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0" name="Google Shape;120;g11f8c150bad_0_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70545" y="336794"/>
              <a:ext cx="1497206" cy="4999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g11f8c150bad_0_29"/>
            <p:cNvSpPr txBox="1"/>
            <p:nvPr/>
          </p:nvSpPr>
          <p:spPr>
            <a:xfrm>
              <a:off x="10249950" y="718920"/>
              <a:ext cx="1795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Autonomía Económica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g11f8c150bad_0_29"/>
            <p:cNvSpPr txBox="1"/>
            <p:nvPr/>
          </p:nvSpPr>
          <p:spPr>
            <a:xfrm>
              <a:off x="510746" y="351404"/>
              <a:ext cx="3509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Taller logos e identidad de marca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3" name="Google Shape;123;g11f8c150bad_0_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34434" y="386378"/>
              <a:ext cx="2550450" cy="6394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" name="Google Shape;124;g11f8c150bad_0_29"/>
          <p:cNvSpPr txBox="1"/>
          <p:nvPr/>
        </p:nvSpPr>
        <p:spPr>
          <a:xfrm>
            <a:off x="5659683" y="1968677"/>
            <a:ext cx="60384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Elementos como el tiempo, la experiencia, la competencia en el mercado o la influencia entre consumidores determinan el distanciamiento que pueda darse entre la identidad de marca buscada por el anunciante y la percepción final que el público pueda tener de ella (imagen de marca).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691C2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 importante no confundir la identidad de una marca con su identidad visual, que es la expresión visible de ésta.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g11f8c150bad_0_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4002" y="1848461"/>
            <a:ext cx="4939390" cy="4845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1f8c150bad_0_43"/>
          <p:cNvSpPr txBox="1"/>
          <p:nvPr/>
        </p:nvSpPr>
        <p:spPr>
          <a:xfrm>
            <a:off x="467497" y="1228203"/>
            <a:ext cx="11256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MX" sz="30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IDENTIDAD DE MARCA – </a:t>
            </a:r>
            <a:r>
              <a:rPr lang="es-MX" sz="24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Importancia de tener tu propia marca:</a:t>
            </a:r>
            <a:endParaRPr sz="3000" b="0" i="0" u="none" strike="noStrike" cap="none">
              <a:solidFill>
                <a:srgbClr val="691C2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31" name="Google Shape;131;g11f8c150bad_0_43"/>
          <p:cNvGrpSpPr/>
          <p:nvPr/>
        </p:nvGrpSpPr>
        <p:grpSpPr>
          <a:xfrm>
            <a:off x="510746" y="148637"/>
            <a:ext cx="11535004" cy="877202"/>
            <a:chOff x="510746" y="148637"/>
            <a:chExt cx="11535004" cy="877202"/>
          </a:xfrm>
        </p:grpSpPr>
        <p:sp>
          <p:nvSpPr>
            <p:cNvPr id="132" name="Google Shape;132;g11f8c150bad_0_43"/>
            <p:cNvSpPr/>
            <p:nvPr/>
          </p:nvSpPr>
          <p:spPr>
            <a:xfrm>
              <a:off x="589006" y="148637"/>
              <a:ext cx="3534000" cy="127800"/>
            </a:xfrm>
            <a:prstGeom prst="rect">
              <a:avLst/>
            </a:prstGeom>
            <a:solidFill>
              <a:srgbClr val="691C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g11f8c150bad_0_43"/>
            <p:cNvSpPr/>
            <p:nvPr/>
          </p:nvSpPr>
          <p:spPr>
            <a:xfrm>
              <a:off x="4244548" y="148637"/>
              <a:ext cx="3754500" cy="127800"/>
            </a:xfrm>
            <a:prstGeom prst="rect">
              <a:avLst/>
            </a:prstGeom>
            <a:solidFill>
              <a:srgbClr val="6F72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g11f8c150bad_0_43"/>
            <p:cNvSpPr/>
            <p:nvPr/>
          </p:nvSpPr>
          <p:spPr>
            <a:xfrm>
              <a:off x="8122508" y="148637"/>
              <a:ext cx="3645300" cy="127800"/>
            </a:xfrm>
            <a:prstGeom prst="rect">
              <a:avLst/>
            </a:prstGeom>
            <a:solidFill>
              <a:srgbClr val="1031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" name="Google Shape;135;g11f8c150bad_0_4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70545" y="336794"/>
              <a:ext cx="1497206" cy="4999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g11f8c150bad_0_43"/>
            <p:cNvSpPr txBox="1"/>
            <p:nvPr/>
          </p:nvSpPr>
          <p:spPr>
            <a:xfrm>
              <a:off x="10249950" y="718920"/>
              <a:ext cx="1795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Autonomía Económica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g11f8c150bad_0_43"/>
            <p:cNvSpPr txBox="1"/>
            <p:nvPr/>
          </p:nvSpPr>
          <p:spPr>
            <a:xfrm>
              <a:off x="510746" y="351404"/>
              <a:ext cx="3509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Taller logos e identidad de marca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8" name="Google Shape;138;g11f8c150bad_0_4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34434" y="386378"/>
              <a:ext cx="2550450" cy="6394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9" name="Google Shape;139;g11f8c150bad_0_43"/>
          <p:cNvSpPr txBox="1"/>
          <p:nvPr/>
        </p:nvSpPr>
        <p:spPr>
          <a:xfrm>
            <a:off x="589006" y="2514037"/>
            <a:ext cx="50697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MX" sz="28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Tener y construir una marca, no sólo un logo, es un proceso de diferenciación que nos permitirá tener más opciones en el mercado.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691C2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MX" sz="28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Crear tu propia marca permite diferenciarte y ser más visible.</a:t>
            </a:r>
            <a:endParaRPr sz="2800" b="0" i="0" u="none" strike="noStrike" cap="none">
              <a:solidFill>
                <a:srgbClr val="691C2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0" name="Google Shape;140;g11f8c150bad_0_43"/>
          <p:cNvPicPr preferRelativeResize="0"/>
          <p:nvPr/>
        </p:nvPicPr>
        <p:blipFill rotWithShape="1">
          <a:blip r:embed="rId5">
            <a:alphaModFix/>
          </a:blip>
          <a:srcRect l="19216" r="19662"/>
          <a:stretch/>
        </p:blipFill>
        <p:spPr>
          <a:xfrm>
            <a:off x="6095999" y="2048480"/>
            <a:ext cx="5380384" cy="4401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f8c150bad_0_57"/>
          <p:cNvSpPr txBox="1"/>
          <p:nvPr/>
        </p:nvSpPr>
        <p:spPr>
          <a:xfrm>
            <a:off x="467497" y="1228203"/>
            <a:ext cx="11256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MX" sz="30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IDENTIDAD DE MARCA – </a:t>
            </a:r>
            <a:r>
              <a:rPr lang="es-MX" sz="24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Nombre de la marca:</a:t>
            </a:r>
            <a:endParaRPr sz="3000" b="0" i="0" u="none" strike="noStrike" cap="none">
              <a:solidFill>
                <a:srgbClr val="691C2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46" name="Google Shape;146;g11f8c150bad_0_57"/>
          <p:cNvGrpSpPr/>
          <p:nvPr/>
        </p:nvGrpSpPr>
        <p:grpSpPr>
          <a:xfrm>
            <a:off x="510746" y="148637"/>
            <a:ext cx="11535004" cy="877202"/>
            <a:chOff x="510746" y="148637"/>
            <a:chExt cx="11535004" cy="877202"/>
          </a:xfrm>
        </p:grpSpPr>
        <p:sp>
          <p:nvSpPr>
            <p:cNvPr id="147" name="Google Shape;147;g11f8c150bad_0_57"/>
            <p:cNvSpPr/>
            <p:nvPr/>
          </p:nvSpPr>
          <p:spPr>
            <a:xfrm>
              <a:off x="589006" y="148637"/>
              <a:ext cx="3534000" cy="127800"/>
            </a:xfrm>
            <a:prstGeom prst="rect">
              <a:avLst/>
            </a:prstGeom>
            <a:solidFill>
              <a:srgbClr val="691C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g11f8c150bad_0_57"/>
            <p:cNvSpPr/>
            <p:nvPr/>
          </p:nvSpPr>
          <p:spPr>
            <a:xfrm>
              <a:off x="4244548" y="148637"/>
              <a:ext cx="3754500" cy="127800"/>
            </a:xfrm>
            <a:prstGeom prst="rect">
              <a:avLst/>
            </a:prstGeom>
            <a:solidFill>
              <a:srgbClr val="6F72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g11f8c150bad_0_57"/>
            <p:cNvSpPr/>
            <p:nvPr/>
          </p:nvSpPr>
          <p:spPr>
            <a:xfrm>
              <a:off x="8122508" y="148637"/>
              <a:ext cx="3645300" cy="127800"/>
            </a:xfrm>
            <a:prstGeom prst="rect">
              <a:avLst/>
            </a:prstGeom>
            <a:solidFill>
              <a:srgbClr val="1031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0" name="Google Shape;150;g11f8c150bad_0_5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70545" y="336794"/>
              <a:ext cx="1497206" cy="4999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Google Shape;151;g11f8c150bad_0_57"/>
            <p:cNvSpPr txBox="1"/>
            <p:nvPr/>
          </p:nvSpPr>
          <p:spPr>
            <a:xfrm>
              <a:off x="10249950" y="718920"/>
              <a:ext cx="1795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Autonomía Económica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g11f8c150bad_0_57"/>
            <p:cNvSpPr txBox="1"/>
            <p:nvPr/>
          </p:nvSpPr>
          <p:spPr>
            <a:xfrm>
              <a:off x="510746" y="351404"/>
              <a:ext cx="3509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Taller logos e identidad de marca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3" name="Google Shape;153;g11f8c150bad_0_5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34434" y="386378"/>
              <a:ext cx="2550450" cy="6394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4" name="Google Shape;154;g11f8c150bad_0_57"/>
          <p:cNvPicPr preferRelativeResize="0"/>
          <p:nvPr/>
        </p:nvPicPr>
        <p:blipFill rotWithShape="1">
          <a:blip r:embed="rId5">
            <a:alphaModFix/>
          </a:blip>
          <a:srcRect l="19216" r="19662"/>
          <a:stretch/>
        </p:blipFill>
        <p:spPr>
          <a:xfrm>
            <a:off x="6095999" y="2090684"/>
            <a:ext cx="5380384" cy="440133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11f8c150bad_0_57"/>
          <p:cNvSpPr txBox="1"/>
          <p:nvPr/>
        </p:nvSpPr>
        <p:spPr>
          <a:xfrm>
            <a:off x="589006" y="1964075"/>
            <a:ext cx="5507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 nombre de la marca es la primera impresión que se tiene de un negocio, presentamos unos pasos para lograr obtener un nombre efectivo y memorable.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11f8c150bad_0_57"/>
          <p:cNvSpPr txBox="1"/>
          <p:nvPr/>
        </p:nvSpPr>
        <p:spPr>
          <a:xfrm>
            <a:off x="589006" y="3291013"/>
            <a:ext cx="52350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 b="1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1. Características ideales: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691C2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 b="1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Incluir las siguientes cualidades: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691C2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es-MX" sz="1800" b="1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Interesante y vistoso.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es-MX" sz="1800" b="1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Sencillo y corto.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es-MX" sz="1800" b="1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Fácil de pronunciar.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es-MX" sz="1800" b="1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Sin doble sentido.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es-MX" sz="1800" b="1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Reconocible.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es-MX" sz="1800" b="1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Creíble.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es-MX" sz="1800" b="1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Fonéticamente armonioso.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f8c150bad_0_72"/>
          <p:cNvSpPr txBox="1"/>
          <p:nvPr/>
        </p:nvSpPr>
        <p:spPr>
          <a:xfrm>
            <a:off x="467497" y="1228203"/>
            <a:ext cx="11256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MX" sz="30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IDENTIDAD DE MARCA – </a:t>
            </a:r>
            <a:r>
              <a:rPr lang="es-MX" sz="24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Nombre de la marca:</a:t>
            </a:r>
            <a:endParaRPr sz="3000" b="0" i="0" u="none" strike="noStrike" cap="none">
              <a:solidFill>
                <a:srgbClr val="691C2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62" name="Google Shape;162;g11f8c150bad_0_72"/>
          <p:cNvGrpSpPr/>
          <p:nvPr/>
        </p:nvGrpSpPr>
        <p:grpSpPr>
          <a:xfrm>
            <a:off x="510746" y="148637"/>
            <a:ext cx="11535004" cy="877202"/>
            <a:chOff x="510746" y="148637"/>
            <a:chExt cx="11535004" cy="877202"/>
          </a:xfrm>
        </p:grpSpPr>
        <p:sp>
          <p:nvSpPr>
            <p:cNvPr id="163" name="Google Shape;163;g11f8c150bad_0_72"/>
            <p:cNvSpPr/>
            <p:nvPr/>
          </p:nvSpPr>
          <p:spPr>
            <a:xfrm>
              <a:off x="589006" y="148637"/>
              <a:ext cx="3534000" cy="127800"/>
            </a:xfrm>
            <a:prstGeom prst="rect">
              <a:avLst/>
            </a:prstGeom>
            <a:solidFill>
              <a:srgbClr val="691C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g11f8c150bad_0_72"/>
            <p:cNvSpPr/>
            <p:nvPr/>
          </p:nvSpPr>
          <p:spPr>
            <a:xfrm>
              <a:off x="4244548" y="148637"/>
              <a:ext cx="3754500" cy="127800"/>
            </a:xfrm>
            <a:prstGeom prst="rect">
              <a:avLst/>
            </a:prstGeom>
            <a:solidFill>
              <a:srgbClr val="6F72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g11f8c150bad_0_72"/>
            <p:cNvSpPr/>
            <p:nvPr/>
          </p:nvSpPr>
          <p:spPr>
            <a:xfrm>
              <a:off x="8122508" y="148637"/>
              <a:ext cx="3645300" cy="127800"/>
            </a:xfrm>
            <a:prstGeom prst="rect">
              <a:avLst/>
            </a:prstGeom>
            <a:solidFill>
              <a:srgbClr val="1031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6" name="Google Shape;166;g11f8c150bad_0_7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70545" y="336794"/>
              <a:ext cx="1497206" cy="4999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g11f8c150bad_0_72"/>
            <p:cNvSpPr txBox="1"/>
            <p:nvPr/>
          </p:nvSpPr>
          <p:spPr>
            <a:xfrm>
              <a:off x="10249950" y="718920"/>
              <a:ext cx="1795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Autonomía Económica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g11f8c150bad_0_72"/>
            <p:cNvSpPr txBox="1"/>
            <p:nvPr/>
          </p:nvSpPr>
          <p:spPr>
            <a:xfrm>
              <a:off x="510746" y="351404"/>
              <a:ext cx="3509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Taller logos e identidad de marca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9" name="Google Shape;169;g11f8c150bad_0_7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34434" y="386378"/>
              <a:ext cx="2550450" cy="6394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0" name="Google Shape;170;g11f8c150bad_0_72"/>
          <p:cNvSpPr txBox="1"/>
          <p:nvPr/>
        </p:nvSpPr>
        <p:spPr>
          <a:xfrm>
            <a:off x="510746" y="1872280"/>
            <a:ext cx="11010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 b="1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 Tipos de nombres: </a:t>
            </a:r>
            <a:r>
              <a:rPr lang="es-MX" sz="18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Tipologías de nombres más utilizados, con ellas puedes experimentar a la hora de crear tu nombre de marca.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g11f8c150bad_0_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597787"/>
            <a:ext cx="12466391" cy="4322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1f8c150bad_0_86"/>
          <p:cNvSpPr txBox="1"/>
          <p:nvPr/>
        </p:nvSpPr>
        <p:spPr>
          <a:xfrm>
            <a:off x="467497" y="1228203"/>
            <a:ext cx="11256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MX" sz="30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IDENTIDAD DE MARCA – </a:t>
            </a:r>
            <a:r>
              <a:rPr lang="es-MX" sz="24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Nombre de la marca:</a:t>
            </a:r>
            <a:endParaRPr sz="3000" b="0" i="0" u="none" strike="noStrike" cap="none">
              <a:solidFill>
                <a:srgbClr val="691C2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77" name="Google Shape;177;g11f8c150bad_0_86"/>
          <p:cNvGrpSpPr/>
          <p:nvPr/>
        </p:nvGrpSpPr>
        <p:grpSpPr>
          <a:xfrm>
            <a:off x="510746" y="148637"/>
            <a:ext cx="11535004" cy="877202"/>
            <a:chOff x="510746" y="148637"/>
            <a:chExt cx="11535004" cy="877202"/>
          </a:xfrm>
        </p:grpSpPr>
        <p:sp>
          <p:nvSpPr>
            <p:cNvPr id="178" name="Google Shape;178;g11f8c150bad_0_86"/>
            <p:cNvSpPr/>
            <p:nvPr/>
          </p:nvSpPr>
          <p:spPr>
            <a:xfrm>
              <a:off x="589006" y="148637"/>
              <a:ext cx="3534000" cy="127800"/>
            </a:xfrm>
            <a:prstGeom prst="rect">
              <a:avLst/>
            </a:prstGeom>
            <a:solidFill>
              <a:srgbClr val="691C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g11f8c150bad_0_86"/>
            <p:cNvSpPr/>
            <p:nvPr/>
          </p:nvSpPr>
          <p:spPr>
            <a:xfrm>
              <a:off x="4244548" y="148637"/>
              <a:ext cx="3754500" cy="127800"/>
            </a:xfrm>
            <a:prstGeom prst="rect">
              <a:avLst/>
            </a:prstGeom>
            <a:solidFill>
              <a:srgbClr val="6F72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g11f8c150bad_0_86"/>
            <p:cNvSpPr/>
            <p:nvPr/>
          </p:nvSpPr>
          <p:spPr>
            <a:xfrm>
              <a:off x="8122508" y="148637"/>
              <a:ext cx="3645300" cy="127800"/>
            </a:xfrm>
            <a:prstGeom prst="rect">
              <a:avLst/>
            </a:prstGeom>
            <a:solidFill>
              <a:srgbClr val="1031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1" name="Google Shape;181;g11f8c150bad_0_8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70545" y="336794"/>
              <a:ext cx="1497206" cy="4999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g11f8c150bad_0_86"/>
            <p:cNvSpPr txBox="1"/>
            <p:nvPr/>
          </p:nvSpPr>
          <p:spPr>
            <a:xfrm>
              <a:off x="10249950" y="718920"/>
              <a:ext cx="1795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Autonomía Económica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g11f8c150bad_0_86"/>
            <p:cNvSpPr txBox="1"/>
            <p:nvPr/>
          </p:nvSpPr>
          <p:spPr>
            <a:xfrm>
              <a:off x="510746" y="351404"/>
              <a:ext cx="3509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Taller logos e identidad de marca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4" name="Google Shape;184;g11f8c150bad_0_8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34434" y="386378"/>
              <a:ext cx="2550450" cy="6394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5" name="Google Shape;185;g11f8c150bad_0_86"/>
          <p:cNvSpPr txBox="1"/>
          <p:nvPr/>
        </p:nvSpPr>
        <p:spPr>
          <a:xfrm>
            <a:off x="510746" y="1717536"/>
            <a:ext cx="1101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 b="1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3. Lluvia de ideas: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g11f8c150bad_0_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52636" y="2271534"/>
            <a:ext cx="9445768" cy="1770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11f8c150bad_0_8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56022" y="4294137"/>
            <a:ext cx="7239000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1f8c150bad_0_101"/>
          <p:cNvSpPr txBox="1"/>
          <p:nvPr/>
        </p:nvSpPr>
        <p:spPr>
          <a:xfrm>
            <a:off x="467498" y="1228203"/>
            <a:ext cx="6927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MX" sz="30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IDENTIDAD DE MARCA – </a:t>
            </a:r>
            <a:r>
              <a:rPr lang="es-MX" sz="24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Nombre de la marca:</a:t>
            </a:r>
            <a:endParaRPr sz="3000" b="0" i="0" u="none" strike="noStrike" cap="none">
              <a:solidFill>
                <a:srgbClr val="691C2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93" name="Google Shape;193;g11f8c150bad_0_101"/>
          <p:cNvGrpSpPr/>
          <p:nvPr/>
        </p:nvGrpSpPr>
        <p:grpSpPr>
          <a:xfrm>
            <a:off x="510746" y="148637"/>
            <a:ext cx="11535004" cy="877202"/>
            <a:chOff x="510746" y="148637"/>
            <a:chExt cx="11535004" cy="877202"/>
          </a:xfrm>
        </p:grpSpPr>
        <p:sp>
          <p:nvSpPr>
            <p:cNvPr id="194" name="Google Shape;194;g11f8c150bad_0_101"/>
            <p:cNvSpPr/>
            <p:nvPr/>
          </p:nvSpPr>
          <p:spPr>
            <a:xfrm>
              <a:off x="589006" y="148637"/>
              <a:ext cx="3534000" cy="127800"/>
            </a:xfrm>
            <a:prstGeom prst="rect">
              <a:avLst/>
            </a:prstGeom>
            <a:solidFill>
              <a:srgbClr val="691C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g11f8c150bad_0_101"/>
            <p:cNvSpPr/>
            <p:nvPr/>
          </p:nvSpPr>
          <p:spPr>
            <a:xfrm>
              <a:off x="4244548" y="148637"/>
              <a:ext cx="3754500" cy="127800"/>
            </a:xfrm>
            <a:prstGeom prst="rect">
              <a:avLst/>
            </a:prstGeom>
            <a:solidFill>
              <a:srgbClr val="6F72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g11f8c150bad_0_101"/>
            <p:cNvSpPr/>
            <p:nvPr/>
          </p:nvSpPr>
          <p:spPr>
            <a:xfrm>
              <a:off x="8122508" y="148637"/>
              <a:ext cx="3645300" cy="127800"/>
            </a:xfrm>
            <a:prstGeom prst="rect">
              <a:avLst/>
            </a:prstGeom>
            <a:solidFill>
              <a:srgbClr val="1031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7" name="Google Shape;197;g11f8c150bad_0_10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70545" y="336794"/>
              <a:ext cx="1497206" cy="4999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8" name="Google Shape;198;g11f8c150bad_0_101"/>
            <p:cNvSpPr txBox="1"/>
            <p:nvPr/>
          </p:nvSpPr>
          <p:spPr>
            <a:xfrm>
              <a:off x="10249950" y="718920"/>
              <a:ext cx="1795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Autonomía Económica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g11f8c150bad_0_101"/>
            <p:cNvSpPr txBox="1"/>
            <p:nvPr/>
          </p:nvSpPr>
          <p:spPr>
            <a:xfrm>
              <a:off x="510746" y="351404"/>
              <a:ext cx="3509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Taller logos e identidad de marca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0" name="Google Shape;200;g11f8c150bad_0_10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34434" y="386378"/>
              <a:ext cx="2550450" cy="6394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1" name="Google Shape;201;g11f8c150bad_0_101"/>
          <p:cNvSpPr txBox="1"/>
          <p:nvPr/>
        </p:nvSpPr>
        <p:spPr>
          <a:xfrm>
            <a:off x="510746" y="1717536"/>
            <a:ext cx="4286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 b="1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4. Comprobar disponibilidad: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11f8c150bad_0_101"/>
          <p:cNvSpPr txBox="1"/>
          <p:nvPr/>
        </p:nvSpPr>
        <p:spPr>
          <a:xfrm>
            <a:off x="6358597" y="2419644"/>
            <a:ext cx="50502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Busca homónimos (palabras que se escriben igual pero tienen varios significados) del nombre que hayas elegido  con la finalidad de evitar que sean confundidos en el mercado o que puedan surgir problemas legales.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691C2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 pagina de </a:t>
            </a:r>
            <a:r>
              <a:rPr lang="es-MX" sz="2400" b="0" i="0" u="sng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marcanet del IMPI </a:t>
            </a:r>
            <a:r>
              <a:rPr lang="es-MX" sz="24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puede servir de fuente de búsqueda para éste propósito.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11f8c150bad_0_101"/>
          <p:cNvSpPr/>
          <p:nvPr/>
        </p:nvSpPr>
        <p:spPr>
          <a:xfrm>
            <a:off x="450580" y="2377440"/>
            <a:ext cx="5452200" cy="38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f8c150bad_0_116"/>
          <p:cNvSpPr txBox="1"/>
          <p:nvPr/>
        </p:nvSpPr>
        <p:spPr>
          <a:xfrm>
            <a:off x="467498" y="1228203"/>
            <a:ext cx="6927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MX" sz="30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IDENTIDAD DE MARCA – </a:t>
            </a:r>
            <a:r>
              <a:rPr lang="es-MX" sz="24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Nombre de la marca:</a:t>
            </a:r>
            <a:endParaRPr sz="3000" b="0" i="0" u="none" strike="noStrike" cap="none">
              <a:solidFill>
                <a:srgbClr val="691C2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09" name="Google Shape;209;g11f8c150bad_0_116"/>
          <p:cNvGrpSpPr/>
          <p:nvPr/>
        </p:nvGrpSpPr>
        <p:grpSpPr>
          <a:xfrm>
            <a:off x="510746" y="148637"/>
            <a:ext cx="11535004" cy="877202"/>
            <a:chOff x="510746" y="148637"/>
            <a:chExt cx="11535004" cy="877202"/>
          </a:xfrm>
        </p:grpSpPr>
        <p:sp>
          <p:nvSpPr>
            <p:cNvPr id="210" name="Google Shape;210;g11f8c150bad_0_116"/>
            <p:cNvSpPr/>
            <p:nvPr/>
          </p:nvSpPr>
          <p:spPr>
            <a:xfrm>
              <a:off x="589006" y="148637"/>
              <a:ext cx="3534000" cy="127800"/>
            </a:xfrm>
            <a:prstGeom prst="rect">
              <a:avLst/>
            </a:prstGeom>
            <a:solidFill>
              <a:srgbClr val="691C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g11f8c150bad_0_116"/>
            <p:cNvSpPr/>
            <p:nvPr/>
          </p:nvSpPr>
          <p:spPr>
            <a:xfrm>
              <a:off x="4244548" y="148637"/>
              <a:ext cx="3754500" cy="127800"/>
            </a:xfrm>
            <a:prstGeom prst="rect">
              <a:avLst/>
            </a:prstGeom>
            <a:solidFill>
              <a:srgbClr val="6F72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g11f8c150bad_0_116"/>
            <p:cNvSpPr/>
            <p:nvPr/>
          </p:nvSpPr>
          <p:spPr>
            <a:xfrm>
              <a:off x="8122508" y="148637"/>
              <a:ext cx="3645300" cy="127800"/>
            </a:xfrm>
            <a:prstGeom prst="rect">
              <a:avLst/>
            </a:prstGeom>
            <a:solidFill>
              <a:srgbClr val="1031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3" name="Google Shape;213;g11f8c150bad_0_1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70545" y="336794"/>
              <a:ext cx="1497206" cy="4999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Google Shape;214;g11f8c150bad_0_116"/>
            <p:cNvSpPr txBox="1"/>
            <p:nvPr/>
          </p:nvSpPr>
          <p:spPr>
            <a:xfrm>
              <a:off x="10249950" y="718920"/>
              <a:ext cx="1795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Autonomía Económica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g11f8c150bad_0_116"/>
            <p:cNvSpPr txBox="1"/>
            <p:nvPr/>
          </p:nvSpPr>
          <p:spPr>
            <a:xfrm>
              <a:off x="510746" y="351404"/>
              <a:ext cx="3509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6F727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Taller logos e identidad de marca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6" name="Google Shape;216;g11f8c150bad_0_1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34434" y="386378"/>
              <a:ext cx="2550450" cy="6394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7" name="Google Shape;217;g11f8c150bad_0_116"/>
          <p:cNvSpPr txBox="1"/>
          <p:nvPr/>
        </p:nvSpPr>
        <p:spPr>
          <a:xfrm>
            <a:off x="510746" y="1717536"/>
            <a:ext cx="4286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 b="1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5. Registro del nombre: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11f8c150bad_0_116"/>
          <p:cNvSpPr txBox="1"/>
          <p:nvPr/>
        </p:nvSpPr>
        <p:spPr>
          <a:xfrm>
            <a:off x="6289359" y="3103388"/>
            <a:ext cx="50502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 último paso sugerido es realizar el registro del nombre ante el IMPI (Instituto Nacional de la Propiedad Industrial).</a:t>
            </a:r>
            <a:endParaRPr sz="14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691C2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 b="0" i="0" u="none" strike="noStrike" cap="none">
                <a:solidFill>
                  <a:srgbClr val="691C2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Sobre los detalles de este paso hablaremos un poco más adelante.</a:t>
            </a:r>
            <a:endParaRPr sz="14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19" name="Google Shape;219;g11f8c150bad_0_116"/>
          <p:cNvPicPr preferRelativeResize="0"/>
          <p:nvPr/>
        </p:nvPicPr>
        <p:blipFill rotWithShape="1">
          <a:blip r:embed="rId5">
            <a:alphaModFix/>
          </a:blip>
          <a:srcRect l="28123" t="29297" r="29381"/>
          <a:stretch/>
        </p:blipFill>
        <p:spPr>
          <a:xfrm>
            <a:off x="1192458" y="2479412"/>
            <a:ext cx="3857843" cy="3858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1813</Words>
  <Application>Microsoft Office PowerPoint</Application>
  <PresentationFormat>Panorámica</PresentationFormat>
  <Paragraphs>199</Paragraphs>
  <Slides>25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Noto Sans Symbols</vt:lpstr>
      <vt:lpstr>Source Sans Pro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Edgar León</dc:creator>
  <cp:lastModifiedBy>Edgar León</cp:lastModifiedBy>
  <cp:revision>3</cp:revision>
  <dcterms:created xsi:type="dcterms:W3CDTF">2022-09-12T20:02:59Z</dcterms:created>
  <dcterms:modified xsi:type="dcterms:W3CDTF">2022-09-12T20:09:44Z</dcterms:modified>
</cp:coreProperties>
</file>