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</p:sldIdLst>
  <p:sldSz cx="9144000" cy="6858000" type="screen4x3"/>
  <p:notesSz cx="6858000" cy="9144000"/>
  <p:embeddedFontLst>
    <p:embeddedFont>
      <p:font typeface="Overlock" panose="020B0604020202020204" charset="0"/>
      <p:regular r:id="rId55"/>
      <p:bold r:id="rId56"/>
      <p:italic r:id="rId57"/>
      <p:boldItalic r:id="rId58"/>
    </p:embeddedFont>
    <p:embeddedFont>
      <p:font typeface="Cambria" panose="02040503050406030204" pitchFamily="18" charset="0"/>
      <p:regular r:id="rId59"/>
      <p:bold r:id="rId60"/>
      <p:italic r:id="rId61"/>
      <p:boldItalic r:id="rId62"/>
    </p:embeddedFont>
    <p:embeddedFont>
      <p:font typeface="Arial Black" panose="020B0A04020102020204" pitchFamily="34" charset="0"/>
      <p:regular r:id="rId63"/>
      <p:bold r:id="rId64"/>
    </p:embeddedFont>
    <p:embeddedFont>
      <p:font typeface="Algerian" panose="04020705040A02060702" pitchFamily="82" charset="0"/>
      <p:regular r:id="rId65"/>
    </p:embeddedFont>
    <p:embeddedFont>
      <p:font typeface="Calibri" panose="020F0502020204030204" pitchFamily="34" charset="0"/>
      <p:regular r:id="rId66"/>
      <p:bold r:id="rId67"/>
      <p:italic r:id="rId68"/>
      <p:boldItalic r:id="rId6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346">
          <p15:clr>
            <a:srgbClr val="A4A3A4"/>
          </p15:clr>
        </p15:guide>
        <p15:guide id="3" orient="horz" pos="3974">
          <p15:clr>
            <a:srgbClr val="A4A3A4"/>
          </p15:clr>
        </p15:guide>
        <p15:guide id="4" pos="2880">
          <p15:clr>
            <a:srgbClr val="A4A3A4"/>
          </p15:clr>
        </p15:guide>
        <p15:guide id="5" pos="272">
          <p15:clr>
            <a:srgbClr val="A4A3A4"/>
          </p15:clr>
        </p15:guide>
        <p15:guide id="6" pos="548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0" roundtripDataSignature="AMtx7mhI4bjZGwjhpp9lfl5J3gsTjYVrd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F7BB213-2D44-4B19-B977-D7D14618B42E}">
  <a:tblStyle styleId="{AF7BB213-2D44-4B19-B977-D7D14618B42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1450" y="48"/>
      </p:cViewPr>
      <p:guideLst>
        <p:guide orient="horz" pos="2160"/>
        <p:guide orient="horz" pos="346"/>
        <p:guide orient="horz" pos="3974"/>
        <p:guide pos="2880"/>
        <p:guide pos="272"/>
        <p:guide pos="548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9.fntdata"/><Relationship Id="rId68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4.fntdata"/><Relationship Id="rId66" Type="http://schemas.openxmlformats.org/officeDocument/2006/relationships/font" Target="fonts/font12.fntdata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7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2.fntdata"/><Relationship Id="rId64" Type="http://schemas.openxmlformats.org/officeDocument/2006/relationships/font" Target="fonts/font10.fntdata"/><Relationship Id="rId69" Type="http://schemas.openxmlformats.org/officeDocument/2006/relationships/font" Target="fonts/font1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5.fntdata"/><Relationship Id="rId67" Type="http://schemas.openxmlformats.org/officeDocument/2006/relationships/font" Target="fonts/font1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62" Type="http://schemas.openxmlformats.org/officeDocument/2006/relationships/font" Target="fonts/font8.fntdata"/><Relationship Id="rId7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3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6.fntdata"/><Relationship Id="rId65" Type="http://schemas.openxmlformats.org/officeDocument/2006/relationships/font" Target="fonts/font11.fntdata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font" Target="fonts/font1.fntdata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" name="Google Shape;9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" name="Google Shape;590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621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5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6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63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4" name="Google Shape;74;p6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6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6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6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64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6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6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6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65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6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6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6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6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5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5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5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2" name="Google Shape;42;p5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5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9" name="Google Shape;49;p5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5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1" name="Google Shape;51;p5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6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6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6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6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6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6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6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6" name="Google Shape;66;p6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7" name="Google Shape;67;p6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6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6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5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5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5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3">
              <a:alphaModFix/>
            </a:blip>
            <a:tile tx="311150" ty="412750" sx="100000" sy="100000" flip="xy" algn="ctr"/>
          </a:blip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0" i="0" u="none" strike="noStrike" cap="non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Las cosas más valiosas son baratas,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0" i="0" u="none" strike="noStrike" cap="non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como el pan o el agua, o son gratis;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0" i="0" u="none" strike="noStrike" cap="non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como el aire,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0" i="0" u="none" strike="noStrike" cap="non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la sonrisa y el amor.</a:t>
            </a:r>
            <a:endParaRPr sz="2400" b="0" i="0" u="none" strike="noStrike" cap="none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sp>
        <p:nvSpPr>
          <p:cNvPr id="95" name="Google Shape;95;p1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6" name="Google Shape;96;p1"/>
          <p:cNvCxnSpPr/>
          <p:nvPr/>
        </p:nvCxnSpPr>
        <p:spPr>
          <a:xfrm>
            <a:off x="0" y="142875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97" name="Google Shape;97;p1"/>
          <p:cNvSpPr/>
          <p:nvPr/>
        </p:nvSpPr>
        <p:spPr>
          <a:xfrm>
            <a:off x="746575" y="1673805"/>
            <a:ext cx="796562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lgerian"/>
              <a:buNone/>
            </a:pPr>
            <a:r>
              <a:rPr lang="es-MX" sz="3200" b="0" i="0" u="none" strike="noStrike" cap="none">
                <a:solidFill>
                  <a:schemeClr val="dk1"/>
                </a:solidFill>
                <a:latin typeface="Algerian"/>
                <a:ea typeface="Algerian"/>
                <a:cs typeface="Algerian"/>
                <a:sym typeface="Algerian"/>
              </a:rPr>
              <a:t>CURSO DE:     HIDROPONIA</a:t>
            </a:r>
            <a:endParaRPr sz="3200" b="0" i="0" u="none" strike="noStrike" cap="none">
              <a:solidFill>
                <a:schemeClr val="dk1"/>
              </a:solidFill>
              <a:latin typeface="Algerian"/>
              <a:ea typeface="Algerian"/>
              <a:cs typeface="Algerian"/>
              <a:sym typeface="Algerian"/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3">
              <a:alphaModFix amt="67000"/>
            </a:blip>
            <a:tile tx="311150" ty="412750" sx="100000" sy="100000" flip="xy" algn="ctr"/>
          </a:blip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0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1" name="Google Shape;201;p10"/>
          <p:cNvCxnSpPr/>
          <p:nvPr/>
        </p:nvCxnSpPr>
        <p:spPr>
          <a:xfrm>
            <a:off x="0" y="142875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202" name="Google Shape;202;p10"/>
          <p:cNvSpPr/>
          <p:nvPr/>
        </p:nvSpPr>
        <p:spPr>
          <a:xfrm>
            <a:off x="927100" y="1873250"/>
            <a:ext cx="7689850" cy="2554545"/>
          </a:xfrm>
          <a:prstGeom prst="rect">
            <a:avLst/>
          </a:prstGeom>
          <a:noFill/>
          <a:ln w="508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SzPts val="2000"/>
              <a:buFont typeface="Overlock"/>
              <a:buNone/>
            </a:pPr>
            <a:r>
              <a:rPr lang="es-MX" sz="2000" b="1" i="0" u="none" strike="noStrike" cap="none">
                <a:solidFill>
                  <a:srgbClr val="974806"/>
                </a:solidFill>
                <a:latin typeface="Overlock"/>
                <a:ea typeface="Overlock"/>
                <a:cs typeface="Overlock"/>
                <a:sym typeface="Overlock"/>
              </a:rPr>
              <a:t>ESTERILIZACI</a:t>
            </a:r>
            <a:r>
              <a:rPr lang="es-MX" sz="2000" b="1" i="0" u="none" strike="noStrike" cap="none">
                <a:solidFill>
                  <a:srgbClr val="974806"/>
                </a:solidFill>
                <a:latin typeface="Calibri"/>
                <a:ea typeface="Calibri"/>
                <a:cs typeface="Calibri"/>
                <a:sym typeface="Calibri"/>
              </a:rPr>
              <a:t>Ó</a:t>
            </a:r>
            <a:r>
              <a:rPr lang="es-MX" sz="2000" b="1" i="0" u="none" strike="noStrike" cap="none">
                <a:solidFill>
                  <a:srgbClr val="974806"/>
                </a:solidFill>
                <a:latin typeface="Overlock"/>
                <a:ea typeface="Overlock"/>
                <a:cs typeface="Overlock"/>
                <a:sym typeface="Overlock"/>
              </a:rPr>
              <a:t>N DE LOS SUSTRATOS:</a:t>
            </a:r>
            <a:endParaRPr sz="2000" b="1" i="0" u="none" strike="noStrike" cap="none">
              <a:solidFill>
                <a:srgbClr val="97480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recomendable  ya que se eliminan  semillas de hierbas, insectos, nematodos y microorganismos pat</a:t>
            </a:r>
            <a:r>
              <a:rPr lang="es-MX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ó</a:t>
            </a:r>
            <a:r>
              <a:rPr lang="es-MX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genos.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974806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es-MX" sz="2000" b="1" i="0" u="none" strike="noStrike" cap="none">
                <a:solidFill>
                  <a:srgbClr val="974806"/>
                </a:solidFill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s-MX" sz="2000" b="1" i="0" u="none" strike="noStrike" cap="none">
                <a:solidFill>
                  <a:srgbClr val="974806"/>
                </a:solidFill>
                <a:latin typeface="Arial"/>
                <a:ea typeface="Arial"/>
                <a:cs typeface="Arial"/>
                <a:sym typeface="Arial"/>
              </a:rPr>
              <a:t>TODOS DE ESTERILIZACI</a:t>
            </a:r>
            <a:r>
              <a:rPr lang="es-MX" sz="2000" b="1" i="0" u="none" strike="noStrike" cap="none">
                <a:solidFill>
                  <a:srgbClr val="974806"/>
                </a:solidFill>
                <a:latin typeface="Calibri"/>
                <a:ea typeface="Calibri"/>
                <a:cs typeface="Calibri"/>
                <a:sym typeface="Calibri"/>
              </a:rPr>
              <a:t>Ó</a:t>
            </a:r>
            <a:r>
              <a:rPr lang="es-MX" sz="2000" b="1" i="0" u="none" strike="noStrike" cap="none">
                <a:solidFill>
                  <a:srgbClr val="974806"/>
                </a:solidFill>
                <a:latin typeface="Arial"/>
                <a:ea typeface="Arial"/>
                <a:cs typeface="Arial"/>
                <a:sym typeface="Arial"/>
              </a:rPr>
              <a:t>N: </a:t>
            </a:r>
            <a:endParaRPr sz="2000" b="1" i="0" u="none" strike="noStrike" cap="none">
              <a:solidFill>
                <a:srgbClr val="97480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arenR"/>
            </a:pPr>
            <a:r>
              <a:rPr lang="es-MX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calor: Se somete el sustrato a 82°C durante 30 a 60 minutos, despu</a:t>
            </a:r>
            <a:r>
              <a:rPr lang="es-MX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s-MX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 debe  airearse bien para impedir la formaci</a:t>
            </a:r>
            <a:r>
              <a:rPr lang="es-MX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ó</a:t>
            </a:r>
            <a:r>
              <a:rPr lang="es-MX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 de nitritos  los cuales son sumamente t</a:t>
            </a:r>
            <a:r>
              <a:rPr lang="es-MX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ó</a:t>
            </a:r>
            <a:r>
              <a:rPr lang="es-MX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xicos.</a:t>
            </a:r>
            <a:endParaRPr/>
          </a:p>
        </p:txBody>
      </p:sp>
      <p:sp>
        <p:nvSpPr>
          <p:cNvPr id="203" name="Google Shape;203;p10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FFFF00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11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0" name="Google Shape;210;p11"/>
          <p:cNvCxnSpPr/>
          <p:nvPr/>
        </p:nvCxnSpPr>
        <p:spPr>
          <a:xfrm>
            <a:off x="0" y="142875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211" name="Google Shape;211;p11"/>
          <p:cNvSpPr/>
          <p:nvPr/>
        </p:nvSpPr>
        <p:spPr>
          <a:xfrm>
            <a:off x="744954" y="1448780"/>
            <a:ext cx="796724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F6128"/>
              </a:buClr>
              <a:buSzPts val="1800"/>
              <a:buFont typeface="Overlock"/>
              <a:buNone/>
            </a:pPr>
            <a:r>
              <a:rPr lang="es-MX" sz="1800" b="1" i="0" u="none" strike="noStrike" cap="none">
                <a:solidFill>
                  <a:srgbClr val="4F6128"/>
                </a:solidFill>
                <a:latin typeface="Overlock"/>
                <a:ea typeface="Overlock"/>
                <a:cs typeface="Overlock"/>
                <a:sym typeface="Overlock"/>
              </a:rPr>
              <a:t>3) CONDICIONES  AMBIENTALES PARA EL DESARROLLO DE LOS CULTIVOS</a:t>
            </a:r>
            <a:endParaRPr sz="1800" b="0" i="0" u="none" strike="noStrike" cap="none">
              <a:solidFill>
                <a:srgbClr val="4F612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11"/>
          <p:cNvSpPr/>
          <p:nvPr/>
        </p:nvSpPr>
        <p:spPr>
          <a:xfrm flipH="1">
            <a:off x="1043735" y="1670321"/>
            <a:ext cx="7056530" cy="4247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 elemento central  es el </a:t>
            </a:r>
            <a:r>
              <a:rPr lang="es-MX" sz="1800" b="1" i="0" u="none" strike="noStrike" cap="none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INVERNADERO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estructura que protege a las plantas del ambiente y crea condiciones microclimaticas  internas </a:t>
            </a:r>
            <a:r>
              <a:rPr lang="es-MX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ó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ptimas para el desarrollo  de los cultivos.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 cultivo est</a:t>
            </a:r>
            <a:r>
              <a:rPr lang="es-MX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á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condicionado  por </a:t>
            </a:r>
            <a:r>
              <a:rPr lang="es-MX" sz="1800" b="1" i="0" u="none" strike="noStrike" cap="none">
                <a:solidFill>
                  <a:srgbClr val="4F6128"/>
                </a:solidFill>
                <a:latin typeface="Arial"/>
                <a:ea typeface="Arial"/>
                <a:cs typeface="Arial"/>
                <a:sym typeface="Arial"/>
              </a:rPr>
              <a:t>4 factores  ambientales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clim</a:t>
            </a:r>
            <a:r>
              <a:rPr lang="es-MX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á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ticos: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F6128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rgbClr val="4F6128"/>
                </a:solidFill>
                <a:latin typeface="Arial"/>
                <a:ea typeface="Arial"/>
                <a:cs typeface="Arial"/>
                <a:sym typeface="Arial"/>
              </a:rPr>
              <a:t>TEMPERATURA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rgbClr val="4F612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F6128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rgbClr val="4F6128"/>
                </a:solidFill>
                <a:latin typeface="Arial"/>
                <a:ea typeface="Arial"/>
                <a:cs typeface="Arial"/>
                <a:sym typeface="Arial"/>
              </a:rPr>
              <a:t>HUMEDAD RELATIVA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rgbClr val="4F612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F6128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rgbClr val="4F6128"/>
                </a:solidFill>
                <a:latin typeface="Arial"/>
                <a:ea typeface="Arial"/>
                <a:cs typeface="Arial"/>
                <a:sym typeface="Arial"/>
              </a:rPr>
              <a:t>LUZ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rgbClr val="4F612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F6128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rgbClr val="4F6128"/>
                </a:solidFill>
                <a:latin typeface="Arial"/>
                <a:ea typeface="Arial"/>
                <a:cs typeface="Arial"/>
                <a:sym typeface="Arial"/>
              </a:rPr>
              <a:t>DI</a:t>
            </a:r>
            <a:r>
              <a:rPr lang="es-MX" sz="1800" b="1" i="0" u="none" strike="noStrike" cap="none">
                <a:solidFill>
                  <a:srgbClr val="4F6128"/>
                </a:solidFill>
                <a:latin typeface="Calibri"/>
                <a:ea typeface="Calibri"/>
                <a:cs typeface="Calibri"/>
                <a:sym typeface="Calibri"/>
              </a:rPr>
              <a:t>Ó</a:t>
            </a:r>
            <a:r>
              <a:rPr lang="es-MX" sz="1800" b="1" i="0" u="none" strike="noStrike" cap="none">
                <a:solidFill>
                  <a:srgbClr val="4F6128"/>
                </a:solidFill>
                <a:latin typeface="Arial"/>
                <a:ea typeface="Arial"/>
                <a:cs typeface="Arial"/>
                <a:sym typeface="Arial"/>
              </a:rPr>
              <a:t>XIDO DE CARBONO</a:t>
            </a:r>
            <a:endParaRPr sz="1800" b="1" i="0" u="none" strike="noStrike" cap="none">
              <a:solidFill>
                <a:srgbClr val="4F612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3" name="Google Shape;213;p11" descr="C:\Documents and Settings\Iga\Mis documentos\resp3\IGA\My Documents\ISAIAS VINCULACION\VINCULACION AGOSTO 10 jul 11\Academia de investigacion\CURSOS ACADEMIA INV\curso de jitomate  y formatos\fotos curso de jitomate\Imagen5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0" y="3429000"/>
            <a:ext cx="4140199" cy="2879724"/>
          </a:xfrm>
          <a:prstGeom prst="rect">
            <a:avLst/>
          </a:prstGeom>
          <a:noFill/>
          <a:ln w="508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214" name="Google Shape;214;p11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FFFF00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12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21" name="Google Shape;221;p12"/>
          <p:cNvCxnSpPr/>
          <p:nvPr/>
        </p:nvCxnSpPr>
        <p:spPr>
          <a:xfrm>
            <a:off x="0" y="142875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222" name="Google Shape;222;p12"/>
          <p:cNvSpPr/>
          <p:nvPr/>
        </p:nvSpPr>
        <p:spPr>
          <a:xfrm>
            <a:off x="431800" y="1448780"/>
            <a:ext cx="8280400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F6128"/>
              </a:buClr>
              <a:buSzPts val="2000"/>
              <a:buFont typeface="Overlock"/>
              <a:buNone/>
            </a:pPr>
            <a:r>
              <a:rPr lang="es-MX" sz="2000" b="1" i="0" u="none" strike="noStrike" cap="none">
                <a:solidFill>
                  <a:srgbClr val="4F6128"/>
                </a:solidFill>
                <a:latin typeface="Overlock"/>
                <a:ea typeface="Overlock"/>
                <a:cs typeface="Overlock"/>
                <a:sym typeface="Overlock"/>
              </a:rPr>
              <a:t>A) TEMPERATURA </a:t>
            </a:r>
            <a:endParaRPr sz="2000" b="1" i="0" u="none" strike="noStrike" cap="none">
              <a:solidFill>
                <a:srgbClr val="4F612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la cantidad de calor que tiene un cuerpo resultado del estado de agitación  de las moléculas, esta varía  en forma inversa con  la altura y directamente con la cantidad de hrs de energía radiante. </a:t>
            </a:r>
            <a:endParaRPr/>
          </a:p>
        </p:txBody>
      </p:sp>
      <p:sp>
        <p:nvSpPr>
          <p:cNvPr id="223" name="Google Shape;223;p12"/>
          <p:cNvSpPr/>
          <p:nvPr/>
        </p:nvSpPr>
        <p:spPr>
          <a:xfrm>
            <a:off x="438150" y="3117850"/>
            <a:ext cx="828040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F6128"/>
              </a:buClr>
              <a:buSzPts val="2000"/>
              <a:buFont typeface="Overlock"/>
              <a:buNone/>
            </a:pPr>
            <a:r>
              <a:rPr lang="es-MX" sz="2000" b="1" i="0" u="none" strike="noStrike" cap="none">
                <a:solidFill>
                  <a:srgbClr val="4F6128"/>
                </a:solidFill>
                <a:latin typeface="Overlock"/>
                <a:ea typeface="Overlock"/>
                <a:cs typeface="Overlock"/>
                <a:sym typeface="Overlock"/>
              </a:rPr>
              <a:t>CONDICIONES:</a:t>
            </a:r>
            <a:endParaRPr sz="2000" b="1" i="0" u="none" strike="noStrike" cap="none">
              <a:solidFill>
                <a:srgbClr val="4F612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27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s-MX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 desarrollo y crecimiento en la mayor</a:t>
            </a:r>
            <a:r>
              <a:rPr lang="es-MX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í</a:t>
            </a:r>
            <a:r>
              <a:rPr lang="es-MX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de los cultivos agr</a:t>
            </a:r>
            <a:r>
              <a:rPr lang="es-MX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í</a:t>
            </a:r>
            <a:r>
              <a:rPr lang="es-MX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colas ocurren entre los 10°C  a 35°C. </a:t>
            </a: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2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FFFF00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3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1" name="Google Shape;231;p13"/>
          <p:cNvCxnSpPr/>
          <p:nvPr/>
        </p:nvCxnSpPr>
        <p:spPr>
          <a:xfrm>
            <a:off x="0" y="142875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232" name="Google Shape;232;p13"/>
          <p:cNvSpPr/>
          <p:nvPr/>
        </p:nvSpPr>
        <p:spPr>
          <a:xfrm>
            <a:off x="746575" y="1448780"/>
            <a:ext cx="796562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Overlock"/>
              <a:buNone/>
            </a:pPr>
            <a:r>
              <a:rPr lang="es-MX" sz="1800" b="1" i="0" u="none" strike="noStrike" cap="none">
                <a:solidFill>
                  <a:srgbClr val="0070C0"/>
                </a:solidFill>
                <a:latin typeface="Overlock"/>
                <a:ea typeface="Overlock"/>
                <a:cs typeface="Overlock"/>
                <a:sym typeface="Overlock"/>
              </a:rPr>
              <a:t>B) HUMEDAD RELATIVA (HR) </a:t>
            </a:r>
            <a:r>
              <a:rPr lang="es-MX" sz="1800" b="1" i="0" u="none" strike="noStrike" cap="non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la  relación que existe entre la cantidad de vapor que contiene el aire a una temperatura determinada </a:t>
            </a:r>
            <a:endParaRPr/>
          </a:p>
        </p:txBody>
      </p:sp>
      <p:sp>
        <p:nvSpPr>
          <p:cNvPr id="233" name="Google Shape;233;p13"/>
          <p:cNvSpPr/>
          <p:nvPr/>
        </p:nvSpPr>
        <p:spPr>
          <a:xfrm>
            <a:off x="598442" y="2393885"/>
            <a:ext cx="7947115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Overlock"/>
              <a:buNone/>
            </a:pPr>
            <a:r>
              <a:rPr lang="es-MX" sz="1800" b="1" i="0" u="none" strike="noStrike" cap="none">
                <a:solidFill>
                  <a:srgbClr val="0070C0"/>
                </a:solidFill>
                <a:latin typeface="Overlock"/>
                <a:ea typeface="Overlock"/>
                <a:cs typeface="Overlock"/>
                <a:sym typeface="Overlock"/>
              </a:rPr>
              <a:t>CONDICIONES</a:t>
            </a:r>
            <a:endParaRPr sz="1800" b="1" i="0" u="none" strike="noStrike" cap="non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 aire caliente puede contener mayor cantidad de vapor.</a:t>
            </a:r>
            <a:endParaRPr/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 menor humedad relativa mayor consumo de agua.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HR alta las  plantas reducen la transpiraci</a:t>
            </a:r>
            <a:r>
              <a:rPr lang="es-MX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ó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 disminuyen su crecimiento producen abortos florares por apelmazamiento de polen y los frutos jugosos se agrietan.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HR baja la planta transpira mucho,  se deshidrata y produce mal llenado del fruto, aborto de flores.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13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FFFF00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4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41" name="Google Shape;241;p14"/>
          <p:cNvCxnSpPr/>
          <p:nvPr/>
        </p:nvCxnSpPr>
        <p:spPr>
          <a:xfrm>
            <a:off x="0" y="142875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242" name="Google Shape;242;p14"/>
          <p:cNvSpPr/>
          <p:nvPr/>
        </p:nvSpPr>
        <p:spPr>
          <a:xfrm>
            <a:off x="206515" y="1583795"/>
            <a:ext cx="8505685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Overlock"/>
              <a:buNone/>
            </a:pPr>
            <a:r>
              <a:rPr lang="es-MX" sz="1800" b="1" i="0" u="none" strike="noStrike" cap="none">
                <a:solidFill>
                  <a:srgbClr val="0070C0"/>
                </a:solidFill>
                <a:latin typeface="Overlock"/>
                <a:ea typeface="Overlock"/>
                <a:cs typeface="Overlock"/>
                <a:sym typeface="Overlock"/>
              </a:rPr>
              <a:t>ESTRATEGIAS PARA AUMENTAR LA HUMEDAD RELATIVA </a:t>
            </a:r>
            <a:endParaRPr sz="1800" b="1" i="0" u="none" strike="noStrike" cap="non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Colocaci</a:t>
            </a:r>
            <a:r>
              <a:rPr lang="es-MX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ó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 de muros h</a:t>
            </a:r>
            <a:r>
              <a:rPr lang="es-MX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ú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medos, con cortina de agua donde atraviesa el aire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Empleo de micro aspersores y nebulizadores que nivelan agua al medio.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Riegos  m</a:t>
            </a:r>
            <a:r>
              <a:rPr lang="es-MX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á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 frecuentes 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14"/>
          <p:cNvSpPr/>
          <p:nvPr/>
        </p:nvSpPr>
        <p:spPr>
          <a:xfrm>
            <a:off x="4572000" y="3290501"/>
            <a:ext cx="441023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Overlock"/>
              <a:buNone/>
            </a:pPr>
            <a:r>
              <a:rPr lang="es-MX" sz="1800" b="0" i="0" u="none" strike="noStrike" cap="none">
                <a:solidFill>
                  <a:srgbClr val="0070C0"/>
                </a:solidFill>
                <a:latin typeface="Overlock"/>
                <a:ea typeface="Overlock"/>
                <a:cs typeface="Overlock"/>
                <a:sym typeface="Overlock"/>
              </a:rPr>
              <a:t>ESTRATEGIAS PARA DISMINUIR LA  HUMEDAD RELATIVA </a:t>
            </a:r>
            <a:endParaRPr sz="1800" b="0" i="0" u="none" strike="noStrike" cap="non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disminuir riegos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4"/>
          <p:cNvSpPr/>
          <p:nvPr/>
        </p:nvSpPr>
        <p:spPr>
          <a:xfrm>
            <a:off x="431800" y="4867999"/>
            <a:ext cx="8280400" cy="1200329"/>
          </a:xfrm>
          <a:prstGeom prst="rect">
            <a:avLst/>
          </a:prstGeom>
          <a:noFill/>
          <a:ln w="63500" cap="flat" cmpd="tri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 campesino tiene 3 montones grandes de </a:t>
            </a:r>
            <a:r>
              <a:rPr lang="es-MX" sz="18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Fresas</a:t>
            </a:r>
            <a: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otro campesino  tiene 6 montones chicos, y un tercer campesino tiene 4 montones medianos, si deciden juntarlos  todos, ¿Cuántos montones habrá?______________________________.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5" name="Google Shape;245;p14" descr="C:\Documents and Settings\Iga\Mis documentos\resp3\IGA\My Documents\ISAIAS VINCULACION\VINCULACION AGOSTO 10 jul 11\Academia de investigacion\CURSOS ACADEMIA INV\curso de jitomate  y formatos\fotos curso de jitomate\DSC0208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6595" y="2843935"/>
            <a:ext cx="3465385" cy="1875568"/>
          </a:xfrm>
          <a:prstGeom prst="rect">
            <a:avLst/>
          </a:prstGeom>
          <a:noFill/>
          <a:ln w="508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246" name="Google Shape;246;p14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FFFF00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15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3" name="Google Shape;253;p15"/>
          <p:cNvCxnSpPr/>
          <p:nvPr/>
        </p:nvCxnSpPr>
        <p:spPr>
          <a:xfrm>
            <a:off x="0" y="142875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254" name="Google Shape;254;p15"/>
          <p:cNvSpPr/>
          <p:nvPr/>
        </p:nvSpPr>
        <p:spPr>
          <a:xfrm>
            <a:off x="431800" y="687774"/>
            <a:ext cx="7515835" cy="2925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899825" rIns="91425" bIns="899825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verlock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C) LA LUZ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luz y la temperatura tienen como origen la energ</a:t>
            </a:r>
            <a:r>
              <a:rPr lang="es-MX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í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 irradiada por el sol esta energ</a:t>
            </a:r>
            <a:r>
              <a:rPr lang="es-MX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í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llega hasta la superficie de la tierra en forma de ondas electromagn</a:t>
            </a:r>
            <a:r>
              <a:rPr lang="es-MX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ticas.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15"/>
          <p:cNvSpPr txBox="1"/>
          <p:nvPr/>
        </p:nvSpPr>
        <p:spPr>
          <a:xfrm>
            <a:off x="304800" y="2984500"/>
            <a:ext cx="4140200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1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CONDICIONES 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Cada especie vegetal requiere de una cantidad espec</a:t>
            </a:r>
            <a:r>
              <a:rPr lang="es-MX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í</a:t>
            </a: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fica de radiaci</a:t>
            </a:r>
            <a:r>
              <a:rPr lang="es-MX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ó</a:t>
            </a: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 luminosa. 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 falta luz, las plantas se alargan y los tallos son d</a:t>
            </a:r>
            <a:r>
              <a:rPr lang="es-MX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biles, p</a:t>
            </a:r>
            <a:r>
              <a:rPr lang="es-MX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á</a:t>
            </a: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lidos y amarillentos de hojas, se caen. 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 les sobra luz. Crecer</a:t>
            </a:r>
            <a:r>
              <a:rPr lang="es-MX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á</a:t>
            </a: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 lentamente con tallos duros y flores p</a:t>
            </a:r>
            <a:r>
              <a:rPr lang="es-MX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á</a:t>
            </a: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lidas, los brotes nacen peque</a:t>
            </a:r>
            <a:r>
              <a:rPr lang="es-MX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ñ</a:t>
            </a: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5"/>
          <p:cNvSpPr/>
          <p:nvPr/>
        </p:nvSpPr>
        <p:spPr>
          <a:xfrm>
            <a:off x="4572000" y="2584450"/>
            <a:ext cx="4365485" cy="313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 en el invernadero hay exceso de luz  aumenta la temperatura y baja la humedad relativa, aumentando la transpiraci</a:t>
            </a:r>
            <a:r>
              <a:rPr lang="es-MX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ó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 de las plantas y consumo de agua.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mayor cantidad de iluminaci</a:t>
            </a:r>
            <a:r>
              <a:rPr lang="es-MX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ó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 en M</a:t>
            </a:r>
            <a:r>
              <a:rPr lang="es-MX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xico ocurre de 21de marzo al 21 de septiembre.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15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FFFF00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16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4" name="Google Shape;264;p16"/>
          <p:cNvCxnSpPr/>
          <p:nvPr/>
        </p:nvCxnSpPr>
        <p:spPr>
          <a:xfrm>
            <a:off x="0" y="142875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pic>
        <p:nvPicPr>
          <p:cNvPr id="265" name="Google Shape;265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1590" y="1583795"/>
            <a:ext cx="7335815" cy="472493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16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3">
              <a:alphaModFix amt="68000"/>
            </a:blip>
            <a:tile tx="311150" ty="412750" sx="100000" sy="100000" flip="y" algn="tr"/>
          </a:blip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17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3" name="Google Shape;273;p17"/>
          <p:cNvCxnSpPr/>
          <p:nvPr/>
        </p:nvCxnSpPr>
        <p:spPr>
          <a:xfrm>
            <a:off x="0" y="126876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274" name="Google Shape;274;p17"/>
          <p:cNvSpPr/>
          <p:nvPr/>
        </p:nvSpPr>
        <p:spPr>
          <a:xfrm>
            <a:off x="431800" y="1171782"/>
            <a:ext cx="8280400" cy="5632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Overlock"/>
              <a:buNone/>
            </a:pPr>
            <a:r>
              <a:rPr lang="es-MX" sz="1800" b="1" i="0" u="none" strike="noStrike" cap="none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LA SOLUCIÓN NUTRITIVA</a:t>
            </a:r>
            <a:endParaRPr sz="18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Se define como el conjunto de elementos nutritivos requeridos por las plantas disueltas en agua y en forma asimilable por las raíces de las plantas.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Bajo un sistema de cultivo hidropónico la planta requiere de: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Nitrogeno (N)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Fosforo	     (P)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MACRONUTRIENTES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Potasio</a:t>
            </a: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(K)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Magnesio ( Mg)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Calcio (Ca)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Azufre (S)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Fierro (Fe)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Manganeso (Mn) 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Boro (B)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es-MX" sz="18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ICRONUTRIENTES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Cobre (Cu)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Zinc (Zn)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Molibdeno (Mb) 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usando como fuente a los fertilizantes comerciales.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17"/>
          <p:cNvSpPr/>
          <p:nvPr/>
        </p:nvSpPr>
        <p:spPr>
          <a:xfrm>
            <a:off x="2861810" y="2663915"/>
            <a:ext cx="360040" cy="1575175"/>
          </a:xfrm>
          <a:prstGeom prst="leftBrace">
            <a:avLst>
              <a:gd name="adj1" fmla="val 8333"/>
              <a:gd name="adj2" fmla="val 50000"/>
            </a:avLst>
          </a:prstGeom>
          <a:noFill/>
          <a:ln w="1905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7"/>
          <p:cNvSpPr/>
          <p:nvPr/>
        </p:nvSpPr>
        <p:spPr>
          <a:xfrm>
            <a:off x="2816806" y="4464116"/>
            <a:ext cx="315034" cy="1844610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7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3">
              <a:alphaModFix amt="68000"/>
            </a:blip>
            <a:tile tx="311150" ty="412750" sx="100000" sy="100000" flip="y" algn="tr"/>
          </a:blip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8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4" name="Google Shape;284;p18"/>
          <p:cNvCxnSpPr/>
          <p:nvPr/>
        </p:nvCxnSpPr>
        <p:spPr>
          <a:xfrm>
            <a:off x="0" y="126876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pic>
        <p:nvPicPr>
          <p:cNvPr id="285" name="Google Shape;285;p18" descr="http://gipsonltda.com/imagenes/nitrato-de-potasio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" y="1473865"/>
            <a:ext cx="1646675" cy="2540200"/>
          </a:xfrm>
          <a:prstGeom prst="rect">
            <a:avLst/>
          </a:prstGeom>
          <a:noFill/>
          <a:ln w="508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286" name="Google Shape;286;p18" descr="http://www.hydrocultura.com.mx/productos/d-nutrientes-y-fertilizantes/sulfato-de-magnesio-heptahidratado-mgso4-7h2o/index.php?image_id=88&amp;width=128&amp;height=1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4149080"/>
            <a:ext cx="1601670" cy="2430270"/>
          </a:xfrm>
          <a:prstGeom prst="rect">
            <a:avLst/>
          </a:prstGeom>
          <a:noFill/>
          <a:ln w="508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287" name="Google Shape;287;p18" descr="http://img1.mlstatic.com/s_MLM_v_O_f_70901265_3567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27800" y="1517650"/>
            <a:ext cx="1533043" cy="1886881"/>
          </a:xfrm>
          <a:prstGeom prst="rect">
            <a:avLst/>
          </a:prstGeom>
          <a:noFill/>
          <a:ln w="508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288" name="Google Shape;288;p18"/>
          <p:cNvSpPr txBox="1"/>
          <p:nvPr/>
        </p:nvSpPr>
        <p:spPr>
          <a:xfrm>
            <a:off x="2127250" y="1695450"/>
            <a:ext cx="4222750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EJEMPLO DE FERTILIZANTES:</a:t>
            </a:r>
            <a:br>
              <a:rPr lang="es-MX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Nitrato de potasio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Sulfato de magnesio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Acido fosfórico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Nitrato de calcio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9" name="Google Shape;289;p18" descr="http://www.horticom.com/empresas/fotos/23300/productos/9975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527800" y="3517901"/>
            <a:ext cx="1689100" cy="2711450"/>
          </a:xfrm>
          <a:prstGeom prst="rect">
            <a:avLst/>
          </a:prstGeom>
          <a:noFill/>
          <a:ln w="508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290" name="Google Shape;290;p18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3">
              <a:alphaModFix amt="68000"/>
            </a:blip>
            <a:tile tx="311150" ty="412750" sx="100000" sy="100000" flip="y" algn="tr"/>
          </a:blip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19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7" name="Google Shape;297;p19"/>
          <p:cNvCxnSpPr/>
          <p:nvPr/>
        </p:nvCxnSpPr>
        <p:spPr>
          <a:xfrm>
            <a:off x="0" y="126876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298" name="Google Shape;298;p19"/>
          <p:cNvSpPr/>
          <p:nvPr/>
        </p:nvSpPr>
        <p:spPr>
          <a:xfrm>
            <a:off x="431800" y="1223755"/>
            <a:ext cx="3851920" cy="3970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Overlock"/>
              <a:buNone/>
            </a:pPr>
            <a:r>
              <a:rPr lang="es-MX" sz="1800" b="1" i="0" u="none" strike="noStrike" cap="none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PARTES POR MILLON:</a:t>
            </a:r>
            <a:endParaRPr sz="1800" b="1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 hidroponía  los fertilizantes disueltos  en la  solución se expresan en partes por millón (PPM) 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 un gramo de soluto  está presente  en un millón de gramos de solución se tiene una concentración de una parte por millón.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En equivalencia:</a:t>
            </a:r>
            <a:endParaRPr sz="18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gramo---1000 litros.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miligramo ---l litro.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19"/>
          <p:cNvSpPr/>
          <p:nvPr/>
        </p:nvSpPr>
        <p:spPr>
          <a:xfrm>
            <a:off x="431801" y="5108396"/>
            <a:ext cx="4860279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Formula a utilizar:</a:t>
            </a:r>
            <a:endParaRPr sz="18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Parte por millón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lang="es-MX" sz="18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(Soluto)(1,000,000)</a:t>
            </a:r>
            <a:endParaRPr/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solvente)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00" name="Google Shape;300;p19"/>
          <p:cNvGraphicFramePr/>
          <p:nvPr/>
        </p:nvGraphicFramePr>
        <p:xfrm>
          <a:off x="4305300" y="1784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{AF7BB213-2D44-4B19-B977-D7D14618B42E}</a:tableStyleId>
              </a:tblPr>
              <a:tblGrid>
                <a:gridCol w="1414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9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5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7800">
                <a:tc grid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solidFill>
                            <a:schemeClr val="dk1"/>
                          </a:solidFill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Rango mínimo, optimo y máximo de elementos presentes en soluciones hidropónicas según douglas /1976) en  p.p.m.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ELEMENTO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MINIMO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OPTIMO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MAXIMO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Nitrógeno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150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300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1000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Calcio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300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400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500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Magnesio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50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75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100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Fósforo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50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80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100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Potasio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100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250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400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Azufre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200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400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1000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Cobre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0.1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0.5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0.5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Boro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0.5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1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5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Fierro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2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5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10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Manganeso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0.5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2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5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Molibdeno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0.001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0.001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0.002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Zinc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0.5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0.5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u="none" strike="noStrike" cap="none"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1</a:t>
                      </a:r>
                      <a:endParaRPr sz="1400" u="none" strike="noStrike" cap="none"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301" name="Google Shape;301;p19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3">
              <a:alphaModFix/>
            </a:blip>
            <a:tile tx="311150" ty="412750" sx="99996" sy="99996" flip="xy" algn="ctr"/>
          </a:blip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Overlock"/>
              <a:buNone/>
            </a:pPr>
            <a:r>
              <a:rPr lang="es-MX" sz="2400">
                <a:solidFill>
                  <a:srgbClr val="0070C0"/>
                </a:solidFill>
                <a:latin typeface="Overlock"/>
                <a:ea typeface="Overlock"/>
                <a:cs typeface="Overlock"/>
                <a:sym typeface="Overlock"/>
              </a:rPr>
              <a:t>Las cosas más valiosas son baratas,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Overlock"/>
              <a:buNone/>
            </a:pPr>
            <a:r>
              <a:rPr lang="es-MX" sz="2400">
                <a:solidFill>
                  <a:srgbClr val="0070C0"/>
                </a:solidFill>
                <a:latin typeface="Overlock"/>
                <a:ea typeface="Overlock"/>
                <a:cs typeface="Overlock"/>
                <a:sym typeface="Overlock"/>
              </a:rPr>
              <a:t>como el pan o el agua, o son gratis;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Overlock"/>
              <a:buNone/>
            </a:pPr>
            <a:r>
              <a:rPr lang="es-MX" sz="2400">
                <a:solidFill>
                  <a:srgbClr val="0070C0"/>
                </a:solidFill>
                <a:latin typeface="Overlock"/>
                <a:ea typeface="Overlock"/>
                <a:cs typeface="Overlock"/>
                <a:sym typeface="Overlock"/>
              </a:rPr>
              <a:t>como el aire,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Overlock"/>
              <a:buNone/>
            </a:pPr>
            <a:r>
              <a:rPr lang="es-MX" sz="2400">
                <a:solidFill>
                  <a:srgbClr val="0070C0"/>
                </a:solidFill>
                <a:latin typeface="Overlock"/>
                <a:ea typeface="Overlock"/>
                <a:cs typeface="Overlock"/>
                <a:sym typeface="Overlock"/>
              </a:rPr>
              <a:t>la sonrisa y el amor.</a:t>
            </a:r>
            <a:endParaRPr sz="2400">
              <a:solidFill>
                <a:srgbClr val="0070C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sp>
        <p:nvSpPr>
          <p:cNvPr id="104" name="Google Shape;104;p2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Calibri"/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5" name="Google Shape;105;p2"/>
          <p:cNvCxnSpPr/>
          <p:nvPr/>
        </p:nvCxnSpPr>
        <p:spPr>
          <a:xfrm>
            <a:off x="0" y="1428750"/>
            <a:ext cx="9144000" cy="150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</p:cxnSp>
      <p:pic>
        <p:nvPicPr>
          <p:cNvPr id="106" name="Google Shape;106;p2"/>
          <p:cNvPicPr preferRelativeResize="0"/>
          <p:nvPr/>
        </p:nvPicPr>
        <p:blipFill rotWithShape="1">
          <a:blip r:embed="rId4">
            <a:alphaModFix/>
          </a:blip>
          <a:srcRect l="-4070" t="-4840" r="4068" b="4840"/>
          <a:stretch/>
        </p:blipFill>
        <p:spPr>
          <a:xfrm>
            <a:off x="1815443" y="1641476"/>
            <a:ext cx="5681881" cy="4667249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"/>
          <p:cNvSpPr txBox="1"/>
          <p:nvPr/>
        </p:nvSpPr>
        <p:spPr>
          <a:xfrm>
            <a:off x="2411760" y="413665"/>
            <a:ext cx="5030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Overlock"/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3">
              <a:alphaModFix amt="68000"/>
            </a:blip>
            <a:tile tx="311150" ty="412750" sx="100000" sy="100000" flip="y" algn="tr"/>
          </a:blip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20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8" name="Google Shape;308;p20"/>
          <p:cNvCxnSpPr/>
          <p:nvPr/>
        </p:nvCxnSpPr>
        <p:spPr>
          <a:xfrm>
            <a:off x="0" y="126876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309" name="Google Shape;309;p20"/>
          <p:cNvSpPr/>
          <p:nvPr/>
        </p:nvSpPr>
        <p:spPr>
          <a:xfrm>
            <a:off x="431800" y="1407259"/>
            <a:ext cx="82804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Overlock"/>
              <a:buNone/>
            </a:pPr>
            <a:r>
              <a:rPr lang="es-MX" sz="1800" b="1" i="0" u="none" strike="noStrike" cap="none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EJERCICIO: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requiere preparar  una solución nutritiva con las siguientes concentraciones: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10" name="Google Shape;310;p20"/>
          <p:cNvGraphicFramePr/>
          <p:nvPr/>
        </p:nvGraphicFramePr>
        <p:xfrm>
          <a:off x="431800" y="216886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{AF7BB213-2D44-4B19-B977-D7D14618B42E}</a:tableStyleId>
              </a:tblPr>
              <a:tblGrid>
                <a:gridCol w="2625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7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i="0" u="none" strike="noStrike" cap="none">
                          <a:solidFill>
                            <a:srgbClr val="FF0000"/>
                          </a:solidFill>
                          <a:latin typeface="Overlock"/>
                          <a:ea typeface="Overlock"/>
                          <a:cs typeface="Overlock"/>
                          <a:sym typeface="Overlock"/>
                        </a:rPr>
                        <a:t>MACRONUTRIENTES</a:t>
                      </a:r>
                      <a:endParaRPr sz="1600" i="1" u="none" strike="noStrike" cap="none">
                        <a:solidFill>
                          <a:srgbClr val="FF0000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b="1" u="none" strike="noStrike" cap="none">
                          <a:solidFill>
                            <a:srgbClr val="FF0000"/>
                          </a:solidFill>
                          <a:latin typeface="Overlock"/>
                          <a:ea typeface="Overlock"/>
                          <a:cs typeface="Overlock"/>
                          <a:sym typeface="Overlock"/>
                        </a:rPr>
                        <a:t>PPM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b="1" u="none" strike="noStrike" cap="none">
                          <a:solidFill>
                            <a:srgbClr val="FF0000"/>
                          </a:solidFill>
                          <a:latin typeface="Overlock"/>
                          <a:ea typeface="Overlock"/>
                          <a:cs typeface="Overlock"/>
                          <a:sym typeface="Overlock"/>
                        </a:rPr>
                        <a:t>FERTILIZANTE A UTILIZAR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b="1" u="none" strike="noStrike" cap="none">
                          <a:solidFill>
                            <a:srgbClr val="FF0000"/>
                          </a:solidFill>
                          <a:latin typeface="Overlock"/>
                          <a:ea typeface="Overlock"/>
                          <a:cs typeface="Overlock"/>
                          <a:sym typeface="Overlock"/>
                        </a:rPr>
                        <a:t>FÓRMULA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Nitrógeno 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300</a:t>
                      </a:r>
                      <a:endParaRPr sz="16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Fósforo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80</a:t>
                      </a:r>
                      <a:endParaRPr sz="16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Ácido  fosfórico</a:t>
                      </a:r>
                      <a:endParaRPr sz="16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H</a:t>
                      </a:r>
                      <a:r>
                        <a:rPr lang="es-MX" sz="1600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(PO)</a:t>
                      </a:r>
                      <a:r>
                        <a:rPr lang="es-MX" sz="1600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6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Potasio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250</a:t>
                      </a:r>
                      <a:endParaRPr sz="16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Nitrato de  potasio</a:t>
                      </a:r>
                      <a:endParaRPr sz="16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K NO</a:t>
                      </a:r>
                      <a:r>
                        <a:rPr lang="es-MX" sz="1600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6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b="1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Calcio</a:t>
                      </a:r>
                      <a:endParaRPr sz="1600" b="1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300</a:t>
                      </a:r>
                      <a:endParaRPr sz="16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Nitrato de calcio</a:t>
                      </a:r>
                      <a:endParaRPr sz="16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Ca(NO</a:t>
                      </a:r>
                      <a:r>
                        <a:rPr lang="es-MX" sz="1600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)</a:t>
                      </a:r>
                      <a:r>
                        <a:rPr lang="es-MX" sz="1600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6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Magnesio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75</a:t>
                      </a:r>
                      <a:endParaRPr sz="16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Sulfato de magnesio</a:t>
                      </a:r>
                      <a:endParaRPr sz="16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MgSO</a:t>
                      </a:r>
                      <a:r>
                        <a:rPr lang="es-MX" sz="1600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. 7H</a:t>
                      </a:r>
                      <a:r>
                        <a:rPr lang="es-MX" sz="1600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16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52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b="1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Azufre</a:t>
                      </a:r>
                      <a:endParaRPr sz="1600" b="1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100</a:t>
                      </a:r>
                      <a:endParaRPr sz="16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11" name="Google Shape;311;p20"/>
          <p:cNvGraphicFramePr/>
          <p:nvPr/>
        </p:nvGraphicFramePr>
        <p:xfrm>
          <a:off x="431541" y="4329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{AF7BB213-2D44-4B19-B977-D7D14618B42E}</a:tableStyleId>
              </a:tblPr>
              <a:tblGrid>
                <a:gridCol w="2551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7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4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7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i="0" u="none" strike="noStrike" cap="none">
                          <a:solidFill>
                            <a:srgbClr val="FF0000"/>
                          </a:solidFill>
                          <a:latin typeface="Overlock"/>
                          <a:ea typeface="Overlock"/>
                          <a:cs typeface="Overlock"/>
                          <a:sym typeface="Overlock"/>
                        </a:rPr>
                        <a:t>MICRONUTRIENTES</a:t>
                      </a:r>
                      <a:endParaRPr sz="1600" i="1" u="none" strike="noStrike" cap="none">
                        <a:solidFill>
                          <a:srgbClr val="FF0000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b="1" u="none" strike="noStrike" cap="none">
                          <a:solidFill>
                            <a:srgbClr val="FF0000"/>
                          </a:solidFill>
                          <a:latin typeface="Overlock"/>
                          <a:ea typeface="Overlock"/>
                          <a:cs typeface="Overlock"/>
                          <a:sym typeface="Overlock"/>
                        </a:rPr>
                        <a:t>PPM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b="1" u="none" strike="noStrike" cap="none">
                          <a:solidFill>
                            <a:srgbClr val="FF0000"/>
                          </a:solidFill>
                          <a:latin typeface="Overlock"/>
                          <a:ea typeface="Overlock"/>
                          <a:cs typeface="Overlock"/>
                          <a:sym typeface="Overlock"/>
                        </a:rPr>
                        <a:t>FERTILIZANTE A UTILIZAR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b="1" u="none" strike="noStrike" cap="none">
                          <a:solidFill>
                            <a:srgbClr val="FF0000"/>
                          </a:solidFill>
                          <a:latin typeface="Overlock"/>
                          <a:ea typeface="Overlock"/>
                          <a:cs typeface="Overlock"/>
                          <a:sym typeface="Overlock"/>
                        </a:rPr>
                        <a:t>FÓRMULA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Hierro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6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Sulfato ferroso</a:t>
                      </a:r>
                      <a:endParaRPr sz="16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FeSO</a:t>
                      </a:r>
                      <a:r>
                        <a:rPr lang="es-MX" sz="1600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6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Manganeso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6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Sulfato manganoso</a:t>
                      </a:r>
                      <a:endParaRPr sz="16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MnSO</a:t>
                      </a:r>
                      <a:r>
                        <a:rPr lang="es-MX" sz="1600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6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Boro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0.5</a:t>
                      </a:r>
                      <a:endParaRPr sz="16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Ácido bórico</a:t>
                      </a:r>
                      <a:endParaRPr sz="16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H</a:t>
                      </a:r>
                      <a:r>
                        <a:rPr lang="es-MX" sz="1600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BO</a:t>
                      </a:r>
                      <a:r>
                        <a:rPr lang="es-MX" sz="1600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6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Cobre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0.5</a:t>
                      </a:r>
                      <a:endParaRPr sz="16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Sulfato de cobre</a:t>
                      </a:r>
                      <a:endParaRPr sz="16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CuSO</a:t>
                      </a:r>
                      <a:r>
                        <a:rPr lang="es-MX" sz="1600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6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62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Zinc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0.5</a:t>
                      </a:r>
                      <a:endParaRPr sz="16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Sulfato de zinc</a:t>
                      </a:r>
                      <a:endParaRPr sz="16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ZnSO</a:t>
                      </a:r>
                      <a:r>
                        <a:rPr lang="es-MX" sz="1600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6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12" name="Google Shape;312;p20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3">
              <a:alphaModFix amt="68000"/>
            </a:blip>
            <a:tile tx="311150" ty="412750" sx="100000" sy="100000" flip="y" algn="tr"/>
          </a:blip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21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19" name="Google Shape;319;p21"/>
          <p:cNvCxnSpPr/>
          <p:nvPr/>
        </p:nvCxnSpPr>
        <p:spPr>
          <a:xfrm>
            <a:off x="0" y="126876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320" name="Google Shape;320;p21"/>
          <p:cNvSpPr/>
          <p:nvPr/>
        </p:nvSpPr>
        <p:spPr>
          <a:xfrm>
            <a:off x="431800" y="1343380"/>
            <a:ext cx="82804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Overlock"/>
              <a:buNone/>
            </a:pPr>
            <a:r>
              <a:rPr lang="es-MX" sz="1800" b="1" i="0" u="none" strike="noStrike" cap="none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CALCULOS: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 conocer la concentración de cada elemento de la solución se debe conocer lo siguiente: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21"/>
          <p:cNvSpPr/>
          <p:nvPr/>
        </p:nvSpPr>
        <p:spPr>
          <a:xfrm>
            <a:off x="431800" y="1989711"/>
            <a:ext cx="82804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1) CONOCER LA FORMULA QUÍMICA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 compuesto que contiene </a:t>
            </a:r>
            <a:r>
              <a:rPr lang="es-MX" sz="1800" b="1" i="0" u="none" strike="noStrike" cap="non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el elemento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o elementos  necesarios para la hidroponía</a:t>
            </a:r>
            <a:r>
              <a:rPr lang="es-MX" sz="180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80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22" name="Google Shape;322;p21"/>
          <p:cNvGraphicFramePr/>
          <p:nvPr/>
        </p:nvGraphicFramePr>
        <p:xfrm>
          <a:off x="251520" y="284393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{AF7BB213-2D44-4B19-B977-D7D14618B42E}</a:tableStyleId>
              </a:tblPr>
              <a:tblGrid>
                <a:gridCol w="1349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5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5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3350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solidFill>
                            <a:srgbClr val="FF0000"/>
                          </a:solidFill>
                          <a:latin typeface="Overlock"/>
                          <a:ea typeface="Overlock"/>
                          <a:cs typeface="Overlock"/>
                          <a:sym typeface="Overlock"/>
                        </a:rPr>
                        <a:t>NITRATOS</a:t>
                      </a:r>
                      <a:endParaRPr sz="1100" b="1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Overlock"/>
                          <a:ea typeface="Overlock"/>
                          <a:cs typeface="Overlock"/>
                          <a:sym typeface="Overlock"/>
                        </a:rPr>
                        <a:t>FERTILIZANTE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Overlock"/>
                          <a:ea typeface="Overlock"/>
                          <a:cs typeface="Overlock"/>
                          <a:sym typeface="Overlock"/>
                        </a:rPr>
                        <a:t>FORMULA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Overlock"/>
                          <a:ea typeface="Overlock"/>
                          <a:cs typeface="Overlock"/>
                          <a:sym typeface="Overlock"/>
                        </a:rPr>
                        <a:t>PESO MOLECULAR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Nitrato de  potasio</a:t>
                      </a:r>
                      <a:endParaRPr sz="1200" b="1" u="none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 NO</a:t>
                      </a:r>
                      <a:r>
                        <a:rPr lang="es-MX" sz="1100" b="1" u="none" strike="noStrike" cap="none" baseline="-2500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200" b="1" u="none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101</a:t>
                      </a:r>
                      <a:endParaRPr sz="1200" b="1" u="none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Nitrato de calcio</a:t>
                      </a:r>
                      <a:endParaRPr sz="1200" b="1" u="none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Ca(NO</a:t>
                      </a:r>
                      <a:r>
                        <a:rPr lang="es-MX" sz="1100" b="1" u="none" strike="noStrike" cap="none" baseline="-2500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es-MX" sz="1100" b="1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)</a:t>
                      </a:r>
                      <a:r>
                        <a:rPr lang="es-MX" sz="1100" b="1" u="none" strike="noStrike" cap="none" baseline="-2500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200" b="1" u="none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164</a:t>
                      </a:r>
                      <a:endParaRPr sz="1200" b="1" u="none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Nitrato de sodio 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NaNO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85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Nitrato de amonio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NH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NO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80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60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Urea</a:t>
                      </a:r>
                      <a:endParaRPr sz="1000" b="1" u="none" strike="noStrike" cap="none">
                        <a:solidFill>
                          <a:srgbClr val="404040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(NH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)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.CO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60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23" name="Google Shape;323;p21"/>
          <p:cNvGraphicFramePr/>
          <p:nvPr/>
        </p:nvGraphicFramePr>
        <p:xfrm>
          <a:off x="4129088" y="263604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{AF7BB213-2D44-4B19-B977-D7D14618B42E}</a:tableStyleId>
              </a:tblPr>
              <a:tblGrid>
                <a:gridCol w="2160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9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7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7775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solidFill>
                            <a:srgbClr val="FF0000"/>
                          </a:solidFill>
                          <a:latin typeface="Overlock"/>
                          <a:ea typeface="Overlock"/>
                          <a:cs typeface="Overlock"/>
                          <a:sym typeface="Overlock"/>
                        </a:rPr>
                        <a:t>FOSFATOS</a:t>
                      </a:r>
                      <a:endParaRPr sz="1100" b="1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Overlock"/>
                          <a:ea typeface="Overlock"/>
                          <a:cs typeface="Overlock"/>
                          <a:sym typeface="Overlock"/>
                        </a:rPr>
                        <a:t>FERTILIZANTE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Overlock"/>
                          <a:ea typeface="Overlock"/>
                          <a:cs typeface="Overlock"/>
                          <a:sym typeface="Overlock"/>
                        </a:rPr>
                        <a:t>FORMULA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Overlock"/>
                          <a:ea typeface="Overlock"/>
                          <a:cs typeface="Overlock"/>
                          <a:sym typeface="Overlock"/>
                        </a:rPr>
                        <a:t>PESO MOLECULAR (gr)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Fosfato monoamónico (11-48-00)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NH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H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PO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115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Fosfato diamonico (18-46-00)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NH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HPO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132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Fosfato de calcio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Ca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HPO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136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Súper fosfato simple</a:t>
                      </a:r>
                      <a:endParaRPr sz="11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CaH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-(PO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)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 . H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750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Super fosfato triple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CaH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(PO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)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. H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310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24" name="Google Shape;324;p21"/>
          <p:cNvGraphicFramePr/>
          <p:nvPr/>
        </p:nvGraphicFramePr>
        <p:xfrm>
          <a:off x="431800" y="4554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{AF7BB213-2D44-4B19-B977-D7D14618B42E}</a:tableStyleId>
              </a:tblPr>
              <a:tblGrid>
                <a:gridCol w="250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8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2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950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solidFill>
                            <a:srgbClr val="FF0000"/>
                          </a:solidFill>
                          <a:latin typeface="Overlock"/>
                          <a:ea typeface="Overlock"/>
                          <a:cs typeface="Overlock"/>
                          <a:sym typeface="Overlock"/>
                        </a:rPr>
                        <a:t>SULFATOS</a:t>
                      </a:r>
                      <a:endParaRPr sz="1100" b="1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Overlock"/>
                          <a:ea typeface="Overlock"/>
                          <a:cs typeface="Overlock"/>
                          <a:sym typeface="Overlock"/>
                        </a:rPr>
                        <a:t>FERTILIZANTE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Overlock"/>
                          <a:ea typeface="Overlock"/>
                          <a:cs typeface="Overlock"/>
                          <a:sym typeface="Overlock"/>
                        </a:rPr>
                        <a:t>FORMULA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Overlock"/>
                          <a:ea typeface="Overlock"/>
                          <a:cs typeface="Overlock"/>
                          <a:sym typeface="Overlock"/>
                        </a:rPr>
                        <a:t>PESO MOLECULAR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Sulfato ferroso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FeSO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 . 7H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278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Sulfato manganoso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MnSO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4 </a:t>
                      </a: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.4H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223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Sulfato de amonio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(NH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)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SO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132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Sulfato de cobre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CuSO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 . 5H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250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Sulfato de zinc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ZnSO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 . 7H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288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Sulfato de magnesio</a:t>
                      </a:r>
                      <a:endParaRPr sz="1100" b="1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MgSO</a:t>
                      </a:r>
                      <a:r>
                        <a:rPr lang="es-MX" sz="1100" b="1" u="none" strike="noStrike" cap="none" baseline="-2500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s-MX" sz="1100" b="1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 7H</a:t>
                      </a:r>
                      <a:r>
                        <a:rPr lang="es-MX" sz="1100" b="1" u="none" strike="noStrike" cap="none" baseline="-2500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s-MX" sz="1100" b="1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1200" b="1" u="none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246.5</a:t>
                      </a:r>
                      <a:endParaRPr sz="1200" b="1" u="none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Sulfato de potasio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K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SO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174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Sulfato de calcio </a:t>
                      </a:r>
                      <a:endParaRPr sz="11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CaSO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 . 2H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172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Sulfato de magnesio anhidro</a:t>
                      </a:r>
                      <a:endParaRPr sz="11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MgSO</a:t>
                      </a:r>
                      <a:r>
                        <a:rPr lang="es-MX" sz="11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120</a:t>
                      </a:r>
                      <a:endParaRPr sz="12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25" name="Google Shape;325;p21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3">
              <a:alphaModFix amt="68000"/>
            </a:blip>
            <a:tile tx="311150" ty="412750" sx="100000" sy="100000" flip="y" algn="tr"/>
          </a:blip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22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32" name="Google Shape;332;p22"/>
          <p:cNvCxnSpPr/>
          <p:nvPr/>
        </p:nvCxnSpPr>
        <p:spPr>
          <a:xfrm>
            <a:off x="0" y="126876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graphicFrame>
        <p:nvGraphicFramePr>
          <p:cNvPr id="333" name="Google Shape;333;p22"/>
          <p:cNvGraphicFramePr/>
          <p:nvPr/>
        </p:nvGraphicFramePr>
        <p:xfrm>
          <a:off x="1421652" y="131376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{AF7BB213-2D44-4B19-B977-D7D14618B42E}</a:tableStyleId>
              </a:tblPr>
              <a:tblGrid>
                <a:gridCol w="1667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5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7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5325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b="1" u="none" strike="noStrike" cap="none">
                          <a:solidFill>
                            <a:srgbClr val="FF0000"/>
                          </a:solidFill>
                          <a:latin typeface="Overlock"/>
                          <a:ea typeface="Overlock"/>
                          <a:cs typeface="Overlock"/>
                          <a:sym typeface="Overlock"/>
                        </a:rPr>
                        <a:t>ACIDOS  Y OTROS FERTILIZANTES</a:t>
                      </a:r>
                      <a:endParaRPr sz="1400" b="1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2900" marR="3290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b="1" u="none" strike="noStrike" cap="none">
                          <a:latin typeface="Overlock"/>
                          <a:ea typeface="Overlock"/>
                          <a:cs typeface="Overlock"/>
                          <a:sym typeface="Overlock"/>
                        </a:rPr>
                        <a:t>FERTILIZANTE</a:t>
                      </a: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2900" marR="3290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b="1" u="none" strike="noStrike" cap="none">
                          <a:latin typeface="Overlock"/>
                          <a:ea typeface="Overlock"/>
                          <a:cs typeface="Overlock"/>
                          <a:sym typeface="Overlock"/>
                        </a:rPr>
                        <a:t>FORMULA</a:t>
                      </a: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2900" marR="3290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b="1" u="none" strike="noStrike" cap="none">
                          <a:latin typeface="Overlock"/>
                          <a:ea typeface="Overlock"/>
                          <a:cs typeface="Overlock"/>
                          <a:sym typeface="Overlock"/>
                        </a:rPr>
                        <a:t>PESO MOLECULAR (gr)</a:t>
                      </a: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2900" marR="3290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53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Ácido bórico</a:t>
                      </a: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2900" marR="3290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H</a:t>
                      </a:r>
                      <a:r>
                        <a:rPr lang="es-MX" sz="14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es-MX" sz="14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BO</a:t>
                      </a:r>
                      <a:r>
                        <a:rPr lang="es-MX" sz="14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2900" marR="3290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62</a:t>
                      </a: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2900" marR="3290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3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Ácido fosforico</a:t>
                      </a: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2900" marR="3290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H</a:t>
                      </a:r>
                      <a:r>
                        <a:rPr lang="es-MX" sz="14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es-MX" sz="14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PO</a:t>
                      </a:r>
                      <a:r>
                        <a:rPr lang="es-MX" sz="14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2900" marR="3290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98</a:t>
                      </a: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2900" marR="3290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53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Bórax</a:t>
                      </a: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2900" marR="3290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Na</a:t>
                      </a:r>
                      <a:r>
                        <a:rPr lang="es-MX" sz="14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s-MX" sz="14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B</a:t>
                      </a:r>
                      <a:r>
                        <a:rPr lang="es-MX" sz="14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s-MX" sz="14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r>
                        <a:rPr lang="es-MX" sz="14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lang="es-MX" sz="14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. 10H</a:t>
                      </a:r>
                      <a:r>
                        <a:rPr lang="es-MX" sz="14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s-MX" sz="14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2900" marR="3290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4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381</a:t>
                      </a: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2900" marR="3290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34" name="Google Shape;334;p22"/>
          <p:cNvSpPr/>
          <p:nvPr/>
        </p:nvSpPr>
        <p:spPr>
          <a:xfrm>
            <a:off x="206515" y="2767280"/>
            <a:ext cx="8505685" cy="3821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225" tIns="126950" rIns="91425" bIns="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2) CALCULAR EL PESO MOLECULAR DE CADA COMPUESTO  </a:t>
            </a:r>
            <a:r>
              <a:rPr lang="es-MX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 elemento que lo forma: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erlock"/>
              <a:buNone/>
            </a:pPr>
            <a:r>
              <a:rPr lang="es-MX" sz="1600" b="0" i="0" u="none" strike="noStrike" cap="non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PASOS: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-101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AutoNum type="arabicParenR"/>
            </a:pPr>
            <a:r>
              <a:rPr lang="es-MX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Anotar la formula completa del fertilizante.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-101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AutoNum type="arabicParenR"/>
            </a:pPr>
            <a:r>
              <a:rPr lang="es-MX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Tomar una tabla periódica  y sacar el número  de masa de cada elemento que componen al fertilizante.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-101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AutoNum type="arabicParenR"/>
            </a:pPr>
            <a:r>
              <a:rPr lang="es-MX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Hacer la suma de los números de masa  para sacar el peso molecular del fertilizante.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marL="0" marR="0" lvl="0" indent="952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erlock"/>
              <a:buNone/>
            </a:pPr>
            <a:r>
              <a:rPr lang="es-MX" sz="1600" b="0" i="0" u="none" strike="noStrike" cap="non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EJEMPLO: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s-MX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Nitrato de calcio		FORMULA: Ca(NO</a:t>
            </a:r>
            <a:r>
              <a:rPr lang="es-MX" sz="1600" b="0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s-MX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s-MX" sz="1600" b="0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b="1" i="1" u="none" strike="noStrike" cap="none">
              <a:solidFill>
                <a:srgbClr val="4F81BD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s-MX" sz="16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Ca: 40 X 1=     40</a:t>
            </a:r>
            <a:endParaRPr sz="1600" b="1" i="1" u="none" strike="noStrike" cap="none">
              <a:solidFill>
                <a:srgbClr val="4F81BD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s-MX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N: 14 x 2 =   	28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s-MX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O: 16 x 6 = 	</a:t>
            </a:r>
            <a:r>
              <a:rPr lang="es-MX" sz="16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96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s-MX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              164 g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22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2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3">
              <a:alphaModFix amt="68000"/>
            </a:blip>
            <a:tile tx="311150" ty="412750" sx="100000" sy="100000" flip="y" algn="tr"/>
          </a:blip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23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42" name="Google Shape;342;p23"/>
          <p:cNvCxnSpPr/>
          <p:nvPr/>
        </p:nvCxnSpPr>
        <p:spPr>
          <a:xfrm>
            <a:off x="0" y="126876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343" name="Google Shape;343;p23"/>
          <p:cNvSpPr/>
          <p:nvPr/>
        </p:nvSpPr>
        <p:spPr>
          <a:xfrm>
            <a:off x="431800" y="1133745"/>
            <a:ext cx="8280400" cy="5391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26950" rIns="91425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3) Si </a:t>
            </a:r>
            <a:r>
              <a:rPr lang="es-MX" sz="1800" b="1" i="0" u="none" strike="noStrike" cap="none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EL FERTILIZANTE  APORTA 2 NUTRIENTES</a:t>
            </a: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calcula primero el elemento que  primero limite  la cantidad del fertilizante. (es el elemento que  tiene mayor número de masa).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4) </a:t>
            </a:r>
            <a:r>
              <a:rPr lang="es-MX" sz="1800" b="1" i="0" u="none" strike="noStrike" cap="none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DETERMINAR  LA CANTIDAD DE FERTILIZANTE</a:t>
            </a: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necesario para aportar  cada uno de los elementos.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A) CALCIO:</a:t>
            </a:r>
            <a:endParaRPr sz="18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212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Cantidad requerida: 	300ppm.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212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Fertilizante a utilizar: 	Nitrato de calcio.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212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Formula del fertilizante:  	Ca(NO</a:t>
            </a:r>
            <a:r>
              <a:rPr lang="es-MX" sz="18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s-MX" sz="18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212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Peso molecular:	Ca: 40 X 1=  40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212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		 	N: 14 x 2 =   28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212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O: 16 x 6 =   </a:t>
            </a:r>
            <a:r>
              <a:rPr lang="es-MX" sz="18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96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212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                   164 g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212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Calculo por regla de tres: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212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164g de Ca(NO</a:t>
            </a:r>
            <a:r>
              <a:rPr lang="es-MX" sz="18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s-MX" sz="18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----------40ppm de Ca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212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X  g de Ca(NO</a:t>
            </a:r>
            <a:r>
              <a:rPr lang="es-MX" sz="18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s-MX" sz="18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 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---------300 ppm de Ca</a:t>
            </a:r>
            <a:endParaRPr sz="1800" b="1" i="0" u="none" strike="noStrike" cap="none">
              <a:solidFill>
                <a:srgbClr val="243F6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Operaci</a:t>
            </a:r>
            <a:r>
              <a:rPr lang="es-MX" sz="1800" b="1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ó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 y resultado: 164g  x 300 ppm  /  40 = </a:t>
            </a: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1230 g de Ca(NO</a:t>
            </a:r>
            <a:r>
              <a:rPr lang="es-MX" sz="1800" b="1" i="0" u="none" strike="noStrike" cap="none" baseline="-25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s-MX" sz="1800" b="1" i="0" u="none" strike="noStrike" cap="none" baseline="-25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   </a:t>
            </a: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   en 1000 litros de agua</a:t>
            </a:r>
            <a:endParaRPr sz="1800" b="1" i="0" u="none" strike="noStrike" cap="none">
              <a:solidFill>
                <a:srgbClr val="FF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212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23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2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3">
              <a:alphaModFix amt="68000"/>
            </a:blip>
            <a:tile tx="311150" ty="412750" sx="100000" sy="100000" flip="y" algn="tr"/>
          </a:blip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24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51" name="Google Shape;351;p24"/>
          <p:cNvCxnSpPr/>
          <p:nvPr/>
        </p:nvCxnSpPr>
        <p:spPr>
          <a:xfrm>
            <a:off x="0" y="126876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352" name="Google Shape;352;p24"/>
          <p:cNvSpPr/>
          <p:nvPr/>
        </p:nvSpPr>
        <p:spPr>
          <a:xfrm>
            <a:off x="431800" y="1244080"/>
            <a:ext cx="8280400" cy="4801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700"/>
              <a:buFont typeface="Overlock"/>
              <a:buNone/>
            </a:pPr>
            <a:r>
              <a:rPr lang="es-MX" sz="1700" b="1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5) </a:t>
            </a:r>
            <a:r>
              <a:rPr lang="es-MX" sz="1700" b="1" i="0" u="none" strike="noStrike" cap="none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SI EL FERTILIZANTE  INCLUYE  OTRO ELEMENTO</a:t>
            </a:r>
            <a:r>
              <a:rPr lang="es-MX" sz="17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s-MX" sz="1700" b="1" i="0" u="none" strike="noStrike" cap="none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CALCULAR  CUANTAS PARTES  POR MILLÓN  SE INCLUYEN</a:t>
            </a:r>
            <a:r>
              <a:rPr lang="es-MX" sz="17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 la siguiente formula: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Fertilizante a utilizado: 		Nitrato de calcio.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Formula del fertilizante:  	Ca(NO</a:t>
            </a:r>
            <a:r>
              <a:rPr lang="es-MX" sz="17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s-MX" sz="17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Peso molecular:           Ca: 40 X 1= 40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N: 14 x 2 =   28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O: 16 x 6 =   </a:t>
            </a:r>
            <a:r>
              <a:rPr lang="es-MX" sz="17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96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                                   164 g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Calculo por regla de tres: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164g de Ca(NO</a:t>
            </a:r>
            <a:r>
              <a:rPr lang="es-MX" sz="17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s-MX" sz="17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----------28ppm de N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1230 g de Ca(NO</a:t>
            </a:r>
            <a:r>
              <a:rPr lang="es-MX" sz="17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s-MX" sz="17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  </a:t>
            </a: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--------- X ppm		x </a:t>
            </a:r>
            <a:r>
              <a:rPr lang="es-MX" sz="17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N= 210 ppm</a:t>
            </a:r>
            <a:endParaRPr sz="17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endParaRPr sz="17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Por formula:</a:t>
            </a:r>
            <a:endParaRPr sz="17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PPM del 2 elemento =  (peso molecular  del 2 elemento) X (cantidad  calculada el  fertilizante  para calcular el primer elemento) / (peso molecular del fertilizante) 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24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2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3">
              <a:alphaModFix amt="68000"/>
            </a:blip>
            <a:tile tx="311150" ty="412750" sx="100000" sy="100000" flip="y" algn="tr"/>
          </a:blip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25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60" name="Google Shape;360;p25"/>
          <p:cNvCxnSpPr/>
          <p:nvPr/>
        </p:nvCxnSpPr>
        <p:spPr>
          <a:xfrm>
            <a:off x="0" y="126876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361" name="Google Shape;361;p25"/>
          <p:cNvSpPr/>
          <p:nvPr/>
        </p:nvSpPr>
        <p:spPr>
          <a:xfrm>
            <a:off x="0" y="1507411"/>
            <a:ext cx="8712300" cy="48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21272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Overlock"/>
              <a:buNone/>
            </a:pPr>
            <a:r>
              <a:rPr lang="es-MX" sz="1800" b="1" i="0" u="none" strike="noStrike" cap="none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6) REALIZAR EL MISMO PROCESO PARA LOS SIGUIENTES ELEMENTOS</a:t>
            </a:r>
            <a:endParaRPr sz="18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21272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POTASIO: 	Cantidad requerida: 	250ppm.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21272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Fertilizante a utilizar: 	Nitrato de potasio.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21272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Formula del fertilizante: 	KNO</a:t>
            </a:r>
            <a:r>
              <a:rPr lang="es-MX" sz="18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21272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Peso molecular		K: 39 X 1=  39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21272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	N: 14 x 1 = 14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21272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	O: 16 x 3 = </a:t>
            </a:r>
            <a:r>
              <a:rPr lang="es-MX" sz="18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48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21272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                                 101 g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21272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Determinar la cantidad de fertilizante por regla de 3: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21272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101g de KNO</a:t>
            </a:r>
            <a:r>
              <a:rPr lang="es-MX" sz="18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----------39ppm de K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21272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X g de KNO</a:t>
            </a:r>
            <a:r>
              <a:rPr lang="es-MX" sz="1800" b="1" i="0" u="none" strike="noStrike" cap="none" baseline="-25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----------250ppm de K.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21272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					X= 647g de KNO</a:t>
            </a:r>
            <a:r>
              <a:rPr lang="es-MX" sz="1800" b="1" i="0" u="none" strike="noStrike" cap="none" baseline="-25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8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21272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21272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Calcular  las ppm  aportados de nitrógeno por regla de 3: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21272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101g de KNO</a:t>
            </a:r>
            <a:r>
              <a:rPr lang="es-MX" sz="18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----------14ppm de  N</a:t>
            </a:r>
            <a:endParaRPr/>
          </a:p>
          <a:p>
            <a:pPr marL="0" marR="0" lvl="0" indent="21272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647g de KNO</a:t>
            </a:r>
            <a:r>
              <a:rPr lang="es-MX" sz="18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----------  X ppm de N.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57600" marR="0" lvl="8" indent="212725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X = 90PPM DE N.</a:t>
            </a:r>
            <a:endParaRPr sz="18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25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3">
              <a:alphaModFix amt="68000"/>
            </a:blip>
            <a:tile tx="311150" ty="412750" sx="100000" sy="100000" flip="y" algn="tr"/>
          </a:blip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26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69" name="Google Shape;369;p26"/>
          <p:cNvCxnSpPr/>
          <p:nvPr/>
        </p:nvCxnSpPr>
        <p:spPr>
          <a:xfrm>
            <a:off x="0" y="99873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370" name="Google Shape;370;p26"/>
          <p:cNvSpPr/>
          <p:nvPr/>
        </p:nvSpPr>
        <p:spPr>
          <a:xfrm>
            <a:off x="431800" y="1141050"/>
            <a:ext cx="8280400" cy="5586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7)</a:t>
            </a:r>
            <a:r>
              <a:rPr lang="es-MX" sz="1700" b="1" i="0" u="none" strike="noStrike" cap="none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HACER LA SUMA  EN PPM DEL NITRÓGENO APORTADOS POR :</a:t>
            </a:r>
            <a:endParaRPr sz="17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2" indent="-1079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AutoNum type="alphaUcParenR"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Nitrato de calcio    210 ppm.	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2" indent="-1079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AutoNum type="alphaUcParenR"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Nitrato de potasio   </a:t>
            </a:r>
            <a:r>
              <a:rPr lang="es-MX" sz="17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90</a:t>
            </a: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ppm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    300 ppm  cantidad  total requerida de nitrógeno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Tercer elemento: AZUFRE:</a:t>
            </a:r>
            <a:endParaRPr sz="17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Cantidad requerida: 		100ppm.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Fertilizante a utilizar: 		sulfato de magnesio.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Formula del fertilizante: 	MgSO</a:t>
            </a:r>
            <a:r>
              <a:rPr lang="es-MX" sz="17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7H</a:t>
            </a:r>
            <a:r>
              <a:rPr lang="es-MX" sz="17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O.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Peso molecular: 	Mg=	24 x 1 = 24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S=  	32 x 1 = 32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O=	16 X 4 = 64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H</a:t>
            </a:r>
            <a:r>
              <a:rPr lang="es-MX" sz="17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O= 	18 x 7= </a:t>
            </a:r>
            <a:r>
              <a:rPr lang="es-MX" sz="17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126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   	             246 g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Determinar la cantidad de fertilizante por regla de tres: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246g de MgSO</a:t>
            </a:r>
            <a:r>
              <a:rPr lang="es-MX" sz="17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7H</a:t>
            </a:r>
            <a:r>
              <a:rPr lang="es-MX" sz="17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O----------32ppm de S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 g de MgSO</a:t>
            </a:r>
            <a:r>
              <a:rPr lang="es-MX" sz="17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7H</a:t>
            </a:r>
            <a:r>
              <a:rPr lang="es-MX" sz="17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 ---------- 100 ppm de S 	</a:t>
            </a:r>
            <a:r>
              <a:rPr lang="es-MX" sz="17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X= 768 g de MgSO</a:t>
            </a:r>
            <a:r>
              <a:rPr lang="es-MX" sz="1700" b="1" i="0" u="none" strike="noStrike" cap="none" baseline="-25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s-MX" sz="17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. 7H</a:t>
            </a:r>
            <a:r>
              <a:rPr lang="es-MX" sz="1700" b="1" i="0" u="none" strike="noStrike" cap="none" baseline="-25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s-MX" sz="17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O.</a:t>
            </a:r>
            <a:endParaRPr sz="17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Calcular  las ppm  aportados de magnesio por regla de 3: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246g de MgSO</a:t>
            </a:r>
            <a:r>
              <a:rPr lang="es-MX" sz="17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7H</a:t>
            </a:r>
            <a:r>
              <a:rPr lang="es-MX" sz="17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O---------- 24ppm de Mg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768g de MgSO</a:t>
            </a:r>
            <a:r>
              <a:rPr lang="es-MX" sz="17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7H</a:t>
            </a:r>
            <a:r>
              <a:rPr lang="es-MX" sz="17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---------- X  ppm de Mg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X= 75 ppm de magnesio. </a:t>
            </a: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Esta cantidad cubre el total de magnesio.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26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2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3">
              <a:alphaModFix amt="68000"/>
            </a:blip>
            <a:tile tx="311150" ty="412750" sx="100000" sy="100000" flip="y" algn="tr"/>
          </a:blip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27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78" name="Google Shape;378;p27"/>
          <p:cNvCxnSpPr/>
          <p:nvPr/>
        </p:nvCxnSpPr>
        <p:spPr>
          <a:xfrm>
            <a:off x="0" y="126876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379" name="Google Shape;379;p27"/>
          <p:cNvSpPr/>
          <p:nvPr/>
        </p:nvSpPr>
        <p:spPr>
          <a:xfrm>
            <a:off x="431800" y="1331037"/>
            <a:ext cx="8280400" cy="5062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Cuarto elemento: FÓSFORO:</a:t>
            </a:r>
            <a:endParaRPr sz="17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Cantidad requerida: 		80 ppm.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Fertilizante a utilizar: 		Ácido fosfórico.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Formula del fertilizante: 	H</a:t>
            </a:r>
            <a:r>
              <a:rPr lang="es-MX" sz="17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</a:t>
            </a:r>
            <a:r>
              <a:rPr lang="es-MX" sz="17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Peso molecular: 	H=1 x 3 =       3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P= 31 x 1 =  31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O=16 X 4 =  </a:t>
            </a:r>
            <a:r>
              <a:rPr lang="es-MX" sz="17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64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   98 g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Determinar la cantidad de fertilizante por regla de tres: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98 g de H</a:t>
            </a:r>
            <a:r>
              <a:rPr lang="es-MX" sz="17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</a:t>
            </a:r>
            <a:r>
              <a:rPr lang="es-MX" sz="17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----------31ppm de P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 g de H</a:t>
            </a:r>
            <a:r>
              <a:rPr lang="es-MX" sz="17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</a:t>
            </a:r>
            <a:r>
              <a:rPr lang="es-MX" sz="17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----------  80 ppm de P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	X</a:t>
            </a:r>
            <a:r>
              <a:rPr lang="es-MX" sz="17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= 252 g de H</a:t>
            </a:r>
            <a:r>
              <a:rPr lang="es-MX" sz="1700" b="1" i="0" u="none" strike="noStrike" cap="none" baseline="-25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s-MX" sz="17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PO</a:t>
            </a:r>
            <a:r>
              <a:rPr lang="es-MX" sz="1700" b="1" i="0" u="none" strike="noStrike" cap="none" baseline="-25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s-MX" sz="17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7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Convertir esta cantidad a ml.</a:t>
            </a:r>
            <a:endParaRPr sz="17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        FORMULA:	densidad = masa / volumen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DESPEJANDO:   	volumen = masa/ densidad.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DATOS: 	               MASA =  252 g de H</a:t>
            </a:r>
            <a:r>
              <a:rPr lang="es-MX" sz="17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</a:t>
            </a:r>
            <a:r>
              <a:rPr lang="es-MX" sz="17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Densidad = 1.834g/ml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4926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Despejando en la formula: volumen = 252g / 1.834g/ml = </a:t>
            </a:r>
            <a:r>
              <a:rPr lang="es-MX" sz="17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173 ml. de H</a:t>
            </a:r>
            <a:r>
              <a:rPr lang="es-MX" sz="1700" b="1" i="0" u="none" strike="noStrike" cap="none" baseline="-25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s-MX" sz="17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PO</a:t>
            </a:r>
            <a:r>
              <a:rPr lang="es-MX" sz="1700" b="1" i="0" u="none" strike="noStrike" cap="none" baseline="-25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s-MX" sz="17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7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27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3">
              <a:alphaModFix amt="68000"/>
            </a:blip>
            <a:tile tx="311150" ty="412750" sx="100000" sy="100000" flip="y" algn="tr"/>
          </a:blip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28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87" name="Google Shape;387;p28"/>
          <p:cNvCxnSpPr/>
          <p:nvPr/>
        </p:nvCxnSpPr>
        <p:spPr>
          <a:xfrm>
            <a:off x="0" y="81871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pic>
        <p:nvPicPr>
          <p:cNvPr id="388" name="Google Shape;388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1801" y="908720"/>
            <a:ext cx="8280399" cy="5400005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28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2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3">
              <a:alphaModFix amt="68000"/>
            </a:blip>
            <a:tile tx="311150" ty="412750" sx="100000" sy="100000" flip="y" algn="tr"/>
          </a:blip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29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96" name="Google Shape;396;p29"/>
          <p:cNvCxnSpPr/>
          <p:nvPr/>
        </p:nvCxnSpPr>
        <p:spPr>
          <a:xfrm>
            <a:off x="0" y="81871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397" name="Google Shape;397;p29"/>
          <p:cNvSpPr/>
          <p:nvPr/>
        </p:nvSpPr>
        <p:spPr>
          <a:xfrm>
            <a:off x="431800" y="1166842"/>
            <a:ext cx="8280400" cy="4524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Overlock"/>
              <a:buNone/>
            </a:pPr>
            <a:r>
              <a:rPr lang="es-MX" sz="1800" b="1" i="0" u="none" strike="noStrike" cap="none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8) CALCULO DE MICRONUTRIMENTOS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Quinto  elemento: FIERRO</a:t>
            </a:r>
            <a:endParaRPr sz="18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SULFATO FERROSO: Formula química: Fe SO</a:t>
            </a:r>
            <a:r>
              <a:rPr lang="es-MX" sz="18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.6H</a:t>
            </a:r>
            <a:r>
              <a:rPr lang="es-MX" sz="18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Peso molecular:   Fe =55.85x1 =     55.85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		 S =32.06x1  =      32.06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		 O =16.00x10=    160.00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		  H =1.008x</a:t>
            </a:r>
            <a:r>
              <a:rPr lang="es-MX" sz="18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12=     12.10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	            Total        260.01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 determinar la cantidad necesaria de este producto para aportar 4 ppm de Fe, planteamos una regla de tres: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260.01 g. de sulfato ferroso     </a:t>
            </a:r>
            <a:r>
              <a:rPr lang="es-MX" sz="18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55.85ppm de Fe      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	</a:t>
            </a: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X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____________     4.0</a:t>
            </a:r>
            <a:r>
              <a:rPr lang="es-MX" sz="18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 =</a:t>
            </a:r>
            <a:r>
              <a:rPr lang="es-MX" sz="18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260.01x 4.0</a:t>
            </a:r>
            <a:r>
              <a:rPr lang="es-MX" sz="1800" b="1" i="0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/ 55.85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   </a:t>
            </a: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18.6213g.de sulfato ferroso</a:t>
            </a:r>
            <a:endParaRPr sz="18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29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3">
              <a:alphaModFix/>
            </a:blip>
            <a:tile tx="311150" ty="412750" sx="99996" sy="99996" flip="xy" algn="ctr"/>
          </a:blip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3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Calibri"/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4" name="Google Shape;114;p3"/>
          <p:cNvCxnSpPr/>
          <p:nvPr/>
        </p:nvCxnSpPr>
        <p:spPr>
          <a:xfrm>
            <a:off x="0" y="1358770"/>
            <a:ext cx="9144000" cy="150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</p:cxnSp>
      <p:sp>
        <p:nvSpPr>
          <p:cNvPr id="115" name="Google Shape;115;p3"/>
          <p:cNvSpPr/>
          <p:nvPr/>
        </p:nvSpPr>
        <p:spPr>
          <a:xfrm>
            <a:off x="3356865" y="1268760"/>
            <a:ext cx="19353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Overlock"/>
              <a:buNone/>
            </a:pPr>
            <a:r>
              <a:rPr lang="es-MX" sz="1800" b="0" i="0" u="none" strike="noStrike" cap="none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HIDROPON</a:t>
            </a:r>
            <a:r>
              <a:rPr lang="es-MX"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Í</a:t>
            </a:r>
            <a:r>
              <a:rPr lang="es-MX" sz="1800" b="0" i="0" u="none" strike="noStrike" cap="none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A</a:t>
            </a:r>
            <a:endParaRPr sz="18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3"/>
          <p:cNvSpPr/>
          <p:nvPr/>
        </p:nvSpPr>
        <p:spPr>
          <a:xfrm>
            <a:off x="431800" y="1674674"/>
            <a:ext cx="7029600" cy="14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HIDROS =  Agua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Deriva del griego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PONOS=  Labor o trabajo.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Literalmente  es el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trabajo en agua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hidropon</a:t>
            </a:r>
            <a:r>
              <a:rPr lang="es-MX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í</a:t>
            </a:r>
            <a: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es una  t</a:t>
            </a:r>
            <a:r>
              <a:rPr lang="es-MX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cnica  que estudia los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cultivos sin tierra</a:t>
            </a:r>
            <a: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3"/>
          <p:cNvSpPr/>
          <p:nvPr/>
        </p:nvSpPr>
        <p:spPr>
          <a:xfrm>
            <a:off x="2951820" y="1718810"/>
            <a:ext cx="180000" cy="810000"/>
          </a:xfrm>
          <a:prstGeom prst="leftBrace">
            <a:avLst>
              <a:gd name="adj1" fmla="val 8333"/>
              <a:gd name="adj2" fmla="val 50000"/>
            </a:avLst>
          </a:prstGeom>
          <a:noFill/>
          <a:ln w="317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8" name="Google Shape;118;p3"/>
          <p:cNvPicPr preferRelativeResize="0"/>
          <p:nvPr/>
        </p:nvPicPr>
        <p:blipFill rotWithShape="1">
          <a:blip r:embed="rId4">
            <a:alphaModFix/>
          </a:blip>
          <a:srcRect l="3331" t="16250" r="3332" b="4010"/>
          <a:stretch/>
        </p:blipFill>
        <p:spPr>
          <a:xfrm>
            <a:off x="1104624" y="3315413"/>
            <a:ext cx="3690410" cy="2429675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19" name="Google Shape;119;p3"/>
          <p:cNvSpPr/>
          <p:nvPr/>
        </p:nvSpPr>
        <p:spPr>
          <a:xfrm flipH="1">
            <a:off x="5124603" y="3038603"/>
            <a:ext cx="3150000" cy="25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Esta no es una t</a:t>
            </a:r>
            <a:r>
              <a:rPr lang="es-MX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cnica moderna En M</a:t>
            </a:r>
            <a:r>
              <a:rPr lang="es-MX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xico durante  el Poscl</a:t>
            </a:r>
            <a:r>
              <a:rPr lang="es-MX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á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sico (900-1500 d.C)  la poblaci</a:t>
            </a:r>
            <a:r>
              <a:rPr lang="es-MX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ó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 de Tenochtitlan y Tlatelolco produc</a:t>
            </a:r>
            <a:r>
              <a:rPr lang="es-MX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í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 sus alimentos en las CHINAMITL-PAN,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(LAS CHINAMPAS).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3"/>
          <p:cNvSpPr/>
          <p:nvPr/>
        </p:nvSpPr>
        <p:spPr>
          <a:xfrm>
            <a:off x="656565" y="5908615"/>
            <a:ext cx="805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Las primeras formas de producci</a:t>
            </a:r>
            <a:r>
              <a:rPr lang="es-MX" sz="2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ó</a:t>
            </a:r>
            <a:r>
              <a:rPr lang="es-MX" sz="2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 hidrop</a:t>
            </a:r>
            <a:r>
              <a:rPr lang="es-MX" sz="2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ó</a:t>
            </a:r>
            <a:r>
              <a:rPr lang="es-MX" sz="2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nica en M</a:t>
            </a:r>
            <a:r>
              <a:rPr lang="es-MX" sz="2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s-MX" sz="2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xico.</a:t>
            </a:r>
            <a:endParaRPr sz="20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3"/>
          <p:cNvSpPr/>
          <p:nvPr/>
        </p:nvSpPr>
        <p:spPr>
          <a:xfrm>
            <a:off x="5337085" y="1358770"/>
            <a:ext cx="4167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Cultivo en agua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	Acuacultura 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Sin</a:t>
            </a:r>
            <a:r>
              <a:rPr lang="es-MX" sz="18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ó</a:t>
            </a: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nimos  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 Quimio cultura  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	Nutr</a:t>
            </a:r>
            <a:r>
              <a:rPr lang="es-MX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í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cultura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3"/>
          <p:cNvSpPr/>
          <p:nvPr/>
        </p:nvSpPr>
        <p:spPr>
          <a:xfrm>
            <a:off x="7047275" y="1358770"/>
            <a:ext cx="180000" cy="1395300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3"/>
          <p:cNvSpPr txBox="1"/>
          <p:nvPr/>
        </p:nvSpPr>
        <p:spPr>
          <a:xfrm>
            <a:off x="2411760" y="413665"/>
            <a:ext cx="5030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Overlock"/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3">
              <a:alphaModFix amt="68000"/>
            </a:blip>
            <a:tile tx="311150" ty="412750" sx="100000" sy="100000" flip="y" algn="tr"/>
          </a:blip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30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05" name="Google Shape;405;p30"/>
          <p:cNvCxnSpPr/>
          <p:nvPr/>
        </p:nvCxnSpPr>
        <p:spPr>
          <a:xfrm>
            <a:off x="0" y="1313765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406" name="Google Shape;406;p30"/>
          <p:cNvSpPr/>
          <p:nvPr/>
        </p:nvSpPr>
        <p:spPr>
          <a:xfrm>
            <a:off x="431800" y="1443842"/>
            <a:ext cx="8280400" cy="3970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Sexto  elemento: MANGANESO</a:t>
            </a:r>
            <a:endParaRPr sz="18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Sulfato de manganeso: Formula química: Mn SO</a:t>
            </a:r>
            <a:r>
              <a:rPr lang="es-MX" sz="18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.4H</a:t>
            </a:r>
            <a:r>
              <a:rPr lang="es-MX" sz="18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Peso molecular:        	Mn =54.94 x1  =   54.94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  			 S =32.06 x1 =      32.06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			O =16.00 x8=      128.00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			H=1.008 </a:t>
            </a:r>
            <a:r>
              <a:rPr lang="es-MX" sz="18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x8=           8.06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		</a:t>
            </a: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Total    223.06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 conocer la cantidad a usar de este fertilizante al aportar 1 ppm de manganeso, formulamos una regla de tres: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223.06g. de sulfato de manganeso    </a:t>
            </a:r>
            <a:r>
              <a:rPr lang="es-MX" sz="18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54.94 ppm de Mn</a:t>
            </a:r>
            <a:r>
              <a:rPr lang="es-MX" sz="18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 </a:t>
            </a: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X</a:t>
            </a:r>
            <a:r>
              <a:rPr lang="es-MX" sz="18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ppm de Mn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X= 4.06g. de  sulfato de manganeso 	</a:t>
            </a:r>
            <a:endParaRPr sz="18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30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3">
              <a:alphaModFix amt="68000"/>
            </a:blip>
            <a:tile tx="311150" ty="412750" sx="100000" sy="100000" flip="y" algn="tr"/>
          </a:blip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31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14" name="Google Shape;414;p31"/>
          <p:cNvCxnSpPr/>
          <p:nvPr/>
        </p:nvCxnSpPr>
        <p:spPr>
          <a:xfrm>
            <a:off x="0" y="126876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415" name="Google Shape;415;p31"/>
          <p:cNvSpPr/>
          <p:nvPr/>
        </p:nvSpPr>
        <p:spPr>
          <a:xfrm>
            <a:off x="431800" y="1582340"/>
            <a:ext cx="8280400" cy="3693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Séptimo  elemento: COBRE</a:t>
            </a:r>
            <a:endParaRPr sz="18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Sulfato de cobre:  	Formula química: Cu SO</a:t>
            </a:r>
            <a:r>
              <a:rPr lang="es-MX" sz="18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.5H</a:t>
            </a:r>
            <a:r>
              <a:rPr lang="es-MX" sz="18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Peso molecular: 	Cu=63.54 x 1= 63.54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			S =32.06  x1=  32.06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			O=16.00 x9=  144.00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			H=1.008x</a:t>
            </a:r>
            <a:r>
              <a:rPr lang="es-MX" sz="18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10=   10.08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			Total              249.68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 definir la cantidad de sulfato de cobre necesaria para tener 1 ppm de Cu, lo hacemos mediante una regla de tres: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249.68 g. de sulfato de cobre </a:t>
            </a:r>
            <a:r>
              <a:rPr lang="es-MX" sz="18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63.54 ppm de Cu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			X   </a:t>
            </a:r>
            <a:r>
              <a:rPr lang="es-MX" sz="18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             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0.5 ppm de Cu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X=</a:t>
            </a:r>
            <a:r>
              <a:rPr lang="es-MX" sz="18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249.68 x 0.5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</a:t>
            </a: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1.97g de sulfato de cobre         </a:t>
            </a:r>
            <a:endParaRPr sz="18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			 63.54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31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3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3">
              <a:alphaModFix amt="68000"/>
            </a:blip>
            <a:tile tx="311150" ty="412750" sx="100000" sy="100000" flip="y" algn="tr"/>
          </a:blip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32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23" name="Google Shape;423;p32"/>
          <p:cNvCxnSpPr/>
          <p:nvPr/>
        </p:nvCxnSpPr>
        <p:spPr>
          <a:xfrm>
            <a:off x="0" y="126876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424" name="Google Shape;424;p32"/>
          <p:cNvSpPr/>
          <p:nvPr/>
        </p:nvSpPr>
        <p:spPr>
          <a:xfrm>
            <a:off x="431800" y="1313765"/>
            <a:ext cx="8055635" cy="3693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Octavo elemento: ZINC</a:t>
            </a:r>
            <a:endParaRPr sz="18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Sulfato de zinc: 	Formula química: ZnSO</a:t>
            </a:r>
            <a:r>
              <a:rPr lang="es-MX" sz="18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.7H</a:t>
            </a:r>
            <a:r>
              <a:rPr lang="es-MX" sz="18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  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 Peso molecular:      	Zn=65.37 x 1=  65.37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		  	S=32.06 x1=     32.06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  			O=16.00x11=  176.00 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   			H=1.008 x14=   </a:t>
            </a:r>
            <a:r>
              <a:rPr lang="es-MX" sz="18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14.11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			Total   287.54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Planteando una regla de tres se determina cuando sulfato de zinc se necesita para aportar 0.5 ppm de este elemento: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287.54g. de sulfato de zinc</a:t>
            </a:r>
            <a:r>
              <a:rPr lang="es-MX" sz="18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65.37ppm de Zn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		       X      </a:t>
            </a:r>
            <a:r>
              <a:rPr lang="es-MX" sz="18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0.5 ppm de Zn 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X = </a:t>
            </a:r>
            <a:r>
              <a:rPr lang="es-MX" sz="18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287.54 x 0.5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=  2.20gr de sulfato de zinc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65.37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32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3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3">
              <a:alphaModFix amt="68000"/>
            </a:blip>
            <a:tile tx="311150" ty="412750" sx="100000" sy="100000" flip="y" algn="tr"/>
          </a:blip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33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32" name="Google Shape;432;p33"/>
          <p:cNvCxnSpPr/>
          <p:nvPr/>
        </p:nvCxnSpPr>
        <p:spPr>
          <a:xfrm>
            <a:off x="0" y="126876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433" name="Google Shape;433;p33"/>
          <p:cNvSpPr/>
          <p:nvPr/>
        </p:nvSpPr>
        <p:spPr>
          <a:xfrm>
            <a:off x="431800" y="1720840"/>
            <a:ext cx="8280400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Noveno elemento: BORO</a:t>
            </a:r>
            <a:endParaRPr sz="18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Acido bórico: H</a:t>
            </a:r>
            <a:r>
              <a:rPr lang="es-MX" sz="18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</a:t>
            </a:r>
            <a:r>
              <a:rPr lang="es-MX" sz="18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Peso molecular: 	H= 1.008 x3=3.02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			B=10.81 x1=10.81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			O=16.00x3</a:t>
            </a:r>
            <a:r>
              <a:rPr lang="es-MX" sz="18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=48.00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				     Total       61.83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Mediante una regla de tres, calculamos la cantidad de acido bórico necesaria para agregar 0.5ppm de boro: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61.83g. de H3BO3</a:t>
            </a:r>
            <a:r>
              <a:rPr lang="es-MX" sz="18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10.81ppm de B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	X </a:t>
            </a:r>
            <a:r>
              <a:rPr lang="es-MX" sz="18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0.5ppm de B</a:t>
            </a:r>
            <a:r>
              <a:rPr lang="es-MX" sz="18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X=</a:t>
            </a:r>
            <a:r>
              <a:rPr lang="es-MX" sz="18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61.83x0.5 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2.86g. de acido bórico  </a:t>
            </a:r>
            <a:endParaRPr sz="18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				      10.81 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33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3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3">
              <a:alphaModFix amt="68000"/>
            </a:blip>
            <a:tile tx="311150" ty="412750" sx="100000" sy="100000" flip="y" algn="tr"/>
          </a:blip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34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41" name="Google Shape;441;p34"/>
          <p:cNvCxnSpPr/>
          <p:nvPr/>
        </p:nvCxnSpPr>
        <p:spPr>
          <a:xfrm>
            <a:off x="0" y="126876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graphicFrame>
        <p:nvGraphicFramePr>
          <p:cNvPr id="442" name="Google Shape;442;p34"/>
          <p:cNvGraphicFramePr/>
          <p:nvPr/>
        </p:nvGraphicFramePr>
        <p:xfrm>
          <a:off x="1781689" y="231408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{AF7BB213-2D44-4B19-B977-D7D14618B42E}</a:tableStyleId>
              </a:tblPr>
              <a:tblGrid>
                <a:gridCol w="3738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6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05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 b="1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MACRONUTRIENTES </a:t>
                      </a:r>
                      <a:endParaRPr sz="1800" b="1" u="none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 b="1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CANTIDADES</a:t>
                      </a:r>
                      <a:endParaRPr sz="1800" b="1" u="none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5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Ácido  fosfórico</a:t>
                      </a:r>
                      <a:endParaRPr sz="18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173 Ml</a:t>
                      </a:r>
                      <a:endParaRPr sz="18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05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Nitrato de  potasio</a:t>
                      </a:r>
                      <a:endParaRPr sz="18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647.48 g</a:t>
                      </a:r>
                      <a:endParaRPr sz="18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05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Nitrato de calcio</a:t>
                      </a:r>
                      <a:endParaRPr sz="18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1228 g</a:t>
                      </a:r>
                      <a:endParaRPr sz="18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05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Sulfato de magnesio</a:t>
                      </a:r>
                      <a:endParaRPr sz="18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768 g</a:t>
                      </a:r>
                      <a:endParaRPr sz="18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05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 b="1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MICRONUTRIENTES</a:t>
                      </a:r>
                      <a:endParaRPr sz="1800" b="1" u="none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 b="1" i="1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CANTIDADES</a:t>
                      </a:r>
                      <a:endParaRPr sz="1800" b="1" i="1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05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Sulfato ferroso</a:t>
                      </a:r>
                      <a:endParaRPr sz="18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 g</a:t>
                      </a:r>
                      <a:endParaRPr sz="18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05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Sulfato manganoso</a:t>
                      </a:r>
                      <a:endParaRPr sz="18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4.1 g</a:t>
                      </a:r>
                      <a:endParaRPr sz="18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05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Ácido bórico</a:t>
                      </a:r>
                      <a:endParaRPr sz="18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2.8 g</a:t>
                      </a:r>
                      <a:endParaRPr sz="18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05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Sulfato de cobre</a:t>
                      </a:r>
                      <a:endParaRPr sz="18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 g </a:t>
                      </a:r>
                      <a:endParaRPr sz="18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02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Sulfato de zinc</a:t>
                      </a:r>
                      <a:endParaRPr sz="18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8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2.2 g</a:t>
                      </a:r>
                      <a:endParaRPr sz="18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4450" marR="44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43" name="Google Shape;443;p34"/>
          <p:cNvSpPr/>
          <p:nvPr/>
        </p:nvSpPr>
        <p:spPr>
          <a:xfrm>
            <a:off x="431800" y="1485151"/>
            <a:ext cx="8280400" cy="682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26950" rIns="91425" bIns="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Overlock"/>
              <a:buNone/>
            </a:pPr>
            <a:r>
              <a:rPr lang="es-MX" sz="1800" b="1" i="0" u="none" strike="noStrike" cap="none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9) </a:t>
            </a:r>
            <a:r>
              <a:rPr lang="es-MX" sz="1800" b="0" i="0" u="none" strike="noStrike" cap="none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HACER UNA TABLA DE FERTILIZANTES  CON LA CANTIDAD DE CADA FERTILIZANTE</a:t>
            </a:r>
            <a:endParaRPr sz="18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34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3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3">
              <a:alphaModFix amt="68000"/>
            </a:blip>
            <a:tile tx="311150" ty="412750" sx="100000" sy="100000" flip="y" algn="tr"/>
          </a:blip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35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51" name="Google Shape;451;p35"/>
          <p:cNvCxnSpPr/>
          <p:nvPr/>
        </p:nvCxnSpPr>
        <p:spPr>
          <a:xfrm>
            <a:off x="0" y="549275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452" name="Google Shape;452;p35"/>
          <p:cNvSpPr/>
          <p:nvPr/>
        </p:nvSpPr>
        <p:spPr>
          <a:xfrm>
            <a:off x="206515" y="197346"/>
            <a:ext cx="8685965" cy="64633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Overlock"/>
              <a:buNone/>
            </a:pPr>
            <a:r>
              <a:rPr lang="es-MX" sz="1800" b="1" i="0" u="none" strike="noStrike" cap="none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10)   PREPARACIÓN Y CUIDADOS DE LA SOLUCIÓN NUTRITIVA  </a:t>
            </a:r>
            <a:endParaRPr sz="18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Los pasos básicos a seguir para la preparación de una solución nutritiva son: </a:t>
            </a:r>
            <a:endParaRPr/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Pesar fertilizantes.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Llenar el tanque con agua aforando al 50 o 75% de la cantidad deseada.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Bajar el pH a 5.5 cuando no se usa acido fosfórico.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Disolver individualmente cada fertilizante del menos soluble al más soluble. Cuando las sales  son poco solubles utilizar agua caliente.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Agregar los micronutrientes y después disolver los macro nutrimentos (se puede hacer a la inversa).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Comprobar el pH y ajustarlo con acido sulfúrico o hidróxido de potasio, según sea el caso.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Aforar a la cantidad deseada la solución nutritiva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Diariamente aforar a la cantidad total de solución, en caso de un sistema cerrado.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 menos cada tercer día ajustar el pH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36"/>
          <p:cNvSpPr/>
          <p:nvPr/>
        </p:nvSpPr>
        <p:spPr>
          <a:xfrm>
            <a:off x="0" y="-81390"/>
            <a:ext cx="9144000" cy="6858000"/>
          </a:xfrm>
          <a:prstGeom prst="rect">
            <a:avLst/>
          </a:prstGeom>
          <a:blipFill rotWithShape="1">
            <a:blip r:embed="rId3">
              <a:alphaModFix amt="68000"/>
            </a:blip>
            <a:tile tx="311150" ty="412750" sx="100000" sy="100000" flip="y" algn="tr"/>
          </a:blip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36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59" name="Google Shape;459;p36"/>
          <p:cNvCxnSpPr/>
          <p:nvPr/>
        </p:nvCxnSpPr>
        <p:spPr>
          <a:xfrm>
            <a:off x="0" y="547688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460" name="Google Shape;460;p36"/>
          <p:cNvSpPr/>
          <p:nvPr/>
        </p:nvSpPr>
        <p:spPr>
          <a:xfrm>
            <a:off x="431800" y="243512"/>
            <a:ext cx="8280400" cy="637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700"/>
              <a:buFont typeface="Overlock"/>
              <a:buNone/>
            </a:pPr>
            <a:r>
              <a:rPr lang="es-MX" sz="1700" b="1" i="0" u="none" strike="noStrike" cap="none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11) PASOS PARA PREPARAR UN LITRO DE SOLUCIÓN MADRE DE MICRO NUTRIMENTOS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endParaRPr sz="17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079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agregan lentamente 10ml. De acido sulfúrico (H</a:t>
            </a:r>
            <a:r>
              <a:rPr lang="es-MX" sz="17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</a:t>
            </a:r>
            <a:r>
              <a:rPr lang="es-MX" sz="1700" b="1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a 900ml de agua destilada.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079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diluyen 47g de sulfato ferroso en varias porciones lentamente agitando vigorosamente el recipiente hasta quedar disuelto.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079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agrega el sulfato de manganeso, de la misma forma para diluirlo.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079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adiciona de igual manera el acido bórico agitando suficientemente.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079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diluye el sulfato de cobre, agitando hasta que no haya grumos.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079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agrega el sulfato de zinc y se agita vigorosamente.</a:t>
            </a:r>
            <a:endParaRPr/>
          </a:p>
          <a:p>
            <a:pPr marL="0" marR="0" lvl="0" indent="-1079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079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afora a un litro de solución madre de micro nutrimentos.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079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 litro de solución concentrada así preparada sirve para usarse en 10,000 litros de solución nutritiva, es decir 1ml. De solución madre por cada 10 litros de solución nutritiva.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s-MX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debe cambiar periódicamente la solución.</a:t>
            </a: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3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3">
              <a:alphaModFix amt="68000"/>
            </a:blip>
            <a:tile tx="311150" ty="412750" sx="100000" sy="100000" flip="y" algn="tr"/>
          </a:blip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37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67" name="Google Shape;467;p37"/>
          <p:cNvCxnSpPr/>
          <p:nvPr/>
        </p:nvCxnSpPr>
        <p:spPr>
          <a:xfrm>
            <a:off x="0" y="126876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pic>
        <p:nvPicPr>
          <p:cNvPr id="468" name="Google Shape;468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4242" y="1358770"/>
            <a:ext cx="6975515" cy="4949955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37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38"/>
          <p:cNvSpPr/>
          <p:nvPr/>
        </p:nvSpPr>
        <p:spPr>
          <a:xfrm>
            <a:off x="0" y="-171400"/>
            <a:ext cx="9144000" cy="6858000"/>
          </a:xfrm>
          <a:prstGeom prst="rect">
            <a:avLst/>
          </a:prstGeom>
          <a:solidFill>
            <a:srgbClr val="73E838">
              <a:alpha val="45490"/>
            </a:srgbClr>
          </a:solidFill>
          <a:ln w="25400" cap="flat" cmpd="sng">
            <a:solidFill>
              <a:srgbClr val="CCC0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p38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76" name="Google Shape;476;p38"/>
          <p:cNvCxnSpPr/>
          <p:nvPr/>
        </p:nvCxnSpPr>
        <p:spPr>
          <a:xfrm>
            <a:off x="0" y="1223755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477" name="Google Shape;477;p38"/>
          <p:cNvSpPr/>
          <p:nvPr/>
        </p:nvSpPr>
        <p:spPr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8" name="Google Shape;478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96725" y="1538790"/>
            <a:ext cx="4342982" cy="3015335"/>
          </a:xfrm>
          <a:prstGeom prst="rect">
            <a:avLst/>
          </a:prstGeom>
          <a:solidFill>
            <a:srgbClr val="00B050"/>
          </a:solidFill>
          <a:ln w="508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479" name="Google Shape;479;p38"/>
          <p:cNvSpPr/>
          <p:nvPr/>
        </p:nvSpPr>
        <p:spPr>
          <a:xfrm>
            <a:off x="1149428" y="5139190"/>
            <a:ext cx="684514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s-MX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TECNICAS HIDROPONICAS DIVERSAS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38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39"/>
          <p:cNvSpPr/>
          <p:nvPr/>
        </p:nvSpPr>
        <p:spPr>
          <a:xfrm>
            <a:off x="0" y="-171400"/>
            <a:ext cx="9144000" cy="6858000"/>
          </a:xfrm>
          <a:prstGeom prst="rect">
            <a:avLst/>
          </a:prstGeom>
          <a:solidFill>
            <a:srgbClr val="73E838">
              <a:alpha val="45490"/>
            </a:srgbClr>
          </a:solidFill>
          <a:ln w="25400" cap="flat" cmpd="sng">
            <a:solidFill>
              <a:srgbClr val="CCC0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39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87" name="Google Shape;487;p39"/>
          <p:cNvCxnSpPr/>
          <p:nvPr/>
        </p:nvCxnSpPr>
        <p:spPr>
          <a:xfrm>
            <a:off x="0" y="142875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pic>
        <p:nvPicPr>
          <p:cNvPr id="488" name="Google Shape;488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0" y="1763815"/>
            <a:ext cx="4140200" cy="4544910"/>
          </a:xfrm>
          <a:prstGeom prst="rect">
            <a:avLst/>
          </a:prstGeom>
          <a:noFill/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89" name="Google Shape;489;p39"/>
          <p:cNvSpPr/>
          <p:nvPr/>
        </p:nvSpPr>
        <p:spPr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39"/>
          <p:cNvSpPr/>
          <p:nvPr/>
        </p:nvSpPr>
        <p:spPr>
          <a:xfrm>
            <a:off x="0" y="1422303"/>
            <a:ext cx="5386988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MÉTODOS DE CULTIVO EN PEQUEÑA ESCALA</a:t>
            </a:r>
            <a:endParaRPr sz="1800" b="1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39"/>
          <p:cNvSpPr/>
          <p:nvPr/>
        </p:nvSpPr>
        <p:spPr>
          <a:xfrm>
            <a:off x="206515" y="1784410"/>
            <a:ext cx="4365485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Utilizar un recipiente de plástico de 1 litro pintado de negro o forrados con  cartón o plástico.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aireación puede lograrse (aunque no en forma totalmente satisfactoria), manteniendo un espacio de 2 a 5 cm por encima de la solución nutritiva.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 sostén de la planta puede ser un tapón de corcho, de hule, o bien de papel aluminio, de metal acolchonado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39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3">
              <a:alphaModFix/>
            </a:blip>
            <a:tile tx="311150" ty="412750" sx="100000" sy="100000" flip="xy" algn="ctr"/>
          </a:blip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4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0" name="Google Shape;130;p4"/>
          <p:cNvCxnSpPr/>
          <p:nvPr/>
        </p:nvCxnSpPr>
        <p:spPr>
          <a:xfrm>
            <a:off x="0" y="142875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131" name="Google Shape;131;p4"/>
          <p:cNvSpPr/>
          <p:nvPr/>
        </p:nvSpPr>
        <p:spPr>
          <a:xfrm>
            <a:off x="260350" y="1562100"/>
            <a:ext cx="3960440" cy="4247317"/>
          </a:xfrm>
          <a:prstGeom prst="rect">
            <a:avLst/>
          </a:prstGeom>
          <a:noFill/>
          <a:ln w="508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Ventajas del cultivo por hidropon</a:t>
            </a:r>
            <a:r>
              <a:rPr lang="es-MX" sz="18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í</a:t>
            </a: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endParaRPr sz="18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Obtener productos agr</a:t>
            </a:r>
            <a:r>
              <a:rPr lang="es-MX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í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colas  fuera de </a:t>
            </a:r>
            <a:r>
              <a:rPr lang="es-MX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poca.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Independencia de los fen</a:t>
            </a:r>
            <a:r>
              <a:rPr lang="es-MX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ó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menos meteorol</a:t>
            </a:r>
            <a:r>
              <a:rPr lang="es-MX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ó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gicos.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Ahorro de agua,  puede reciclar.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Ahorro de fertilizantes e insecticidas.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se utiliza maquinaria agr</a:t>
            </a:r>
            <a:r>
              <a:rPr lang="es-MX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í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cola (tractores, rastras, etc.) 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" name="Google Shape;132;p4" descr="C:\Documents and Settings\Iga\Mis documentos\resp3\IGA\My Documents\ISAIAS VINCULACION\VINCULACION AGOSTO 10 jul 11\Academia de investigacion\CURSOS ACADEMIA INV\curso de jitomate  y formatos\fotos curso de jitomate\Imagen5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57264" y="4509120"/>
            <a:ext cx="1754935" cy="1799604"/>
          </a:xfrm>
          <a:prstGeom prst="rect">
            <a:avLst/>
          </a:prstGeom>
          <a:noFill/>
          <a:ln w="508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33" name="Google Shape;133;p4"/>
          <p:cNvSpPr/>
          <p:nvPr/>
        </p:nvSpPr>
        <p:spPr>
          <a:xfrm>
            <a:off x="4349750" y="1493784"/>
            <a:ext cx="4622800" cy="2031325"/>
          </a:xfrm>
          <a:prstGeom prst="rect">
            <a:avLst/>
          </a:prstGeom>
          <a:noFill/>
          <a:ln w="508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Desventajas del cultivo por hidropon</a:t>
            </a:r>
            <a:r>
              <a:rPr lang="es-MX" sz="18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í</a:t>
            </a: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a:</a:t>
            </a:r>
            <a:r>
              <a:rPr lang="es-MX"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8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Requiere de una inversi</a:t>
            </a:r>
            <a:r>
              <a:rPr lang="es-MX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ó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 alta  al inicio.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Requiere mano de obra  capacitada.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Requiere tener conocimientos técnicos sobre la hidroponía </a:t>
            </a:r>
            <a:endParaRPr/>
          </a:p>
        </p:txBody>
      </p:sp>
      <p:pic>
        <p:nvPicPr>
          <p:cNvPr id="134" name="Google Shape;134;p4" descr="C:\Documents and Settings\Iga\Mis documentos\resp3\IGA\My Documents\ISAIAS VINCULACION\VINCULACION AGOSTO 10 jul 11\Academia de investigacion\CURSOS ACADEMIA INV\curso de jitomate  y formatos\fotos curso de jitomate\DSC01373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67055" y="4509120"/>
            <a:ext cx="1530169" cy="1799606"/>
          </a:xfrm>
          <a:prstGeom prst="rect">
            <a:avLst/>
          </a:prstGeom>
          <a:noFill/>
          <a:ln w="539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35" name="Google Shape;135;p4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40"/>
          <p:cNvSpPr/>
          <p:nvPr/>
        </p:nvSpPr>
        <p:spPr>
          <a:xfrm>
            <a:off x="0" y="-171400"/>
            <a:ext cx="9144000" cy="6858000"/>
          </a:xfrm>
          <a:prstGeom prst="rect">
            <a:avLst/>
          </a:prstGeom>
          <a:solidFill>
            <a:srgbClr val="73E838">
              <a:alpha val="45490"/>
            </a:srgbClr>
          </a:solidFill>
          <a:ln w="25400" cap="flat" cmpd="sng">
            <a:solidFill>
              <a:srgbClr val="CCC0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40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99" name="Google Shape;499;p40"/>
          <p:cNvCxnSpPr/>
          <p:nvPr/>
        </p:nvCxnSpPr>
        <p:spPr>
          <a:xfrm>
            <a:off x="0" y="142875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500" name="Google Shape;500;p40"/>
          <p:cNvSpPr/>
          <p:nvPr/>
        </p:nvSpPr>
        <p:spPr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40"/>
          <p:cNvSpPr/>
          <p:nvPr/>
        </p:nvSpPr>
        <p:spPr>
          <a:xfrm>
            <a:off x="431800" y="1403775"/>
            <a:ext cx="82804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Segundo  método en pequeña escala es el que se puede apreciar en las figuras:</a:t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pic>
        <p:nvPicPr>
          <p:cNvPr id="502" name="Google Shape;502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1700" y="1808821"/>
            <a:ext cx="7740600" cy="4499904"/>
          </a:xfrm>
          <a:prstGeom prst="rect">
            <a:avLst/>
          </a:prstGeom>
          <a:solidFill>
            <a:srgbClr val="B2A0C7"/>
          </a:solidFill>
          <a:ln w="50800" cap="flat" cmpd="sng">
            <a:solidFill>
              <a:srgbClr val="5F497A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503" name="Google Shape;503;p40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41"/>
          <p:cNvSpPr/>
          <p:nvPr/>
        </p:nvSpPr>
        <p:spPr>
          <a:xfrm>
            <a:off x="0" y="-171400"/>
            <a:ext cx="9144000" cy="6858000"/>
          </a:xfrm>
          <a:prstGeom prst="rect">
            <a:avLst/>
          </a:prstGeom>
          <a:solidFill>
            <a:srgbClr val="73E838">
              <a:alpha val="45490"/>
            </a:srgbClr>
          </a:solidFill>
          <a:ln w="25400" cap="flat" cmpd="sng">
            <a:solidFill>
              <a:srgbClr val="CCC0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41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10" name="Google Shape;510;p41"/>
          <p:cNvCxnSpPr/>
          <p:nvPr/>
        </p:nvCxnSpPr>
        <p:spPr>
          <a:xfrm>
            <a:off x="0" y="142875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511" name="Google Shape;511;p41"/>
          <p:cNvSpPr/>
          <p:nvPr/>
        </p:nvSpPr>
        <p:spPr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2" name="Google Shape;512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801" y="1628801"/>
            <a:ext cx="8280400" cy="4679924"/>
          </a:xfrm>
          <a:prstGeom prst="rect">
            <a:avLst/>
          </a:prstGeom>
          <a:noFill/>
          <a:ln w="508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513" name="Google Shape;513;p41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42"/>
          <p:cNvSpPr/>
          <p:nvPr/>
        </p:nvSpPr>
        <p:spPr>
          <a:xfrm>
            <a:off x="0" y="-171400"/>
            <a:ext cx="9144000" cy="6858000"/>
          </a:xfrm>
          <a:prstGeom prst="rect">
            <a:avLst/>
          </a:prstGeom>
          <a:solidFill>
            <a:srgbClr val="73E838">
              <a:alpha val="45490"/>
            </a:srgbClr>
          </a:solidFill>
          <a:ln w="25400" cap="flat" cmpd="sng">
            <a:solidFill>
              <a:srgbClr val="CCC0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42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20" name="Google Shape;520;p42"/>
          <p:cNvCxnSpPr/>
          <p:nvPr/>
        </p:nvCxnSpPr>
        <p:spPr>
          <a:xfrm>
            <a:off x="0" y="547688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521" name="Google Shape;521;p42"/>
          <p:cNvSpPr/>
          <p:nvPr/>
        </p:nvSpPr>
        <p:spPr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42"/>
          <p:cNvSpPr/>
          <p:nvPr/>
        </p:nvSpPr>
        <p:spPr>
          <a:xfrm>
            <a:off x="431800" y="549275"/>
            <a:ext cx="8280399" cy="1308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MÉTODOS DE CULTIVO EN MEDIANA  ESCALA</a:t>
            </a:r>
            <a:endParaRPr sz="1800" b="1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s-MX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W.F. Gericke (1929), desarrolló un método práctico de cultivo en solución, para ser utilizado en  la producción  de hortalizas y flores.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s-MX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 este método se utilizan tanques o tinas hechas de cualquier material adecuado (madera, lámina, concreto, asbesto, etc), impermeabilizados.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3" name="Google Shape;523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800" y="1943835"/>
            <a:ext cx="8280400" cy="4364890"/>
          </a:xfrm>
          <a:prstGeom prst="rect">
            <a:avLst/>
          </a:prstGeom>
          <a:noFill/>
          <a:ln w="635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524" name="Google Shape;524;p42"/>
          <p:cNvSpPr txBox="1"/>
          <p:nvPr/>
        </p:nvSpPr>
        <p:spPr>
          <a:xfrm>
            <a:off x="2276745" y="178356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43"/>
          <p:cNvSpPr/>
          <p:nvPr/>
        </p:nvSpPr>
        <p:spPr>
          <a:xfrm>
            <a:off x="0" y="-171400"/>
            <a:ext cx="9144000" cy="6858000"/>
          </a:xfrm>
          <a:prstGeom prst="rect">
            <a:avLst/>
          </a:prstGeom>
          <a:solidFill>
            <a:srgbClr val="73E838">
              <a:alpha val="45490"/>
            </a:srgbClr>
          </a:solidFill>
          <a:ln w="25400" cap="flat" cmpd="sng">
            <a:solidFill>
              <a:srgbClr val="CCC0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43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31" name="Google Shape;531;p43"/>
          <p:cNvCxnSpPr/>
          <p:nvPr/>
        </p:nvCxnSpPr>
        <p:spPr>
          <a:xfrm>
            <a:off x="0" y="142875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532" name="Google Shape;532;p43"/>
          <p:cNvSpPr/>
          <p:nvPr/>
        </p:nvSpPr>
        <p:spPr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3" name="Google Shape;533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800" y="1552575"/>
            <a:ext cx="8280400" cy="4756150"/>
          </a:xfrm>
          <a:prstGeom prst="rect">
            <a:avLst/>
          </a:prstGeom>
          <a:noFill/>
          <a:ln w="762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534" name="Google Shape;534;p43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44"/>
          <p:cNvSpPr/>
          <p:nvPr/>
        </p:nvSpPr>
        <p:spPr>
          <a:xfrm>
            <a:off x="0" y="-171400"/>
            <a:ext cx="9144000" cy="6858000"/>
          </a:xfrm>
          <a:prstGeom prst="rect">
            <a:avLst/>
          </a:prstGeom>
          <a:solidFill>
            <a:srgbClr val="73E838">
              <a:alpha val="45490"/>
            </a:srgbClr>
          </a:solidFill>
          <a:ln w="25400" cap="flat" cmpd="sng">
            <a:solidFill>
              <a:srgbClr val="CCC0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44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41" name="Google Shape;541;p44"/>
          <p:cNvCxnSpPr/>
          <p:nvPr/>
        </p:nvCxnSpPr>
        <p:spPr>
          <a:xfrm>
            <a:off x="0" y="1223755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542" name="Google Shape;542;p44"/>
          <p:cNvSpPr/>
          <p:nvPr/>
        </p:nvSpPr>
        <p:spPr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44"/>
          <p:cNvSpPr/>
          <p:nvPr/>
        </p:nvSpPr>
        <p:spPr>
          <a:xfrm>
            <a:off x="431800" y="1313765"/>
            <a:ext cx="828040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MÉTODO DE CULTIVO EN AGUA CON AIREACIÓN FORZADA POR BOMBA.</a:t>
            </a:r>
            <a:endParaRPr sz="1800" b="1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Método propuesto por H.F. Hollis (1964),  se lleva a cabo forzando aire por medio de una bomba a través de un pequeño tubo de cobre o plástico con pequeñas perforaciones (1mm), hechas a intervalos de aproximadamente 30 cm.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4" name="Google Shape;544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800" y="3023955"/>
            <a:ext cx="8280399" cy="3645405"/>
          </a:xfrm>
          <a:prstGeom prst="rect">
            <a:avLst/>
          </a:prstGeom>
          <a:noFill/>
          <a:ln w="508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545" name="Google Shape;545;p44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45"/>
          <p:cNvSpPr/>
          <p:nvPr/>
        </p:nvSpPr>
        <p:spPr>
          <a:xfrm>
            <a:off x="0" y="-171400"/>
            <a:ext cx="9144000" cy="6858000"/>
          </a:xfrm>
          <a:prstGeom prst="rect">
            <a:avLst/>
          </a:prstGeom>
          <a:solidFill>
            <a:srgbClr val="73E838">
              <a:alpha val="45490"/>
            </a:srgbClr>
          </a:solidFill>
          <a:ln w="25400" cap="flat" cmpd="sng">
            <a:solidFill>
              <a:srgbClr val="CCC0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45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52" name="Google Shape;552;p45"/>
          <p:cNvCxnSpPr/>
          <p:nvPr/>
        </p:nvCxnSpPr>
        <p:spPr>
          <a:xfrm>
            <a:off x="0" y="1223755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553" name="Google Shape;553;p45"/>
          <p:cNvSpPr/>
          <p:nvPr/>
        </p:nvSpPr>
        <p:spPr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45"/>
          <p:cNvSpPr/>
          <p:nvPr/>
        </p:nvSpPr>
        <p:spPr>
          <a:xfrm>
            <a:off x="431800" y="1358770"/>
            <a:ext cx="828040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800"/>
              <a:buFont typeface="Overlock"/>
              <a:buNone/>
            </a:pPr>
            <a:r>
              <a:rPr lang="es-MX" sz="1800" b="1" i="0" u="none" strike="noStrike" cap="none">
                <a:solidFill>
                  <a:srgbClr val="7030A0"/>
                </a:solidFill>
                <a:latin typeface="Overlock"/>
                <a:ea typeface="Overlock"/>
                <a:cs typeface="Overlock"/>
                <a:sym typeface="Overlock"/>
              </a:rPr>
              <a:t>TÉCNICAS  PRINCIPALES DE CULTIVO HIDROPÓNICO </a:t>
            </a:r>
            <a:r>
              <a:rPr lang="es-MX" sz="1800" b="1">
                <a:solidFill>
                  <a:srgbClr val="7030A0"/>
                </a:solidFill>
                <a:latin typeface="Overlock"/>
                <a:ea typeface="Overlock"/>
                <a:cs typeface="Overlock"/>
                <a:sym typeface="Overlock"/>
              </a:rPr>
              <a:t>A GRAN ESCALA</a:t>
            </a:r>
            <a:r>
              <a:rPr lang="es-MX" sz="1800" b="1" i="0" u="none" strike="noStrike" cap="none">
                <a:solidFill>
                  <a:srgbClr val="7030A0"/>
                </a:solidFill>
                <a:latin typeface="Overlock"/>
                <a:ea typeface="Overlock"/>
                <a:cs typeface="Overlock"/>
                <a:sym typeface="Overlock"/>
              </a:rPr>
              <a:t>:</a:t>
            </a:r>
            <a:endParaRPr sz="1800" b="1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2" indent="-1143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Técnica de cultivo en macetas de Bentley.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2" indent="-1143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Cultivo en tubos verticales.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2" indent="-1143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Técnica de la película nutritiva.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2" indent="-1143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Técnica de la aeroponia.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45"/>
          <p:cNvSpPr/>
          <p:nvPr/>
        </p:nvSpPr>
        <p:spPr>
          <a:xfrm>
            <a:off x="431800" y="3203975"/>
            <a:ext cx="8280400" cy="1154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ctr" anchorCtr="0">
            <a:sp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800"/>
              <a:buFont typeface="Overlock"/>
              <a:buAutoNum type="arabicParenR"/>
            </a:pPr>
            <a:r>
              <a:rPr lang="es-MX" sz="1800" b="1" i="0" u="none" strike="noStrike" cap="none">
                <a:solidFill>
                  <a:srgbClr val="7030A0"/>
                </a:solidFill>
                <a:latin typeface="Overlock"/>
                <a:ea typeface="Overlock"/>
                <a:cs typeface="Overlock"/>
                <a:sym typeface="Overlock"/>
              </a:rPr>
              <a:t>TÉCNICA DE CULTIVO EN MACETAS DE BENTLEY (BENTLEY CONTAINERS SYSTEM)</a:t>
            </a:r>
            <a:endParaRPr sz="1800" b="1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19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utilizan 100 bolsas  de polietileno negro y grueso de 30 cm de diámetro por 45 cm de alto.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45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46"/>
          <p:cNvSpPr/>
          <p:nvPr/>
        </p:nvSpPr>
        <p:spPr>
          <a:xfrm>
            <a:off x="0" y="-171400"/>
            <a:ext cx="9144000" cy="6858000"/>
          </a:xfrm>
          <a:prstGeom prst="rect">
            <a:avLst/>
          </a:prstGeom>
          <a:solidFill>
            <a:srgbClr val="73E838">
              <a:alpha val="45490"/>
            </a:srgbClr>
          </a:solidFill>
          <a:ln w="25400" cap="flat" cmpd="sng">
            <a:solidFill>
              <a:srgbClr val="CCC0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46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63" name="Google Shape;563;p46"/>
          <p:cNvCxnSpPr/>
          <p:nvPr/>
        </p:nvCxnSpPr>
        <p:spPr>
          <a:xfrm>
            <a:off x="0" y="1223755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564" name="Google Shape;564;p46"/>
          <p:cNvSpPr/>
          <p:nvPr/>
        </p:nvSpPr>
        <p:spPr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5" name="Google Shape;565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800" y="1313765"/>
            <a:ext cx="8280399" cy="4994959"/>
          </a:xfrm>
          <a:prstGeom prst="rect">
            <a:avLst/>
          </a:prstGeom>
          <a:noFill/>
          <a:ln w="508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566" name="Google Shape;566;p46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47"/>
          <p:cNvSpPr/>
          <p:nvPr/>
        </p:nvSpPr>
        <p:spPr>
          <a:xfrm>
            <a:off x="0" y="-171400"/>
            <a:ext cx="9144000" cy="6858000"/>
          </a:xfrm>
          <a:prstGeom prst="rect">
            <a:avLst/>
          </a:prstGeom>
          <a:solidFill>
            <a:srgbClr val="73E838">
              <a:alpha val="45490"/>
            </a:srgbClr>
          </a:solidFill>
          <a:ln w="25400" cap="flat" cmpd="sng">
            <a:solidFill>
              <a:srgbClr val="CCC0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47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73" name="Google Shape;573;p47"/>
          <p:cNvCxnSpPr/>
          <p:nvPr/>
        </p:nvCxnSpPr>
        <p:spPr>
          <a:xfrm>
            <a:off x="0" y="547688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574" name="Google Shape;574;p47"/>
          <p:cNvSpPr/>
          <p:nvPr/>
        </p:nvSpPr>
        <p:spPr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47"/>
          <p:cNvSpPr txBox="1"/>
          <p:nvPr/>
        </p:nvSpPr>
        <p:spPr>
          <a:xfrm>
            <a:off x="1376645" y="549275"/>
            <a:ext cx="387043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1">
                <a:solidFill>
                  <a:srgbClr val="7030A0"/>
                </a:solidFill>
                <a:latin typeface="Overlock"/>
                <a:ea typeface="Overlock"/>
                <a:cs typeface="Overlock"/>
                <a:sym typeface="Overlock"/>
              </a:rPr>
              <a:t>2) CULTIVO EN TUBOS VERTICALES</a:t>
            </a:r>
            <a:endParaRPr sz="1800">
              <a:solidFill>
                <a:srgbClr val="703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47"/>
          <p:cNvSpPr/>
          <p:nvPr/>
        </p:nvSpPr>
        <p:spPr>
          <a:xfrm>
            <a:off x="431800" y="908720"/>
            <a:ext cx="8280400" cy="5632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utilizan tubos de polietileno de 15 a 25 cm o pvc de 10 cm de diámetro  de 2 metros de largo pintados de negro.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Rellenados con sustratos ligeros como vermiculita, agrolita, peatt moss o tezontle.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Estos tubos pueden ser soportados verticalmente amarrándolos a la estructura del invernadero o haciéndoles soportes individuales con cintas de madera.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irrigación es a base de riego por goteo, requiriéndose de dos a cuatro litros diarios de solución por tubo.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solución nutritiva. Generalmente no se recircula dejándose drenar de la base de los tubos.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Cada mes a dos meses se da un lavado con agua sola a fin de eliminar sales que pudieran acumularse.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Este sistema es adecuado para cultivos de pequeño porte como fresas, le­chugas, espinacas, acelgas.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47"/>
          <p:cNvSpPr txBox="1"/>
          <p:nvPr/>
        </p:nvSpPr>
        <p:spPr>
          <a:xfrm>
            <a:off x="2411760" y="154099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48"/>
          <p:cNvSpPr/>
          <p:nvPr/>
        </p:nvSpPr>
        <p:spPr>
          <a:xfrm>
            <a:off x="0" y="-171400"/>
            <a:ext cx="9144000" cy="6858000"/>
          </a:xfrm>
          <a:prstGeom prst="rect">
            <a:avLst/>
          </a:prstGeom>
          <a:solidFill>
            <a:srgbClr val="73E838">
              <a:alpha val="45490"/>
            </a:srgbClr>
          </a:solidFill>
          <a:ln w="25400" cap="flat" cmpd="sng">
            <a:solidFill>
              <a:srgbClr val="CCC0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48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84" name="Google Shape;584;p48"/>
          <p:cNvCxnSpPr/>
          <p:nvPr/>
        </p:nvCxnSpPr>
        <p:spPr>
          <a:xfrm>
            <a:off x="0" y="1313765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585" name="Google Shape;585;p48"/>
          <p:cNvSpPr/>
          <p:nvPr/>
        </p:nvSpPr>
        <p:spPr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6" name="Google Shape;586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800" y="1448780"/>
            <a:ext cx="8280400" cy="5130570"/>
          </a:xfrm>
          <a:prstGeom prst="rect">
            <a:avLst/>
          </a:prstGeom>
          <a:noFill/>
          <a:ln w="508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587" name="Google Shape;587;p48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49"/>
          <p:cNvSpPr/>
          <p:nvPr/>
        </p:nvSpPr>
        <p:spPr>
          <a:xfrm>
            <a:off x="0" y="-171400"/>
            <a:ext cx="9144000" cy="6858000"/>
          </a:xfrm>
          <a:prstGeom prst="rect">
            <a:avLst/>
          </a:prstGeom>
          <a:solidFill>
            <a:srgbClr val="73E838">
              <a:alpha val="45490"/>
            </a:srgbClr>
          </a:solidFill>
          <a:ln w="25400" cap="flat" cmpd="sng">
            <a:solidFill>
              <a:srgbClr val="CCC0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49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94" name="Google Shape;594;p49"/>
          <p:cNvCxnSpPr/>
          <p:nvPr/>
        </p:nvCxnSpPr>
        <p:spPr>
          <a:xfrm>
            <a:off x="0" y="1223755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595" name="Google Shape;595;p49"/>
          <p:cNvSpPr/>
          <p:nvPr/>
        </p:nvSpPr>
        <p:spPr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49"/>
          <p:cNvSpPr/>
          <p:nvPr/>
        </p:nvSpPr>
        <p:spPr>
          <a:xfrm>
            <a:off x="139376" y="1358770"/>
            <a:ext cx="44326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800"/>
              <a:buFont typeface="Overlock"/>
              <a:buNone/>
            </a:pPr>
            <a:r>
              <a:rPr lang="es-MX" sz="1800" b="1" i="0" u="none" strike="noStrike" cap="none">
                <a:solidFill>
                  <a:srgbClr val="7030A0"/>
                </a:solidFill>
                <a:latin typeface="Overlock"/>
                <a:ea typeface="Overlock"/>
                <a:cs typeface="Overlock"/>
                <a:sym typeface="Overlock"/>
              </a:rPr>
              <a:t>3) TÉCNICA DE LA PELÍCULA NUTRITIVA</a:t>
            </a:r>
            <a:endParaRPr sz="1800" b="0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49"/>
          <p:cNvSpPr/>
          <p:nvPr/>
        </p:nvSpPr>
        <p:spPr>
          <a:xfrm>
            <a:off x="431800" y="2168860"/>
            <a:ext cx="8280400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técnica de la película nutritiva </a:t>
            </a:r>
            <a:r>
              <a:rPr lang="es-MX" sz="18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(nutrient film technique)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comprende la continua circulación de una película muy delgada de solución nutritiva a través de las raíces de las plantas.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técnica ocupa  tubos de polietileno negro, dobladas de manera especial, por zanjas forradas y recubiertas con polietileno negro o por canalitos hechos con polietileno negro engrapado adecuadamente o  PVC de 4 pulgadas de diámetro.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 plántulas del cultivo elegido se siembran en bloquecitos compactos de  yogurt con peatt- moss, tezontle, tierra de hojas o agrolita, se introduce en el canalito por donde circulará la solución nutritiva.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49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3">
              <a:alphaModFix/>
            </a:blip>
            <a:tile tx="311150" ty="412750" sx="100000" sy="100000" flip="xy" algn="ctr"/>
          </a:blip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5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2" name="Google Shape;142;p5"/>
          <p:cNvCxnSpPr/>
          <p:nvPr/>
        </p:nvCxnSpPr>
        <p:spPr>
          <a:xfrm>
            <a:off x="0" y="142875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143" name="Google Shape;143;p5"/>
          <p:cNvSpPr/>
          <p:nvPr/>
        </p:nvSpPr>
        <p:spPr>
          <a:xfrm>
            <a:off x="701570" y="1538790"/>
            <a:ext cx="3645405" cy="2862322"/>
          </a:xfrm>
          <a:prstGeom prst="rect">
            <a:avLst/>
          </a:prstGeom>
          <a:noFill/>
          <a:ln w="508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REQUERIMIENTOS B</a:t>
            </a:r>
            <a:r>
              <a:rPr lang="es-MX" sz="18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Á</a:t>
            </a: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SICOS PARA LA HIDROPON</a:t>
            </a:r>
            <a:r>
              <a:rPr lang="es-MX" sz="18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Í</a:t>
            </a: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endParaRPr sz="18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Contenedor.</a:t>
            </a:r>
            <a:endParaRPr/>
          </a:p>
          <a:p>
            <a:pPr marL="3429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Los sustratos.</a:t>
            </a:r>
            <a:endParaRPr/>
          </a:p>
          <a:p>
            <a:pPr marL="3429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Condiciones ambientales.</a:t>
            </a:r>
            <a:endParaRPr/>
          </a:p>
          <a:p>
            <a:pPr marL="3429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soluci</a:t>
            </a:r>
            <a:r>
              <a:rPr lang="es-MX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ó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 nutritiva (sales fertilizantes).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5"/>
          <p:cNvSpPr/>
          <p:nvPr/>
        </p:nvSpPr>
        <p:spPr>
          <a:xfrm>
            <a:off x="4572000" y="1583795"/>
            <a:ext cx="4140200" cy="5040560"/>
          </a:xfrm>
          <a:prstGeom prst="roundRect">
            <a:avLst>
              <a:gd name="adj" fmla="val 16667"/>
            </a:avLst>
          </a:prstGeom>
          <a:blipFill rotWithShape="1">
            <a:blip r:embed="rId4">
              <a:alphaModFix/>
            </a:blip>
            <a:tile tx="311150" ty="412750" sx="100000" sy="100000" flip="xy" algn="ctr"/>
          </a:blipFill>
          <a:ln w="508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5" name="Google Shape;145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6585" y="4509120"/>
            <a:ext cx="3330109" cy="2160240"/>
          </a:xfrm>
          <a:prstGeom prst="rect">
            <a:avLst/>
          </a:prstGeom>
          <a:noFill/>
          <a:ln w="508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46" name="Google Shape;146;p5"/>
          <p:cNvSpPr/>
          <p:nvPr/>
        </p:nvSpPr>
        <p:spPr>
          <a:xfrm>
            <a:off x="4572000" y="1988840"/>
            <a:ext cx="414020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Overlock"/>
              <a:buNone/>
            </a:pPr>
            <a:r>
              <a:rPr lang="es-MX" sz="1800" b="1" i="0" u="none" strike="noStrike" cap="none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1) EL CONTENEDOR</a:t>
            </a:r>
            <a:endParaRPr sz="18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el recipiente donde estar</a:t>
            </a:r>
            <a:r>
              <a:rPr lang="es-MX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á</a:t>
            </a:r>
            <a: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sujeta la planta.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Puede ser de concreto, pl</a:t>
            </a:r>
            <a:r>
              <a:rPr lang="es-MX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á</a:t>
            </a:r>
            <a: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stico, pvc, bolsas de polietileno, cajones de madera, recipientes met</a:t>
            </a:r>
            <a:r>
              <a:rPr lang="es-MX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á</a:t>
            </a:r>
            <a: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licos.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5"/>
          <p:cNvSpPr/>
          <p:nvPr/>
        </p:nvSpPr>
        <p:spPr>
          <a:xfrm>
            <a:off x="4797025" y="4554399"/>
            <a:ext cx="3447135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Overlock"/>
              <a:buNone/>
            </a:pPr>
            <a:r>
              <a:rPr lang="es-MX" sz="1800" b="0" i="0" u="none" strike="noStrike" cap="none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FUNCIONES:</a:t>
            </a:r>
            <a:endParaRPr sz="18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Sostener a la planta.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Contener el sustrato y la soluci</a:t>
            </a:r>
            <a:r>
              <a:rPr lang="es-MX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ó</a:t>
            </a:r>
            <a: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 nutritiva.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Proteger la ra</a:t>
            </a:r>
            <a:r>
              <a:rPr lang="es-MX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í</a:t>
            </a:r>
            <a: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 de la luz.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5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50"/>
          <p:cNvSpPr/>
          <p:nvPr/>
        </p:nvSpPr>
        <p:spPr>
          <a:xfrm>
            <a:off x="0" y="-171400"/>
            <a:ext cx="9144000" cy="6858000"/>
          </a:xfrm>
          <a:prstGeom prst="rect">
            <a:avLst/>
          </a:prstGeom>
          <a:solidFill>
            <a:srgbClr val="73E838">
              <a:alpha val="45490"/>
            </a:srgbClr>
          </a:solidFill>
          <a:ln w="25400" cap="flat" cmpd="sng">
            <a:solidFill>
              <a:srgbClr val="CCC0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50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05" name="Google Shape;605;p50"/>
          <p:cNvCxnSpPr/>
          <p:nvPr/>
        </p:nvCxnSpPr>
        <p:spPr>
          <a:xfrm>
            <a:off x="0" y="1223755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606" name="Google Shape;606;p50"/>
          <p:cNvSpPr/>
          <p:nvPr/>
        </p:nvSpPr>
        <p:spPr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7" name="Google Shape;607;p50" descr="C:\WINDOWS\TEMP\\msotw9_temp0.bmp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800" y="1381125"/>
            <a:ext cx="8280399" cy="4927600"/>
          </a:xfrm>
          <a:prstGeom prst="rect">
            <a:avLst/>
          </a:prstGeom>
          <a:noFill/>
          <a:ln w="508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608" name="Google Shape;608;p50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51"/>
          <p:cNvSpPr/>
          <p:nvPr/>
        </p:nvSpPr>
        <p:spPr>
          <a:xfrm>
            <a:off x="0" y="-171400"/>
            <a:ext cx="9144000" cy="6858000"/>
          </a:xfrm>
          <a:prstGeom prst="rect">
            <a:avLst/>
          </a:prstGeom>
          <a:solidFill>
            <a:srgbClr val="73E838">
              <a:alpha val="45490"/>
            </a:srgbClr>
          </a:solidFill>
          <a:ln w="25400" cap="flat" cmpd="sng">
            <a:solidFill>
              <a:srgbClr val="CCC0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51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15" name="Google Shape;615;p51"/>
          <p:cNvCxnSpPr/>
          <p:nvPr/>
        </p:nvCxnSpPr>
        <p:spPr>
          <a:xfrm>
            <a:off x="0" y="1223755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616" name="Google Shape;616;p51"/>
          <p:cNvSpPr/>
          <p:nvPr/>
        </p:nvSpPr>
        <p:spPr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7" name="Google Shape;617;p51" descr="C:\WINDOWS\TEMP\\msotw9_temp0.bmp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800" y="1403775"/>
            <a:ext cx="8280400" cy="4904950"/>
          </a:xfrm>
          <a:prstGeom prst="rect">
            <a:avLst/>
          </a:prstGeom>
          <a:noFill/>
          <a:ln w="508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618" name="Google Shape;618;p51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52"/>
          <p:cNvSpPr/>
          <p:nvPr/>
        </p:nvSpPr>
        <p:spPr>
          <a:xfrm>
            <a:off x="0" y="-171400"/>
            <a:ext cx="9144000" cy="6858000"/>
          </a:xfrm>
          <a:prstGeom prst="rect">
            <a:avLst/>
          </a:prstGeom>
          <a:solidFill>
            <a:srgbClr val="73E838">
              <a:alpha val="45490"/>
            </a:srgbClr>
          </a:solidFill>
          <a:ln w="25400" cap="flat" cmpd="sng">
            <a:solidFill>
              <a:srgbClr val="CCC0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" name="Google Shape;624;p52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25" name="Google Shape;625;p52"/>
          <p:cNvCxnSpPr/>
          <p:nvPr/>
        </p:nvCxnSpPr>
        <p:spPr>
          <a:xfrm>
            <a:off x="0" y="1223755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626" name="Google Shape;626;p52"/>
          <p:cNvSpPr/>
          <p:nvPr/>
        </p:nvSpPr>
        <p:spPr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MX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7" name="Google Shape;627;p52"/>
          <p:cNvSpPr/>
          <p:nvPr/>
        </p:nvSpPr>
        <p:spPr>
          <a:xfrm>
            <a:off x="431800" y="1216787"/>
            <a:ext cx="8280400" cy="1154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4) AEROPONIA</a:t>
            </a:r>
            <a:endParaRPr sz="1800" b="1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aeroponia se caracteriza porque las raíces de las plantas crecen en el aire, siendo nebulizadas periódica­mente con solución nutritiva. 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8" name="Google Shape;628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800" y="2362200"/>
            <a:ext cx="8280400" cy="4127140"/>
          </a:xfrm>
          <a:prstGeom prst="rect">
            <a:avLst/>
          </a:prstGeom>
          <a:noFill/>
          <a:ln w="508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629" name="Google Shape;629;p52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3">
              <a:alphaModFix/>
            </a:blip>
            <a:tile tx="311150" ty="412750" sx="100000" sy="100000" flip="xy" algn="ctr"/>
          </a:blip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6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5" name="Google Shape;155;p6"/>
          <p:cNvCxnSpPr/>
          <p:nvPr/>
        </p:nvCxnSpPr>
        <p:spPr>
          <a:xfrm>
            <a:off x="0" y="142875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156" name="Google Shape;156;p6"/>
          <p:cNvSpPr/>
          <p:nvPr/>
        </p:nvSpPr>
        <p:spPr>
          <a:xfrm>
            <a:off x="431800" y="1645910"/>
            <a:ext cx="4140200" cy="4524315"/>
          </a:xfrm>
          <a:prstGeom prst="rect">
            <a:avLst/>
          </a:prstGeom>
          <a:noFill/>
          <a:ln w="508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BOLSAS DE POLIETILENO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Bolsa para Vivero de 30 x 30 centímetros. Calibre 600 con capacidad de 5.68 litros, 35 piezas/Kg.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Bolsa para Vivero de 34 x 34 centímetros. Calibre 600 con capacidad de 9.46 litros, 28 piezas/Kg.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Bolsa para Vivero de 40 x 40 centímetros. Calibre 700 con capacidad de 15.14 litros, 17 piezas/Kg.</a:t>
            </a:r>
            <a:endParaRPr sz="1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" name="Google Shape;157;p6" descr="http://www.cosmiplas.com/img/vivero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12060" y="1628800"/>
            <a:ext cx="3375375" cy="1980220"/>
          </a:xfrm>
          <a:prstGeom prst="rect">
            <a:avLst/>
          </a:prstGeom>
          <a:noFill/>
          <a:ln w="508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58" name="Google Shape;158;p6"/>
          <p:cNvSpPr txBox="1"/>
          <p:nvPr/>
        </p:nvSpPr>
        <p:spPr>
          <a:xfrm>
            <a:off x="4887035" y="4277400"/>
            <a:ext cx="3825165" cy="2031325"/>
          </a:xfrm>
          <a:prstGeom prst="rect">
            <a:avLst/>
          </a:prstGeom>
          <a:noFill/>
          <a:ln w="508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CARACTERISTICAS: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color negro calibre 700, tratadas contra rayos ultravioleta para tener una durabilidad de 4 ciclos de cultivo, estas deben tener de 6  perforaciones de 0.5 cm de diámetro.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6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3">
              <a:alphaModFix/>
            </a:blip>
            <a:tile tx="311150" ty="412750" sx="100000" sy="100000" flip="xy" algn="ctr"/>
          </a:blip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7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6" name="Google Shape;166;p7"/>
          <p:cNvCxnSpPr/>
          <p:nvPr/>
        </p:nvCxnSpPr>
        <p:spPr>
          <a:xfrm>
            <a:off x="0" y="1313765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167" name="Google Shape;167;p7"/>
          <p:cNvSpPr/>
          <p:nvPr/>
        </p:nvSpPr>
        <p:spPr>
          <a:xfrm>
            <a:off x="836585" y="1310281"/>
            <a:ext cx="7470830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CONTENEDORES DE MADERA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Deben tener las siguientes dimensiones: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Largo: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dependiendo de la superficie del invernadero.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Ancho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de 0.3 a 1 metro.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Alto: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menos de 25 cm.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Estos deben estar impermeabilizados con plástico negro de calibre 10 </a:t>
            </a:r>
            <a:endParaRPr/>
          </a:p>
        </p:txBody>
      </p:sp>
      <p:pic>
        <p:nvPicPr>
          <p:cNvPr id="168" name="Google Shape;168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6595" y="4149080"/>
            <a:ext cx="7290810" cy="2429674"/>
          </a:xfrm>
          <a:prstGeom prst="rect">
            <a:avLst/>
          </a:prstGeom>
          <a:noFill/>
          <a:ln w="635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69" name="Google Shape;169;p7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3">
              <a:alphaModFix amt="67000"/>
            </a:blip>
            <a:tile tx="311150" ty="412750" sx="100000" sy="100000" flip="xy" algn="ctr"/>
          </a:blip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8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6" name="Google Shape;176;p8"/>
          <p:cNvCxnSpPr/>
          <p:nvPr/>
        </p:nvCxnSpPr>
        <p:spPr>
          <a:xfrm>
            <a:off x="0" y="142875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177" name="Google Shape;177;p8"/>
          <p:cNvSpPr/>
          <p:nvPr/>
        </p:nvSpPr>
        <p:spPr>
          <a:xfrm>
            <a:off x="305850" y="1322945"/>
            <a:ext cx="80556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SzPts val="2000"/>
              <a:buFont typeface="Overlock"/>
              <a:buNone/>
            </a:pPr>
            <a:r>
              <a:rPr lang="es-MX" sz="2000" b="1" i="0" u="none" strike="noStrike" cap="none">
                <a:solidFill>
                  <a:srgbClr val="974806"/>
                </a:solidFill>
                <a:latin typeface="Overlock"/>
                <a:ea typeface="Overlock"/>
                <a:cs typeface="Overlock"/>
                <a:sym typeface="Overlock"/>
              </a:rPr>
              <a:t>2) SUSTRATOS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Son todos los materiales s</a:t>
            </a:r>
            <a:r>
              <a:rPr lang="es-MX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ó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lidos distintos de los suelos  naturales.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8"/>
          <p:cNvSpPr/>
          <p:nvPr/>
        </p:nvSpPr>
        <p:spPr>
          <a:xfrm>
            <a:off x="206515" y="1859339"/>
            <a:ext cx="3915435" cy="2862322"/>
          </a:xfrm>
          <a:prstGeom prst="rect">
            <a:avLst/>
          </a:prstGeom>
          <a:noFill/>
          <a:ln w="4445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rgbClr val="974806"/>
                </a:solidFill>
                <a:latin typeface="Arial"/>
                <a:ea typeface="Arial"/>
                <a:cs typeface="Arial"/>
                <a:sym typeface="Arial"/>
              </a:rPr>
              <a:t>CARACTERÍSTICAS</a:t>
            </a:r>
            <a:endParaRPr sz="1800" b="1" i="0" u="none" strike="noStrike" cap="none">
              <a:solidFill>
                <a:srgbClr val="97480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Buen drenaje.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Baja densidad y porosidad.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Uniformidad en tamaño.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Capacidad de intercambio cationico.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 apropiado 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Libre de enfermedades, malezas y  sustancias toxicas.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Disponibilidad y bajo costo 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9" name="Google Shape;179;p8" descr="http://www.hydroenvironment.com.mx/catalogo/images/2_thychs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6516" y="5139190"/>
            <a:ext cx="3825424" cy="1440160"/>
          </a:xfrm>
          <a:prstGeom prst="rect">
            <a:avLst/>
          </a:prstGeom>
          <a:noFill/>
          <a:ln w="508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80" name="Google Shape;180;p8"/>
          <p:cNvSpPr/>
          <p:nvPr/>
        </p:nvSpPr>
        <p:spPr>
          <a:xfrm>
            <a:off x="4432301" y="2540000"/>
            <a:ext cx="4711699" cy="2031325"/>
          </a:xfrm>
          <a:prstGeom prst="rect">
            <a:avLst/>
          </a:prstGeom>
          <a:noFill/>
          <a:ln w="508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1">
                <a:solidFill>
                  <a:srgbClr val="974806"/>
                </a:solidFill>
                <a:latin typeface="Arial"/>
                <a:ea typeface="Arial"/>
                <a:cs typeface="Arial"/>
                <a:sym typeface="Arial"/>
              </a:rPr>
              <a:t>LOS SUSTRATOS CUMPLEN LA SIG. FUNCIONES: </a:t>
            </a:r>
            <a:endParaRPr sz="1800" b="1">
              <a:solidFill>
                <a:srgbClr val="97480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Sirven de soporte y  anclaje a la raíz. 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Aporta oxigeno. 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Retienen humedad.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parte de la decoración. 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MX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Nutre a la planta. </a:t>
            </a:r>
            <a:r>
              <a:rPr lang="es-MX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8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3">
              <a:alphaModFix amt="67000"/>
            </a:blip>
            <a:tile tx="311150" ty="412750" sx="100000" sy="100000" flip="xy" algn="ctr"/>
          </a:blip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9"/>
          <p:cNvSpPr txBox="1">
            <a:spLocks noGrp="1"/>
          </p:cNvSpPr>
          <p:nvPr>
            <p:ph type="ftr" idx="4294967295"/>
          </p:nvPr>
        </p:nvSpPr>
        <p:spPr>
          <a:xfrm>
            <a:off x="5994400" y="630872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Ing. Pilar Guadalupe Ríos Velazquez 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8" name="Google Shape;188;p9"/>
          <p:cNvCxnSpPr/>
          <p:nvPr/>
        </p:nvCxnSpPr>
        <p:spPr>
          <a:xfrm>
            <a:off x="0" y="1428750"/>
            <a:ext cx="9144000" cy="1587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189" name="Google Shape;189;p9"/>
          <p:cNvSpPr txBox="1"/>
          <p:nvPr/>
        </p:nvSpPr>
        <p:spPr>
          <a:xfrm>
            <a:off x="1916705" y="1448780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9"/>
          <p:cNvSpPr/>
          <p:nvPr/>
        </p:nvSpPr>
        <p:spPr>
          <a:xfrm>
            <a:off x="749300" y="2095500"/>
            <a:ext cx="6525465" cy="369332"/>
          </a:xfrm>
          <a:prstGeom prst="rect">
            <a:avLst/>
          </a:prstGeom>
          <a:noFill/>
          <a:ln w="508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1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El sig. Cuadro presenta las características de un sustrato ideal</a:t>
            </a:r>
            <a:endParaRPr sz="1800" b="1" i="0" u="none" strike="noStrike" cap="none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graphicFrame>
        <p:nvGraphicFramePr>
          <p:cNvPr id="191" name="Google Shape;191;p9"/>
          <p:cNvGraphicFramePr/>
          <p:nvPr/>
        </p:nvGraphicFramePr>
        <p:xfrm>
          <a:off x="438150" y="2762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{AF7BB213-2D44-4B19-B977-D7D14618B42E}</a:tableStyleId>
              </a:tblPr>
              <a:tblGrid>
                <a:gridCol w="2139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7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4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1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3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0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Overlock"/>
                          <a:ea typeface="Overlock"/>
                          <a:cs typeface="Overlock"/>
                          <a:sym typeface="Overlock"/>
                        </a:rPr>
                        <a:t>sustrato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Overlock"/>
                          <a:ea typeface="Overlock"/>
                          <a:cs typeface="Overlock"/>
                          <a:sym typeface="Overlock"/>
                        </a:rPr>
                        <a:t>Porosidad total 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Overlock"/>
                          <a:ea typeface="Overlock"/>
                          <a:cs typeface="Overlock"/>
                          <a:sym typeface="Overlock"/>
                        </a:rPr>
                        <a:t>Capacidad retención agua 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Overlock"/>
                          <a:ea typeface="Overlock"/>
                          <a:cs typeface="Overlock"/>
                          <a:sym typeface="Overlock"/>
                        </a:rPr>
                        <a:t>aire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Overlock"/>
                          <a:ea typeface="Overlock"/>
                          <a:cs typeface="Overlock"/>
                          <a:sym typeface="Overlock"/>
                        </a:rPr>
                        <a:t>Agua disponible a la planta 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Overlock"/>
                          <a:ea typeface="Overlock"/>
                          <a:cs typeface="Overlock"/>
                          <a:sym typeface="Overlock"/>
                        </a:rPr>
                        <a:t>Peso humedad kg/litro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Overlock"/>
                          <a:ea typeface="Overlock"/>
                          <a:cs typeface="Overlock"/>
                          <a:sym typeface="Overlock"/>
                        </a:rPr>
                        <a:t>Peatt moss/perlita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70-85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55-70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10-20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&gt;30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1-1.5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Overlock"/>
                          <a:ea typeface="Overlock"/>
                          <a:cs typeface="Overlock"/>
                          <a:sym typeface="Overlock"/>
                        </a:rPr>
                        <a:t>Mezcla peatt moss, arena, tierra de hoja 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73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62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44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1.14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2" name="Google Shape;192;p9"/>
          <p:cNvSpPr/>
          <p:nvPr/>
        </p:nvSpPr>
        <p:spPr>
          <a:xfrm>
            <a:off x="704850" y="4495800"/>
            <a:ext cx="7200540" cy="1477328"/>
          </a:xfrm>
          <a:prstGeom prst="rect">
            <a:avLst/>
          </a:prstGeom>
          <a:noFill/>
          <a:ln w="508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verlock"/>
              <a:buNone/>
            </a:pPr>
            <a:r>
              <a:rPr lang="es-MX" sz="1800" b="1" i="0" u="none" strike="noStrike" cap="non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EJEMPLOS DE MEZCLAS DE SUSTRATOS CON BUEN RESULTADO: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rgbClr val="974806"/>
                </a:solidFill>
                <a:latin typeface="Arial"/>
                <a:ea typeface="Arial"/>
                <a:cs typeface="Arial"/>
                <a:sym typeface="Arial"/>
              </a:rPr>
              <a:t>Mezcla 1: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tierra de hoja, peatt-moss, tezontle o arena. 1:1:1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rgbClr val="974806"/>
                </a:solidFill>
                <a:latin typeface="Arial"/>
                <a:ea typeface="Arial"/>
                <a:cs typeface="Arial"/>
                <a:sym typeface="Arial"/>
              </a:rPr>
              <a:t>Mezcla 2: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tierra de hoja, peatt-moss, tezontle o agrolita. 3:1:1.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rgbClr val="974806"/>
                </a:solidFill>
                <a:latin typeface="Arial"/>
                <a:ea typeface="Arial"/>
                <a:cs typeface="Arial"/>
                <a:sym typeface="Arial"/>
              </a:rPr>
              <a:t>Mezcla 3: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Tierra de hoja, tezontle 4:1.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rgbClr val="974806"/>
                </a:solidFill>
                <a:latin typeface="Arial"/>
                <a:ea typeface="Arial"/>
                <a:cs typeface="Arial"/>
                <a:sym typeface="Arial"/>
              </a:rPr>
              <a:t>Mezcla  4: </a:t>
            </a:r>
            <a:r>
              <a:rPr lang="es-MX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Peatt-moss, Tezontle 2:1.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9"/>
          <p:cNvSpPr txBox="1"/>
          <p:nvPr/>
        </p:nvSpPr>
        <p:spPr>
          <a:xfrm>
            <a:off x="482600" y="1562100"/>
            <a:ext cx="29700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1">
                <a:solidFill>
                  <a:srgbClr val="974806"/>
                </a:solidFill>
                <a:latin typeface="Arial"/>
                <a:ea typeface="Arial"/>
                <a:cs typeface="Arial"/>
                <a:sym typeface="Arial"/>
              </a:rPr>
              <a:t>EL SUSTRATO IDEAL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9"/>
          <p:cNvSpPr txBox="1"/>
          <p:nvPr/>
        </p:nvSpPr>
        <p:spPr>
          <a:xfrm>
            <a:off x="2411760" y="413665"/>
            <a:ext cx="50304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0000"/>
                </a:solidFill>
                <a:latin typeface="Overlock"/>
                <a:ea typeface="Overlock"/>
                <a:cs typeface="Overlock"/>
                <a:sym typeface="Overlock"/>
              </a:rPr>
              <a:t>HUERTOS URBANOS Y COSECHA DE AGUA </a:t>
            </a:r>
            <a:endParaRPr sz="1800">
              <a:solidFill>
                <a:srgbClr val="FF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lantilla 4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3203</Words>
  <Application>Microsoft Office PowerPoint</Application>
  <PresentationFormat>Presentación en pantalla (4:3)</PresentationFormat>
  <Paragraphs>763</Paragraphs>
  <Slides>52</Slides>
  <Notes>52</Notes>
  <HiddenSlides>1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52</vt:i4>
      </vt:variant>
    </vt:vector>
  </HeadingPairs>
  <TitlesOfParts>
    <vt:vector size="60" baseType="lpstr">
      <vt:lpstr>Overlock</vt:lpstr>
      <vt:lpstr>Times New Roman</vt:lpstr>
      <vt:lpstr>Cambria</vt:lpstr>
      <vt:lpstr>Arial Black</vt:lpstr>
      <vt:lpstr>Algerian</vt:lpstr>
      <vt:lpstr>Calibri</vt:lpstr>
      <vt:lpstr>Arial</vt:lpstr>
      <vt:lpstr>plantilla 4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MARY BOLAÑOS</dc:creator>
  <cp:lastModifiedBy>MARY BOLAÑOS</cp:lastModifiedBy>
  <cp:revision>1</cp:revision>
  <dcterms:modified xsi:type="dcterms:W3CDTF">2020-10-12T16:01:14Z</dcterms:modified>
</cp:coreProperties>
</file>