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Dar a conocer el proyecto de  manera directa con los pequeños emprendedores del barrio, colonia o pueblos, con el fin de que se integren a PILARES</a:t>
            </a:r>
            <a:endParaRPr/>
          </a:p>
        </p:txBody>
      </p:sp>
      <p:sp>
        <p:nvSpPr>
          <p:cNvPr id="150" name="Google Shape;15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algn="tl" flip="xy" tx="-31750" sx="100000" ty="-120650" sy="100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3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3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" dir="5400000" dist="127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" name="Google Shape;22;p2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23" name="Google Shape;23;p23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" name="Google Shape;24;p23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" name="Google Shape;25;p23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6" name="Google Shape;26;p23"/>
          <p:cNvSpPr txBox="1"/>
          <p:nvPr>
            <p:ph type="ctrTitle"/>
          </p:nvPr>
        </p:nvSpPr>
        <p:spPr>
          <a:xfrm>
            <a:off x="1561708" y="2091263"/>
            <a:ext cx="9068586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Gothic"/>
              <a:buNone/>
              <a:defRPr b="0" sz="7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" type="subTitle"/>
          </p:nvPr>
        </p:nvSpPr>
        <p:spPr>
          <a:xfrm>
            <a:off x="1562100" y="4682062"/>
            <a:ext cx="9070848" cy="457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23"/>
          <p:cNvSpPr txBox="1"/>
          <p:nvPr>
            <p:ph idx="10" type="dt"/>
          </p:nvPr>
        </p:nvSpPr>
        <p:spPr>
          <a:xfrm>
            <a:off x="5318760" y="1341255"/>
            <a:ext cx="1554480" cy="5272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1" type="ftr"/>
          </p:nvPr>
        </p:nvSpPr>
        <p:spPr>
          <a:xfrm>
            <a:off x="1453896" y="5212080"/>
            <a:ext cx="5905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3"/>
          <p:cNvSpPr txBox="1"/>
          <p:nvPr>
            <p:ph idx="12" type="sldNum"/>
          </p:nvPr>
        </p:nvSpPr>
        <p:spPr>
          <a:xfrm>
            <a:off x="8606919" y="5212080"/>
            <a:ext cx="2111881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4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4"/>
          <p:cNvSpPr txBox="1"/>
          <p:nvPr>
            <p:ph idx="1" type="body"/>
          </p:nvPr>
        </p:nvSpPr>
        <p:spPr>
          <a:xfrm rot="5400000">
            <a:off x="4130040" y="-960120"/>
            <a:ext cx="393192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34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4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4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5"/>
          <p:cNvSpPr txBox="1"/>
          <p:nvPr>
            <p:ph type="title"/>
          </p:nvPr>
        </p:nvSpPr>
        <p:spPr>
          <a:xfrm rot="5400000">
            <a:off x="7543800" y="2209800"/>
            <a:ext cx="52578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5"/>
          <p:cNvSpPr txBox="1"/>
          <p:nvPr>
            <p:ph idx="1" type="body"/>
          </p:nvPr>
        </p:nvSpPr>
        <p:spPr>
          <a:xfrm rot="5400000">
            <a:off x="2247900" y="-647700"/>
            <a:ext cx="5257800" cy="80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5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5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5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ontenido" type="obj">
  <p:cSld name="OBJECT">
    <p:bg>
      <p:bgPr>
        <a:solidFill>
          <a:schemeClr val="dk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" type="body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7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7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7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ontenido" type="obj">
  <p:cSld name="OBJECT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" type="body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4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showMasterSp="0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 amt="40000"/>
            </a:blip>
            <a:tile algn="tl" flip="xy" tx="-31750" sx="100000" ty="-120650" sy="100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5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5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5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" dir="5400000" dist="127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25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43" name="Google Shape;43;p25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" name="Google Shape;44;p25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" name="Google Shape;45;p25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FEFEFE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46" name="Google Shape;46;p25"/>
          <p:cNvSpPr txBox="1"/>
          <p:nvPr>
            <p:ph type="title"/>
          </p:nvPr>
        </p:nvSpPr>
        <p:spPr>
          <a:xfrm>
            <a:off x="1563623" y="2094309"/>
            <a:ext cx="9070848" cy="2587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Gothic"/>
              <a:buNone/>
              <a:defRPr b="0" sz="7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" type="body"/>
          </p:nvPr>
        </p:nvSpPr>
        <p:spPr>
          <a:xfrm>
            <a:off x="1563624" y="4682062"/>
            <a:ext cx="9070848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5"/>
          <p:cNvSpPr txBox="1"/>
          <p:nvPr>
            <p:ph idx="10" type="dt"/>
          </p:nvPr>
        </p:nvSpPr>
        <p:spPr>
          <a:xfrm>
            <a:off x="5321808" y="1344502"/>
            <a:ext cx="15544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5"/>
          <p:cNvSpPr txBox="1"/>
          <p:nvPr>
            <p:ph idx="11" type="ftr"/>
          </p:nvPr>
        </p:nvSpPr>
        <p:spPr>
          <a:xfrm>
            <a:off x="1453896" y="5212080"/>
            <a:ext cx="59070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2" type="sldNum"/>
          </p:nvPr>
        </p:nvSpPr>
        <p:spPr>
          <a:xfrm>
            <a:off x="8604504" y="5212080"/>
            <a:ext cx="2112264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8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" type="body"/>
          </p:nvPr>
        </p:nvSpPr>
        <p:spPr>
          <a:xfrm>
            <a:off x="106680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54" name="Google Shape;54;p28"/>
          <p:cNvSpPr txBox="1"/>
          <p:nvPr>
            <p:ph idx="2" type="body"/>
          </p:nvPr>
        </p:nvSpPr>
        <p:spPr>
          <a:xfrm>
            <a:off x="637032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55" name="Google Shape;55;p28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106984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1069848" y="2755898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62" name="Google Shape;62;p29"/>
          <p:cNvSpPr txBox="1"/>
          <p:nvPr>
            <p:ph idx="3" type="body"/>
          </p:nvPr>
        </p:nvSpPr>
        <p:spPr>
          <a:xfrm>
            <a:off x="637336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29"/>
          <p:cNvSpPr txBox="1"/>
          <p:nvPr>
            <p:ph idx="4" type="body"/>
          </p:nvPr>
        </p:nvSpPr>
        <p:spPr>
          <a:xfrm>
            <a:off x="6373368" y="2756581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64" name="Google Shape;64;p29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leyenda" showMasterSp="0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2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2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2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2"/>
          <p:cNvSpPr txBox="1"/>
          <p:nvPr>
            <p:ph type="title"/>
          </p:nvPr>
        </p:nvSpPr>
        <p:spPr>
          <a:xfrm>
            <a:off x="9296400" y="607392"/>
            <a:ext cx="243078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 b="0" sz="28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" type="body"/>
          </p:nvPr>
        </p:nvSpPr>
        <p:spPr>
          <a:xfrm>
            <a:off x="790575" y="704850"/>
            <a:ext cx="756285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900"/>
              <a:buChar char="•"/>
              <a:defRPr sz="1900"/>
            </a:lvl1pPr>
            <a:lvl2pPr indent="-3302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82" name="Google Shape;82;p32"/>
          <p:cNvSpPr txBox="1"/>
          <p:nvPr>
            <p:ph idx="2" type="body"/>
          </p:nvPr>
        </p:nvSpPr>
        <p:spPr>
          <a:xfrm>
            <a:off x="9296400" y="2286000"/>
            <a:ext cx="2430780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3" name="Google Shape;83;p32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 txBox="1"/>
          <p:nvPr>
            <p:ph idx="11" type="ftr"/>
          </p:nvPr>
        </p:nvSpPr>
        <p:spPr>
          <a:xfrm>
            <a:off x="3439158" y="6214535"/>
            <a:ext cx="5184648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2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86" name="Google Shape;86;p32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cap="sq" cmpd="sng" w="9525">
            <a:solidFill>
              <a:srgbClr val="FEFEF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leyenda" showMasterSp="0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lt1"/>
          </a:solidFill>
          <a:ln cap="sq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33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3"/>
          <p:cNvSpPr txBox="1"/>
          <p:nvPr>
            <p:ph type="title"/>
          </p:nvPr>
        </p:nvSpPr>
        <p:spPr>
          <a:xfrm>
            <a:off x="9296400" y="603504"/>
            <a:ext cx="2432304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3"/>
          <p:cNvSpPr/>
          <p:nvPr>
            <p:ph idx="2" type="pic"/>
          </p:nvPr>
        </p:nvSpPr>
        <p:spPr>
          <a:xfrm>
            <a:off x="228599" y="237744"/>
            <a:ext cx="8601076" cy="6382512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2" name="Google Shape;92;p33"/>
          <p:cNvSpPr txBox="1"/>
          <p:nvPr>
            <p:ph idx="1" type="body"/>
          </p:nvPr>
        </p:nvSpPr>
        <p:spPr>
          <a:xfrm>
            <a:off x="9296400" y="2286000"/>
            <a:ext cx="2432304" cy="3502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3" name="Google Shape;93;p33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3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2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2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b="0" i="0" sz="4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2"/>
          <p:cNvSpPr txBox="1"/>
          <p:nvPr>
            <p:ph idx="1" type="body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EEAE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22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22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6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6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entury Gothic"/>
              <a:buNone/>
              <a:defRPr b="0" i="0" sz="4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2" name="Google Shape;112;p26"/>
          <p:cNvSpPr txBox="1"/>
          <p:nvPr>
            <p:ph idx="1" type="body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86A794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6A79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3" name="Google Shape;113;p26"/>
          <p:cNvSpPr txBox="1"/>
          <p:nvPr>
            <p:ph idx="10" type="dt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4" name="Google Shape;114;p26"/>
          <p:cNvSpPr txBox="1"/>
          <p:nvPr>
            <p:ph idx="11" type="ftr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5" name="Google Shape;115;p26"/>
          <p:cNvSpPr txBox="1"/>
          <p:nvPr>
            <p:ph idx="12" type="sldNum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19.jpg"/><Relationship Id="rId5" Type="http://schemas.openxmlformats.org/officeDocument/2006/relationships/image" Target="../media/image2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Relationship Id="rId4" Type="http://schemas.openxmlformats.org/officeDocument/2006/relationships/image" Target="../media/image3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Relationship Id="rId4" Type="http://schemas.openxmlformats.org/officeDocument/2006/relationships/image" Target="../media/image3.jpg"/><Relationship Id="rId5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8" name="Google Shape;128;p1"/>
          <p:cNvSpPr/>
          <p:nvPr/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"/>
          <p:cNvSpPr/>
          <p:nvPr/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lt1"/>
          </a:solidFill>
          <a:ln cap="sq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137" y="1221436"/>
            <a:ext cx="5533639" cy="42781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"/>
          <p:cNvSpPr/>
          <p:nvPr/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" dir="5400000" dist="127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3" name="Google Shape;133;p1"/>
          <p:cNvCxnSpPr/>
          <p:nvPr/>
        </p:nvCxnSpPr>
        <p:spPr>
          <a:xfrm>
            <a:off x="3252137" y="640855"/>
            <a:ext cx="0" cy="64008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4" name="Google Shape;134;p1"/>
          <p:cNvCxnSpPr/>
          <p:nvPr/>
        </p:nvCxnSpPr>
        <p:spPr>
          <a:xfrm>
            <a:off x="4943777" y="640855"/>
            <a:ext cx="0" cy="64008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5" name="Google Shape;135;p1"/>
          <p:cNvCxnSpPr/>
          <p:nvPr/>
        </p:nvCxnSpPr>
        <p:spPr>
          <a:xfrm>
            <a:off x="3252137" y="1286150"/>
            <a:ext cx="1691640" cy="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6" name="Google Shape;136;p1"/>
          <p:cNvSpPr txBox="1"/>
          <p:nvPr>
            <p:ph idx="1" type="subTitle"/>
          </p:nvPr>
        </p:nvSpPr>
        <p:spPr>
          <a:xfrm>
            <a:off x="8486872" y="3360487"/>
            <a:ext cx="3238829" cy="1496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TALLER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HUERTOS URBANOS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COSECHA DE AGUA DE LLUVIA</a:t>
            </a:r>
            <a:endParaRPr/>
          </a:p>
        </p:txBody>
      </p:sp>
      <p:sp>
        <p:nvSpPr>
          <p:cNvPr id="137" name="Google Shape;137;p1"/>
          <p:cNvSpPr txBox="1"/>
          <p:nvPr>
            <p:ph type="ctrTitle"/>
          </p:nvPr>
        </p:nvSpPr>
        <p:spPr>
          <a:xfrm>
            <a:off x="8560353" y="428054"/>
            <a:ext cx="3238500" cy="3252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r>
              <a:rPr lang="es-MX" sz="3600"/>
              <a:t>AHORRA, GANA DINERO Y MEJORA TU SALUD CREANDO UN HUERTO</a:t>
            </a:r>
            <a:endParaRPr/>
          </a:p>
        </p:txBody>
      </p:sp>
      <p:sp>
        <p:nvSpPr>
          <p:cNvPr id="138" name="Google Shape;138;p1"/>
          <p:cNvSpPr txBox="1"/>
          <p:nvPr/>
        </p:nvSpPr>
        <p:spPr>
          <a:xfrm>
            <a:off x="8560188" y="4953511"/>
            <a:ext cx="3238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MX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Bolaños Granados Norma Ixtlixochitl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MX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Blas Hermenegildo Sandra Luz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Delgado Carranza Arnulfo</a:t>
            </a:r>
            <a:endParaRPr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Hernández Cruz Lorena </a:t>
            </a:r>
            <a:endParaRPr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Hernández Gómez Eduardo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Santos Olvera Wendy Sarahi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3">
              <a:alphaModFix amt="45000"/>
            </a:blip>
            <a:tile algn="tl" flip="xy" tx="-31750" sx="100000" ty="-120650" sy="100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4" name="Google Shape;224;p10"/>
          <p:cNvGrpSpPr/>
          <p:nvPr/>
        </p:nvGrpSpPr>
        <p:grpSpPr>
          <a:xfrm>
            <a:off x="5135880" y="1267730"/>
            <a:ext cx="1920240" cy="731520"/>
            <a:chOff x="4828372" y="1267730"/>
            <a:chExt cx="2227748" cy="731520"/>
          </a:xfrm>
        </p:grpSpPr>
        <p:sp>
          <p:nvSpPr>
            <p:cNvPr id="225" name="Google Shape;225;p10"/>
            <p:cNvSpPr/>
            <p:nvPr/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127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26" name="Google Shape;226;p10"/>
            <p:cNvGrpSpPr/>
            <p:nvPr/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227" name="Google Shape;227;p10"/>
              <p:cNvCxnSpPr/>
              <p:nvPr/>
            </p:nvCxnSpPr>
            <p:spPr>
              <a:xfrm>
                <a:off x="5318306" y="1386268"/>
                <a:ext cx="0" cy="640080"/>
              </a:xfrm>
              <a:prstGeom prst="straightConnector1">
                <a:avLst/>
              </a:prstGeom>
              <a:solidFill>
                <a:srgbClr val="FEFEFE"/>
              </a:solidFill>
              <a:ln cap="flat" cmpd="sng" w="952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8" name="Google Shape;228;p10"/>
              <p:cNvCxnSpPr/>
              <p:nvPr/>
            </p:nvCxnSpPr>
            <p:spPr>
              <a:xfrm>
                <a:off x="6885637" y="1386268"/>
                <a:ext cx="0" cy="640080"/>
              </a:xfrm>
              <a:prstGeom prst="straightConnector1">
                <a:avLst/>
              </a:prstGeom>
              <a:solidFill>
                <a:srgbClr val="FEFEFE"/>
              </a:solidFill>
              <a:ln cap="flat" cmpd="sng" w="952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9" name="Google Shape;229;p10"/>
              <p:cNvCxnSpPr/>
              <p:nvPr/>
            </p:nvCxnSpPr>
            <p:spPr>
              <a:xfrm>
                <a:off x="5318306" y="2031563"/>
                <a:ext cx="1567331" cy="0"/>
              </a:xfrm>
              <a:prstGeom prst="straightConnector1">
                <a:avLst/>
              </a:prstGeom>
              <a:solidFill>
                <a:srgbClr val="FEFEFE"/>
              </a:solidFill>
              <a:ln cap="flat" cmpd="sng" w="952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descr="Flores brillantes" id="230" name="Google Shape;23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0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"/>
          <p:cNvSpPr txBox="1"/>
          <p:nvPr>
            <p:ph type="title"/>
          </p:nvPr>
        </p:nvSpPr>
        <p:spPr>
          <a:xfrm>
            <a:off x="1856446" y="1924031"/>
            <a:ext cx="8887756" cy="1883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Gothic"/>
              <a:buNone/>
            </a:pPr>
            <a:r>
              <a:rPr lang="es-MX" sz="4400"/>
              <a:t>LA PRODUCCIÓN EN EL HUERTO  EN 4 MESES.</a:t>
            </a:r>
            <a:endParaRPr sz="4400"/>
          </a:p>
        </p:txBody>
      </p:sp>
      <p:sp>
        <p:nvSpPr>
          <p:cNvPr id="234" name="Google Shape;234;p10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" dir="5400000" dist="127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5" name="Google Shape;235;p10"/>
          <p:cNvCxnSpPr/>
          <p:nvPr/>
        </p:nvCxnSpPr>
        <p:spPr>
          <a:xfrm>
            <a:off x="5250180" y="1267730"/>
            <a:ext cx="0" cy="64008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6" name="Google Shape;236;p10"/>
          <p:cNvCxnSpPr/>
          <p:nvPr/>
        </p:nvCxnSpPr>
        <p:spPr>
          <a:xfrm>
            <a:off x="6941820" y="1267730"/>
            <a:ext cx="0" cy="64008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7" name="Google Shape;237;p10"/>
          <p:cNvCxnSpPr/>
          <p:nvPr/>
        </p:nvCxnSpPr>
        <p:spPr>
          <a:xfrm>
            <a:off x="5250180" y="1913025"/>
            <a:ext cx="1691640" cy="0"/>
          </a:xfrm>
          <a:prstGeom prst="straightConnector1">
            <a:avLst/>
          </a:prstGeom>
          <a:solidFill>
            <a:srgbClr val="FEFEFE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8" name="Google Shape;238;p10"/>
          <p:cNvSpPr txBox="1"/>
          <p:nvPr>
            <p:ph idx="1" type="body"/>
          </p:nvPr>
        </p:nvSpPr>
        <p:spPr>
          <a:xfrm>
            <a:off x="1307868" y="3974586"/>
            <a:ext cx="9436331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MX" sz="3600"/>
              <a:t>AUTOCONSUMO Y VENTA DE EXCEDENTES.</a:t>
            </a:r>
            <a:r>
              <a:rPr lang="es-MX"/>
              <a:t>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1"/>
          <p:cNvSpPr/>
          <p:nvPr/>
        </p:nvSpPr>
        <p:spPr>
          <a:xfrm>
            <a:off x="6346041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6577263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6" name="Google Shape;246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1855" y="1389747"/>
            <a:ext cx="4277198" cy="409665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1"/>
          <p:cNvSpPr txBox="1"/>
          <p:nvPr>
            <p:ph type="title"/>
          </p:nvPr>
        </p:nvSpPr>
        <p:spPr>
          <a:xfrm>
            <a:off x="457200" y="1572460"/>
            <a:ext cx="5638800" cy="602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EL HUERTO URBANO ESPACIO DE PRODUCTIVIDAD</a:t>
            </a:r>
            <a:endParaRPr/>
          </a:p>
        </p:txBody>
      </p:sp>
      <p:sp>
        <p:nvSpPr>
          <p:cNvPr id="248" name="Google Shape;248;p11"/>
          <p:cNvSpPr txBox="1"/>
          <p:nvPr/>
        </p:nvSpPr>
        <p:spPr>
          <a:xfrm>
            <a:off x="457200" y="2734510"/>
            <a:ext cx="5638800" cy="2431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HUERTO  ADEMÁS  DE SER  UN ESPACIO DE PRODUCTIVIDAD,  TAMBIEN  LO ES PARA LA SALUD, LA CREATIVIDAD Y EL  DESCANZO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"/>
          <p:cNvSpPr/>
          <p:nvPr/>
        </p:nvSpPr>
        <p:spPr>
          <a:xfrm>
            <a:off x="795473" y="992752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1026695" y="1251284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34.JPG" id="256" name="Google Shape;25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031" y="1379620"/>
            <a:ext cx="4379495" cy="422709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2"/>
          <p:cNvSpPr txBox="1"/>
          <p:nvPr>
            <p:ph type="title"/>
          </p:nvPr>
        </p:nvSpPr>
        <p:spPr>
          <a:xfrm>
            <a:off x="6096000" y="273050"/>
            <a:ext cx="4748463" cy="109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b="1" lang="es-MX" sz="2800"/>
              <a:t>PRIMER MES</a:t>
            </a:r>
            <a:endParaRPr/>
          </a:p>
        </p:txBody>
      </p:sp>
      <p:sp>
        <p:nvSpPr>
          <p:cNvPr id="258" name="Google Shape;258;p12"/>
          <p:cNvSpPr txBox="1"/>
          <p:nvPr/>
        </p:nvSpPr>
        <p:spPr>
          <a:xfrm>
            <a:off x="5910129" y="1435101"/>
            <a:ext cx="5486398" cy="4430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UNA VEZ INSTALADO NUESTRO HUERTO , AL TÉRMINO DEL PRIMER MES YA PODEMOS COMENZAR A COMER DE EL Y COMERCIALIZAR ALGÚN EXCEDENTE</a:t>
            </a:r>
            <a:endParaRPr/>
          </a:p>
          <a:p>
            <a:pPr indent="-558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LA MAGEN SE MUESTRAN BROTES DE LECHUGA, SE DAN EN ABUNDANCIA , SON DE BUEN SABOR Y SE PAGAN BIEN EN EL MERCADO.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/>
          <p:nvPr/>
        </p:nvSpPr>
        <p:spPr>
          <a:xfrm>
            <a:off x="6346041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5" name="Google Shape;265;p13"/>
          <p:cNvSpPr/>
          <p:nvPr/>
        </p:nvSpPr>
        <p:spPr>
          <a:xfrm>
            <a:off x="6577263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35.JPG" id="266" name="Google Shape;26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3621" y="1536031"/>
            <a:ext cx="4379495" cy="3757864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3"/>
          <p:cNvSpPr txBox="1"/>
          <p:nvPr/>
        </p:nvSpPr>
        <p:spPr>
          <a:xfrm>
            <a:off x="617621" y="1893837"/>
            <a:ext cx="5228339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LA IMAGEN SE MUESTRA UN CULTIVO DE RABANOS . ESTOS SON FACILES DE CULTIVAR Y DE MADURACIÓN RÁPIDA.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ESTA PRIMERA ACCIÓN EN EL HUERTO SEGUIMOS AHORRANDO, COMENZAMOS A CONSUMIR ALIMENTOS PROPIOS Y  YA PODEMOS COMERCIALIZAR.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"/>
          <p:cNvSpPr/>
          <p:nvPr/>
        </p:nvSpPr>
        <p:spPr>
          <a:xfrm>
            <a:off x="65109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14"/>
          <p:cNvSpPr/>
          <p:nvPr/>
        </p:nvSpPr>
        <p:spPr>
          <a:xfrm>
            <a:off x="88231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49.JPG" id="275" name="Google Shape;27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022855" y="1266049"/>
            <a:ext cx="4334548" cy="4358953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4"/>
          <p:cNvSpPr txBox="1"/>
          <p:nvPr>
            <p:ph type="title"/>
          </p:nvPr>
        </p:nvSpPr>
        <p:spPr>
          <a:xfrm>
            <a:off x="6486391" y="697226"/>
            <a:ext cx="47244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LAS HORTALIZAS DE TEMPORADA UN REGALO DE LA NATURALEZA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6096000" y="2105219"/>
            <a:ext cx="5444906" cy="3507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ESTA IMAGEN  SE MUESTRAN  ESTAS VERDOLAGAS SILVESTRES CRECIENDO A LA SOMBRA DE UN AGUACATE.</a:t>
            </a:r>
            <a:endParaRPr/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NO SE INVIRTIO EN SEMILLA, EL TRABAJO QUE REQUIEREN ES MÍNIMO</a:t>
            </a:r>
            <a:endParaRPr/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SON ABUNDANTES Y DELICIOSAS Y ES UN REGALO DE LA NATURALEZA PARA QUINES LA INVOCAN CON EL TRABAJO.</a:t>
            </a:r>
            <a:endParaRPr/>
          </a:p>
          <a:p>
            <a: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jas en primer plano" id="283" name="Google Shape;283;p15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5"/>
          <p:cNvSpPr txBox="1"/>
          <p:nvPr>
            <p:ph type="title"/>
          </p:nvPr>
        </p:nvSpPr>
        <p:spPr>
          <a:xfrm>
            <a:off x="952500" y="1506247"/>
            <a:ext cx="10287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venir"/>
              <a:buNone/>
            </a:pPr>
            <a:r>
              <a:rPr lang="es-MX" sz="2400">
                <a:latin typeface="Avenir"/>
                <a:ea typeface="Avenir"/>
                <a:cs typeface="Avenir"/>
                <a:sym typeface="Avenir"/>
              </a:rPr>
              <a:t>Estas hortalizas son fáciles de cultivar, de rápido crecimiento , de consumo diario y  de amplia demanda en el mercado.</a:t>
            </a:r>
            <a:br>
              <a:rPr lang="es-MX" sz="2400">
                <a:latin typeface="Avenir"/>
                <a:ea typeface="Avenir"/>
                <a:cs typeface="Avenir"/>
                <a:sym typeface="Avenir"/>
              </a:rPr>
            </a:br>
            <a:br>
              <a:rPr lang="es-MX" sz="2400">
                <a:latin typeface="Avenir"/>
                <a:ea typeface="Avenir"/>
                <a:cs typeface="Avenir"/>
                <a:sym typeface="Avenir"/>
              </a:rPr>
            </a:br>
            <a:r>
              <a:rPr lang="es-MX" sz="2400">
                <a:latin typeface="Avenir"/>
                <a:ea typeface="Avenir"/>
                <a:cs typeface="Avenir"/>
                <a:sym typeface="Avenir"/>
              </a:rPr>
              <a:t>AHORRO, BUENA ALIMENTACIÓN, SALUD E INGRESOS ECONOMICOS, SON ALGUNOS DE LOS  GRANDES BENEFICOS DL HUERTO.</a:t>
            </a:r>
            <a:br>
              <a:rPr lang="es-MX" sz="2000">
                <a:latin typeface="Avenir"/>
                <a:ea typeface="Avenir"/>
                <a:cs typeface="Avenir"/>
                <a:sym typeface="Avenir"/>
              </a:rPr>
            </a:br>
            <a:endParaRPr sz="2000"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85" name="Google Shape;285;p15"/>
          <p:cNvGrpSpPr/>
          <p:nvPr/>
        </p:nvGrpSpPr>
        <p:grpSpPr>
          <a:xfrm>
            <a:off x="1102406" y="3291306"/>
            <a:ext cx="9987187" cy="3105001"/>
            <a:chOff x="35606" y="413459"/>
            <a:chExt cx="9987187" cy="3105001"/>
          </a:xfrm>
        </p:grpSpPr>
        <p:sp>
          <p:nvSpPr>
            <p:cNvPr id="286" name="Google Shape;286;p15"/>
            <p:cNvSpPr/>
            <p:nvPr/>
          </p:nvSpPr>
          <p:spPr>
            <a:xfrm rot="-5400000">
              <a:off x="616949" y="413459"/>
              <a:ext cx="1818562" cy="1818562"/>
            </a:xfrm>
            <a:prstGeom prst="teardrop">
              <a:avLst>
                <a:gd fmla="val 10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rotWithShape="0" algn="ctr" dir="5400000" dist="1270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041398" y="804163"/>
              <a:ext cx="1043437" cy="1043437"/>
            </a:xfrm>
            <a:prstGeom prst="rect">
              <a:avLst/>
            </a:prstGeom>
            <a:gradFill>
              <a:gsLst>
                <a:gs pos="0">
                  <a:schemeClr val="dk1"/>
                </a:gs>
                <a:gs pos="50000">
                  <a:schemeClr val="dk1"/>
                </a:gs>
                <a:gs pos="100000">
                  <a:schemeClr val="dk1"/>
                </a:gs>
              </a:gsLst>
              <a:lin ang="5400000" scaled="0"/>
            </a:gradFill>
            <a:ln>
              <a:noFill/>
            </a:ln>
            <a:effectLst>
              <a:outerShdw blurRad="38100" rotWithShape="0" algn="ctr" dir="5400000" dist="1270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35606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5"/>
            <p:cNvSpPr txBox="1"/>
            <p:nvPr/>
          </p:nvSpPr>
          <p:spPr>
            <a:xfrm>
              <a:off x="35606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Gothic"/>
                <a:buNone/>
              </a:pPr>
              <a:r>
                <a:rPr b="0" i="0" lang="es-MX" sz="32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LECHUGAS</a:t>
              </a: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 rot="-5400000">
              <a:off x="4119918" y="413459"/>
              <a:ext cx="1818562" cy="1818562"/>
            </a:xfrm>
            <a:prstGeom prst="teardrop">
              <a:avLst>
                <a:gd fmla="val 10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rotWithShape="0" algn="ctr" dir="5400000" dist="1270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4507481" y="801022"/>
              <a:ext cx="1043437" cy="104343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3538574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5"/>
            <p:cNvSpPr txBox="1"/>
            <p:nvPr/>
          </p:nvSpPr>
          <p:spPr>
            <a:xfrm>
              <a:off x="3538574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Gothic"/>
                <a:buNone/>
              </a:pPr>
              <a:r>
                <a:rPr b="0" i="0" lang="es-MX" sz="32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ACELGAS</a:t>
              </a: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 rot="-5400000">
              <a:off x="7622887" y="413459"/>
              <a:ext cx="1818562" cy="1818562"/>
            </a:xfrm>
            <a:prstGeom prst="teardrop">
              <a:avLst>
                <a:gd fmla="val 10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rotWithShape="0" algn="ctr" dir="5400000" dist="1270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8010450" y="801022"/>
              <a:ext cx="1043437" cy="104343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-1999" l="0" r="0" t="-1998"/>
              </a:stretch>
            </a:blipFill>
            <a:ln>
              <a:noFill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7041543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5"/>
            <p:cNvSpPr txBox="1"/>
            <p:nvPr/>
          </p:nvSpPr>
          <p:spPr>
            <a:xfrm>
              <a:off x="7041543" y="2798460"/>
              <a:ext cx="298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Gothic"/>
                <a:buNone/>
              </a:pPr>
              <a:r>
                <a:rPr b="0" i="0" lang="es-MX" sz="32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ESPINACAS</a:t>
              </a:r>
              <a:endParaRPr/>
            </a:p>
          </p:txBody>
        </p:sp>
      </p:grpSp>
      <p:sp>
        <p:nvSpPr>
          <p:cNvPr id="298" name="Google Shape;298;p15"/>
          <p:cNvSpPr/>
          <p:nvPr/>
        </p:nvSpPr>
        <p:spPr>
          <a:xfrm>
            <a:off x="2029968" y="3618510"/>
            <a:ext cx="1234440" cy="11579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9" name="Google Shape;29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9968" y="3630969"/>
            <a:ext cx="1234440" cy="1234440"/>
          </a:xfrm>
          <a:prstGeom prst="rect">
            <a:avLst/>
          </a:prstGeom>
          <a:noFill/>
          <a:ln>
            <a:noFill/>
          </a:ln>
          <a:effectLst>
            <a:outerShdw blurRad="76200" kx="-1200000" rotWithShape="0" algn="bl" sy="2300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6"/>
          <p:cNvSpPr/>
          <p:nvPr/>
        </p:nvSpPr>
        <p:spPr>
          <a:xfrm>
            <a:off x="641181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6" name="Google Shape;306;p16"/>
          <p:cNvSpPr/>
          <p:nvPr/>
        </p:nvSpPr>
        <p:spPr>
          <a:xfrm>
            <a:off x="664303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38.JPG" id="307" name="Google Shape;30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1649" y="1252580"/>
            <a:ext cx="4344928" cy="24157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DCIM\160___05\IMG_8046.JPG" id="308" name="Google Shape;30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98125" y="3663120"/>
            <a:ext cx="2371298" cy="19371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DCIM\160___05\IMG_8041.JPG" id="309" name="Google Shape;30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1649" y="3668291"/>
            <a:ext cx="1986476" cy="193712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6"/>
          <p:cNvSpPr txBox="1"/>
          <p:nvPr>
            <p:ph type="title"/>
          </p:nvPr>
        </p:nvSpPr>
        <p:spPr>
          <a:xfrm>
            <a:off x="457200" y="273050"/>
            <a:ext cx="54864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b="1" lang="es-MX" sz="2800"/>
              <a:t>COMPOSTA</a:t>
            </a:r>
            <a:endParaRPr/>
          </a:p>
        </p:txBody>
      </p:sp>
      <p:sp>
        <p:nvSpPr>
          <p:cNvPr id="311" name="Google Shape;311;p16"/>
          <p:cNvSpPr txBox="1"/>
          <p:nvPr/>
        </p:nvSpPr>
        <p:spPr>
          <a:xfrm>
            <a:off x="457200" y="1435100"/>
            <a:ext cx="5486400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LA PRODUCCIÓN DE COMPOSTA ES UNA DE LAS PRIMERAS TAREAS EN UN HUERTO YA QUE SIEMPRE LA REQUERIREMOS  EN EL ABONO DE LAS PLANTAS Y EN UN MOMENTO DADO PODEMOS COMERCIALIZARLA.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IMAGEN DE ARRIBA. COMPOSTERO DEBAJO DE ESTRUCTURA CON PLANTAS AROMÁTICAS Y MEDICINALES.</a:t>
            </a:r>
            <a:endParaRPr/>
          </a:p>
          <a:p>
            <a:pPr indent="-55879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ABAJO LOMBRICES PRODUCIENDO LOMBRICOMPOSTA  Y CONTENEDOR CON RESIDUOS ORGÁNICOS  DEL DÍA LISTOS PARA  IR AL COMPOSTERO.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"/>
          <p:cNvSpPr/>
          <p:nvPr/>
        </p:nvSpPr>
        <p:spPr>
          <a:xfrm>
            <a:off x="65109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8" name="Google Shape;318;p17"/>
          <p:cNvSpPr/>
          <p:nvPr/>
        </p:nvSpPr>
        <p:spPr>
          <a:xfrm>
            <a:off x="88231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30.JPG" id="319" name="Google Shape;31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569" y="1320200"/>
            <a:ext cx="4244191" cy="42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7"/>
          <p:cNvSpPr txBox="1"/>
          <p:nvPr>
            <p:ph type="title"/>
          </p:nvPr>
        </p:nvSpPr>
        <p:spPr>
          <a:xfrm>
            <a:off x="5852864" y="739175"/>
            <a:ext cx="592836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b="1" lang="es-MX" sz="2800"/>
              <a:t>VENTA DE PLANTAS Y TERRARIOS</a:t>
            </a:r>
            <a:endParaRPr/>
          </a:p>
        </p:txBody>
      </p:sp>
      <p:sp>
        <p:nvSpPr>
          <p:cNvPr id="321" name="Google Shape;321;p17"/>
          <p:cNvSpPr txBox="1"/>
          <p:nvPr/>
        </p:nvSpPr>
        <p:spPr>
          <a:xfrm>
            <a:off x="5852864" y="1901225"/>
            <a:ext cx="5277266" cy="4076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ESTA ACTIVIDAD QUE FORMA PARTE DEL HUERTOS IGUALMENTE NOS BRINDA LA OPORTUNIDAD DE GENERAR UN INGRESO ECONÓMICO INMEDIATO, ADEMÁS DE SER GENERADORA DE CREATIVIDAD-</a:t>
            </a:r>
            <a:endParaRPr/>
          </a:p>
          <a:p>
            <a:pPr indent="-55879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LA IMAGEN PLANTAS QUE HAN SIDO RESCATADAS DEL OLVIDO, O DONADAS.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LOS CONTENEDORES, TODOS DE REHUSO Y RECICLADO.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/>
          <p:nvPr/>
        </p:nvSpPr>
        <p:spPr>
          <a:xfrm>
            <a:off x="638133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661255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29.JPG" id="329" name="Google Shape;32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7041" y="3428999"/>
            <a:ext cx="4287336" cy="22365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DCIM\160___05\IMG_8027.JPG" id="330" name="Google Shape;3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7041" y="1281729"/>
            <a:ext cx="4287336" cy="2147272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8"/>
          <p:cNvSpPr txBox="1"/>
          <p:nvPr>
            <p:ph type="title"/>
          </p:nvPr>
        </p:nvSpPr>
        <p:spPr>
          <a:xfrm>
            <a:off x="457200" y="1138989"/>
            <a:ext cx="5753051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venir"/>
              <a:buNone/>
            </a:pPr>
            <a:r>
              <a:rPr b="1" lang="es-MX" sz="2800">
                <a:latin typeface="Avenir"/>
                <a:ea typeface="Avenir"/>
                <a:cs typeface="Avenir"/>
                <a:sym typeface="Avenir"/>
              </a:rPr>
              <a:t>COMERCIALIZACIÓN</a:t>
            </a:r>
            <a:endParaRPr/>
          </a:p>
        </p:txBody>
      </p:sp>
      <p:sp>
        <p:nvSpPr>
          <p:cNvPr id="332" name="Google Shape;332;p18"/>
          <p:cNvSpPr txBox="1"/>
          <p:nvPr/>
        </p:nvSpPr>
        <p:spPr>
          <a:xfrm>
            <a:off x="457200" y="2532381"/>
            <a:ext cx="5753051" cy="2740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PIZARRON EN DONDE SE ANUNCIA LA PRODUCIÓN EN EXISTENCIA EN EL HUERTO URBANO  “Tlalocan”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PIZARRON ESTA ELABORADO CON CARRIZO , PAPEL PERIÓDICO MOLIDO  Y EMGRUDO.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TRABAJO EN EL HUERTO DETONA LA CREATIVIDAD EN SUS DIFEENTES FASES</a:t>
            </a:r>
            <a:r>
              <a:rPr b="0" i="0" lang="es-MX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9"/>
          <p:cNvSpPr/>
          <p:nvPr/>
        </p:nvSpPr>
        <p:spPr>
          <a:xfrm>
            <a:off x="65109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88231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28.JPG" id="340" name="Google Shape;34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082182" y="1286170"/>
            <a:ext cx="4218924" cy="434567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9"/>
          <p:cNvSpPr txBox="1"/>
          <p:nvPr>
            <p:ph type="title"/>
          </p:nvPr>
        </p:nvSpPr>
        <p:spPr>
          <a:xfrm>
            <a:off x="6249202" y="557964"/>
            <a:ext cx="490728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LAS POSIBILIDADES DEL HUERTO SON MULTIPLES</a:t>
            </a:r>
            <a:endParaRPr/>
          </a:p>
        </p:txBody>
      </p:sp>
      <p:sp>
        <p:nvSpPr>
          <p:cNvPr id="342" name="Google Shape;342;p19"/>
          <p:cNvSpPr txBox="1"/>
          <p:nvPr/>
        </p:nvSpPr>
        <p:spPr>
          <a:xfrm>
            <a:off x="6249202" y="2022408"/>
            <a:ext cx="5213684" cy="3720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LA ACTIVIDAD EN EL HUERTO NOS PUEDE LLEVAR  A LA REALIZACIÓN DE OTRAS ACTIVIDADES ECOBONÓMICAS.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AQUÍ EL HUERTO DETONÓ LA CREACIÓN DE UN BAZAR EN DONDE SE VENDE ARTESANÍA, MUEBLES  RESTAURADOS, LIBROS REVISTAS, ETC.</a:t>
            </a:r>
            <a:endParaRPr/>
          </a:p>
          <a:p>
            <a:pPr indent="-55879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LA IMAGEN EXHIBIDOR  DE REHUSO CON ARTESANÍA Y PLANTAS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jas en primer plano" id="144" name="Google Shape;144;p2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7" y="10"/>
            <a:ext cx="12191982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"/>
          <p:cNvSpPr txBox="1"/>
          <p:nvPr>
            <p:ph type="title"/>
          </p:nvPr>
        </p:nvSpPr>
        <p:spPr>
          <a:xfrm>
            <a:off x="9237200" y="1036121"/>
            <a:ext cx="2430900" cy="783000"/>
          </a:xfrm>
          <a:prstGeom prst="rect">
            <a:avLst/>
          </a:prstGeom>
          <a:ln cap="flat" cmpd="sng" w="19050">
            <a:solidFill>
              <a:srgbClr val="FF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latin typeface="Calibri"/>
                <a:ea typeface="Calibri"/>
                <a:cs typeface="Calibri"/>
                <a:sym typeface="Calibri"/>
              </a:rPr>
              <a:t>Huertos Urbanos en las “Redes sociales “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"/>
          <p:cNvPicPr preferRelativeResize="0"/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383375" y="363250"/>
            <a:ext cx="8309999" cy="609017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ctr">
              <a:srgbClr val="000000">
                <a:alpha val="24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20"/>
          <p:cNvSpPr/>
          <p:nvPr/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643243" y="643464"/>
            <a:ext cx="6909336" cy="557107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0"/>
          <p:cNvSpPr/>
          <p:nvPr/>
        </p:nvSpPr>
        <p:spPr>
          <a:xfrm>
            <a:off x="806071" y="809244"/>
            <a:ext cx="6583680" cy="5239512"/>
          </a:xfrm>
          <a:prstGeom prst="rect">
            <a:avLst/>
          </a:prstGeom>
          <a:solidFill>
            <a:schemeClr val="lt1"/>
          </a:solidFill>
          <a:ln cap="sq" cmpd="sng" w="952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0"/>
          <p:cNvSpPr/>
          <p:nvPr/>
        </p:nvSpPr>
        <p:spPr>
          <a:xfrm>
            <a:off x="8166971" y="-1"/>
            <a:ext cx="4025029" cy="6858000"/>
          </a:xfrm>
          <a:prstGeom prst="rect">
            <a:avLst/>
          </a:prstGeom>
          <a:blipFill rotWithShape="1">
            <a:blip r:embed="rId3">
              <a:alphaModFix amt="10000"/>
            </a:blip>
            <a:tile algn="tl" flip="xy" tx="-31750" sx="100000" ty="-120650" sy="100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D:\DCIM\160___05\IMG_8043.JPG" id="353" name="Google Shape;35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-318126" y="1981593"/>
            <a:ext cx="5191359" cy="29429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DCIM\160___05\IMG_8044.JPG" id="354" name="Google Shape;35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12512" y="857396"/>
            <a:ext cx="3677239" cy="26523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DCIM\160___05\IMG_8045.JPG" id="355" name="Google Shape;35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49039" y="3509730"/>
            <a:ext cx="3677240" cy="2539027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0"/>
          <p:cNvSpPr/>
          <p:nvPr/>
        </p:nvSpPr>
        <p:spPr>
          <a:xfrm>
            <a:off x="8153508" y="-2"/>
            <a:ext cx="4038492" cy="6858000"/>
          </a:xfrm>
          <a:prstGeom prst="rect">
            <a:avLst/>
          </a:prstGeom>
          <a:solidFill>
            <a:schemeClr val="lt1">
              <a:alpha val="7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7" name="Google Shape;357;p20"/>
          <p:cNvSpPr txBox="1"/>
          <p:nvPr>
            <p:ph type="title"/>
          </p:nvPr>
        </p:nvSpPr>
        <p:spPr>
          <a:xfrm>
            <a:off x="8657468" y="947630"/>
            <a:ext cx="2728461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</a:pPr>
            <a:r>
              <a:rPr b="1" lang="es-MX" sz="2800"/>
              <a:t>RECICLADO</a:t>
            </a:r>
            <a:endParaRPr/>
          </a:p>
        </p:txBody>
      </p:sp>
      <p:sp>
        <p:nvSpPr>
          <p:cNvPr id="358" name="Google Shape;358;p20"/>
          <p:cNvSpPr txBox="1"/>
          <p:nvPr/>
        </p:nvSpPr>
        <p:spPr>
          <a:xfrm>
            <a:off x="8203403" y="2595456"/>
            <a:ext cx="3712512" cy="2288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A794"/>
              </a:buClr>
              <a:buSzPts val="2000"/>
              <a:buFont typeface="Arial"/>
              <a:buNone/>
            </a:pPr>
            <a:r>
              <a:rPr b="1" i="0" lang="es-MX" sz="20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EL RECICLADO EN CLAVE EN  EL CAMINO DE LA AUTONOMÍA ECONÓMICA, NOS  PERMITE AHORRAR, CREAR Y COMERCIALIZAR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"/>
          <p:cNvSpPr/>
          <p:nvPr/>
        </p:nvSpPr>
        <p:spPr>
          <a:xfrm>
            <a:off x="65109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5" name="Google Shape;365;p21"/>
          <p:cNvSpPr/>
          <p:nvPr/>
        </p:nvSpPr>
        <p:spPr>
          <a:xfrm>
            <a:off x="88231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6" name="Google Shape;366;p21"/>
          <p:cNvSpPr txBox="1"/>
          <p:nvPr>
            <p:ph type="title"/>
          </p:nvPr>
        </p:nvSpPr>
        <p:spPr>
          <a:xfrm>
            <a:off x="6096000" y="1114926"/>
            <a:ext cx="490728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“TODO HOMBRE QUE SE DIGA LIBRE TIENE QUE PRODUCIR SUS PROPIOS ALIMENTO”</a:t>
            </a:r>
            <a:endParaRPr sz="2800"/>
          </a:p>
        </p:txBody>
      </p:sp>
      <p:sp>
        <p:nvSpPr>
          <p:cNvPr id="367" name="Google Shape;367;p21"/>
          <p:cNvSpPr txBox="1"/>
          <p:nvPr/>
        </p:nvSpPr>
        <p:spPr>
          <a:xfrm>
            <a:off x="5942798" y="2893195"/>
            <a:ext cx="5213684" cy="2244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ESTA FRASE  DE UN FILOSOFO GRIEGO ES LA CLAVE NO SOLO PARA LA AUTONOMÍA ECONÓMICA, SINO TAMBIEN PARA LA AUTONOMÍA ALIMENTARIA Y  A LA AUTONOMÍA EN LA SALUD</a:t>
            </a:r>
            <a:endParaRPr/>
          </a:p>
        </p:txBody>
      </p:sp>
      <p:pic>
        <p:nvPicPr>
          <p:cNvPr descr="C:\Users\manuel\Documents\thumbnail (1).jpg" id="368" name="Google Shape;368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5093"/>
          <a:stretch/>
        </p:blipFill>
        <p:spPr>
          <a:xfrm>
            <a:off x="882316" y="1114926"/>
            <a:ext cx="4652212" cy="4604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jas en primer plano" id="371" name="Google Shape;371;p1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0" y="-150"/>
            <a:ext cx="12192001" cy="6858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650" y="709150"/>
            <a:ext cx="4306325" cy="536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8325" y="709150"/>
            <a:ext cx="5349974" cy="53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Hojas en primer plano" id="161" name="Google Shape;161;p4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cap="sq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4"/>
          <p:cNvSpPr txBox="1"/>
          <p:nvPr/>
        </p:nvSpPr>
        <p:spPr>
          <a:xfrm>
            <a:off x="1371599" y="1434719"/>
            <a:ext cx="9504947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b="0" i="0" lang="es-MX" sz="4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ESTRATEGIAS PARA EL AHORRO</a:t>
            </a:r>
            <a:endParaRPr/>
          </a:p>
        </p:txBody>
      </p:sp>
      <p:sp>
        <p:nvSpPr>
          <p:cNvPr id="164" name="Google Shape;164;p4"/>
          <p:cNvSpPr txBox="1"/>
          <p:nvPr/>
        </p:nvSpPr>
        <p:spPr>
          <a:xfrm>
            <a:off x="1371599" y="3886200"/>
            <a:ext cx="9504947" cy="1086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3200"/>
              <a:buFont typeface="Arial"/>
              <a:buNone/>
            </a:pPr>
            <a:r>
              <a:rPr b="0" i="0" lang="es-MX" sz="3200" u="sng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 VARIAS LAS ESTRATEGIAS PARA COMENZAR A </a:t>
            </a:r>
            <a:r>
              <a:rPr lang="es-MX" sz="32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AHORRAR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>
            <a:alpha val="0"/>
          </a:schemeClr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/>
          <p:nvPr/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5"/>
          <p:cNvSpPr/>
          <p:nvPr/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5"/>
          <p:cNvSpPr txBox="1"/>
          <p:nvPr>
            <p:ph type="title"/>
          </p:nvPr>
        </p:nvSpPr>
        <p:spPr>
          <a:xfrm>
            <a:off x="6314384" y="642594"/>
            <a:ext cx="481081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b="1" lang="es-MX" sz="2800"/>
              <a:t>AHORRO EN EL W.C</a:t>
            </a:r>
            <a:endParaRPr b="1" sz="2800"/>
          </a:p>
        </p:txBody>
      </p:sp>
      <p:pic>
        <p:nvPicPr>
          <p:cNvPr descr="D:\DCIM\160___05\IMG_8032.JPG" id="173" name="Google Shape;173;p5"/>
          <p:cNvPicPr preferRelativeResize="0"/>
          <p:nvPr/>
        </p:nvPicPr>
        <p:blipFill rotWithShape="1">
          <a:blip r:embed="rId3">
            <a:alphaModFix/>
          </a:blip>
          <a:srcRect b="0" l="26171" r="0" t="0"/>
          <a:stretch/>
        </p:blipFill>
        <p:spPr>
          <a:xfrm rot="5400000">
            <a:off x="2414806" y="2470527"/>
            <a:ext cx="1961577" cy="438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3158" y="1214248"/>
            <a:ext cx="4384875" cy="246792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"/>
          <p:cNvSpPr txBox="1"/>
          <p:nvPr/>
        </p:nvSpPr>
        <p:spPr>
          <a:xfrm>
            <a:off x="6314384" y="2158346"/>
            <a:ext cx="5251974" cy="3047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70% DEL AGUA  QUE SE CONSUME EN UNA CASA FAMILIAR  SE VA POR EL W.C. 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AQUÍ TE MOSTRAMOS COMO REHUSAR EL AGUA  CON LA QUE NOS BAÑAMOS PARA  Y USARLA EN EL RETRETE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LA IMAGEN DE ARRIBA   PEQUEÑO ESPACIO DE W.C CON EL TAMBO DE ALMACENAMIENTO DE AGUA REHUSADA Y BOTES SE SERVICIO.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"/>
          <p:cNvSpPr/>
          <p:nvPr/>
        </p:nvSpPr>
        <p:spPr>
          <a:xfrm>
            <a:off x="6346041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6577263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50.JPG" id="183" name="Google Shape;18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7684" y="1283368"/>
            <a:ext cx="4350871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/>
          <p:nvPr>
            <p:ph type="title"/>
          </p:nvPr>
        </p:nvSpPr>
        <p:spPr>
          <a:xfrm>
            <a:off x="457200" y="557964"/>
            <a:ext cx="5888841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AHORRO EN EL LAVADO DE TRASTES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476019" y="1608973"/>
            <a:ext cx="5638800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SISTEMA DE LAVADO DE TRASTES.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TRES BANDEJAS CON AGUA. LA DE COLOR ROJO ES JABONOSA, LA AZUL PARA PRIMER ENJUAGE. LA GRIS SEGUNDO ENJUAGUE. ESCURRIDOS Y CONTENEDOR DE TRASTE LIMPIOS.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CUANDO EL AGUA DEL  BANDEJA ROJA  YA ESTA MUY SUCIA SE DESECHA  Y SE RECORRE LA BANDEJA  AZUL, DESPUES SE HACE LO MISMO Y SE RECORRE LA GRIS</a:t>
            </a:r>
            <a:endParaRPr/>
          </a:p>
          <a:p>
            <a:pPr indent="-182880" lvl="0" marL="18288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Char char="•"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ESTE SISTEMA PERMITE AHORRAR UNA BUENA CANTIDAD DE AGUA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"/>
          <p:cNvSpPr/>
          <p:nvPr/>
        </p:nvSpPr>
        <p:spPr>
          <a:xfrm>
            <a:off x="811514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1042736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33.JPG" id="193" name="Google Shape;19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410" y="1389619"/>
            <a:ext cx="4200989" cy="41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7"/>
          <p:cNvSpPr txBox="1"/>
          <p:nvPr>
            <p:ph type="title"/>
          </p:nvPr>
        </p:nvSpPr>
        <p:spPr>
          <a:xfrm>
            <a:off x="5818746" y="557964"/>
            <a:ext cx="625437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CAPTACIÓN DE </a:t>
            </a:r>
            <a:br>
              <a:rPr lang="es-MX" sz="2800"/>
            </a:br>
            <a:r>
              <a:rPr lang="es-MX" sz="2800"/>
              <a:t>AGUA DE LLUVIA</a:t>
            </a:r>
            <a:r>
              <a:rPr lang="es-MX"/>
              <a:t>.</a:t>
            </a:r>
            <a:endParaRPr/>
          </a:p>
        </p:txBody>
      </p:sp>
      <p:sp>
        <p:nvSpPr>
          <p:cNvPr id="195" name="Google Shape;195;p7"/>
          <p:cNvSpPr txBox="1"/>
          <p:nvPr/>
        </p:nvSpPr>
        <p:spPr>
          <a:xfrm>
            <a:off x="6108705" y="1720014"/>
            <a:ext cx="5441611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AZOTEA DEL CUBO DE LA ESCALERA QUE CAPTA AGUA DE LLUVIA Y SE ALMACENA EN EL TINACO DE  100LT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AGUA DE LAS PRIMERAS LLUVIAS SE USA PARA EL RETRETE O LAVADO DE PATIOS.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POSTERIORMENTE CUANDO  EL AGUA DE LLUVIA NO ES ÁCIDA SE UTILIZA PARA REGAR EL HUERTO.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"/>
          <p:cNvSpPr/>
          <p:nvPr/>
        </p:nvSpPr>
        <p:spPr>
          <a:xfrm>
            <a:off x="6346041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6577263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47.JPG" id="203" name="Google Shape;20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7684" y="1365739"/>
            <a:ext cx="4299284" cy="418482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8"/>
          <p:cNvSpPr txBox="1"/>
          <p:nvPr>
            <p:ph type="title"/>
          </p:nvPr>
        </p:nvSpPr>
        <p:spPr>
          <a:xfrm>
            <a:off x="1155032" y="557964"/>
            <a:ext cx="399309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CALENTADOR SOLAR</a:t>
            </a:r>
            <a:endParaRPr/>
          </a:p>
        </p:txBody>
      </p:sp>
      <p:sp>
        <p:nvSpPr>
          <p:cNvPr id="205" name="Google Shape;205;p8"/>
          <p:cNvSpPr txBox="1"/>
          <p:nvPr/>
        </p:nvSpPr>
        <p:spPr>
          <a:xfrm>
            <a:off x="621091" y="1720014"/>
            <a:ext cx="5388760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1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INVERTIR EN UN CALENTADOR SOLAR ES UNA BUENA ESTRATEGIA PARA GENERAR UN AHORRO.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este calentador  se invirtieron $10,000, los cuales se recuperaron en 2 años.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calentador tiene una vida de 20 años y en 4 años que se tiene con el sistema, solo se ha tenido que usar el calentador d gas en no más de 10 0casiones.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La capacidad de servicio alcanza  para el  aseo de 6 personas o más si se cierran las llaves cuando uno se enjabona.</a:t>
            </a:r>
            <a:endParaRPr/>
          </a:p>
          <a:p>
            <a: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EEEAE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/>
          <p:nvPr/>
        </p:nvSpPr>
        <p:spPr>
          <a:xfrm>
            <a:off x="624388" y="880457"/>
            <a:ext cx="5054517" cy="50970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855610" y="1138989"/>
            <a:ext cx="4652212" cy="4604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:\DCIM\160___05\IMG_8051.JPG" id="213" name="Google Shape;2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9484" y="1256224"/>
            <a:ext cx="4384463" cy="434247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9"/>
          <p:cNvSpPr txBox="1"/>
          <p:nvPr>
            <p:ph type="title"/>
          </p:nvPr>
        </p:nvSpPr>
        <p:spPr>
          <a:xfrm>
            <a:off x="5812779" y="1096430"/>
            <a:ext cx="623912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es-MX" sz="2800"/>
              <a:t>AHORRO DE ENERGIA ELÉCTRICA</a:t>
            </a:r>
            <a:endParaRPr/>
          </a:p>
        </p:txBody>
      </p:sp>
      <p:sp>
        <p:nvSpPr>
          <p:cNvPr id="215" name="Google Shape;215;p9"/>
          <p:cNvSpPr txBox="1"/>
          <p:nvPr/>
        </p:nvSpPr>
        <p:spPr>
          <a:xfrm>
            <a:off x="6145380" y="2383306"/>
            <a:ext cx="5422232" cy="2929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AE2"/>
              </a:buClr>
              <a:buSzPts val="2000"/>
              <a:buFont typeface="Arial"/>
              <a:buNone/>
            </a:pPr>
            <a:r>
              <a:rPr b="0" i="0" lang="es-MX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ADEMÁS DE TENER APAGADOS LOS FOCOS DE LAS HABITACIONES Y DEMÁS ESPACIOS DE LA CASA QUE NO SE OCUPAN, UNA BUENA ESTRATEGIA , SOBRE TODO CUANDO EL CONSUMO DE ENERGÍA ES ALTO, ES SECCIONAR EL SUMINISTRO DE ENERGÍA  EN DOS MEDIDORE. DE ESTA MANERA  EL COSTO DE LA TARIFA BAJA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von">
  <a:themeElements>
    <a:clrScheme name="Savon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avon">
  <a:themeElements>
    <a:clrScheme name="Savon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