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4" r:id="rId7"/>
    <p:sldId id="265" r:id="rId8"/>
    <p:sldId id="266" r:id="rId9"/>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82" y="30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23716E-6015-4B33-8CD6-E8918911CA82}" type="datetimeFigureOut">
              <a:rPr lang="es-MX" smtClean="0"/>
              <a:t>03/11/2020</a:t>
            </a:fld>
            <a:endParaRPr lang="es-MX"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EA45B3-1701-4282-9F04-A7ED0EBEF282}" type="slidenum">
              <a:rPr lang="es-MX" smtClean="0"/>
              <a:t>‹Nº›</a:t>
            </a:fld>
            <a:endParaRPr lang="es-MX" dirty="0"/>
          </a:p>
        </p:txBody>
      </p:sp>
    </p:spTree>
    <p:extLst>
      <p:ext uri="{BB962C8B-B14F-4D97-AF65-F5344CB8AC3E}">
        <p14:creationId xmlns:p14="http://schemas.microsoft.com/office/powerpoint/2010/main" val="2364353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MX"/>
          </a:p>
        </p:txBody>
      </p:sp>
      <p:sp>
        <p:nvSpPr>
          <p:cNvPr id="4" name="3 Marcador de fecha"/>
          <p:cNvSpPr>
            <a:spLocks noGrp="1"/>
          </p:cNvSpPr>
          <p:nvPr>
            <p:ph type="dt" sz="half" idx="10"/>
          </p:nvPr>
        </p:nvSpPr>
        <p:spPr/>
        <p:txBody>
          <a:bodyPr/>
          <a:lstStyle/>
          <a:p>
            <a:fld id="{4D09C239-C8F8-4129-B7BD-34C4413B3AE2}" type="datetimeFigureOut">
              <a:rPr lang="es-MX" smtClean="0"/>
              <a:t>03/11/2020</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CADCB446-C6F3-4355-B27C-C466159E3072}" type="slidenum">
              <a:rPr lang="es-MX" smtClean="0"/>
              <a:t>‹Nº›</a:t>
            </a:fld>
            <a:endParaRPr lang="es-MX" dirty="0"/>
          </a:p>
        </p:txBody>
      </p:sp>
    </p:spTree>
    <p:extLst>
      <p:ext uri="{BB962C8B-B14F-4D97-AF65-F5344CB8AC3E}">
        <p14:creationId xmlns:p14="http://schemas.microsoft.com/office/powerpoint/2010/main" val="2927243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4D09C239-C8F8-4129-B7BD-34C4413B3AE2}" type="datetimeFigureOut">
              <a:rPr lang="es-MX" smtClean="0"/>
              <a:t>03/11/2020</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CADCB446-C6F3-4355-B27C-C466159E3072}" type="slidenum">
              <a:rPr lang="es-MX" smtClean="0"/>
              <a:t>‹Nº›</a:t>
            </a:fld>
            <a:endParaRPr lang="es-MX" dirty="0"/>
          </a:p>
        </p:txBody>
      </p:sp>
    </p:spTree>
    <p:extLst>
      <p:ext uri="{BB962C8B-B14F-4D97-AF65-F5344CB8AC3E}">
        <p14:creationId xmlns:p14="http://schemas.microsoft.com/office/powerpoint/2010/main" val="1094872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4D09C239-C8F8-4129-B7BD-34C4413B3AE2}" type="datetimeFigureOut">
              <a:rPr lang="es-MX" smtClean="0"/>
              <a:t>03/11/2020</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CADCB446-C6F3-4355-B27C-C466159E3072}" type="slidenum">
              <a:rPr lang="es-MX" smtClean="0"/>
              <a:t>‹Nº›</a:t>
            </a:fld>
            <a:endParaRPr lang="es-MX" dirty="0"/>
          </a:p>
        </p:txBody>
      </p:sp>
    </p:spTree>
    <p:extLst>
      <p:ext uri="{BB962C8B-B14F-4D97-AF65-F5344CB8AC3E}">
        <p14:creationId xmlns:p14="http://schemas.microsoft.com/office/powerpoint/2010/main" val="87885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4D09C239-C8F8-4129-B7BD-34C4413B3AE2}" type="datetimeFigureOut">
              <a:rPr lang="es-MX" smtClean="0"/>
              <a:t>03/11/2020</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CADCB446-C6F3-4355-B27C-C466159E3072}" type="slidenum">
              <a:rPr lang="es-MX" smtClean="0"/>
              <a:t>‹Nº›</a:t>
            </a:fld>
            <a:endParaRPr lang="es-MX" dirty="0"/>
          </a:p>
        </p:txBody>
      </p:sp>
    </p:spTree>
    <p:extLst>
      <p:ext uri="{BB962C8B-B14F-4D97-AF65-F5344CB8AC3E}">
        <p14:creationId xmlns:p14="http://schemas.microsoft.com/office/powerpoint/2010/main" val="2501374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4D09C239-C8F8-4129-B7BD-34C4413B3AE2}" type="datetimeFigureOut">
              <a:rPr lang="es-MX" smtClean="0"/>
              <a:t>03/11/2020</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CADCB446-C6F3-4355-B27C-C466159E3072}" type="slidenum">
              <a:rPr lang="es-MX" smtClean="0"/>
              <a:t>‹Nº›</a:t>
            </a:fld>
            <a:endParaRPr lang="es-MX" dirty="0"/>
          </a:p>
        </p:txBody>
      </p:sp>
    </p:spTree>
    <p:extLst>
      <p:ext uri="{BB962C8B-B14F-4D97-AF65-F5344CB8AC3E}">
        <p14:creationId xmlns:p14="http://schemas.microsoft.com/office/powerpoint/2010/main" val="254226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fecha"/>
          <p:cNvSpPr>
            <a:spLocks noGrp="1"/>
          </p:cNvSpPr>
          <p:nvPr>
            <p:ph type="dt" sz="half" idx="10"/>
          </p:nvPr>
        </p:nvSpPr>
        <p:spPr/>
        <p:txBody>
          <a:bodyPr/>
          <a:lstStyle/>
          <a:p>
            <a:fld id="{4D09C239-C8F8-4129-B7BD-34C4413B3AE2}" type="datetimeFigureOut">
              <a:rPr lang="es-MX" smtClean="0"/>
              <a:t>03/11/2020</a:t>
            </a:fld>
            <a:endParaRPr lang="es-MX" dirty="0"/>
          </a:p>
        </p:txBody>
      </p:sp>
      <p:sp>
        <p:nvSpPr>
          <p:cNvPr id="6" name="5 Marcador de pie de página"/>
          <p:cNvSpPr>
            <a:spLocks noGrp="1"/>
          </p:cNvSpPr>
          <p:nvPr>
            <p:ph type="ftr" sz="quarter" idx="11"/>
          </p:nvPr>
        </p:nvSpPr>
        <p:spPr/>
        <p:txBody>
          <a:bodyPr/>
          <a:lstStyle/>
          <a:p>
            <a:endParaRPr lang="es-MX" dirty="0"/>
          </a:p>
        </p:txBody>
      </p:sp>
      <p:sp>
        <p:nvSpPr>
          <p:cNvPr id="7" name="6 Marcador de número de diapositiva"/>
          <p:cNvSpPr>
            <a:spLocks noGrp="1"/>
          </p:cNvSpPr>
          <p:nvPr>
            <p:ph type="sldNum" sz="quarter" idx="12"/>
          </p:nvPr>
        </p:nvSpPr>
        <p:spPr/>
        <p:txBody>
          <a:bodyPr/>
          <a:lstStyle/>
          <a:p>
            <a:fld id="{CADCB446-C6F3-4355-B27C-C466159E3072}" type="slidenum">
              <a:rPr lang="es-MX" smtClean="0"/>
              <a:t>‹Nº›</a:t>
            </a:fld>
            <a:endParaRPr lang="es-MX" dirty="0"/>
          </a:p>
        </p:txBody>
      </p:sp>
    </p:spTree>
    <p:extLst>
      <p:ext uri="{BB962C8B-B14F-4D97-AF65-F5344CB8AC3E}">
        <p14:creationId xmlns:p14="http://schemas.microsoft.com/office/powerpoint/2010/main" val="3258013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6 Marcador de fecha"/>
          <p:cNvSpPr>
            <a:spLocks noGrp="1"/>
          </p:cNvSpPr>
          <p:nvPr>
            <p:ph type="dt" sz="half" idx="10"/>
          </p:nvPr>
        </p:nvSpPr>
        <p:spPr/>
        <p:txBody>
          <a:bodyPr/>
          <a:lstStyle/>
          <a:p>
            <a:fld id="{4D09C239-C8F8-4129-B7BD-34C4413B3AE2}" type="datetimeFigureOut">
              <a:rPr lang="es-MX" smtClean="0"/>
              <a:t>03/11/2020</a:t>
            </a:fld>
            <a:endParaRPr lang="es-MX" dirty="0"/>
          </a:p>
        </p:txBody>
      </p:sp>
      <p:sp>
        <p:nvSpPr>
          <p:cNvPr id="8" name="7 Marcador de pie de página"/>
          <p:cNvSpPr>
            <a:spLocks noGrp="1"/>
          </p:cNvSpPr>
          <p:nvPr>
            <p:ph type="ftr" sz="quarter" idx="11"/>
          </p:nvPr>
        </p:nvSpPr>
        <p:spPr/>
        <p:txBody>
          <a:bodyPr/>
          <a:lstStyle/>
          <a:p>
            <a:endParaRPr lang="es-MX" dirty="0"/>
          </a:p>
        </p:txBody>
      </p:sp>
      <p:sp>
        <p:nvSpPr>
          <p:cNvPr id="9" name="8 Marcador de número de diapositiva"/>
          <p:cNvSpPr>
            <a:spLocks noGrp="1"/>
          </p:cNvSpPr>
          <p:nvPr>
            <p:ph type="sldNum" sz="quarter" idx="12"/>
          </p:nvPr>
        </p:nvSpPr>
        <p:spPr/>
        <p:txBody>
          <a:bodyPr/>
          <a:lstStyle/>
          <a:p>
            <a:fld id="{CADCB446-C6F3-4355-B27C-C466159E3072}" type="slidenum">
              <a:rPr lang="es-MX" smtClean="0"/>
              <a:t>‹Nº›</a:t>
            </a:fld>
            <a:endParaRPr lang="es-MX" dirty="0"/>
          </a:p>
        </p:txBody>
      </p:sp>
    </p:spTree>
    <p:extLst>
      <p:ext uri="{BB962C8B-B14F-4D97-AF65-F5344CB8AC3E}">
        <p14:creationId xmlns:p14="http://schemas.microsoft.com/office/powerpoint/2010/main" val="2270614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fecha"/>
          <p:cNvSpPr>
            <a:spLocks noGrp="1"/>
          </p:cNvSpPr>
          <p:nvPr>
            <p:ph type="dt" sz="half" idx="10"/>
          </p:nvPr>
        </p:nvSpPr>
        <p:spPr/>
        <p:txBody>
          <a:bodyPr/>
          <a:lstStyle/>
          <a:p>
            <a:fld id="{4D09C239-C8F8-4129-B7BD-34C4413B3AE2}" type="datetimeFigureOut">
              <a:rPr lang="es-MX" smtClean="0"/>
              <a:t>03/11/2020</a:t>
            </a:fld>
            <a:endParaRPr lang="es-MX" dirty="0"/>
          </a:p>
        </p:txBody>
      </p:sp>
      <p:sp>
        <p:nvSpPr>
          <p:cNvPr id="4" name="3 Marcador de pie de página"/>
          <p:cNvSpPr>
            <a:spLocks noGrp="1"/>
          </p:cNvSpPr>
          <p:nvPr>
            <p:ph type="ftr" sz="quarter" idx="11"/>
          </p:nvPr>
        </p:nvSpPr>
        <p:spPr/>
        <p:txBody>
          <a:bodyPr/>
          <a:lstStyle/>
          <a:p>
            <a:endParaRPr lang="es-MX" dirty="0"/>
          </a:p>
        </p:txBody>
      </p:sp>
      <p:sp>
        <p:nvSpPr>
          <p:cNvPr id="5" name="4 Marcador de número de diapositiva"/>
          <p:cNvSpPr>
            <a:spLocks noGrp="1"/>
          </p:cNvSpPr>
          <p:nvPr>
            <p:ph type="sldNum" sz="quarter" idx="12"/>
          </p:nvPr>
        </p:nvSpPr>
        <p:spPr/>
        <p:txBody>
          <a:bodyPr/>
          <a:lstStyle/>
          <a:p>
            <a:fld id="{CADCB446-C6F3-4355-B27C-C466159E3072}" type="slidenum">
              <a:rPr lang="es-MX" smtClean="0"/>
              <a:t>‹Nº›</a:t>
            </a:fld>
            <a:endParaRPr lang="es-MX" dirty="0"/>
          </a:p>
        </p:txBody>
      </p:sp>
    </p:spTree>
    <p:extLst>
      <p:ext uri="{BB962C8B-B14F-4D97-AF65-F5344CB8AC3E}">
        <p14:creationId xmlns:p14="http://schemas.microsoft.com/office/powerpoint/2010/main" val="2761870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D09C239-C8F8-4129-B7BD-34C4413B3AE2}" type="datetimeFigureOut">
              <a:rPr lang="es-MX" smtClean="0"/>
              <a:t>03/11/2020</a:t>
            </a:fld>
            <a:endParaRPr lang="es-MX" dirty="0"/>
          </a:p>
        </p:txBody>
      </p:sp>
      <p:sp>
        <p:nvSpPr>
          <p:cNvPr id="3" name="2 Marcador de pie de página"/>
          <p:cNvSpPr>
            <a:spLocks noGrp="1"/>
          </p:cNvSpPr>
          <p:nvPr>
            <p:ph type="ftr" sz="quarter" idx="11"/>
          </p:nvPr>
        </p:nvSpPr>
        <p:spPr/>
        <p:txBody>
          <a:bodyPr/>
          <a:lstStyle/>
          <a:p>
            <a:endParaRPr lang="es-MX" dirty="0"/>
          </a:p>
        </p:txBody>
      </p:sp>
      <p:sp>
        <p:nvSpPr>
          <p:cNvPr id="4" name="3 Marcador de número de diapositiva"/>
          <p:cNvSpPr>
            <a:spLocks noGrp="1"/>
          </p:cNvSpPr>
          <p:nvPr>
            <p:ph type="sldNum" sz="quarter" idx="12"/>
          </p:nvPr>
        </p:nvSpPr>
        <p:spPr/>
        <p:txBody>
          <a:bodyPr/>
          <a:lstStyle/>
          <a:p>
            <a:fld id="{CADCB446-C6F3-4355-B27C-C466159E3072}" type="slidenum">
              <a:rPr lang="es-MX" smtClean="0"/>
              <a:t>‹Nº›</a:t>
            </a:fld>
            <a:endParaRPr lang="es-MX" dirty="0"/>
          </a:p>
        </p:txBody>
      </p:sp>
    </p:spTree>
    <p:extLst>
      <p:ext uri="{BB962C8B-B14F-4D97-AF65-F5344CB8AC3E}">
        <p14:creationId xmlns:p14="http://schemas.microsoft.com/office/powerpoint/2010/main" val="2192502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D09C239-C8F8-4129-B7BD-34C4413B3AE2}" type="datetimeFigureOut">
              <a:rPr lang="es-MX" smtClean="0"/>
              <a:t>03/11/2020</a:t>
            </a:fld>
            <a:endParaRPr lang="es-MX" dirty="0"/>
          </a:p>
        </p:txBody>
      </p:sp>
      <p:sp>
        <p:nvSpPr>
          <p:cNvPr id="6" name="5 Marcador de pie de página"/>
          <p:cNvSpPr>
            <a:spLocks noGrp="1"/>
          </p:cNvSpPr>
          <p:nvPr>
            <p:ph type="ftr" sz="quarter" idx="11"/>
          </p:nvPr>
        </p:nvSpPr>
        <p:spPr/>
        <p:txBody>
          <a:bodyPr/>
          <a:lstStyle/>
          <a:p>
            <a:endParaRPr lang="es-MX" dirty="0"/>
          </a:p>
        </p:txBody>
      </p:sp>
      <p:sp>
        <p:nvSpPr>
          <p:cNvPr id="7" name="6 Marcador de número de diapositiva"/>
          <p:cNvSpPr>
            <a:spLocks noGrp="1"/>
          </p:cNvSpPr>
          <p:nvPr>
            <p:ph type="sldNum" sz="quarter" idx="12"/>
          </p:nvPr>
        </p:nvSpPr>
        <p:spPr/>
        <p:txBody>
          <a:bodyPr/>
          <a:lstStyle/>
          <a:p>
            <a:fld id="{CADCB446-C6F3-4355-B27C-C466159E3072}" type="slidenum">
              <a:rPr lang="es-MX" smtClean="0"/>
              <a:t>‹Nº›</a:t>
            </a:fld>
            <a:endParaRPr lang="es-MX" dirty="0"/>
          </a:p>
        </p:txBody>
      </p:sp>
    </p:spTree>
    <p:extLst>
      <p:ext uri="{BB962C8B-B14F-4D97-AF65-F5344CB8AC3E}">
        <p14:creationId xmlns:p14="http://schemas.microsoft.com/office/powerpoint/2010/main" val="2705426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D09C239-C8F8-4129-B7BD-34C4413B3AE2}" type="datetimeFigureOut">
              <a:rPr lang="es-MX" smtClean="0"/>
              <a:t>03/11/2020</a:t>
            </a:fld>
            <a:endParaRPr lang="es-MX" dirty="0"/>
          </a:p>
        </p:txBody>
      </p:sp>
      <p:sp>
        <p:nvSpPr>
          <p:cNvPr id="6" name="5 Marcador de pie de página"/>
          <p:cNvSpPr>
            <a:spLocks noGrp="1"/>
          </p:cNvSpPr>
          <p:nvPr>
            <p:ph type="ftr" sz="quarter" idx="11"/>
          </p:nvPr>
        </p:nvSpPr>
        <p:spPr/>
        <p:txBody>
          <a:bodyPr/>
          <a:lstStyle/>
          <a:p>
            <a:endParaRPr lang="es-MX" dirty="0"/>
          </a:p>
        </p:txBody>
      </p:sp>
      <p:sp>
        <p:nvSpPr>
          <p:cNvPr id="7" name="6 Marcador de número de diapositiva"/>
          <p:cNvSpPr>
            <a:spLocks noGrp="1"/>
          </p:cNvSpPr>
          <p:nvPr>
            <p:ph type="sldNum" sz="quarter" idx="12"/>
          </p:nvPr>
        </p:nvSpPr>
        <p:spPr/>
        <p:txBody>
          <a:bodyPr/>
          <a:lstStyle/>
          <a:p>
            <a:fld id="{CADCB446-C6F3-4355-B27C-C466159E3072}" type="slidenum">
              <a:rPr lang="es-MX" smtClean="0"/>
              <a:t>‹Nº›</a:t>
            </a:fld>
            <a:endParaRPr lang="es-MX" dirty="0"/>
          </a:p>
        </p:txBody>
      </p:sp>
    </p:spTree>
    <p:extLst>
      <p:ext uri="{BB962C8B-B14F-4D97-AF65-F5344CB8AC3E}">
        <p14:creationId xmlns:p14="http://schemas.microsoft.com/office/powerpoint/2010/main" val="3133364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09C239-C8F8-4129-B7BD-34C4413B3AE2}" type="datetimeFigureOut">
              <a:rPr lang="es-MX" smtClean="0"/>
              <a:t>03/11/2020</a:t>
            </a:fld>
            <a:endParaRPr lang="es-MX"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DCB446-C6F3-4355-B27C-C466159E3072}" type="slidenum">
              <a:rPr lang="es-MX" smtClean="0"/>
              <a:t>‹Nº›</a:t>
            </a:fld>
            <a:endParaRPr lang="es-MX" dirty="0"/>
          </a:p>
        </p:txBody>
      </p:sp>
    </p:spTree>
    <p:extLst>
      <p:ext uri="{BB962C8B-B14F-4D97-AF65-F5344CB8AC3E}">
        <p14:creationId xmlns:p14="http://schemas.microsoft.com/office/powerpoint/2010/main" val="34018937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0" y="0"/>
            <a:ext cx="9144000" cy="1470025"/>
          </a:xfrm>
        </p:spPr>
        <p:style>
          <a:lnRef idx="1">
            <a:schemeClr val="accent3"/>
          </a:lnRef>
          <a:fillRef idx="2">
            <a:schemeClr val="accent3"/>
          </a:fillRef>
          <a:effectRef idx="1">
            <a:schemeClr val="accent3"/>
          </a:effectRef>
          <a:fontRef idx="minor">
            <a:schemeClr val="dk1"/>
          </a:fontRef>
        </p:style>
        <p:txBody>
          <a:bodyPr/>
          <a:lstStyle/>
          <a:p>
            <a:r>
              <a:rPr lang="es-MX" dirty="0" smtClean="0"/>
              <a:t>Aeroponía </a:t>
            </a:r>
            <a:endParaRPr lang="es-MX"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8577" y="2594813"/>
            <a:ext cx="3445911"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179512" y="2204864"/>
            <a:ext cx="4975980" cy="4154984"/>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s-MX" sz="2400" dirty="0" smtClean="0"/>
              <a:t>La novedosa forma de cultivo</a:t>
            </a:r>
          </a:p>
          <a:p>
            <a:r>
              <a:rPr lang="es-MX" sz="2400" dirty="0" smtClean="0"/>
              <a:t>(aeroponía) se destaco por encima del resto de tipo de siembra debido a la reducción considerable de agua y nutrientes en solución; además de permitir la correcta absorción de los mismo con oxigenación  de las raíces presentando un buen tamaño y desarrollo, minimizando impactos ambientales e incrementando el rendimiento por espacio   </a:t>
            </a:r>
            <a:endParaRPr lang="es-MX" sz="2400" dirty="0"/>
          </a:p>
        </p:txBody>
      </p:sp>
      <p:sp>
        <p:nvSpPr>
          <p:cNvPr id="5" name="4 CuadroTexto"/>
          <p:cNvSpPr txBox="1"/>
          <p:nvPr/>
        </p:nvSpPr>
        <p:spPr>
          <a:xfrm>
            <a:off x="1875166" y="1624898"/>
            <a:ext cx="1393330" cy="400110"/>
          </a:xfrm>
          <a:prstGeom prst="rect">
            <a:avLst/>
          </a:prstGeom>
        </p:spPr>
        <p:style>
          <a:lnRef idx="1">
            <a:schemeClr val="accent3"/>
          </a:lnRef>
          <a:fillRef idx="3">
            <a:schemeClr val="accent3"/>
          </a:fillRef>
          <a:effectRef idx="2">
            <a:schemeClr val="accent3"/>
          </a:effectRef>
          <a:fontRef idx="minor">
            <a:schemeClr val="lt1"/>
          </a:fontRef>
        </p:style>
        <p:txBody>
          <a:bodyPr wrap="none" rtlCol="0">
            <a:spAutoFit/>
          </a:bodyPr>
          <a:lstStyle/>
          <a:p>
            <a:r>
              <a:rPr lang="es-MX" sz="2000" b="1" dirty="0" smtClean="0">
                <a:latin typeface="Arial" pitchFamily="34" charset="0"/>
                <a:cs typeface="Arial" pitchFamily="34" charset="0"/>
              </a:rPr>
              <a:t>Resumen</a:t>
            </a:r>
            <a:r>
              <a:rPr lang="es-MX" dirty="0" smtClean="0"/>
              <a:t> </a:t>
            </a:r>
            <a:endParaRPr lang="es-MX" dirty="0"/>
          </a:p>
        </p:txBody>
      </p:sp>
    </p:spTree>
    <p:extLst>
      <p:ext uri="{BB962C8B-B14F-4D97-AF65-F5344CB8AC3E}">
        <p14:creationId xmlns:p14="http://schemas.microsoft.com/office/powerpoint/2010/main" val="21282958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2078" y="0"/>
            <a:ext cx="9131922" cy="1143000"/>
          </a:xfrm>
        </p:spPr>
        <p:style>
          <a:lnRef idx="1">
            <a:schemeClr val="accent3"/>
          </a:lnRef>
          <a:fillRef idx="2">
            <a:schemeClr val="accent3"/>
          </a:fillRef>
          <a:effectRef idx="1">
            <a:schemeClr val="accent3"/>
          </a:effectRef>
          <a:fontRef idx="minor">
            <a:schemeClr val="dk1"/>
          </a:fontRef>
        </p:style>
        <p:txBody>
          <a:bodyPr/>
          <a:lstStyle/>
          <a:p>
            <a:r>
              <a:rPr lang="es-MX" dirty="0" smtClean="0"/>
              <a:t>Aeroponía </a:t>
            </a:r>
            <a:endParaRPr lang="es-MX" dirty="0"/>
          </a:p>
        </p:txBody>
      </p:sp>
      <p:sp>
        <p:nvSpPr>
          <p:cNvPr id="3" name="2 CuadroTexto"/>
          <p:cNvSpPr txBox="1"/>
          <p:nvPr/>
        </p:nvSpPr>
        <p:spPr>
          <a:xfrm>
            <a:off x="1619672" y="1309218"/>
            <a:ext cx="1584176" cy="400110"/>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s-MX" sz="2000" dirty="0" smtClean="0">
                <a:latin typeface="Arial" pitchFamily="34" charset="0"/>
                <a:cs typeface="Arial" pitchFamily="34" charset="0"/>
              </a:rPr>
              <a:t>Introducción</a:t>
            </a:r>
            <a:r>
              <a:rPr lang="es-MX" dirty="0" smtClean="0"/>
              <a:t> </a:t>
            </a:r>
            <a:endParaRPr lang="es-MX" dirty="0"/>
          </a:p>
        </p:txBody>
      </p:sp>
      <p:sp>
        <p:nvSpPr>
          <p:cNvPr id="4" name="3 CuadroTexto"/>
          <p:cNvSpPr txBox="1"/>
          <p:nvPr/>
        </p:nvSpPr>
        <p:spPr>
          <a:xfrm>
            <a:off x="167314" y="2060848"/>
            <a:ext cx="4908741" cy="4154984"/>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s-MX" sz="2400" dirty="0" smtClean="0">
                <a:latin typeface="Arial" pitchFamily="34" charset="0"/>
                <a:cs typeface="Arial" pitchFamily="34" charset="0"/>
              </a:rPr>
              <a:t>El modelo de agricultura que se viene desarrollando a través de los años  esta llegando a sus limites físicos, ecológicos y sociales; lo que demanda soluciones radicales, innovadoras y prontas. La producción esta incrementando a medida que va creciendo la  población y las tierras no son suficientes para suplir el alimento necesario.   </a:t>
            </a:r>
            <a:endParaRPr lang="es-MX" sz="2400" dirty="0">
              <a:latin typeface="Arial" pitchFamily="34" charset="0"/>
              <a:cs typeface="Arial" pitchFamily="34"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2492896"/>
            <a:ext cx="3024335"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61457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1143000"/>
          </a:xfrm>
        </p:spPr>
        <p:style>
          <a:lnRef idx="1">
            <a:schemeClr val="accent3"/>
          </a:lnRef>
          <a:fillRef idx="2">
            <a:schemeClr val="accent3"/>
          </a:fillRef>
          <a:effectRef idx="1">
            <a:schemeClr val="accent3"/>
          </a:effectRef>
          <a:fontRef idx="minor">
            <a:schemeClr val="dk1"/>
          </a:fontRef>
        </p:style>
        <p:txBody>
          <a:bodyPr/>
          <a:lstStyle/>
          <a:p>
            <a:r>
              <a:rPr lang="es-MX" dirty="0" smtClean="0"/>
              <a:t>Aeroponía </a:t>
            </a:r>
            <a:endParaRPr lang="es-MX" dirty="0"/>
          </a:p>
        </p:txBody>
      </p:sp>
      <p:sp>
        <p:nvSpPr>
          <p:cNvPr id="3" name="2 CuadroTexto"/>
          <p:cNvSpPr txBox="1"/>
          <p:nvPr/>
        </p:nvSpPr>
        <p:spPr>
          <a:xfrm>
            <a:off x="179512" y="1340768"/>
            <a:ext cx="5400600" cy="1938992"/>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s-MX" sz="2400" dirty="0" smtClean="0"/>
              <a:t>El </a:t>
            </a:r>
            <a:r>
              <a:rPr lang="es-MX" sz="2400" dirty="0"/>
              <a:t>cultivo aeropónico es el sistema </a:t>
            </a:r>
            <a:r>
              <a:rPr lang="es-MX" sz="2400" dirty="0" smtClean="0"/>
              <a:t>hidropónico más </a:t>
            </a:r>
            <a:r>
              <a:rPr lang="es-MX" sz="2400" dirty="0"/>
              <a:t>puntero y profesional que existe en la actualidad.</a:t>
            </a:r>
            <a:r>
              <a:rPr lang="es-MX" sz="2400" dirty="0" smtClean="0">
                <a:latin typeface="Arial" pitchFamily="34" charset="0"/>
                <a:cs typeface="Arial" pitchFamily="34" charset="0"/>
              </a:rPr>
              <a:t>.</a:t>
            </a:r>
          </a:p>
          <a:p>
            <a:r>
              <a:rPr lang="es-MX" sz="2400" b="1" dirty="0" smtClean="0">
                <a:latin typeface="Arial" pitchFamily="34" charset="0"/>
                <a:cs typeface="Arial" pitchFamily="34" charset="0"/>
              </a:rPr>
              <a:t>«es considerada como la evolución de la hidroponía»  </a:t>
            </a:r>
            <a:endParaRPr lang="es-MX" sz="2400" b="1" dirty="0">
              <a:latin typeface="Arial" pitchFamily="34" charset="0"/>
              <a:cs typeface="Arial" pitchFamily="34" charset="0"/>
            </a:endParaRPr>
          </a:p>
        </p:txBody>
      </p:sp>
      <p:sp>
        <p:nvSpPr>
          <p:cNvPr id="4" name="3 CuadroTexto"/>
          <p:cNvSpPr txBox="1"/>
          <p:nvPr/>
        </p:nvSpPr>
        <p:spPr>
          <a:xfrm>
            <a:off x="3419872" y="3476294"/>
            <a:ext cx="5616624" cy="3046988"/>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s-MX" sz="2400" dirty="0" smtClean="0">
                <a:latin typeface="Arial" pitchFamily="34" charset="0"/>
                <a:cs typeface="Arial" pitchFamily="34" charset="0"/>
              </a:rPr>
              <a:t>El cultivo en aire o aeroponía no usa un sustento físico a nivel de raíces: solo se requiere mantener las plantas en forma vertical mediante un soporte que las mantiene al nivel del cuello; de esta manera, las raíces quedan al aire y la solución nutritiva se aplican mediante pulveraziones finas y frecuentes </a:t>
            </a:r>
            <a:endParaRPr lang="es-MX" sz="2400" dirty="0">
              <a:latin typeface="Arial" pitchFamily="34" charset="0"/>
              <a:cs typeface="Arial"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1340768"/>
            <a:ext cx="262778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476294"/>
            <a:ext cx="288032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26863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191"/>
            <a:ext cx="9144000" cy="1143000"/>
          </a:xfrm>
        </p:spPr>
        <p:style>
          <a:lnRef idx="1">
            <a:schemeClr val="accent3"/>
          </a:lnRef>
          <a:fillRef idx="2">
            <a:schemeClr val="accent3"/>
          </a:fillRef>
          <a:effectRef idx="1">
            <a:schemeClr val="accent3"/>
          </a:effectRef>
          <a:fontRef idx="minor">
            <a:schemeClr val="dk1"/>
          </a:fontRef>
        </p:style>
        <p:txBody>
          <a:bodyPr/>
          <a:lstStyle/>
          <a:p>
            <a:r>
              <a:rPr lang="es-MX" dirty="0" smtClean="0"/>
              <a:t>Tipos de aeroponía </a:t>
            </a:r>
            <a:endParaRPr lang="es-MX" dirty="0"/>
          </a:p>
        </p:txBody>
      </p:sp>
      <p:sp>
        <p:nvSpPr>
          <p:cNvPr id="3" name="2 CuadroTexto"/>
          <p:cNvSpPr txBox="1"/>
          <p:nvPr/>
        </p:nvSpPr>
        <p:spPr>
          <a:xfrm>
            <a:off x="1111776" y="1308397"/>
            <a:ext cx="2707472" cy="369332"/>
          </a:xfrm>
          <a:prstGeom prst="rect">
            <a:avLst/>
          </a:prstGeom>
        </p:spPr>
        <p:style>
          <a:lnRef idx="1">
            <a:schemeClr val="accent3"/>
          </a:lnRef>
          <a:fillRef idx="3">
            <a:schemeClr val="accent3"/>
          </a:fillRef>
          <a:effectRef idx="2">
            <a:schemeClr val="accent3"/>
          </a:effectRef>
          <a:fontRef idx="minor">
            <a:schemeClr val="lt1"/>
          </a:fontRef>
        </p:style>
        <p:txBody>
          <a:bodyPr wrap="none" rtlCol="0">
            <a:spAutoFit/>
          </a:bodyPr>
          <a:lstStyle/>
          <a:p>
            <a:r>
              <a:rPr lang="es-MX" dirty="0" smtClean="0"/>
              <a:t>Aeroponía de baja presión </a:t>
            </a:r>
            <a:endParaRPr lang="es-MX" dirty="0"/>
          </a:p>
        </p:txBody>
      </p:sp>
      <p:sp>
        <p:nvSpPr>
          <p:cNvPr id="4" name="3 Rectángulo"/>
          <p:cNvSpPr/>
          <p:nvPr/>
        </p:nvSpPr>
        <p:spPr>
          <a:xfrm>
            <a:off x="185571" y="2280825"/>
            <a:ext cx="4032448" cy="4524315"/>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r>
              <a:rPr lang="es-MX" sz="2400" dirty="0"/>
              <a:t>Utilizando una bomba de agua normal pulverizamos o salpicamos las raíces de las plantas utilizando pequeños aspersores. Las gotas son grandes y de tamaño irregular, mojan las raíces y se suele mantener las 24h funcionando. Funciona bastante bien y es la que más se suele hacer de forma casera.</a:t>
            </a:r>
          </a:p>
        </p:txBody>
      </p:sp>
      <p:sp>
        <p:nvSpPr>
          <p:cNvPr id="5" name="4 CuadroTexto"/>
          <p:cNvSpPr txBox="1"/>
          <p:nvPr/>
        </p:nvSpPr>
        <p:spPr>
          <a:xfrm>
            <a:off x="5529973" y="1293648"/>
            <a:ext cx="2368021" cy="369332"/>
          </a:xfrm>
          <a:prstGeom prst="rect">
            <a:avLst/>
          </a:prstGeom>
        </p:spPr>
        <p:style>
          <a:lnRef idx="1">
            <a:schemeClr val="accent3"/>
          </a:lnRef>
          <a:fillRef idx="3">
            <a:schemeClr val="accent3"/>
          </a:fillRef>
          <a:effectRef idx="2">
            <a:schemeClr val="accent3"/>
          </a:effectRef>
          <a:fontRef idx="minor">
            <a:schemeClr val="lt1"/>
          </a:fontRef>
        </p:style>
        <p:txBody>
          <a:bodyPr wrap="none" rtlCol="0">
            <a:spAutoFit/>
          </a:bodyPr>
          <a:lstStyle/>
          <a:p>
            <a:r>
              <a:rPr lang="es-MX" dirty="0" smtClean="0"/>
              <a:t>Aeroponía alta presión </a:t>
            </a:r>
            <a:endParaRPr lang="es-MX" dirty="0"/>
          </a:p>
        </p:txBody>
      </p:sp>
      <p:sp>
        <p:nvSpPr>
          <p:cNvPr id="6" name="5 Rectángulo"/>
          <p:cNvSpPr/>
          <p:nvPr/>
        </p:nvSpPr>
        <p:spPr>
          <a:xfrm>
            <a:off x="4491117" y="1911493"/>
            <a:ext cx="4572000" cy="4893647"/>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r>
              <a:rPr lang="es-MX" sz="2400" dirty="0"/>
              <a:t>Operan con agua a alta presión (usando otro tipo de bombas), lo que permite que el agua salga por los aspersores en forma de gotas </a:t>
            </a:r>
            <a:r>
              <a:rPr lang="es-MX" sz="2400" dirty="0" smtClean="0"/>
              <a:t>microscópicas,  </a:t>
            </a:r>
            <a:r>
              <a:rPr lang="es-MX" sz="2400" dirty="0"/>
              <a:t>unos 50 micrómetros, más pequeñas que el grosor de un pelo. También se suele controlar el tiempo y no se riega continuamente. Es más eficiente y se absorbe de forma más efectiva, además de permitir mejor el paso de oxígeno a las raíces</a:t>
            </a:r>
          </a:p>
        </p:txBody>
      </p:sp>
    </p:spTree>
    <p:extLst>
      <p:ext uri="{BB962C8B-B14F-4D97-AF65-F5344CB8AC3E}">
        <p14:creationId xmlns:p14="http://schemas.microsoft.com/office/powerpoint/2010/main" val="28011988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1143000"/>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es-MX" dirty="0"/>
              <a:t>¿Cómo funciona un sistema aeropónico?</a:t>
            </a:r>
            <a:br>
              <a:rPr lang="es-MX" dirty="0"/>
            </a:br>
            <a:endParaRPr lang="es-MX" dirty="0"/>
          </a:p>
        </p:txBody>
      </p:sp>
      <p:sp>
        <p:nvSpPr>
          <p:cNvPr id="6" name="5 Rectángulo"/>
          <p:cNvSpPr/>
          <p:nvPr/>
        </p:nvSpPr>
        <p:spPr>
          <a:xfrm>
            <a:off x="247175" y="2764572"/>
            <a:ext cx="4536504" cy="4093428"/>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r>
              <a:rPr lang="es-MX" sz="2000" dirty="0">
                <a:latin typeface="Arial" pitchFamily="34" charset="0"/>
                <a:cs typeface="Arial" pitchFamily="34" charset="0"/>
              </a:rPr>
              <a:t>En un sistema aeropónico las plantas crecen en </a:t>
            </a:r>
            <a:r>
              <a:rPr lang="es-MX" sz="2000" dirty="0" smtClean="0">
                <a:latin typeface="Arial" pitchFamily="34" charset="0"/>
                <a:cs typeface="Arial" pitchFamily="34" charset="0"/>
              </a:rPr>
              <a:t>macetas de </a:t>
            </a:r>
            <a:r>
              <a:rPr lang="es-MX" sz="2000" dirty="0">
                <a:latin typeface="Arial" pitchFamily="34" charset="0"/>
                <a:cs typeface="Arial" pitchFamily="34" charset="0"/>
              </a:rPr>
              <a:t>rejilla para que las raíces cuelguen sobre un sistema de rociado. Dicho sistema rocía las raíces a alta presión en intervalos con una mezcla de agua y nutrientes. Estos intervalos son activos e inactivos, los intervalos inactivos son el momento de pausa que permite al sistema circulatorio absorber los nutrientes. Mientras que los intervalos activos son los que aportan a las plantas el agua y las nutrientes.</a:t>
            </a:r>
          </a:p>
        </p:txBody>
      </p:sp>
      <p:sp>
        <p:nvSpPr>
          <p:cNvPr id="7" name="6 Rectángulo"/>
          <p:cNvSpPr/>
          <p:nvPr/>
        </p:nvSpPr>
        <p:spPr>
          <a:xfrm>
            <a:off x="4899135" y="1268760"/>
            <a:ext cx="4104456" cy="4401205"/>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r>
              <a:rPr lang="es-MX" sz="2000" dirty="0">
                <a:latin typeface="Arial" pitchFamily="34" charset="0"/>
                <a:cs typeface="Arial" pitchFamily="34" charset="0"/>
              </a:rPr>
              <a:t>el agua y los nutrientes se encuentran en le interior de un sistema de bucle cerrado. Además, las macetas de rejilla disponen de unas tapas que solo dejan salir al tallo de la planta, reduciendo el riesgo de evaporación y de excesos en la concentración de nutrientes. Este sistema también evita filtraciones de luz que afecten a las raíces e impide que se generen algas, creando un ambiente libre de </a:t>
            </a:r>
            <a:r>
              <a:rPr lang="es-MX" sz="2000" dirty="0" smtClean="0">
                <a:latin typeface="Arial" pitchFamily="34" charset="0"/>
                <a:cs typeface="Arial" pitchFamily="34" charset="0"/>
              </a:rPr>
              <a:t>enfermedades.</a:t>
            </a:r>
            <a:endParaRPr lang="es-MX" sz="2000" dirty="0">
              <a:latin typeface="Arial" pitchFamily="34" charset="0"/>
              <a:cs typeface="Arial" pitchFamily="34" charset="0"/>
            </a:endParaRPr>
          </a:p>
        </p:txBody>
      </p:sp>
      <p:pic>
        <p:nvPicPr>
          <p:cNvPr id="410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7580" y="5669965"/>
            <a:ext cx="4186011" cy="1188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217141"/>
            <a:ext cx="4104456" cy="1547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98949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4674"/>
            <a:ext cx="9144000" cy="1143000"/>
          </a:xfrm>
        </p:spPr>
        <p:style>
          <a:lnRef idx="1">
            <a:schemeClr val="accent3"/>
          </a:lnRef>
          <a:fillRef idx="2">
            <a:schemeClr val="accent3"/>
          </a:fillRef>
          <a:effectRef idx="1">
            <a:schemeClr val="accent3"/>
          </a:effectRef>
          <a:fontRef idx="minor">
            <a:schemeClr val="dk1"/>
          </a:fontRef>
        </p:style>
        <p:txBody>
          <a:bodyPr/>
          <a:lstStyle/>
          <a:p>
            <a:r>
              <a:rPr lang="es-MX" dirty="0"/>
              <a:t>C</a:t>
            </a:r>
            <a:r>
              <a:rPr lang="es-MX" dirty="0" smtClean="0"/>
              <a:t>uidados con el agua y nutrientes  </a:t>
            </a:r>
            <a:endParaRPr lang="es-MX" dirty="0"/>
          </a:p>
        </p:txBody>
      </p:sp>
      <p:sp>
        <p:nvSpPr>
          <p:cNvPr id="3" name="2 Rectángulo"/>
          <p:cNvSpPr/>
          <p:nvPr/>
        </p:nvSpPr>
        <p:spPr>
          <a:xfrm>
            <a:off x="309636" y="3072348"/>
            <a:ext cx="4572000" cy="3785652"/>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fontAlgn="base"/>
            <a:r>
              <a:rPr lang="es-MX" sz="2000" dirty="0" smtClean="0">
                <a:latin typeface="Arial" pitchFamily="34" charset="0"/>
                <a:cs typeface="Arial" pitchFamily="34" charset="0"/>
              </a:rPr>
              <a:t>Los </a:t>
            </a:r>
            <a:r>
              <a:rPr lang="es-MX" sz="2000" dirty="0">
                <a:latin typeface="Arial" pitchFamily="34" charset="0"/>
                <a:cs typeface="Arial" pitchFamily="34" charset="0"/>
              </a:rPr>
              <a:t>parámetros para tener en cuenta con el gua son el pH (5.5, 6.5), la temperatura (de 18 a 24 ℃) y la frecuencia de cambio. Es muy importante que no entre nada de luz al tanque, de lo contrario se generarán algas que obstruirán el sistema y consumir los nutrientes destinados a las plantas. Trata de adaptar todo para reducir al máximo la temperatura del agua ya que un enfriador para el depósito es excesivamente caro. </a:t>
            </a:r>
          </a:p>
        </p:txBody>
      </p:sp>
      <p:sp>
        <p:nvSpPr>
          <p:cNvPr id="5" name="4 CuadroTexto"/>
          <p:cNvSpPr txBox="1"/>
          <p:nvPr/>
        </p:nvSpPr>
        <p:spPr>
          <a:xfrm>
            <a:off x="6151251" y="5733256"/>
            <a:ext cx="1641796" cy="461665"/>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es-MX" sz="2400" dirty="0" smtClean="0">
                <a:latin typeface="Arial" pitchFamily="34" charset="0"/>
                <a:cs typeface="Arial" pitchFamily="34" charset="0"/>
              </a:rPr>
              <a:t>Nutrientes</a:t>
            </a:r>
            <a:r>
              <a:rPr lang="es-MX" dirty="0" smtClean="0"/>
              <a:t> </a:t>
            </a:r>
            <a:endParaRPr lang="es-MX" dirty="0"/>
          </a:p>
        </p:txBody>
      </p:sp>
      <p:sp>
        <p:nvSpPr>
          <p:cNvPr id="6" name="5 Rectángulo"/>
          <p:cNvSpPr/>
          <p:nvPr/>
        </p:nvSpPr>
        <p:spPr>
          <a:xfrm>
            <a:off x="5014042" y="1412776"/>
            <a:ext cx="3916215" cy="4093428"/>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fontAlgn="base"/>
            <a:r>
              <a:rPr lang="es-MX" sz="2000" dirty="0" smtClean="0">
                <a:latin typeface="Arial" pitchFamily="34" charset="0"/>
                <a:cs typeface="Arial" pitchFamily="34" charset="0"/>
              </a:rPr>
              <a:t>Decidir </a:t>
            </a:r>
            <a:r>
              <a:rPr lang="es-MX" sz="2000" dirty="0">
                <a:latin typeface="Arial" pitchFamily="34" charset="0"/>
                <a:cs typeface="Arial" pitchFamily="34" charset="0"/>
              </a:rPr>
              <a:t>si emplearás </a:t>
            </a:r>
            <a:r>
              <a:rPr lang="es-MX" sz="2000" dirty="0" smtClean="0">
                <a:latin typeface="Arial" pitchFamily="34" charset="0"/>
                <a:cs typeface="Arial" pitchFamily="34" charset="0"/>
              </a:rPr>
              <a:t>nutrientes químicos </a:t>
            </a:r>
            <a:r>
              <a:rPr lang="es-MX" sz="2000" dirty="0">
                <a:latin typeface="Arial" pitchFamily="34" charset="0"/>
                <a:cs typeface="Arial" pitchFamily="34" charset="0"/>
              </a:rPr>
              <a:t>u </a:t>
            </a:r>
            <a:r>
              <a:rPr lang="es-MX" sz="2000" dirty="0" smtClean="0">
                <a:latin typeface="Arial" pitchFamily="34" charset="0"/>
                <a:cs typeface="Arial" pitchFamily="34" charset="0"/>
              </a:rPr>
              <a:t>orgánicos. que</a:t>
            </a:r>
            <a:r>
              <a:rPr lang="es-MX" sz="2000" dirty="0">
                <a:latin typeface="Arial" pitchFamily="34" charset="0"/>
                <a:cs typeface="Arial" pitchFamily="34" charset="0"/>
              </a:rPr>
              <a:t> tipo de </a:t>
            </a:r>
            <a:r>
              <a:rPr lang="es-MX" sz="2000" dirty="0" smtClean="0">
                <a:latin typeface="Arial" pitchFamily="34" charset="0"/>
                <a:cs typeface="Arial" pitchFamily="34" charset="0"/>
              </a:rPr>
              <a:t>fertilizante emplearás, </a:t>
            </a:r>
            <a:r>
              <a:rPr lang="es-MX" sz="2000" dirty="0">
                <a:latin typeface="Arial" pitchFamily="34" charset="0"/>
                <a:cs typeface="Arial" pitchFamily="34" charset="0"/>
              </a:rPr>
              <a:t>a partir de ahí, podéis ir aumentando la dosis en función del comportamiento de los vegetales.</a:t>
            </a:r>
          </a:p>
          <a:p>
            <a:pPr fontAlgn="base"/>
            <a:r>
              <a:rPr lang="es-MX" sz="2000" dirty="0">
                <a:latin typeface="Arial" pitchFamily="34" charset="0"/>
                <a:cs typeface="Arial" pitchFamily="34" charset="0"/>
              </a:rPr>
              <a:t>Ten siempre en cuenta que los nutrientes deben incluir macro nutrientes como nitrógeno, fósforo y potasio, así como micro nutrientes del tipo Zinc, Boro, Azufre o Magnesio.</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531" y="1390634"/>
            <a:ext cx="3926209" cy="1555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39386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4674"/>
            <a:ext cx="9144000" cy="1143000"/>
          </a:xfrm>
        </p:spPr>
        <p:style>
          <a:lnRef idx="1">
            <a:schemeClr val="accent3"/>
          </a:lnRef>
          <a:fillRef idx="2">
            <a:schemeClr val="accent3"/>
          </a:fillRef>
          <a:effectRef idx="1">
            <a:schemeClr val="accent3"/>
          </a:effectRef>
          <a:fontRef idx="minor">
            <a:schemeClr val="dk1"/>
          </a:fontRef>
        </p:style>
        <p:txBody>
          <a:bodyPr/>
          <a:lstStyle/>
          <a:p>
            <a:r>
              <a:rPr lang="es-MX" dirty="0" smtClean="0"/>
              <a:t>Aire </a:t>
            </a:r>
            <a:endParaRPr lang="es-MX" dirty="0"/>
          </a:p>
        </p:txBody>
      </p:sp>
      <p:sp>
        <p:nvSpPr>
          <p:cNvPr id="3" name="2 Rectángulo"/>
          <p:cNvSpPr/>
          <p:nvPr/>
        </p:nvSpPr>
        <p:spPr>
          <a:xfrm>
            <a:off x="251520" y="1628800"/>
            <a:ext cx="4572000" cy="2246769"/>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fontAlgn="base"/>
            <a:r>
              <a:rPr lang="es-MX" sz="2000" dirty="0" smtClean="0">
                <a:latin typeface="Arial" pitchFamily="34" charset="0"/>
                <a:cs typeface="Arial" pitchFamily="34" charset="0"/>
              </a:rPr>
              <a:t>El </a:t>
            </a:r>
            <a:r>
              <a:rPr lang="es-MX" sz="2000" dirty="0">
                <a:latin typeface="Arial" pitchFamily="34" charset="0"/>
                <a:cs typeface="Arial" pitchFamily="34" charset="0"/>
              </a:rPr>
              <a:t>aire, al igual que en el resto de los sistemas de cultivo, es un parámetro esencial para llevar a cabo un cultivo sano, vigoroso y productivo. Dichos parámetros consisten en mantener la temperatura entre 21℃ y 26℃ y que el aire esté en constante circulación</a:t>
            </a:r>
            <a:r>
              <a:rPr lang="es-MX" sz="2000" dirty="0" smtClean="0">
                <a:latin typeface="Arial" pitchFamily="34" charset="0"/>
                <a:cs typeface="Arial" pitchFamily="34" charset="0"/>
              </a:rPr>
              <a:t>.</a:t>
            </a:r>
            <a:endParaRPr lang="es-MX" sz="2000" dirty="0">
              <a:latin typeface="Arial" pitchFamily="34" charset="0"/>
              <a:cs typeface="Arial" pitchFamily="34" charset="0"/>
            </a:endParaRPr>
          </a:p>
        </p:txBody>
      </p:sp>
      <p:sp>
        <p:nvSpPr>
          <p:cNvPr id="4" name="3 Rectángulo"/>
          <p:cNvSpPr/>
          <p:nvPr/>
        </p:nvSpPr>
        <p:spPr>
          <a:xfrm>
            <a:off x="4211960" y="3995678"/>
            <a:ext cx="4824536" cy="2554545"/>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r>
              <a:rPr lang="es-MX" sz="2000" dirty="0" smtClean="0">
                <a:latin typeface="Arial" pitchFamily="34" charset="0"/>
                <a:cs typeface="Arial" pitchFamily="34" charset="0"/>
              </a:rPr>
              <a:t>Otro </a:t>
            </a:r>
            <a:r>
              <a:rPr lang="es-MX" sz="2000" dirty="0">
                <a:latin typeface="Arial" pitchFamily="34" charset="0"/>
                <a:cs typeface="Arial" pitchFamily="34" charset="0"/>
              </a:rPr>
              <a:t>beneficio de mantener un aire limpio es que se </a:t>
            </a:r>
            <a:r>
              <a:rPr lang="es-MX" sz="2000" dirty="0" smtClean="0">
                <a:latin typeface="Arial" pitchFamily="34" charset="0"/>
                <a:cs typeface="Arial" pitchFamily="34" charset="0"/>
              </a:rPr>
              <a:t>reduce  considerablemente </a:t>
            </a:r>
            <a:r>
              <a:rPr lang="es-MX" sz="2000" dirty="0">
                <a:latin typeface="Arial" pitchFamily="34" charset="0"/>
                <a:cs typeface="Arial" pitchFamily="34" charset="0"/>
              </a:rPr>
              <a:t>el riesgo de </a:t>
            </a:r>
            <a:r>
              <a:rPr lang="es-MX" sz="2000" dirty="0" smtClean="0">
                <a:latin typeface="Arial" pitchFamily="34" charset="0"/>
                <a:cs typeface="Arial" pitchFamily="34" charset="0"/>
              </a:rPr>
              <a:t>hongos y </a:t>
            </a:r>
            <a:r>
              <a:rPr lang="es-MX" sz="2000" dirty="0">
                <a:latin typeface="Arial" pitchFamily="34" charset="0"/>
                <a:cs typeface="Arial" pitchFamily="34" charset="0"/>
              </a:rPr>
              <a:t>plagas de diversas indoles ya que el aire contiene menos humedad. Por último, hay que mencionar que se puede añadir un generador de CO2 que mejore aún más el crecimiento de las </a:t>
            </a:r>
            <a:r>
              <a:rPr lang="es-MX" sz="2000" dirty="0" smtClean="0">
                <a:latin typeface="Arial" pitchFamily="34" charset="0"/>
                <a:cs typeface="Arial" pitchFamily="34" charset="0"/>
              </a:rPr>
              <a:t>cepas.</a:t>
            </a:r>
            <a:endParaRPr lang="es-MX" sz="2000" dirty="0">
              <a:latin typeface="Arial" pitchFamily="34" charset="0"/>
              <a:cs typeface="Arial" pitchFamily="34" charset="0"/>
            </a:endParaRPr>
          </a:p>
        </p:txBody>
      </p:sp>
      <p:pic>
        <p:nvPicPr>
          <p:cNvPr id="9219" name="Picture 3" descr="C:\Users\Sandra\AppData\Local\Microsoft\Windows\Temporary Internet Files\Content.IE5\PYLGS826\6_semilla-copi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2528" y="1300477"/>
            <a:ext cx="2017824" cy="2667000"/>
          </a:xfrm>
          <a:prstGeom prst="rect">
            <a:avLst/>
          </a:prstGeom>
          <a:noFill/>
          <a:extLst>
            <a:ext uri="{909E8E84-426E-40DD-AFC4-6F175D3DCCD1}">
              <a14:hiddenFill xmlns:a14="http://schemas.microsoft.com/office/drawing/2010/main">
                <a:solidFill>
                  <a:srgbClr val="FFFFFF"/>
                </a:solidFill>
              </a14:hiddenFill>
            </a:ext>
          </a:extLst>
        </p:spPr>
      </p:pic>
      <p:pic>
        <p:nvPicPr>
          <p:cNvPr id="9223" name="Picture 7" descr="C:\Users\Sandra\AppData\Local\Microsoft\Windows\Temporary Internet Files\Content.IE5\Z5704AT1\3_semilla[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418497"/>
            <a:ext cx="2754560" cy="2291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0945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34320"/>
            <a:ext cx="9144000" cy="1143000"/>
          </a:xfrm>
        </p:spPr>
        <p:style>
          <a:lnRef idx="1">
            <a:schemeClr val="accent3"/>
          </a:lnRef>
          <a:fillRef idx="2">
            <a:schemeClr val="accent3"/>
          </a:fillRef>
          <a:effectRef idx="1">
            <a:schemeClr val="accent3"/>
          </a:effectRef>
          <a:fontRef idx="minor">
            <a:schemeClr val="dk1"/>
          </a:fontRef>
        </p:style>
        <p:txBody>
          <a:bodyPr/>
          <a:lstStyle/>
          <a:p>
            <a:r>
              <a:rPr lang="es-MX" dirty="0" smtClean="0"/>
              <a:t>Ventajas </a:t>
            </a:r>
            <a:endParaRPr lang="es-MX" dirty="0"/>
          </a:p>
        </p:txBody>
      </p:sp>
      <p:pic>
        <p:nvPicPr>
          <p:cNvPr id="10243" name="Picture 3" descr="C:\Users\Sandra\AppData\Local\Microsoft\Windows\Temporary Internet Files\Content.IE5\PYLGS826\1024px-DARQCultivoHidroponico4TecDeMonterrey19-SEP-1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4744"/>
            <a:ext cx="9144000" cy="5719861"/>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323528" y="1241465"/>
            <a:ext cx="8424936" cy="1323439"/>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r>
              <a:rPr lang="es-MX" sz="2000" dirty="0">
                <a:latin typeface="Arial" pitchFamily="34" charset="0"/>
                <a:cs typeface="Arial" pitchFamily="34" charset="0"/>
              </a:rPr>
              <a:t>La ventaja principal respecto al hidropónico es que</a:t>
            </a:r>
            <a:r>
              <a:rPr lang="es-MX" sz="2000" b="1" dirty="0">
                <a:latin typeface="Arial" pitchFamily="34" charset="0"/>
                <a:cs typeface="Arial" pitchFamily="34" charset="0"/>
              </a:rPr>
              <a:t> </a:t>
            </a:r>
            <a:r>
              <a:rPr lang="es-MX" sz="2000" dirty="0">
                <a:latin typeface="Arial" pitchFamily="34" charset="0"/>
                <a:cs typeface="Arial" pitchFamily="34" charset="0"/>
              </a:rPr>
              <a:t>consume menos agua y energía por metro cuadrado de cultivo. De hecho, el aeropónico necesita diez veces menos agua que cualquier otro sistema de cultivo convencional.</a:t>
            </a:r>
          </a:p>
        </p:txBody>
      </p:sp>
      <p:sp>
        <p:nvSpPr>
          <p:cNvPr id="5" name="4 CuadroTexto"/>
          <p:cNvSpPr txBox="1"/>
          <p:nvPr/>
        </p:nvSpPr>
        <p:spPr>
          <a:xfrm>
            <a:off x="7596336" y="6294511"/>
            <a:ext cx="1298753" cy="461665"/>
          </a:xfrm>
          <a:prstGeom prst="rect">
            <a:avLst/>
          </a:prstGeom>
        </p:spPr>
        <p:style>
          <a:lnRef idx="1">
            <a:schemeClr val="accent3"/>
          </a:lnRef>
          <a:fillRef idx="3">
            <a:schemeClr val="accent3"/>
          </a:fillRef>
          <a:effectRef idx="2">
            <a:schemeClr val="accent3"/>
          </a:effectRef>
          <a:fontRef idx="minor">
            <a:schemeClr val="lt1"/>
          </a:fontRef>
        </p:style>
        <p:txBody>
          <a:bodyPr wrap="none" rtlCol="0">
            <a:spAutoFit/>
          </a:bodyPr>
          <a:lstStyle/>
          <a:p>
            <a:r>
              <a:rPr lang="es-MX" sz="2400" dirty="0" smtClean="0">
                <a:latin typeface="Arial" pitchFamily="34" charset="0"/>
                <a:cs typeface="Arial" pitchFamily="34" charset="0"/>
              </a:rPr>
              <a:t>Gracias</a:t>
            </a:r>
            <a:r>
              <a:rPr lang="es-MX" dirty="0" smtClean="0"/>
              <a:t> </a:t>
            </a:r>
            <a:endParaRPr lang="es-MX" dirty="0"/>
          </a:p>
        </p:txBody>
      </p:sp>
    </p:spTree>
    <p:extLst>
      <p:ext uri="{BB962C8B-B14F-4D97-AF65-F5344CB8AC3E}">
        <p14:creationId xmlns:p14="http://schemas.microsoft.com/office/powerpoint/2010/main" val="282993104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447</TotalTime>
  <Words>391</Words>
  <Application>Microsoft Office PowerPoint</Application>
  <PresentationFormat>Presentación en pantalla (4:3)</PresentationFormat>
  <Paragraphs>30</Paragraphs>
  <Slides>8</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8</vt:i4>
      </vt:variant>
    </vt:vector>
  </HeadingPairs>
  <TitlesOfParts>
    <vt:vector size="11" baseType="lpstr">
      <vt:lpstr>Arial</vt:lpstr>
      <vt:lpstr>Calibri</vt:lpstr>
      <vt:lpstr>Tema de Office</vt:lpstr>
      <vt:lpstr>Aeroponía </vt:lpstr>
      <vt:lpstr>Aeroponía </vt:lpstr>
      <vt:lpstr>Aeroponía </vt:lpstr>
      <vt:lpstr>Tipos de aeroponía </vt:lpstr>
      <vt:lpstr>¿Cómo funciona un sistema aeropónico? </vt:lpstr>
      <vt:lpstr>Cuidados con el agua y nutrientes  </vt:lpstr>
      <vt:lpstr>Aire </vt:lpstr>
      <vt:lpstr>Ventajas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Aeroponía</dc:title>
  <dc:creator>Sandra</dc:creator>
  <cp:lastModifiedBy>MARY BOLAÑOS</cp:lastModifiedBy>
  <cp:revision>23</cp:revision>
  <dcterms:created xsi:type="dcterms:W3CDTF">2020-09-21T17:31:30Z</dcterms:created>
  <dcterms:modified xsi:type="dcterms:W3CDTF">2020-11-04T04:26:14Z</dcterms:modified>
</cp:coreProperties>
</file>