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5" r:id="rId10"/>
    <p:sldId id="263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2.xml.rels><?xml version="1.0" encoding="UTF-8" standalone="yes" ?><Relationships xmlns="http://schemas.openxmlformats.org/package/2006/relationships"><Relationship Id="rId3" Target="../media/image27.png" Type="http://schemas.openxmlformats.org/officeDocument/2006/relationships/image"/><Relationship Id="rId2" Target="../media/image26.pn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9.jpg" Type="http://schemas.openxmlformats.org/officeDocument/2006/relationships/image"/><Relationship Id="rId4" Target="../media/image28.jpeg" Type="http://schemas.openxmlformats.org/officeDocument/2006/relationships/image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 ?><Relationships xmlns="http://schemas.openxmlformats.org/package/2006/relationships"><Relationship Id="rId3" Target="../media/image12.png" Type="http://schemas.openxmlformats.org/officeDocument/2006/relationships/image"/><Relationship Id="rId2" Target="../media/image11.jp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4.jpe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idx="1" type="subTitle"/>
          </p:nvPr>
        </p:nvSpPr>
        <p:spPr>
          <a:xfrm>
            <a:off x="1839747" y="2981886"/>
            <a:ext cx="6740968" cy="1796175"/>
          </a:xfrm>
        </p:spPr>
        <p:txBody>
          <a:bodyPr>
            <a:noAutofit/>
          </a:bodyPr>
          <a:lstStyle/>
          <a:p>
            <a:r>
              <a:rPr dirty="0" lang="es-MX" smtClean="0" sz="5400">
                <a:solidFill>
                  <a:srgbClr val="002060"/>
                </a:solidFill>
              </a:rPr>
              <a:t>HUERTOS URBANOS Y COSECHA  DE LLUVIA</a:t>
            </a:r>
            <a:endParaRPr dirty="0" lang="es-MX" sz="540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"/>
          <a:stretch/>
        </p:blipFill>
        <p:spPr>
          <a:xfrm>
            <a:off x="2533035" y="363962"/>
            <a:ext cx="5715000" cy="234060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036417" y="5756856"/>
            <a:ext cx="3812147" cy="9233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r"/>
            <a:r>
              <a:rPr b="1" dirty="0" lang="es-MX" smtClean="0">
                <a:solidFill>
                  <a:schemeClr val="accent4">
                    <a:lumMod val="50000"/>
                  </a:schemeClr>
                </a:solidFill>
              </a:rPr>
              <a:t>T.A.T. Lorena Hernández Cruz</a:t>
            </a:r>
          </a:p>
          <a:p>
            <a:pPr algn="r"/>
            <a:r>
              <a:rPr b="1" dirty="0" lang="es-MX" smtClean="0">
                <a:solidFill>
                  <a:schemeClr val="accent4">
                    <a:lumMod val="50000"/>
                  </a:schemeClr>
                </a:solidFill>
              </a:rPr>
              <a:t>Folio: 0006190</a:t>
            </a:r>
          </a:p>
          <a:p>
            <a:endParaRPr dirty="0" lang="es-MX"/>
          </a:p>
        </p:txBody>
      </p:sp>
    </p:spTree>
    <p:extLst>
      <p:ext uri="{BB962C8B-B14F-4D97-AF65-F5344CB8AC3E}">
        <p14:creationId xmlns:p14="http://schemas.microsoft.com/office/powerpoint/2010/main" val="3335622718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1563184" y="138524"/>
            <a:ext cx="7748241" cy="7980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 smtClean="0">
                <a:solidFill>
                  <a:srgbClr val="7030A0"/>
                </a:solidFill>
              </a:rPr>
              <a:t>Es importante hacer conciencia del gran beneficio que los huertos urbanos nos ofrecen aún en los niños. </a:t>
            </a:r>
            <a:endParaRPr lang="es-MX" sz="1600" b="1" dirty="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184" y="1760471"/>
            <a:ext cx="3224279" cy="429903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438" y="1352282"/>
            <a:ext cx="3395193" cy="452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1563184" y="138524"/>
            <a:ext cx="7748241" cy="7980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 smtClean="0">
                <a:solidFill>
                  <a:srgbClr val="7030A0"/>
                </a:solidFill>
              </a:rPr>
              <a:t>Nuestro objetivo en </a:t>
            </a:r>
            <a:r>
              <a:rPr lang="es-MX" sz="1600" b="1" dirty="0">
                <a:solidFill>
                  <a:srgbClr val="C80843"/>
                </a:solidFill>
                <a:latin typeface="Bauhaus 93" panose="04030905020B02020C02" pitchFamily="82" charset="0"/>
              </a:rPr>
              <a:t>P</a:t>
            </a:r>
            <a:r>
              <a:rPr lang="es-MX" sz="1600" b="1" dirty="0">
                <a:solidFill>
                  <a:srgbClr val="00B050"/>
                </a:solidFill>
                <a:latin typeface="Bauhaus 93" panose="04030905020B02020C02" pitchFamily="82" charset="0"/>
              </a:rPr>
              <a:t>I</a:t>
            </a:r>
            <a:r>
              <a:rPr lang="es-MX" sz="1600" b="1" dirty="0">
                <a:solidFill>
                  <a:srgbClr val="7030A0"/>
                </a:solidFill>
                <a:latin typeface="Bauhaus 93" panose="04030905020B02020C02" pitchFamily="82" charset="0"/>
              </a:rPr>
              <a:t>L</a:t>
            </a:r>
            <a:r>
              <a:rPr lang="es-MX" sz="1600" b="1" dirty="0">
                <a:solidFill>
                  <a:srgbClr val="C80843"/>
                </a:solidFill>
                <a:latin typeface="Bauhaus 93" panose="04030905020B02020C02" pitchFamily="82" charset="0"/>
              </a:rPr>
              <a:t>A</a:t>
            </a:r>
            <a:r>
              <a:rPr lang="es-MX" sz="1600" b="1" dirty="0">
                <a:solidFill>
                  <a:srgbClr val="7030A0"/>
                </a:solidFill>
                <a:latin typeface="Bauhaus 93" panose="04030905020B02020C02" pitchFamily="82" charset="0"/>
              </a:rPr>
              <a:t>R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Bauhaus 93" panose="04030905020B02020C02" pitchFamily="82" charset="0"/>
              </a:rPr>
              <a:t>E</a:t>
            </a:r>
            <a:r>
              <a:rPr lang="es-MX" sz="1600" b="1" dirty="0">
                <a:solidFill>
                  <a:srgbClr val="C80843"/>
                </a:solidFill>
                <a:latin typeface="Bauhaus 93" panose="04030905020B02020C02" pitchFamily="82" charset="0"/>
              </a:rPr>
              <a:t>S</a:t>
            </a:r>
            <a:r>
              <a:rPr lang="es-MX" sz="1600" b="1" dirty="0" smtClean="0">
                <a:solidFill>
                  <a:srgbClr val="7030A0"/>
                </a:solidFill>
              </a:rPr>
              <a:t> es que cada uno de nuestros usuarios obtenga beneficios tanto económicos como alimenticios al aprender y desarrollar este taller. </a:t>
            </a:r>
            <a:endParaRPr lang="es-MX" sz="1600" b="1" dirty="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3" y="1113665"/>
            <a:ext cx="3168471" cy="422462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96" y="2122508"/>
            <a:ext cx="3310139" cy="441351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627" y="692060"/>
            <a:ext cx="3800878" cy="506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8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/>
          <a:srcRect b="182" l="75" r="32" t="323"/>
          <a:stretch/>
        </p:blipFill>
        <p:spPr bwMode="auto">
          <a:xfrm>
            <a:off x="566671" y="824918"/>
            <a:ext cx="3875065" cy="19182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/>
          <p:cNvPicPr/>
          <p:nvPr/>
        </p:nvPicPr>
        <p:blipFill rotWithShape="1">
          <a:blip r:embed="rId3"/>
          <a:srcRect b="8" l="305" r="335" t="114"/>
          <a:stretch/>
        </p:blipFill>
        <p:spPr bwMode="auto">
          <a:xfrm>
            <a:off x="6161200" y="773402"/>
            <a:ext cx="3407804" cy="2656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n 3"/>
          <p:cNvPicPr/>
          <p:nvPr/>
        </p:nvPicPr>
        <p:blipFill rotWithShape="1">
          <a:blip r:embed="rId4"/>
          <a:srcRect b="130" l="114" r="157" t="356"/>
          <a:stretch/>
        </p:blipFill>
        <p:spPr bwMode="auto">
          <a:xfrm>
            <a:off x="6367865" y="3966693"/>
            <a:ext cx="4888270" cy="22010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1" y="3008827"/>
            <a:ext cx="5078300" cy="338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43039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5818" y="2915280"/>
            <a:ext cx="3854528" cy="1278466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En </a:t>
            </a:r>
            <a:r>
              <a:rPr lang="es-MX" b="1" dirty="0" smtClean="0">
                <a:solidFill>
                  <a:srgbClr val="C80843"/>
                </a:solidFill>
                <a:latin typeface="Bauhaus 93" panose="04030905020B02020C02" pitchFamily="82" charset="0"/>
              </a:rPr>
              <a:t>P</a:t>
            </a:r>
            <a:r>
              <a:rPr lang="es-MX" b="1" dirty="0" smtClean="0">
                <a:solidFill>
                  <a:srgbClr val="00B050"/>
                </a:solidFill>
                <a:latin typeface="Bauhaus 93" panose="04030905020B02020C02" pitchFamily="82" charset="0"/>
              </a:rPr>
              <a:t>I</a:t>
            </a:r>
            <a:r>
              <a:rPr lang="es-MX" b="1" dirty="0" smtClean="0">
                <a:solidFill>
                  <a:srgbClr val="7030A0"/>
                </a:solidFill>
                <a:latin typeface="Bauhaus 93" panose="04030905020B02020C02" pitchFamily="82" charset="0"/>
              </a:rPr>
              <a:t>L</a:t>
            </a:r>
            <a:r>
              <a:rPr lang="es-MX" b="1" dirty="0" smtClean="0">
                <a:solidFill>
                  <a:srgbClr val="C80843"/>
                </a:solidFill>
                <a:latin typeface="Bauhaus 93" panose="04030905020B02020C02" pitchFamily="82" charset="0"/>
              </a:rPr>
              <a:t>A</a:t>
            </a:r>
            <a:r>
              <a:rPr lang="es-MX" b="1" dirty="0" smtClean="0">
                <a:solidFill>
                  <a:srgbClr val="7030A0"/>
                </a:solidFill>
                <a:latin typeface="Bauhaus 93" panose="04030905020B02020C02" pitchFamily="82" charset="0"/>
              </a:rPr>
              <a:t>R</a:t>
            </a:r>
            <a:r>
              <a:rPr lang="es-MX" b="1" dirty="0" smtClean="0">
                <a:solidFill>
                  <a:schemeClr val="accent2">
                    <a:lumMod val="75000"/>
                  </a:schemeClr>
                </a:solidFill>
                <a:latin typeface="Bauhaus 93" panose="04030905020B02020C02" pitchFamily="82" charset="0"/>
              </a:rPr>
              <a:t>E</a:t>
            </a:r>
            <a:r>
              <a:rPr lang="es-MX" b="1" dirty="0" smtClean="0">
                <a:solidFill>
                  <a:srgbClr val="C80843"/>
                </a:solidFill>
                <a:latin typeface="Bauhaus 93" panose="04030905020B02020C02" pitchFamily="82" charset="0"/>
              </a:rPr>
              <a:t>S</a:t>
            </a:r>
            <a:r>
              <a:rPr lang="es-MX" dirty="0" smtClean="0"/>
              <a:t> el trabajo se inicia con la elaboración de carteles y la difusión del taller Huertos Urbanos y Cosecha de lluvia.</a:t>
            </a:r>
            <a:endParaRPr lang="es-MX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66" y="514351"/>
            <a:ext cx="2563717" cy="3418290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112" y="2915280"/>
            <a:ext cx="2303708" cy="307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0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8439" y="2871989"/>
            <a:ext cx="2316855" cy="2189408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Se acerca a la gente para que escuche y  conozca el taller.</a:t>
            </a:r>
            <a:br>
              <a:rPr lang="es-MX" dirty="0" smtClean="0"/>
            </a:br>
            <a:r>
              <a:rPr lang="es-MX" dirty="0" smtClean="0"/>
              <a:t>Dándole los horarios y una practica fácil para despertar el interés. </a:t>
            </a:r>
            <a:endParaRPr lang="es-MX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6" y="553793"/>
            <a:ext cx="3477294" cy="4636392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248" y="267237"/>
            <a:ext cx="3907128" cy="520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0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1423" y="1261899"/>
            <a:ext cx="3854528" cy="1579335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En cuanto la persona con el interés y deseos de aprender, se procede a introducirle a los temas que conforman el taller. Se convierte en usuario.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181" y="926475"/>
            <a:ext cx="4145756" cy="552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3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1563184" y="138524"/>
            <a:ext cx="7748241" cy="7980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 smtClean="0">
                <a:solidFill>
                  <a:srgbClr val="7030A0"/>
                </a:solidFill>
              </a:rPr>
              <a:t>Es importante que se intercambien información y practica para que el taller sea agradable y ameno. </a:t>
            </a:r>
            <a:endParaRPr lang="es-MX" sz="1600" b="1" dirty="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166" y="936558"/>
            <a:ext cx="4158266" cy="554435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13" y="1120462"/>
            <a:ext cx="3704286" cy="493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7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1563184" y="138524"/>
            <a:ext cx="7748241" cy="7980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 smtClean="0">
                <a:solidFill>
                  <a:srgbClr val="7030A0"/>
                </a:solidFill>
              </a:rPr>
              <a:t>En el desarrollo de taller se hace uso de los materiales que el usuario y </a:t>
            </a:r>
            <a:r>
              <a:rPr lang="es-MX" sz="1600" b="1" dirty="0" err="1" smtClean="0">
                <a:solidFill>
                  <a:srgbClr val="7030A0"/>
                </a:solidFill>
              </a:rPr>
              <a:t>tallerista</a:t>
            </a:r>
            <a:r>
              <a:rPr lang="es-MX" sz="1600" b="1" dirty="0" smtClean="0">
                <a:solidFill>
                  <a:srgbClr val="7030A0"/>
                </a:solidFill>
              </a:rPr>
              <a:t> tengan a la mano, enseñando también practicas de reciclaje. </a:t>
            </a:r>
            <a:endParaRPr lang="es-MX" sz="1600" b="1" dirty="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2" y="3450731"/>
            <a:ext cx="5164429" cy="2904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215" y="1098728"/>
            <a:ext cx="5155842" cy="386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3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1563184" y="138524"/>
            <a:ext cx="7748241" cy="7980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457200" eaLnBrk="1" hangingPunct="1" indent="-342900" latinLnBrk="0" marL="3429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defTabSz="457200" eaLnBrk="1" hangingPunct="1" indent="-285750" latinLnBrk="0" marL="74295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l" defTabSz="457200" eaLnBrk="1" hangingPunct="1" indent="-228600" latinLnBrk="0" marL="11430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l" defTabSz="457200" eaLnBrk="1" hangingPunct="1" indent="-228600" latinLnBrk="0" marL="16002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algn="l" defTabSz="457200" eaLnBrk="1" hangingPunct="1" indent="-228600" latinLnBrk="0" marL="20574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algn="l" defTabSz="457200" eaLnBrk="1" hangingPunct="1" indent="-228600" latinLnBrk="0" marL="25146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algn="l" defTabSz="457200" eaLnBrk="1" hangingPunct="1" indent="-228600" latinLnBrk="0" marL="29718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algn="l" defTabSz="457200" eaLnBrk="1" hangingPunct="1" indent="-228600" latinLnBrk="0" marL="34290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algn="l" defTabSz="457200" eaLnBrk="1" hangingPunct="1" indent="-228600" latinLnBrk="0" marL="3886200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charset="2" typeface="Wingdings 3"/>
              <a:buChar char=""/>
              <a:defRPr kern="1200"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 dirty="0" lang="es-MX" smtClean="0" sz="1600">
                <a:solidFill>
                  <a:srgbClr val="7030A0"/>
                </a:solidFill>
              </a:rPr>
              <a:t>En el desarrollo de taller se enseñaran los diferentes tipos de huertos urbanos que se pueden aplicar según sea la necesidad y el espacio del usuario. Es necesario diseñar el tipo de huerto que se desea. </a:t>
            </a:r>
            <a:endParaRPr b="1" dirty="0" lang="es-MX" sz="160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78" y="1159097"/>
            <a:ext cx="2805985" cy="3741313"/>
          </a:xfrm>
          <a:prstGeom prst="rect">
            <a:avLst/>
          </a:prstGeom>
        </p:spPr>
      </p:pic>
      <p:pic>
        <p:nvPicPr>
          <p:cNvPr id="4" name="Imagen 3"/>
          <p:cNvPicPr/>
          <p:nvPr/>
        </p:nvPicPr>
        <p:blipFill rotWithShape="1">
          <a:blip r:embed="rId3"/>
          <a:srcRect b="8" l="304" r="63" t="205"/>
          <a:stretch/>
        </p:blipFill>
        <p:spPr bwMode="auto">
          <a:xfrm>
            <a:off x="3760631" y="3029753"/>
            <a:ext cx="2524260" cy="33098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/>
          <p:nvPr/>
        </p:nvPicPr>
        <p:blipFill rotWithShape="1">
          <a:blip r:embed="rId4"/>
          <a:srcRect b="174" l="309" r="207" t="208"/>
          <a:stretch/>
        </p:blipFill>
        <p:spPr bwMode="auto">
          <a:xfrm>
            <a:off x="6684136" y="1197343"/>
            <a:ext cx="2071688" cy="32716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n 5"/>
          <p:cNvPicPr/>
          <p:nvPr/>
        </p:nvPicPr>
        <p:blipFill rotWithShape="1">
          <a:blip r:embed="rId5"/>
          <a:srcRect b="66" l="186" r="91" t="89"/>
          <a:stretch/>
        </p:blipFill>
        <p:spPr bwMode="auto">
          <a:xfrm>
            <a:off x="9311425" y="2768958"/>
            <a:ext cx="2325911" cy="35706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7335835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2863952" y="705194"/>
            <a:ext cx="5417164" cy="38951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6400" b="1" dirty="0" smtClean="0">
                <a:solidFill>
                  <a:srgbClr val="7030A0"/>
                </a:solidFill>
              </a:rPr>
              <a:t>Aprendizaje de las técnicas de germinación y trasplante</a:t>
            </a:r>
            <a:r>
              <a:rPr lang="es-MX" sz="1600" b="1" dirty="0" smtClean="0">
                <a:solidFill>
                  <a:srgbClr val="7030A0"/>
                </a:solidFill>
              </a:rPr>
              <a:t>. </a:t>
            </a:r>
            <a:endParaRPr lang="es-MX" sz="1600" b="1" dirty="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0" y="2459864"/>
            <a:ext cx="2767348" cy="368979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595" y="1584101"/>
            <a:ext cx="3134396" cy="41791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538" y="2518712"/>
            <a:ext cx="2679074" cy="357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/>
          <p:cNvSpPr txBox="1">
            <a:spLocks/>
          </p:cNvSpPr>
          <p:nvPr/>
        </p:nvSpPr>
        <p:spPr>
          <a:xfrm>
            <a:off x="3430622" y="640800"/>
            <a:ext cx="3717152" cy="3895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600" b="1" dirty="0" smtClean="0">
                <a:solidFill>
                  <a:srgbClr val="7030A0"/>
                </a:solidFill>
              </a:rPr>
              <a:t>Trabajo con la </a:t>
            </a:r>
            <a:r>
              <a:rPr lang="es-MX" sz="1600" b="1" dirty="0" err="1" smtClean="0">
                <a:solidFill>
                  <a:srgbClr val="7030A0"/>
                </a:solidFill>
              </a:rPr>
              <a:t>lombricomposta</a:t>
            </a:r>
            <a:r>
              <a:rPr lang="es-MX" sz="1600" b="1" dirty="0" smtClean="0">
                <a:solidFill>
                  <a:srgbClr val="7030A0"/>
                </a:solidFill>
              </a:rPr>
              <a:t>.</a:t>
            </a:r>
            <a:endParaRPr lang="es-MX" sz="1600" b="1" dirty="0">
              <a:solidFill>
                <a:srgbClr val="7030A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2" y="1276798"/>
            <a:ext cx="2833620" cy="37781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607" y="2897746"/>
            <a:ext cx="2506551" cy="33420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263" y="1030310"/>
            <a:ext cx="3031096" cy="404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3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157</TotalTime>
  <Words>217</Words>
  <Application>Microsoft Office PowerPoint</Application>
  <PresentationFormat>Panorámica</PresentationFormat>
  <Paragraphs>13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Bauhaus 93</vt:lpstr>
      <vt:lpstr>Trebuchet MS</vt:lpstr>
      <vt:lpstr>Wingdings 3</vt:lpstr>
      <vt:lpstr>Faceta</vt:lpstr>
      <vt:lpstr>Presentación de PowerPoint</vt:lpstr>
      <vt:lpstr>En PILARES el trabajo se inicia con la elaboración de carteles y la difusión del taller Huertos Urbanos y Cosecha de lluvia.</vt:lpstr>
      <vt:lpstr>Se acerca a la gente para que escuche y  conozca el taller. Dándole los horarios y una practica fácil para despertar el interés. </vt:lpstr>
      <vt:lpstr>En cuanto la persona con el interés y deseos de aprender, se procede a introducirle a los temas que conforman el taller. Se convierte en usuario.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Edgar Alfonso González</dc:creator>
  <cp:lastModifiedBy>Edgar Alfonso González</cp:lastModifiedBy>
  <cp:revision>12</cp:revision>
  <dcterms:created xsi:type="dcterms:W3CDTF">2020-04-07T23:56:44Z</dcterms:created>
  <dcterms:modified xsi:type="dcterms:W3CDTF">2020-04-08T02:33:58Z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760307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S9.2.0</vt:lpwstr>
  </property>
</Properties>
</file>