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Nunito"/>
      <p:regular r:id="rId12"/>
      <p:bold r:id="rId13"/>
      <p:italic r:id="rId14"/>
      <p:boldItalic r:id="rId15"/>
    </p:embeddedFont>
    <p:embeddedFont>
      <p:font typeface="Maven Pro"/>
      <p:regular r:id="rId16"/>
      <p:bold r:id="rId17"/>
    </p:embeddedFont>
    <p:embeddedFont>
      <p:font typeface="Comfortaa"/>
      <p:regular r:id="rId18"/>
      <p:bold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Nunito-bold.fntdata"/><Relationship Id="rId12" Type="http://schemas.openxmlformats.org/officeDocument/2006/relationships/font" Target="fonts/Nuni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Nunito-boldItalic.fntdata"/><Relationship Id="rId14" Type="http://schemas.openxmlformats.org/officeDocument/2006/relationships/font" Target="fonts/Nunito-italic.fntdata"/><Relationship Id="rId17" Type="http://schemas.openxmlformats.org/officeDocument/2006/relationships/font" Target="fonts/MavenPro-bold.fntdata"/><Relationship Id="rId16" Type="http://schemas.openxmlformats.org/officeDocument/2006/relationships/font" Target="fonts/MavenPro-regular.fntdata"/><Relationship Id="rId5" Type="http://schemas.openxmlformats.org/officeDocument/2006/relationships/notesMaster" Target="notesMasters/notesMaster1.xml"/><Relationship Id="rId19" Type="http://schemas.openxmlformats.org/officeDocument/2006/relationships/font" Target="fonts/Comfortaa-bold.fntdata"/><Relationship Id="rId6" Type="http://schemas.openxmlformats.org/officeDocument/2006/relationships/slide" Target="slides/slide1.xml"/><Relationship Id="rId18" Type="http://schemas.openxmlformats.org/officeDocument/2006/relationships/font" Target="fonts/Comfortaa-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925d8be31f_0_8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925d8be31f_0_8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9156d3e78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9156d3e78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94b5d4605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94b5d4605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53335b2633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53335b2633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94b5d46058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0" name="Google Shape;330;g94b5d46058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94b5d46058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94b5d46058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1600"/>
              </a:spcBef>
              <a:spcAft>
                <a:spcPts val="0"/>
              </a:spcAft>
              <a:buClr>
                <a:schemeClr val="lt1"/>
              </a:buClr>
              <a:buSzPts val="1100"/>
              <a:buChar char="○"/>
              <a:defRPr>
                <a:solidFill>
                  <a:schemeClr val="lt1"/>
                </a:solidFill>
              </a:defRPr>
            </a:lvl2pPr>
            <a:lvl3pPr indent="-298450" lvl="2" marL="1371600" algn="ctr">
              <a:spcBef>
                <a:spcPts val="1600"/>
              </a:spcBef>
              <a:spcAft>
                <a:spcPts val="0"/>
              </a:spcAft>
              <a:buClr>
                <a:schemeClr val="lt1"/>
              </a:buClr>
              <a:buSzPts val="1100"/>
              <a:buChar char="■"/>
              <a:defRPr>
                <a:solidFill>
                  <a:schemeClr val="lt1"/>
                </a:solidFill>
              </a:defRPr>
            </a:lvl3pPr>
            <a:lvl4pPr indent="-298450" lvl="3" marL="1828800" algn="ctr">
              <a:spcBef>
                <a:spcPts val="1600"/>
              </a:spcBef>
              <a:spcAft>
                <a:spcPts val="0"/>
              </a:spcAft>
              <a:buClr>
                <a:schemeClr val="lt1"/>
              </a:buClr>
              <a:buSzPts val="1100"/>
              <a:buChar char="●"/>
              <a:defRPr>
                <a:solidFill>
                  <a:schemeClr val="lt1"/>
                </a:solidFill>
              </a:defRPr>
            </a:lvl4pPr>
            <a:lvl5pPr indent="-298450" lvl="4" marL="2286000" algn="ctr">
              <a:spcBef>
                <a:spcPts val="1600"/>
              </a:spcBef>
              <a:spcAft>
                <a:spcPts val="0"/>
              </a:spcAft>
              <a:buClr>
                <a:schemeClr val="lt1"/>
              </a:buClr>
              <a:buSzPts val="1100"/>
              <a:buChar char="○"/>
              <a:defRPr>
                <a:solidFill>
                  <a:schemeClr val="lt1"/>
                </a:solidFill>
              </a:defRPr>
            </a:lvl5pPr>
            <a:lvl6pPr indent="-298450" lvl="5" marL="2743200" algn="ctr">
              <a:spcBef>
                <a:spcPts val="1600"/>
              </a:spcBef>
              <a:spcAft>
                <a:spcPts val="0"/>
              </a:spcAft>
              <a:buClr>
                <a:schemeClr val="lt1"/>
              </a:buClr>
              <a:buSzPts val="1100"/>
              <a:buChar char="■"/>
              <a:defRPr>
                <a:solidFill>
                  <a:schemeClr val="lt1"/>
                </a:solidFill>
              </a:defRPr>
            </a:lvl6pPr>
            <a:lvl7pPr indent="-298450" lvl="6" marL="3200400" algn="ctr">
              <a:spcBef>
                <a:spcPts val="1600"/>
              </a:spcBef>
              <a:spcAft>
                <a:spcPts val="0"/>
              </a:spcAft>
              <a:buClr>
                <a:schemeClr val="lt1"/>
              </a:buClr>
              <a:buSzPts val="1100"/>
              <a:buChar char="●"/>
              <a:defRPr>
                <a:solidFill>
                  <a:schemeClr val="lt1"/>
                </a:solidFill>
              </a:defRPr>
            </a:lvl7pPr>
            <a:lvl8pPr indent="-298450" lvl="7" marL="3657600" algn="ctr">
              <a:spcBef>
                <a:spcPts val="1600"/>
              </a:spcBef>
              <a:spcAft>
                <a:spcPts val="0"/>
              </a:spcAft>
              <a:buClr>
                <a:schemeClr val="lt1"/>
              </a:buClr>
              <a:buSzPts val="1100"/>
              <a:buChar char="○"/>
              <a:defRPr>
                <a:solidFill>
                  <a:schemeClr val="lt1"/>
                </a:solidFill>
              </a:defRPr>
            </a:lvl8pPr>
            <a:lvl9pPr indent="-298450" lvl="8" marL="4114800" algn="ctr">
              <a:spcBef>
                <a:spcPts val="1600"/>
              </a:spcBef>
              <a:spcAft>
                <a:spcPts val="160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rgbClr val="93C47D"/>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160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1600"/>
              </a:spcBef>
              <a:spcAft>
                <a:spcPts val="160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11.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lin ang="5400012" scaled="0"/>
        </a:gradFill>
      </p:bgPr>
    </p:bg>
    <p:spTree>
      <p:nvGrpSpPr>
        <p:cNvPr id="276" name="Shape 276"/>
        <p:cNvGrpSpPr/>
        <p:nvPr/>
      </p:nvGrpSpPr>
      <p:grpSpPr>
        <a:xfrm>
          <a:off x="0" y="0"/>
          <a:ext cx="0" cy="0"/>
          <a:chOff x="0" y="0"/>
          <a:chExt cx="0" cy="0"/>
        </a:xfrm>
      </p:grpSpPr>
      <p:sp>
        <p:nvSpPr>
          <p:cNvPr id="277" name="Google Shape;277;p13"/>
          <p:cNvSpPr txBox="1"/>
          <p:nvPr>
            <p:ph type="title"/>
          </p:nvPr>
        </p:nvSpPr>
        <p:spPr>
          <a:xfrm>
            <a:off x="333200" y="0"/>
            <a:ext cx="5857800" cy="55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7</a:t>
            </a:r>
            <a:r>
              <a:rPr lang="es" sz="3000"/>
              <a:t>. Parámetros de cultivo</a:t>
            </a:r>
            <a:endParaRPr sz="3000"/>
          </a:p>
        </p:txBody>
      </p:sp>
      <p:sp>
        <p:nvSpPr>
          <p:cNvPr id="278" name="Google Shape;278;p13"/>
          <p:cNvSpPr txBox="1"/>
          <p:nvPr>
            <p:ph idx="4294967295" type="ctrTitle"/>
          </p:nvPr>
        </p:nvSpPr>
        <p:spPr>
          <a:xfrm>
            <a:off x="268400" y="486150"/>
            <a:ext cx="8774700" cy="8628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0" lang="es" sz="1400">
                <a:solidFill>
                  <a:srgbClr val="FFFFFF"/>
                </a:solidFill>
                <a:latin typeface="Comfortaa"/>
                <a:ea typeface="Comfortaa"/>
                <a:cs typeface="Comfortaa"/>
                <a:sym typeface="Comfortaa"/>
              </a:rPr>
              <a:t>Conocer los parámetros (altitud, temperatura, humedad relativa) para el correcto cultivo de hortalizas. Ejemplos de cultivos:   </a:t>
            </a:r>
            <a:r>
              <a:rPr lang="es" sz="1400">
                <a:solidFill>
                  <a:srgbClr val="FFFFFF"/>
                </a:solidFill>
                <a:latin typeface="Comfortaa"/>
                <a:ea typeface="Comfortaa"/>
                <a:cs typeface="Comfortaa"/>
                <a:sym typeface="Comfortaa"/>
              </a:rPr>
              <a:t>JITOMATE</a:t>
            </a:r>
            <a:endParaRPr sz="3200">
              <a:solidFill>
                <a:srgbClr val="FFFFFF"/>
              </a:solidFill>
              <a:latin typeface="Comfortaa"/>
              <a:ea typeface="Comfortaa"/>
              <a:cs typeface="Comfortaa"/>
              <a:sym typeface="Comfortaa"/>
            </a:endParaRPr>
          </a:p>
        </p:txBody>
      </p:sp>
      <p:cxnSp>
        <p:nvCxnSpPr>
          <p:cNvPr id="279" name="Google Shape;279;p13"/>
          <p:cNvCxnSpPr/>
          <p:nvPr/>
        </p:nvCxnSpPr>
        <p:spPr>
          <a:xfrm flipH="1" rot="10800000">
            <a:off x="-20850" y="1073275"/>
            <a:ext cx="9163800" cy="42300"/>
          </a:xfrm>
          <a:prstGeom prst="straightConnector1">
            <a:avLst/>
          </a:prstGeom>
          <a:noFill/>
          <a:ln cap="flat" cmpd="sng" w="19050">
            <a:solidFill>
              <a:srgbClr val="D9EAD3"/>
            </a:solidFill>
            <a:prstDash val="solid"/>
            <a:round/>
            <a:headEnd len="med" w="med" type="none"/>
            <a:tailEnd len="med" w="med" type="none"/>
          </a:ln>
        </p:spPr>
      </p:cxnSp>
      <p:grpSp>
        <p:nvGrpSpPr>
          <p:cNvPr id="280" name="Google Shape;280;p13"/>
          <p:cNvGrpSpPr/>
          <p:nvPr/>
        </p:nvGrpSpPr>
        <p:grpSpPr>
          <a:xfrm>
            <a:off x="25" y="4845850"/>
            <a:ext cx="9144000" cy="558300"/>
            <a:chOff x="25" y="4845850"/>
            <a:chExt cx="9144000" cy="558300"/>
          </a:xfrm>
        </p:grpSpPr>
        <p:sp>
          <p:nvSpPr>
            <p:cNvPr id="281" name="Google Shape;281;p13"/>
            <p:cNvSpPr/>
            <p:nvPr/>
          </p:nvSpPr>
          <p:spPr>
            <a:xfrm>
              <a:off x="25" y="4874425"/>
              <a:ext cx="9144000" cy="2691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3"/>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fortaa"/>
                  <a:ea typeface="Comfortaa"/>
                  <a:cs typeface="Comfortaa"/>
                  <a:sym typeface="Comfortaa"/>
                </a:rPr>
                <a:t>TAT Huertos Urbanos y Cosecha de agua de lluvia      tat.huertosurbanoscll@gmail.com</a:t>
              </a:r>
              <a:endParaRPr>
                <a:solidFill>
                  <a:srgbClr val="FFFFFF"/>
                </a:solidFill>
                <a:latin typeface="Comfortaa"/>
                <a:ea typeface="Comfortaa"/>
                <a:cs typeface="Comfortaa"/>
                <a:sym typeface="Comfortaa"/>
              </a:endParaRPr>
            </a:p>
          </p:txBody>
        </p:sp>
      </p:grpSp>
      <p:sp>
        <p:nvSpPr>
          <p:cNvPr id="283" name="Google Shape;283;p13"/>
          <p:cNvSpPr txBox="1"/>
          <p:nvPr>
            <p:ph idx="4294967295" type="ctrTitle"/>
          </p:nvPr>
        </p:nvSpPr>
        <p:spPr>
          <a:xfrm>
            <a:off x="221700" y="1011400"/>
            <a:ext cx="8547900" cy="3263400"/>
          </a:xfrm>
          <a:prstGeom prst="rect">
            <a:avLst/>
          </a:prstGeom>
        </p:spPr>
        <p:txBody>
          <a:bodyPr anchorCtr="0" anchor="t" bIns="91425" lIns="91425" spcFirstLastPara="1" rIns="91425" wrap="square" tIns="91425">
            <a:noAutofit/>
          </a:bodyPr>
          <a:lstStyle/>
          <a:p>
            <a:pPr indent="0" lvl="0" marL="0" rtl="0" algn="just">
              <a:lnSpc>
                <a:spcPct val="107916"/>
              </a:lnSpc>
              <a:spcBef>
                <a:spcPts val="0"/>
              </a:spcBef>
              <a:spcAft>
                <a:spcPts val="0"/>
              </a:spcAft>
              <a:buNone/>
            </a:pPr>
            <a:r>
              <a:rPr b="0" lang="es" sz="1200">
                <a:solidFill>
                  <a:srgbClr val="FFFFFF"/>
                </a:solidFill>
              </a:rPr>
              <a:t>En el norte de México la palabra tomate se usa para referirnos al fruto rojo en general, ya sea el tomate bola o huaje. Llamamos tomate verde o fresadilla al tomate más pequeño de color verde (no quiere decir que no esté maduro, ese es su color) que viene envuelto en una fina cascarilla o pellejito que se le retira al momento de cocinarlo </a:t>
            </a:r>
            <a:r>
              <a:rPr b="0" lang="es" sz="1200">
                <a:solidFill>
                  <a:srgbClr val="FFFFFF"/>
                </a:solidFill>
              </a:rPr>
              <a:t>(mucha gente usa esta cascarilla o pellejito para hervirlo en el agua con la que amasaran la harina para los buñuelos, pero esa es otra historia). </a:t>
            </a:r>
            <a:r>
              <a:rPr b="0" lang="es" sz="1200">
                <a:solidFill>
                  <a:srgbClr val="FFFFFF"/>
                </a:solidFill>
              </a:rPr>
              <a:t>En esta parte del país no usamos la palabra jitomate. En el centro y sur de México la palabra jitomate se usa para referirse al tomate rojo, de hecho, la palabra jitomate es usada sólo en México y no en otros países de habla hispana. En esta misma área del país se le conoce como tomate o tomatillo al fruto de color verde con cáscara delgada que mencionamos anteriormente.</a:t>
            </a:r>
            <a:endParaRPr b="0" sz="1200">
              <a:solidFill>
                <a:srgbClr val="FFFFFF"/>
              </a:solidFill>
            </a:endParaRPr>
          </a:p>
          <a:p>
            <a:pPr indent="0" lvl="0" marL="0" rtl="0" algn="just">
              <a:lnSpc>
                <a:spcPct val="107916"/>
              </a:lnSpc>
              <a:spcBef>
                <a:spcPts val="0"/>
              </a:spcBef>
              <a:spcAft>
                <a:spcPts val="0"/>
              </a:spcAft>
              <a:buNone/>
            </a:pPr>
            <a:r>
              <a:rPr b="0" lang="es" sz="1200">
                <a:solidFill>
                  <a:srgbClr val="FFFFFF"/>
                </a:solidFill>
              </a:rPr>
              <a:t>Ambos vocablos proceden del náhuatl, tomate viene de tomatl y se cree que se pudo haber usado este término para denominar a los tomates en general. Jitomate proviene de </a:t>
            </a:r>
            <a:r>
              <a:rPr b="0" i="1" lang="es" sz="1200">
                <a:solidFill>
                  <a:srgbClr val="FFFFFF"/>
                </a:solidFill>
              </a:rPr>
              <a:t>xictomatl</a:t>
            </a:r>
            <a:r>
              <a:rPr b="0" lang="es" sz="1200">
                <a:solidFill>
                  <a:srgbClr val="FFFFFF"/>
                </a:solidFill>
              </a:rPr>
              <a:t> que a su vez se compone de xictli, que quiere decir ombligo y tomatl que significa, como ya vimos arriba, tomate; por lo tanto xictomatl quiere decir “tomate de ombligo”</a:t>
            </a:r>
            <a:endParaRPr b="0" sz="1200">
              <a:solidFill>
                <a:srgbClr val="FFFFFF"/>
              </a:solidFill>
            </a:endParaRPr>
          </a:p>
        </p:txBody>
      </p:sp>
      <p:pic>
        <p:nvPicPr>
          <p:cNvPr id="284" name="Google Shape;284;p13"/>
          <p:cNvPicPr preferRelativeResize="0"/>
          <p:nvPr/>
        </p:nvPicPr>
        <p:blipFill>
          <a:blip r:embed="rId3">
            <a:alphaModFix/>
          </a:blip>
          <a:stretch>
            <a:fillRect/>
          </a:stretch>
        </p:blipFill>
        <p:spPr>
          <a:xfrm>
            <a:off x="4689822" y="3512875"/>
            <a:ext cx="3817604" cy="1272525"/>
          </a:xfrm>
          <a:prstGeom prst="rect">
            <a:avLst/>
          </a:prstGeom>
          <a:noFill/>
          <a:ln>
            <a:noFill/>
          </a:ln>
          <a:effectLst>
            <a:outerShdw blurRad="57150" rotWithShape="0" algn="bl" dir="5400000" dist="19050">
              <a:srgbClr val="000000">
                <a:alpha val="50000"/>
              </a:srgbClr>
            </a:outerShdw>
          </a:effectLst>
        </p:spPr>
      </p:pic>
      <p:sp>
        <p:nvSpPr>
          <p:cNvPr id="285" name="Google Shape;285;p13"/>
          <p:cNvSpPr txBox="1"/>
          <p:nvPr>
            <p:ph idx="4294967295" type="ctrTitle"/>
          </p:nvPr>
        </p:nvSpPr>
        <p:spPr>
          <a:xfrm>
            <a:off x="257000" y="3285900"/>
            <a:ext cx="4314900" cy="1583100"/>
          </a:xfrm>
          <a:prstGeom prst="rect">
            <a:avLst/>
          </a:prstGeom>
        </p:spPr>
        <p:txBody>
          <a:bodyPr anchorCtr="0" anchor="t" bIns="91425" lIns="91425" spcFirstLastPara="1" rIns="91425" wrap="square" tIns="91425">
            <a:noAutofit/>
          </a:bodyPr>
          <a:lstStyle/>
          <a:p>
            <a:pPr indent="0" lvl="0" marL="0" rtl="0" algn="just">
              <a:lnSpc>
                <a:spcPct val="100000"/>
              </a:lnSpc>
              <a:spcBef>
                <a:spcPts val="0"/>
              </a:spcBef>
              <a:spcAft>
                <a:spcPts val="0"/>
              </a:spcAft>
              <a:buNone/>
            </a:pPr>
            <a:r>
              <a:rPr b="0" lang="es" sz="1200">
                <a:solidFill>
                  <a:srgbClr val="FFFFFF"/>
                </a:solidFill>
              </a:rPr>
              <a:t>En México, Sinaloa ocupa el primer lugar en producción anual 551,000 toneladas. El 52 % del volumen nacional en conjunto con Estados como: San Luis Potosí con 296.8 mil toneladas. Baja California con 225.9 mil toneladas. Zacatecas con 185.2 mil toneladas. Michoacán con 178.2 mil toneladas. La producción de este cultivo se encuentra disponible durante todo el año, siendo sus principales meses febrero, marzo y noviembre.</a:t>
            </a:r>
            <a:endParaRPr b="0" sz="1200">
              <a:solidFill>
                <a:srgbClr val="FFFFFF"/>
              </a:solidFill>
            </a:endParaRPr>
          </a:p>
          <a:p>
            <a:pPr indent="0" lvl="0" marL="0" rtl="0" algn="just">
              <a:lnSpc>
                <a:spcPct val="100000"/>
              </a:lnSpc>
              <a:spcBef>
                <a:spcPts val="0"/>
              </a:spcBef>
              <a:spcAft>
                <a:spcPts val="0"/>
              </a:spcAft>
              <a:buNone/>
            </a:pPr>
            <a:r>
              <a:t/>
            </a:r>
            <a:endParaRPr b="0" sz="1200">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lin ang="5400012" scaled="0"/>
        </a:gradFill>
      </p:bgPr>
    </p:bg>
    <p:spTree>
      <p:nvGrpSpPr>
        <p:cNvPr id="289" name="Shape 289"/>
        <p:cNvGrpSpPr/>
        <p:nvPr/>
      </p:nvGrpSpPr>
      <p:grpSpPr>
        <a:xfrm>
          <a:off x="0" y="0"/>
          <a:ext cx="0" cy="0"/>
          <a:chOff x="0" y="0"/>
          <a:chExt cx="0" cy="0"/>
        </a:xfrm>
      </p:grpSpPr>
      <p:sp>
        <p:nvSpPr>
          <p:cNvPr id="290" name="Google Shape;290;p14"/>
          <p:cNvSpPr txBox="1"/>
          <p:nvPr>
            <p:ph type="title"/>
          </p:nvPr>
        </p:nvSpPr>
        <p:spPr>
          <a:xfrm>
            <a:off x="290600" y="13625"/>
            <a:ext cx="5857800" cy="55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7. Parámetros de cultivo</a:t>
            </a:r>
            <a:endParaRPr sz="3000"/>
          </a:p>
        </p:txBody>
      </p:sp>
      <p:sp>
        <p:nvSpPr>
          <p:cNvPr id="291" name="Google Shape;291;p14"/>
          <p:cNvSpPr txBox="1"/>
          <p:nvPr>
            <p:ph idx="4294967295" type="ctrTitle"/>
          </p:nvPr>
        </p:nvSpPr>
        <p:spPr>
          <a:xfrm>
            <a:off x="268400" y="486150"/>
            <a:ext cx="6686400" cy="8628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0" lang="es" sz="1400">
                <a:solidFill>
                  <a:srgbClr val="FFFFFF"/>
                </a:solidFill>
                <a:latin typeface="Comfortaa"/>
                <a:ea typeface="Comfortaa"/>
                <a:cs typeface="Comfortaa"/>
                <a:sym typeface="Comfortaa"/>
              </a:rPr>
              <a:t>Conocer los parámetros (altitud, temperatura, humedad relativa) para el correcto cultivo de hortalizas. Ejemplos de cultivos:   </a:t>
            </a:r>
            <a:r>
              <a:rPr lang="es" sz="1400">
                <a:solidFill>
                  <a:srgbClr val="FFFFFF"/>
                </a:solidFill>
                <a:latin typeface="Comfortaa"/>
                <a:ea typeface="Comfortaa"/>
                <a:cs typeface="Comfortaa"/>
                <a:sym typeface="Comfortaa"/>
              </a:rPr>
              <a:t>JITOMATE</a:t>
            </a:r>
            <a:endParaRPr sz="3200">
              <a:solidFill>
                <a:srgbClr val="FFFFFF"/>
              </a:solidFill>
              <a:latin typeface="Comfortaa"/>
              <a:ea typeface="Comfortaa"/>
              <a:cs typeface="Comfortaa"/>
              <a:sym typeface="Comfortaa"/>
            </a:endParaRPr>
          </a:p>
        </p:txBody>
      </p:sp>
      <p:sp>
        <p:nvSpPr>
          <p:cNvPr id="292" name="Google Shape;292;p14"/>
          <p:cNvSpPr txBox="1"/>
          <p:nvPr>
            <p:ph idx="4294967295" type="ctrTitle"/>
          </p:nvPr>
        </p:nvSpPr>
        <p:spPr>
          <a:xfrm>
            <a:off x="268400" y="1222675"/>
            <a:ext cx="7331700" cy="4095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0" lang="es" sz="1400">
                <a:solidFill>
                  <a:srgbClr val="FFFFFF"/>
                </a:solidFill>
              </a:rPr>
              <a:t>Es una planta perenne de porte arbustivo que se cultiva como anual</a:t>
            </a:r>
            <a:r>
              <a:rPr b="0" lang="es" sz="1400">
                <a:solidFill>
                  <a:srgbClr val="FFFFFF"/>
                </a:solidFill>
              </a:rPr>
              <a:t>.</a:t>
            </a:r>
            <a:endParaRPr b="0" sz="1400">
              <a:solidFill>
                <a:srgbClr val="FFFFFF"/>
              </a:solidFill>
            </a:endParaRPr>
          </a:p>
          <a:p>
            <a:pPr indent="0" lvl="0" marL="0" rtl="0" algn="ctr">
              <a:lnSpc>
                <a:spcPct val="107916"/>
              </a:lnSpc>
              <a:spcBef>
                <a:spcPts val="0"/>
              </a:spcBef>
              <a:spcAft>
                <a:spcPts val="0"/>
              </a:spcAft>
              <a:buNone/>
            </a:pPr>
            <a:r>
              <a:t/>
            </a:r>
            <a:endParaRPr b="0" sz="1500">
              <a:solidFill>
                <a:srgbClr val="FFFFFF"/>
              </a:solidFill>
            </a:endParaRPr>
          </a:p>
        </p:txBody>
      </p:sp>
      <p:cxnSp>
        <p:nvCxnSpPr>
          <p:cNvPr id="293" name="Google Shape;293;p14"/>
          <p:cNvCxnSpPr/>
          <p:nvPr/>
        </p:nvCxnSpPr>
        <p:spPr>
          <a:xfrm flipH="1" rot="10800000">
            <a:off x="-20850" y="1149475"/>
            <a:ext cx="9163800" cy="42300"/>
          </a:xfrm>
          <a:prstGeom prst="straightConnector1">
            <a:avLst/>
          </a:prstGeom>
          <a:noFill/>
          <a:ln cap="flat" cmpd="sng" w="19050">
            <a:solidFill>
              <a:srgbClr val="D9EAD3"/>
            </a:solidFill>
            <a:prstDash val="solid"/>
            <a:round/>
            <a:headEnd len="med" w="med" type="none"/>
            <a:tailEnd len="med" w="med" type="none"/>
          </a:ln>
        </p:spPr>
      </p:cxnSp>
      <p:grpSp>
        <p:nvGrpSpPr>
          <p:cNvPr id="294" name="Google Shape;294;p14"/>
          <p:cNvGrpSpPr/>
          <p:nvPr/>
        </p:nvGrpSpPr>
        <p:grpSpPr>
          <a:xfrm>
            <a:off x="25" y="4845850"/>
            <a:ext cx="9144000" cy="558300"/>
            <a:chOff x="25" y="4845850"/>
            <a:chExt cx="9144000" cy="558300"/>
          </a:xfrm>
        </p:grpSpPr>
        <p:sp>
          <p:nvSpPr>
            <p:cNvPr id="295" name="Google Shape;295;p14"/>
            <p:cNvSpPr/>
            <p:nvPr/>
          </p:nvSpPr>
          <p:spPr>
            <a:xfrm>
              <a:off x="25" y="4874425"/>
              <a:ext cx="9144000" cy="2691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4"/>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fortaa"/>
                  <a:ea typeface="Comfortaa"/>
                  <a:cs typeface="Comfortaa"/>
                  <a:sym typeface="Comfortaa"/>
                </a:rPr>
                <a:t>TAT Huertos Urbanos y Cosecha de agua de lluvia      tat.huertosurbanoscll@gmail.com</a:t>
              </a:r>
              <a:endParaRPr>
                <a:solidFill>
                  <a:srgbClr val="FFFFFF"/>
                </a:solidFill>
                <a:latin typeface="Comfortaa"/>
                <a:ea typeface="Comfortaa"/>
                <a:cs typeface="Comfortaa"/>
                <a:sym typeface="Comfortaa"/>
              </a:endParaRPr>
            </a:p>
          </p:txBody>
        </p:sp>
      </p:grpSp>
      <p:sp>
        <p:nvSpPr>
          <p:cNvPr id="297" name="Google Shape;297;p14"/>
          <p:cNvSpPr txBox="1"/>
          <p:nvPr>
            <p:ph idx="4294967295" type="ctrTitle"/>
          </p:nvPr>
        </p:nvSpPr>
        <p:spPr>
          <a:xfrm>
            <a:off x="260550" y="1486413"/>
            <a:ext cx="6160800" cy="32004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lang="es" sz="1100">
                <a:solidFill>
                  <a:srgbClr val="FFFFFF"/>
                </a:solidFill>
              </a:rPr>
              <a:t>A</a:t>
            </a:r>
            <a:r>
              <a:rPr lang="es" sz="1000">
                <a:solidFill>
                  <a:srgbClr val="FFFFFF"/>
                </a:solidFill>
              </a:rPr>
              <a:t>pariencia </a:t>
            </a:r>
            <a:r>
              <a:rPr b="0" lang="es" sz="1000">
                <a:solidFill>
                  <a:srgbClr val="FFFFFF"/>
                </a:solidFill>
              </a:rPr>
              <a:t>Planta herbácea perenne de crecimiento determinado o indeterminado, que se cultivada de forma anual para el aprovechamiento comercial de sus frutos. Se caracteriza por su tallo erecto, cilíndrico, pubescente y de color verde, puede alcanzar 2-2,5 m de largo y 2-4 cm de diámetro.</a:t>
            </a:r>
            <a:endParaRPr b="0" sz="1000">
              <a:solidFill>
                <a:srgbClr val="FFFFFF"/>
              </a:solidFill>
            </a:endParaRPr>
          </a:p>
          <a:p>
            <a:pPr indent="0" lvl="0" marL="0" rtl="0" algn="l">
              <a:lnSpc>
                <a:spcPct val="107916"/>
              </a:lnSpc>
              <a:spcBef>
                <a:spcPts val="0"/>
              </a:spcBef>
              <a:spcAft>
                <a:spcPts val="0"/>
              </a:spcAft>
              <a:buNone/>
            </a:pPr>
            <a:r>
              <a:rPr b="0" lang="es" sz="1000">
                <a:solidFill>
                  <a:srgbClr val="FFFFFF"/>
                </a:solidFill>
              </a:rPr>
              <a:t>Las</a:t>
            </a:r>
            <a:r>
              <a:rPr lang="es" sz="1000">
                <a:solidFill>
                  <a:srgbClr val="FFFFFF"/>
                </a:solidFill>
              </a:rPr>
              <a:t> hojas</a:t>
            </a:r>
            <a:r>
              <a:rPr b="0" lang="es" sz="1000">
                <a:solidFill>
                  <a:srgbClr val="FFFFFF"/>
                </a:solidFill>
              </a:rPr>
              <a:t> compuestas y pinnadas están formadas por 7-9 folíolos peciolados de márgenes dentados, miden 5-6 cm de largo por 3-4 cm de ancho.</a:t>
            </a:r>
            <a:endParaRPr b="0" sz="1000">
              <a:solidFill>
                <a:srgbClr val="FFFFFF"/>
              </a:solidFill>
            </a:endParaRPr>
          </a:p>
          <a:p>
            <a:pPr indent="0" lvl="0" marL="0" rtl="0" algn="l">
              <a:lnSpc>
                <a:spcPct val="107916"/>
              </a:lnSpc>
              <a:spcBef>
                <a:spcPts val="0"/>
              </a:spcBef>
              <a:spcAft>
                <a:spcPts val="0"/>
              </a:spcAft>
              <a:buNone/>
            </a:pPr>
            <a:r>
              <a:rPr b="0" lang="es" sz="1000">
                <a:solidFill>
                  <a:srgbClr val="FFFFFF"/>
                </a:solidFill>
              </a:rPr>
              <a:t>Las </a:t>
            </a:r>
            <a:r>
              <a:rPr lang="es" sz="1000">
                <a:solidFill>
                  <a:srgbClr val="FFFFFF"/>
                </a:solidFill>
              </a:rPr>
              <a:t>flores</a:t>
            </a:r>
            <a:r>
              <a:rPr b="0" lang="es" sz="1000">
                <a:solidFill>
                  <a:srgbClr val="FFFFFF"/>
                </a:solidFill>
              </a:rPr>
              <a:t> se agrupan en inflorescencias racimosas axilares, en grupos de 3-10 cada dos o tres hojas, dependiendo del tipo de cultivar. Se disponen en racimos simples, cimas uníparas, bíparas y multíparas, llegando a tener hasta 50 flores por racimo. Son hermafroditas, el cáliz consta de 5 sépalos y 5 pétalos amarillos que se insertan en la base del ovario. Presenta 5-6 estambres que se ubican en forma helicoidal formando un tubo alrededor del gineceo, lo que favorece el proceso de autopolinización.</a:t>
            </a:r>
            <a:endParaRPr b="0" sz="1000">
              <a:solidFill>
                <a:srgbClr val="FFFFFF"/>
              </a:solidFill>
            </a:endParaRPr>
          </a:p>
          <a:p>
            <a:pPr indent="0" lvl="0" marL="0" rtl="0" algn="l">
              <a:lnSpc>
                <a:spcPct val="107916"/>
              </a:lnSpc>
              <a:spcBef>
                <a:spcPts val="0"/>
              </a:spcBef>
              <a:spcAft>
                <a:spcPts val="0"/>
              </a:spcAft>
              <a:buNone/>
            </a:pPr>
            <a:r>
              <a:rPr lang="es" sz="1000">
                <a:solidFill>
                  <a:srgbClr val="FFFFFF"/>
                </a:solidFill>
              </a:rPr>
              <a:t>Frutos </a:t>
            </a:r>
            <a:r>
              <a:rPr b="0" lang="es" sz="1000">
                <a:solidFill>
                  <a:srgbClr val="FFFFFF"/>
                </a:solidFill>
              </a:rPr>
              <a:t>Es una baya bilocular o plurilocular globosa, achatada o alargada cuyo peso oscila de 50-600 gr y mide 3-16 cm de diámetro. El fruto de superficie lisa está formado por pericarpio, tejido placentario y semillas, inmaduro es de color verde y cuando madura es rojo brillante.</a:t>
            </a:r>
            <a:endParaRPr b="0" sz="1000">
              <a:solidFill>
                <a:srgbClr val="FFFFFF"/>
              </a:solidFill>
            </a:endParaRPr>
          </a:p>
          <a:p>
            <a:pPr indent="0" lvl="0" marL="0" rtl="0" algn="l">
              <a:lnSpc>
                <a:spcPct val="107916"/>
              </a:lnSpc>
              <a:spcBef>
                <a:spcPts val="0"/>
              </a:spcBef>
              <a:spcAft>
                <a:spcPts val="0"/>
              </a:spcAft>
              <a:buNone/>
            </a:pPr>
            <a:r>
              <a:rPr b="0" lang="es" sz="1000">
                <a:solidFill>
                  <a:srgbClr val="FFFFFF"/>
                </a:solidFill>
              </a:rPr>
              <a:t>Las </a:t>
            </a:r>
            <a:r>
              <a:rPr lang="es" sz="1000">
                <a:solidFill>
                  <a:srgbClr val="FFFFFF"/>
                </a:solidFill>
              </a:rPr>
              <a:t>semillas</a:t>
            </a:r>
            <a:r>
              <a:rPr b="0" lang="es" sz="1000">
                <a:solidFill>
                  <a:srgbClr val="FFFFFF"/>
                </a:solidFill>
              </a:rPr>
              <a:t> de 3-5 mm de diámetro y 2-3 mm de largo están contenidas en una pulpa mucilaginosa. Generalmente son de forma oval y aplastadas, su color varía de grisáceo a pardo claro y están cubiertas de pelillos.</a:t>
            </a:r>
            <a:endParaRPr b="0" sz="1000">
              <a:solidFill>
                <a:srgbClr val="FFFFFF"/>
              </a:solidFill>
            </a:endParaRPr>
          </a:p>
          <a:p>
            <a:pPr indent="0" lvl="0" marL="0" rtl="0" algn="l">
              <a:lnSpc>
                <a:spcPct val="107916"/>
              </a:lnSpc>
              <a:spcBef>
                <a:spcPts val="0"/>
              </a:spcBef>
              <a:spcAft>
                <a:spcPts val="0"/>
              </a:spcAft>
              <a:buNone/>
            </a:pPr>
            <a:r>
              <a:t/>
            </a:r>
            <a:endParaRPr b="0" sz="1000">
              <a:solidFill>
                <a:srgbClr val="FFFFFF"/>
              </a:solidFill>
            </a:endParaRPr>
          </a:p>
          <a:p>
            <a:pPr indent="0" lvl="0" marL="0" rtl="0" algn="ctr">
              <a:lnSpc>
                <a:spcPct val="107916"/>
              </a:lnSpc>
              <a:spcBef>
                <a:spcPts val="0"/>
              </a:spcBef>
              <a:spcAft>
                <a:spcPts val="0"/>
              </a:spcAft>
              <a:buNone/>
            </a:pPr>
            <a:r>
              <a:t/>
            </a:r>
            <a:endParaRPr b="0" sz="1100">
              <a:solidFill>
                <a:srgbClr val="FFFFFF"/>
              </a:solidFill>
            </a:endParaRPr>
          </a:p>
        </p:txBody>
      </p:sp>
      <p:pic>
        <p:nvPicPr>
          <p:cNvPr id="298" name="Google Shape;298;p14"/>
          <p:cNvPicPr preferRelativeResize="0"/>
          <p:nvPr/>
        </p:nvPicPr>
        <p:blipFill>
          <a:blip r:embed="rId3">
            <a:alphaModFix/>
          </a:blip>
          <a:stretch>
            <a:fillRect/>
          </a:stretch>
        </p:blipFill>
        <p:spPr>
          <a:xfrm>
            <a:off x="6954798" y="2904875"/>
            <a:ext cx="2153451" cy="1615095"/>
          </a:xfrm>
          <a:prstGeom prst="rect">
            <a:avLst/>
          </a:prstGeom>
          <a:noFill/>
          <a:ln>
            <a:noFill/>
          </a:ln>
        </p:spPr>
      </p:pic>
      <p:pic>
        <p:nvPicPr>
          <p:cNvPr id="299" name="Google Shape;299;p14"/>
          <p:cNvPicPr preferRelativeResize="0"/>
          <p:nvPr/>
        </p:nvPicPr>
        <p:blipFill>
          <a:blip r:embed="rId4">
            <a:alphaModFix/>
          </a:blip>
          <a:stretch>
            <a:fillRect/>
          </a:stretch>
        </p:blipFill>
        <p:spPr>
          <a:xfrm>
            <a:off x="6925900" y="441675"/>
            <a:ext cx="2182350" cy="2311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lin ang="5400012" scaled="0"/>
        </a:gradFill>
      </p:bgPr>
    </p:bg>
    <p:spTree>
      <p:nvGrpSpPr>
        <p:cNvPr id="303" name="Shape 303"/>
        <p:cNvGrpSpPr/>
        <p:nvPr/>
      </p:nvGrpSpPr>
      <p:grpSpPr>
        <a:xfrm>
          <a:off x="0" y="0"/>
          <a:ext cx="0" cy="0"/>
          <a:chOff x="0" y="0"/>
          <a:chExt cx="0" cy="0"/>
        </a:xfrm>
      </p:grpSpPr>
      <p:sp>
        <p:nvSpPr>
          <p:cNvPr id="304" name="Google Shape;304;p15"/>
          <p:cNvSpPr txBox="1"/>
          <p:nvPr>
            <p:ph type="title"/>
          </p:nvPr>
        </p:nvSpPr>
        <p:spPr>
          <a:xfrm>
            <a:off x="290600" y="13625"/>
            <a:ext cx="5857800" cy="55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7. Parámetros de cultivo</a:t>
            </a:r>
            <a:endParaRPr sz="3000"/>
          </a:p>
        </p:txBody>
      </p:sp>
      <p:sp>
        <p:nvSpPr>
          <p:cNvPr id="305" name="Google Shape;305;p15"/>
          <p:cNvSpPr txBox="1"/>
          <p:nvPr>
            <p:ph idx="4294967295" type="ctrTitle"/>
          </p:nvPr>
        </p:nvSpPr>
        <p:spPr>
          <a:xfrm>
            <a:off x="268400" y="486150"/>
            <a:ext cx="6686400" cy="8628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0" lang="es" sz="1400">
                <a:solidFill>
                  <a:srgbClr val="FFFFFF"/>
                </a:solidFill>
                <a:latin typeface="Comfortaa"/>
                <a:ea typeface="Comfortaa"/>
                <a:cs typeface="Comfortaa"/>
                <a:sym typeface="Comfortaa"/>
              </a:rPr>
              <a:t>Conocer los parámetros (altitud, temperatura, humedad relativa) para el correcto cultivo de hortalizas. Ejemplos de cultivos:   </a:t>
            </a:r>
            <a:r>
              <a:rPr lang="es" sz="1400">
                <a:solidFill>
                  <a:srgbClr val="FFFFFF"/>
                </a:solidFill>
                <a:latin typeface="Comfortaa"/>
                <a:ea typeface="Comfortaa"/>
                <a:cs typeface="Comfortaa"/>
                <a:sym typeface="Comfortaa"/>
              </a:rPr>
              <a:t>JITOMATE</a:t>
            </a:r>
            <a:endParaRPr sz="3200">
              <a:solidFill>
                <a:srgbClr val="FFFFFF"/>
              </a:solidFill>
              <a:latin typeface="Comfortaa"/>
              <a:ea typeface="Comfortaa"/>
              <a:cs typeface="Comfortaa"/>
              <a:sym typeface="Comfortaa"/>
            </a:endParaRPr>
          </a:p>
        </p:txBody>
      </p:sp>
      <p:cxnSp>
        <p:nvCxnSpPr>
          <p:cNvPr id="306" name="Google Shape;306;p15"/>
          <p:cNvCxnSpPr/>
          <p:nvPr/>
        </p:nvCxnSpPr>
        <p:spPr>
          <a:xfrm flipH="1" rot="10800000">
            <a:off x="-20850" y="1149475"/>
            <a:ext cx="9163800" cy="42300"/>
          </a:xfrm>
          <a:prstGeom prst="straightConnector1">
            <a:avLst/>
          </a:prstGeom>
          <a:noFill/>
          <a:ln cap="flat" cmpd="sng" w="19050">
            <a:solidFill>
              <a:srgbClr val="D9EAD3"/>
            </a:solidFill>
            <a:prstDash val="solid"/>
            <a:round/>
            <a:headEnd len="med" w="med" type="none"/>
            <a:tailEnd len="med" w="med" type="none"/>
          </a:ln>
        </p:spPr>
      </p:cxnSp>
      <p:grpSp>
        <p:nvGrpSpPr>
          <p:cNvPr id="307" name="Google Shape;307;p15"/>
          <p:cNvGrpSpPr/>
          <p:nvPr/>
        </p:nvGrpSpPr>
        <p:grpSpPr>
          <a:xfrm>
            <a:off x="25" y="4845850"/>
            <a:ext cx="9144000" cy="558300"/>
            <a:chOff x="25" y="4845850"/>
            <a:chExt cx="9144000" cy="558300"/>
          </a:xfrm>
        </p:grpSpPr>
        <p:sp>
          <p:nvSpPr>
            <p:cNvPr id="308" name="Google Shape;308;p15"/>
            <p:cNvSpPr/>
            <p:nvPr/>
          </p:nvSpPr>
          <p:spPr>
            <a:xfrm>
              <a:off x="25" y="4874425"/>
              <a:ext cx="9144000" cy="2691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5"/>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fortaa"/>
                  <a:ea typeface="Comfortaa"/>
                  <a:cs typeface="Comfortaa"/>
                  <a:sym typeface="Comfortaa"/>
                </a:rPr>
                <a:t>TAT Huertos Urbanos y Cosecha de agua de lluvia      tat.huertosurbanoscll@gmail.com</a:t>
              </a:r>
              <a:endParaRPr>
                <a:solidFill>
                  <a:srgbClr val="FFFFFF"/>
                </a:solidFill>
                <a:latin typeface="Comfortaa"/>
                <a:ea typeface="Comfortaa"/>
                <a:cs typeface="Comfortaa"/>
                <a:sym typeface="Comfortaa"/>
              </a:endParaRPr>
            </a:p>
          </p:txBody>
        </p:sp>
      </p:grpSp>
      <p:sp>
        <p:nvSpPr>
          <p:cNvPr id="310" name="Google Shape;310;p15"/>
          <p:cNvSpPr txBox="1"/>
          <p:nvPr>
            <p:ph idx="4294967295" type="ctrTitle"/>
          </p:nvPr>
        </p:nvSpPr>
        <p:spPr>
          <a:xfrm>
            <a:off x="260550" y="1181625"/>
            <a:ext cx="6391500" cy="32004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lang="es" sz="1100">
                <a:solidFill>
                  <a:srgbClr val="FFFFFF"/>
                </a:solidFill>
              </a:rPr>
              <a:t>Hábitat y distribución.</a:t>
            </a:r>
            <a:r>
              <a:rPr b="0" lang="es" sz="1100">
                <a:solidFill>
                  <a:srgbClr val="FFFFFF"/>
                </a:solidFill>
              </a:rPr>
              <a:t> El género Solanum es originario de la región andina, desde el sur de Colombia hasta el norte de Chile. México constituye el principal centro de domesticación a nivel mundial, siendo de allí donde se distribuyó a todo el mundo. Se desarrolla en climas cálidos con temperaturas diurnas entre 23-25º C, nocturnas entre 15-18 ºC y temperatura óptima para floración de 21 ºC. A pesar de ser tolerante a las altas temperaturas, tiende a detener su crecimiento con temperaturas menores a los 8 ºC.</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Propagación. Semillero </a:t>
            </a:r>
            <a:r>
              <a:rPr b="0" lang="es" sz="1100">
                <a:solidFill>
                  <a:srgbClr val="FFFFFF"/>
                </a:solidFill>
              </a:rPr>
              <a:t>La germinación se inicia a los 5-8 días después de la siembra. No obstante, este proceso depende de la calidad y vigor de la semilla, temperatura óptima que oscila entre 16-28 ºC, iluminación y humedad del sustrato.</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Trasplante.</a:t>
            </a:r>
            <a:r>
              <a:rPr b="0" lang="es" sz="1100">
                <a:solidFill>
                  <a:srgbClr val="FFFFFF"/>
                </a:solidFill>
              </a:rPr>
              <a:t> </a:t>
            </a:r>
            <a:r>
              <a:rPr b="0" lang="es" sz="1100">
                <a:solidFill>
                  <a:srgbClr val="FFFFFF"/>
                </a:solidFill>
              </a:rPr>
              <a:t>Una semana antes  de trasplante es recomendable realizar el endurecimiento de la planta. Este proceso consiste en reducir la aplicación de riego y fertilizantes con el objeto de endurecer los tejidos para que resista el manipuleo.</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Cultivo.</a:t>
            </a:r>
            <a:r>
              <a:rPr b="0" lang="es" sz="1100">
                <a:solidFill>
                  <a:srgbClr val="FFFFFF"/>
                </a:solidFill>
              </a:rPr>
              <a:t> </a:t>
            </a:r>
            <a:r>
              <a:rPr b="0" lang="es" sz="1100">
                <a:solidFill>
                  <a:srgbClr val="FFFFFF"/>
                </a:solidFill>
              </a:rPr>
              <a:t>El cultivo del jitomate presenta diversas modalidades, las cuales dependen de los recursos disponibles y del nivel técnico del agricultor. Los sistemas pueden ser a cielo abierto donde el cultivo se expone a las condiciones del medio ambiente. </a:t>
            </a:r>
            <a:r>
              <a:rPr b="0" lang="es" sz="1100">
                <a:solidFill>
                  <a:srgbClr val="FFFFFF"/>
                </a:solidFill>
              </a:rPr>
              <a:t>El sistema de cultivo semi-protegido se realiza a cielo abierto, pero aplicando técnicas que permitan incrementar el rendimiento, como semillas certificada, riego por goteo o control biológico. Finalmente, el sistema de cultivo en invernaderos que permite cultivar en cualquier época del año, se controlan todos los factores productivos y se obtiene un mayor rendimiento y calidad de los frutos.</a:t>
            </a:r>
            <a:endParaRPr b="0" sz="1100">
              <a:solidFill>
                <a:srgbClr val="FFFFFF"/>
              </a:solidFill>
            </a:endParaRPr>
          </a:p>
          <a:p>
            <a:pPr indent="0" lvl="0" marL="0" rtl="0" algn="l">
              <a:lnSpc>
                <a:spcPct val="107916"/>
              </a:lnSpc>
              <a:spcBef>
                <a:spcPts val="0"/>
              </a:spcBef>
              <a:spcAft>
                <a:spcPts val="0"/>
              </a:spcAft>
              <a:buNone/>
            </a:pPr>
            <a:r>
              <a:t/>
            </a:r>
            <a:endParaRPr b="0" sz="1000">
              <a:solidFill>
                <a:srgbClr val="FFFFFF"/>
              </a:solidFill>
            </a:endParaRPr>
          </a:p>
          <a:p>
            <a:pPr indent="0" lvl="0" marL="0" rtl="0" algn="ctr">
              <a:lnSpc>
                <a:spcPct val="107916"/>
              </a:lnSpc>
              <a:spcBef>
                <a:spcPts val="0"/>
              </a:spcBef>
              <a:spcAft>
                <a:spcPts val="0"/>
              </a:spcAft>
              <a:buNone/>
            </a:pPr>
            <a:r>
              <a:t/>
            </a:r>
            <a:endParaRPr b="0" sz="1100">
              <a:solidFill>
                <a:srgbClr val="FFFFFF"/>
              </a:solidFill>
            </a:endParaRPr>
          </a:p>
        </p:txBody>
      </p:sp>
      <p:pic>
        <p:nvPicPr>
          <p:cNvPr id="311" name="Google Shape;311;p15"/>
          <p:cNvPicPr preferRelativeResize="0"/>
          <p:nvPr/>
        </p:nvPicPr>
        <p:blipFill rotWithShape="1">
          <a:blip r:embed="rId3">
            <a:alphaModFix/>
          </a:blip>
          <a:srcRect b="0" l="11890" r="11245" t="0"/>
          <a:stretch/>
        </p:blipFill>
        <p:spPr>
          <a:xfrm>
            <a:off x="7017150" y="297137"/>
            <a:ext cx="1695549" cy="1240825"/>
          </a:xfrm>
          <a:prstGeom prst="rect">
            <a:avLst/>
          </a:prstGeom>
          <a:noFill/>
          <a:ln>
            <a:noFill/>
          </a:ln>
        </p:spPr>
      </p:pic>
      <p:pic>
        <p:nvPicPr>
          <p:cNvPr id="312" name="Google Shape;312;p15"/>
          <p:cNvPicPr preferRelativeResize="0"/>
          <p:nvPr/>
        </p:nvPicPr>
        <p:blipFill>
          <a:blip r:embed="rId4">
            <a:alphaModFix/>
          </a:blip>
          <a:stretch>
            <a:fillRect/>
          </a:stretch>
        </p:blipFill>
        <p:spPr>
          <a:xfrm>
            <a:off x="6592476" y="1624774"/>
            <a:ext cx="2414875" cy="32605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lin ang="5400012" scaled="0"/>
        </a:gradFill>
      </p:bgPr>
    </p:bg>
    <p:spTree>
      <p:nvGrpSpPr>
        <p:cNvPr id="316" name="Shape 316"/>
        <p:cNvGrpSpPr/>
        <p:nvPr/>
      </p:nvGrpSpPr>
      <p:grpSpPr>
        <a:xfrm>
          <a:off x="0" y="0"/>
          <a:ext cx="0" cy="0"/>
          <a:chOff x="0" y="0"/>
          <a:chExt cx="0" cy="0"/>
        </a:xfrm>
      </p:grpSpPr>
      <p:sp>
        <p:nvSpPr>
          <p:cNvPr id="317" name="Google Shape;317;p16"/>
          <p:cNvSpPr txBox="1"/>
          <p:nvPr>
            <p:ph type="title"/>
          </p:nvPr>
        </p:nvSpPr>
        <p:spPr>
          <a:xfrm>
            <a:off x="290600" y="13625"/>
            <a:ext cx="5857800" cy="55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7. Parámetros de cultivo</a:t>
            </a:r>
            <a:endParaRPr sz="3000"/>
          </a:p>
        </p:txBody>
      </p:sp>
      <p:sp>
        <p:nvSpPr>
          <p:cNvPr id="318" name="Google Shape;318;p16"/>
          <p:cNvSpPr txBox="1"/>
          <p:nvPr>
            <p:ph idx="4294967295" type="ctrTitle"/>
          </p:nvPr>
        </p:nvSpPr>
        <p:spPr>
          <a:xfrm>
            <a:off x="268400" y="486150"/>
            <a:ext cx="5397900" cy="8628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0" lang="es" sz="1200">
                <a:solidFill>
                  <a:srgbClr val="FFFFFF"/>
                </a:solidFill>
                <a:latin typeface="Comfortaa"/>
                <a:ea typeface="Comfortaa"/>
                <a:cs typeface="Comfortaa"/>
                <a:sym typeface="Comfortaa"/>
              </a:rPr>
              <a:t>Conocer los parámetros (altitud, temperatura, humedad relativa) para el correcto cultivo de hortalizas. Ejemplos de cultivos:   </a:t>
            </a:r>
            <a:r>
              <a:rPr lang="es" sz="1200">
                <a:solidFill>
                  <a:srgbClr val="FFFFFF"/>
                </a:solidFill>
                <a:latin typeface="Comfortaa"/>
                <a:ea typeface="Comfortaa"/>
                <a:cs typeface="Comfortaa"/>
                <a:sym typeface="Comfortaa"/>
              </a:rPr>
              <a:t>JITOMATE</a:t>
            </a:r>
            <a:endParaRPr sz="3000">
              <a:solidFill>
                <a:srgbClr val="FFFFFF"/>
              </a:solidFill>
              <a:latin typeface="Comfortaa"/>
              <a:ea typeface="Comfortaa"/>
              <a:cs typeface="Comfortaa"/>
              <a:sym typeface="Comfortaa"/>
            </a:endParaRPr>
          </a:p>
        </p:txBody>
      </p:sp>
      <p:cxnSp>
        <p:nvCxnSpPr>
          <p:cNvPr id="319" name="Google Shape;319;p16"/>
          <p:cNvCxnSpPr/>
          <p:nvPr/>
        </p:nvCxnSpPr>
        <p:spPr>
          <a:xfrm flipH="1" rot="10800000">
            <a:off x="-20850" y="1149475"/>
            <a:ext cx="9163800" cy="42300"/>
          </a:xfrm>
          <a:prstGeom prst="straightConnector1">
            <a:avLst/>
          </a:prstGeom>
          <a:noFill/>
          <a:ln cap="flat" cmpd="sng" w="19050">
            <a:solidFill>
              <a:srgbClr val="D9EAD3"/>
            </a:solidFill>
            <a:prstDash val="solid"/>
            <a:round/>
            <a:headEnd len="med" w="med" type="none"/>
            <a:tailEnd len="med" w="med" type="none"/>
          </a:ln>
        </p:spPr>
      </p:cxnSp>
      <p:sp>
        <p:nvSpPr>
          <p:cNvPr id="320" name="Google Shape;320;p16"/>
          <p:cNvSpPr txBox="1"/>
          <p:nvPr/>
        </p:nvSpPr>
        <p:spPr>
          <a:xfrm>
            <a:off x="4572000" y="4571800"/>
            <a:ext cx="4571100" cy="409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800">
                <a:solidFill>
                  <a:srgbClr val="FFFFFF"/>
                </a:solidFill>
                <a:latin typeface="Nunito"/>
                <a:ea typeface="Nunito"/>
                <a:cs typeface="Nunito"/>
                <a:sym typeface="Nunito"/>
              </a:rPr>
              <a:t>“Cultivos de invernadero”; The royal horticultural society; Editorail Folio; España, 1990.</a:t>
            </a:r>
            <a:endParaRPr b="1" sz="800">
              <a:solidFill>
                <a:srgbClr val="FFFFFF"/>
              </a:solidFill>
              <a:latin typeface="Nunito"/>
              <a:ea typeface="Nunito"/>
              <a:cs typeface="Nunito"/>
              <a:sym typeface="Nunito"/>
            </a:endParaRPr>
          </a:p>
        </p:txBody>
      </p:sp>
      <p:grpSp>
        <p:nvGrpSpPr>
          <p:cNvPr id="321" name="Google Shape;321;p16"/>
          <p:cNvGrpSpPr/>
          <p:nvPr/>
        </p:nvGrpSpPr>
        <p:grpSpPr>
          <a:xfrm>
            <a:off x="25" y="4845850"/>
            <a:ext cx="9144000" cy="558300"/>
            <a:chOff x="25" y="4845850"/>
            <a:chExt cx="9144000" cy="558300"/>
          </a:xfrm>
        </p:grpSpPr>
        <p:sp>
          <p:nvSpPr>
            <p:cNvPr id="322" name="Google Shape;322;p16"/>
            <p:cNvSpPr/>
            <p:nvPr/>
          </p:nvSpPr>
          <p:spPr>
            <a:xfrm>
              <a:off x="25" y="4874425"/>
              <a:ext cx="9144000" cy="2691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6"/>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fortaa"/>
                  <a:ea typeface="Comfortaa"/>
                  <a:cs typeface="Comfortaa"/>
                  <a:sym typeface="Comfortaa"/>
                </a:rPr>
                <a:t>TAT Huertos Urbanos y Cosecha de agua de lluvia      tat.huertosurbanoscll@gmail.com</a:t>
              </a:r>
              <a:endParaRPr>
                <a:solidFill>
                  <a:srgbClr val="FFFFFF"/>
                </a:solidFill>
                <a:latin typeface="Comfortaa"/>
                <a:ea typeface="Comfortaa"/>
                <a:cs typeface="Comfortaa"/>
                <a:sym typeface="Comfortaa"/>
              </a:endParaRPr>
            </a:p>
          </p:txBody>
        </p:sp>
      </p:grpSp>
      <p:sp>
        <p:nvSpPr>
          <p:cNvPr id="324" name="Google Shape;324;p16"/>
          <p:cNvSpPr txBox="1"/>
          <p:nvPr>
            <p:ph idx="4294967295" type="ctrTitle"/>
          </p:nvPr>
        </p:nvSpPr>
        <p:spPr>
          <a:xfrm>
            <a:off x="158450" y="1176550"/>
            <a:ext cx="5241000" cy="4095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lang="es" sz="1100">
                <a:solidFill>
                  <a:srgbClr val="FFFFFF"/>
                </a:solidFill>
              </a:rPr>
              <a:t>Tutores.</a:t>
            </a:r>
            <a:r>
              <a:rPr b="0" lang="es" sz="1100">
                <a:solidFill>
                  <a:srgbClr val="FFFFFF"/>
                </a:solidFill>
              </a:rPr>
              <a:t> Entutorar las jitomateras con cordones suaves atados a un alambre horizontal cercano al techo y por el otro al tallo de la planta, bajo la hoja de la verdadera inferior.</a:t>
            </a:r>
            <a:endParaRPr b="0" sz="1100">
              <a:solidFill>
                <a:srgbClr val="FFFFFF"/>
              </a:solidFill>
            </a:endParaRPr>
          </a:p>
        </p:txBody>
      </p:sp>
      <p:pic>
        <p:nvPicPr>
          <p:cNvPr id="325" name="Google Shape;325;p16"/>
          <p:cNvPicPr preferRelativeResize="0"/>
          <p:nvPr/>
        </p:nvPicPr>
        <p:blipFill>
          <a:blip r:embed="rId3">
            <a:alphaModFix/>
          </a:blip>
          <a:stretch>
            <a:fillRect/>
          </a:stretch>
        </p:blipFill>
        <p:spPr>
          <a:xfrm>
            <a:off x="158450" y="1870300"/>
            <a:ext cx="3405224" cy="2331674"/>
          </a:xfrm>
          <a:prstGeom prst="rect">
            <a:avLst/>
          </a:prstGeom>
          <a:noFill/>
          <a:ln>
            <a:noFill/>
          </a:ln>
        </p:spPr>
      </p:pic>
      <p:pic>
        <p:nvPicPr>
          <p:cNvPr id="326" name="Google Shape;326;p16"/>
          <p:cNvPicPr preferRelativeResize="0"/>
          <p:nvPr/>
        </p:nvPicPr>
        <p:blipFill rotWithShape="1">
          <a:blip r:embed="rId4">
            <a:alphaModFix/>
          </a:blip>
          <a:srcRect b="0" l="0" r="0" t="2950"/>
          <a:stretch/>
        </p:blipFill>
        <p:spPr>
          <a:xfrm>
            <a:off x="5980700" y="531338"/>
            <a:ext cx="2993685" cy="4080824"/>
          </a:xfrm>
          <a:prstGeom prst="rect">
            <a:avLst/>
          </a:prstGeom>
          <a:noFill/>
          <a:ln>
            <a:noFill/>
          </a:ln>
        </p:spPr>
      </p:pic>
      <p:pic>
        <p:nvPicPr>
          <p:cNvPr id="327" name="Google Shape;327;p16"/>
          <p:cNvPicPr preferRelativeResize="0"/>
          <p:nvPr/>
        </p:nvPicPr>
        <p:blipFill>
          <a:blip r:embed="rId5">
            <a:alphaModFix/>
          </a:blip>
          <a:stretch>
            <a:fillRect/>
          </a:stretch>
        </p:blipFill>
        <p:spPr>
          <a:xfrm>
            <a:off x="3715813" y="2305125"/>
            <a:ext cx="2112741" cy="1584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lin ang="5400012" scaled="0"/>
        </a:gradFill>
      </p:bgPr>
    </p:bg>
    <p:spTree>
      <p:nvGrpSpPr>
        <p:cNvPr id="331" name="Shape 331"/>
        <p:cNvGrpSpPr/>
        <p:nvPr/>
      </p:nvGrpSpPr>
      <p:grpSpPr>
        <a:xfrm>
          <a:off x="0" y="0"/>
          <a:ext cx="0" cy="0"/>
          <a:chOff x="0" y="0"/>
          <a:chExt cx="0" cy="0"/>
        </a:xfrm>
      </p:grpSpPr>
      <p:sp>
        <p:nvSpPr>
          <p:cNvPr id="332" name="Google Shape;332;p17"/>
          <p:cNvSpPr txBox="1"/>
          <p:nvPr>
            <p:ph type="title"/>
          </p:nvPr>
        </p:nvSpPr>
        <p:spPr>
          <a:xfrm>
            <a:off x="290600" y="13625"/>
            <a:ext cx="5857800" cy="55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7. Parámetros de cultivo</a:t>
            </a:r>
            <a:endParaRPr sz="3000"/>
          </a:p>
        </p:txBody>
      </p:sp>
      <p:sp>
        <p:nvSpPr>
          <p:cNvPr id="333" name="Google Shape;333;p17"/>
          <p:cNvSpPr txBox="1"/>
          <p:nvPr>
            <p:ph idx="4294967295" type="ctrTitle"/>
          </p:nvPr>
        </p:nvSpPr>
        <p:spPr>
          <a:xfrm>
            <a:off x="268400" y="486150"/>
            <a:ext cx="6686400" cy="8628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0" lang="es" sz="1400">
                <a:solidFill>
                  <a:srgbClr val="FFFFFF"/>
                </a:solidFill>
                <a:latin typeface="Comfortaa"/>
                <a:ea typeface="Comfortaa"/>
                <a:cs typeface="Comfortaa"/>
                <a:sym typeface="Comfortaa"/>
              </a:rPr>
              <a:t>Conocer los parámetros (altitud, temperatura, humedad relativa) para el correcto cultivo de hortalizas. Ejemplos de cultivos:   </a:t>
            </a:r>
            <a:r>
              <a:rPr lang="es" sz="1400">
                <a:solidFill>
                  <a:srgbClr val="FFFFFF"/>
                </a:solidFill>
                <a:latin typeface="Comfortaa"/>
                <a:ea typeface="Comfortaa"/>
                <a:cs typeface="Comfortaa"/>
                <a:sym typeface="Comfortaa"/>
              </a:rPr>
              <a:t>JITOMATE</a:t>
            </a:r>
            <a:endParaRPr sz="3200">
              <a:solidFill>
                <a:srgbClr val="FFFFFF"/>
              </a:solidFill>
              <a:latin typeface="Comfortaa"/>
              <a:ea typeface="Comfortaa"/>
              <a:cs typeface="Comfortaa"/>
              <a:sym typeface="Comfortaa"/>
            </a:endParaRPr>
          </a:p>
        </p:txBody>
      </p:sp>
      <p:cxnSp>
        <p:nvCxnSpPr>
          <p:cNvPr id="334" name="Google Shape;334;p17"/>
          <p:cNvCxnSpPr/>
          <p:nvPr/>
        </p:nvCxnSpPr>
        <p:spPr>
          <a:xfrm flipH="1" rot="10800000">
            <a:off x="-20850" y="1149475"/>
            <a:ext cx="9163800" cy="42300"/>
          </a:xfrm>
          <a:prstGeom prst="straightConnector1">
            <a:avLst/>
          </a:prstGeom>
          <a:noFill/>
          <a:ln cap="flat" cmpd="sng" w="19050">
            <a:solidFill>
              <a:srgbClr val="D9EAD3"/>
            </a:solidFill>
            <a:prstDash val="solid"/>
            <a:round/>
            <a:headEnd len="med" w="med" type="none"/>
            <a:tailEnd len="med" w="med" type="none"/>
          </a:ln>
        </p:spPr>
      </p:cxnSp>
      <p:grpSp>
        <p:nvGrpSpPr>
          <p:cNvPr id="335" name="Google Shape;335;p17"/>
          <p:cNvGrpSpPr/>
          <p:nvPr/>
        </p:nvGrpSpPr>
        <p:grpSpPr>
          <a:xfrm>
            <a:off x="25" y="4845850"/>
            <a:ext cx="9144000" cy="558300"/>
            <a:chOff x="25" y="4845850"/>
            <a:chExt cx="9144000" cy="558300"/>
          </a:xfrm>
        </p:grpSpPr>
        <p:sp>
          <p:nvSpPr>
            <p:cNvPr id="336" name="Google Shape;336;p17"/>
            <p:cNvSpPr/>
            <p:nvPr/>
          </p:nvSpPr>
          <p:spPr>
            <a:xfrm>
              <a:off x="25" y="4874425"/>
              <a:ext cx="9144000" cy="2691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7"/>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fortaa"/>
                  <a:ea typeface="Comfortaa"/>
                  <a:cs typeface="Comfortaa"/>
                  <a:sym typeface="Comfortaa"/>
                </a:rPr>
                <a:t>TAT Huertos Urbanos y Cosecha de agua de lluvia      tat.huertosurbanoscll@gmail.com</a:t>
              </a:r>
              <a:endParaRPr>
                <a:solidFill>
                  <a:srgbClr val="FFFFFF"/>
                </a:solidFill>
                <a:latin typeface="Comfortaa"/>
                <a:ea typeface="Comfortaa"/>
                <a:cs typeface="Comfortaa"/>
                <a:sym typeface="Comfortaa"/>
              </a:endParaRPr>
            </a:p>
          </p:txBody>
        </p:sp>
      </p:grpSp>
      <p:sp>
        <p:nvSpPr>
          <p:cNvPr id="338" name="Google Shape;338;p17"/>
          <p:cNvSpPr txBox="1"/>
          <p:nvPr>
            <p:ph idx="4294967295" type="ctrTitle"/>
          </p:nvPr>
        </p:nvSpPr>
        <p:spPr>
          <a:xfrm>
            <a:off x="260550" y="1181613"/>
            <a:ext cx="6160800" cy="32004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lang="es" sz="1100">
                <a:solidFill>
                  <a:srgbClr val="FFFFFF"/>
                </a:solidFill>
              </a:rPr>
              <a:t>Requerimientos .Suelos.</a:t>
            </a:r>
            <a:r>
              <a:rPr b="0" lang="es" sz="1100">
                <a:solidFill>
                  <a:srgbClr val="FFFFFF"/>
                </a:solidFill>
              </a:rPr>
              <a:t> De textura porosa que facilite el drenaje, ya que es susceptible a la anegación del terreno. Se desarrolla de manera óptima sobre suelos sueltos, de origen silíceo, textura franco-arcillosa y alto contenido de materia orgánica. </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Humedad. </a:t>
            </a:r>
            <a:r>
              <a:rPr b="0" lang="es" sz="1100">
                <a:solidFill>
                  <a:srgbClr val="FFFFFF"/>
                </a:solidFill>
              </a:rPr>
              <a:t>La humedad adecuada oscila entre 60-80%. </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Radiación solar. </a:t>
            </a:r>
            <a:r>
              <a:rPr b="0" lang="es" sz="1100">
                <a:solidFill>
                  <a:srgbClr val="FFFFFF"/>
                </a:solidFill>
              </a:rPr>
              <a:t>La planta requiere plena exposición solar durante todo el día más que calidad de la luz y regulación del fotoperíodo. En caso contrario, se puede afectar negativamente el crecimiento de la planta, desarrollo vegetativo, floración, polinización, fructificación y maduración de los frutos.</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Temperatura. </a:t>
            </a:r>
            <a:r>
              <a:rPr b="0" lang="es" sz="1100">
                <a:solidFill>
                  <a:srgbClr val="FFFFFF"/>
                </a:solidFill>
              </a:rPr>
              <a:t>Oscila entre 20-30 ºC durante el día y 10-18 ºC durante la noche. </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Propiedades.</a:t>
            </a:r>
            <a:r>
              <a:rPr b="0" lang="es" sz="1100">
                <a:solidFill>
                  <a:srgbClr val="FFFFFF"/>
                </a:solidFill>
              </a:rPr>
              <a:t> La presencia de ácido cítrico y málico favorece los procesos digestivos. El alto contenido de licopeno le aporta propiedades anticancerígenas, contra el cáncer de esófago, páncreas, mama, útero, colorrectal y páncreas.</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Composición. </a:t>
            </a:r>
            <a:r>
              <a:rPr b="0" lang="es" sz="1100">
                <a:solidFill>
                  <a:srgbClr val="FFFFFF"/>
                </a:solidFill>
              </a:rPr>
              <a:t>El mayor porcentaje del peso fresco del fruto está constituido por agua (95%), seguido de los carbohidratos (4%) y proteínas (1%). De igual forma contienen azúcares simples que le aportan un sabor ligeramente dulce y ciertos ácidos orgánicos que le confieren un sabor ácido particular. Esta hortaliza es fuente de elementos minerales (Ca y Mg), vitaminas A y C y gran parte del grupo B y carotinoides. El licopeno es un pigmento rojo que le da el color rojo a los jitomates maduros. </a:t>
            </a:r>
            <a:endParaRPr b="0" sz="1000">
              <a:solidFill>
                <a:srgbClr val="FFFFFF"/>
              </a:solidFill>
            </a:endParaRPr>
          </a:p>
          <a:p>
            <a:pPr indent="0" lvl="0" marL="0" rtl="0" algn="ctr">
              <a:lnSpc>
                <a:spcPct val="107916"/>
              </a:lnSpc>
              <a:spcBef>
                <a:spcPts val="0"/>
              </a:spcBef>
              <a:spcAft>
                <a:spcPts val="0"/>
              </a:spcAft>
              <a:buNone/>
            </a:pPr>
            <a:r>
              <a:t/>
            </a:r>
            <a:endParaRPr b="0" sz="1100">
              <a:solidFill>
                <a:srgbClr val="FFFFFF"/>
              </a:solidFill>
            </a:endParaRPr>
          </a:p>
        </p:txBody>
      </p:sp>
      <p:pic>
        <p:nvPicPr>
          <p:cNvPr id="339" name="Google Shape;339;p17"/>
          <p:cNvPicPr preferRelativeResize="0"/>
          <p:nvPr/>
        </p:nvPicPr>
        <p:blipFill rotWithShape="1">
          <a:blip r:embed="rId3">
            <a:alphaModFix/>
          </a:blip>
          <a:srcRect b="0" l="20121" r="0" t="0"/>
          <a:stretch/>
        </p:blipFill>
        <p:spPr>
          <a:xfrm>
            <a:off x="6954800" y="1305950"/>
            <a:ext cx="2040625" cy="1433575"/>
          </a:xfrm>
          <a:prstGeom prst="rect">
            <a:avLst/>
          </a:prstGeom>
          <a:noFill/>
          <a:ln>
            <a:noFill/>
          </a:ln>
        </p:spPr>
      </p:pic>
      <p:pic>
        <p:nvPicPr>
          <p:cNvPr id="340" name="Google Shape;340;p17"/>
          <p:cNvPicPr preferRelativeResize="0"/>
          <p:nvPr/>
        </p:nvPicPr>
        <p:blipFill>
          <a:blip r:embed="rId4">
            <a:alphaModFix/>
          </a:blip>
          <a:stretch>
            <a:fillRect/>
          </a:stretch>
        </p:blipFill>
        <p:spPr>
          <a:xfrm>
            <a:off x="6954800" y="2853725"/>
            <a:ext cx="2040625" cy="152830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lin ang="5400012" scaled="0"/>
        </a:gradFill>
      </p:bgPr>
    </p:bg>
    <p:spTree>
      <p:nvGrpSpPr>
        <p:cNvPr id="344" name="Shape 344"/>
        <p:cNvGrpSpPr/>
        <p:nvPr/>
      </p:nvGrpSpPr>
      <p:grpSpPr>
        <a:xfrm>
          <a:off x="0" y="0"/>
          <a:ext cx="0" cy="0"/>
          <a:chOff x="0" y="0"/>
          <a:chExt cx="0" cy="0"/>
        </a:xfrm>
      </p:grpSpPr>
      <p:sp>
        <p:nvSpPr>
          <p:cNvPr id="345" name="Google Shape;345;p18"/>
          <p:cNvSpPr txBox="1"/>
          <p:nvPr>
            <p:ph type="title"/>
          </p:nvPr>
        </p:nvSpPr>
        <p:spPr>
          <a:xfrm>
            <a:off x="290600" y="13625"/>
            <a:ext cx="5857800" cy="55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s" sz="3000"/>
              <a:t>7. Parámetros de cultivo</a:t>
            </a:r>
            <a:endParaRPr sz="3000"/>
          </a:p>
        </p:txBody>
      </p:sp>
      <p:sp>
        <p:nvSpPr>
          <p:cNvPr id="346" name="Google Shape;346;p18"/>
          <p:cNvSpPr txBox="1"/>
          <p:nvPr>
            <p:ph idx="4294967295" type="ctrTitle"/>
          </p:nvPr>
        </p:nvSpPr>
        <p:spPr>
          <a:xfrm>
            <a:off x="268400" y="486150"/>
            <a:ext cx="6686400" cy="8628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0" lang="es" sz="1400">
                <a:solidFill>
                  <a:srgbClr val="FFFFFF"/>
                </a:solidFill>
                <a:latin typeface="Comfortaa"/>
                <a:ea typeface="Comfortaa"/>
                <a:cs typeface="Comfortaa"/>
                <a:sym typeface="Comfortaa"/>
              </a:rPr>
              <a:t>Conocer los parámetros (altitud, temperatura, humedad relativa) para el correcto cultivo de hortalizas. Ejemplos de cultivos:   </a:t>
            </a:r>
            <a:r>
              <a:rPr lang="es" sz="1400">
                <a:solidFill>
                  <a:srgbClr val="FFFFFF"/>
                </a:solidFill>
                <a:latin typeface="Comfortaa"/>
                <a:ea typeface="Comfortaa"/>
                <a:cs typeface="Comfortaa"/>
                <a:sym typeface="Comfortaa"/>
              </a:rPr>
              <a:t>JITOMATE</a:t>
            </a:r>
            <a:endParaRPr sz="3200">
              <a:solidFill>
                <a:srgbClr val="FFFFFF"/>
              </a:solidFill>
              <a:latin typeface="Comfortaa"/>
              <a:ea typeface="Comfortaa"/>
              <a:cs typeface="Comfortaa"/>
              <a:sym typeface="Comfortaa"/>
            </a:endParaRPr>
          </a:p>
        </p:txBody>
      </p:sp>
      <p:cxnSp>
        <p:nvCxnSpPr>
          <p:cNvPr id="347" name="Google Shape;347;p18"/>
          <p:cNvCxnSpPr/>
          <p:nvPr/>
        </p:nvCxnSpPr>
        <p:spPr>
          <a:xfrm flipH="1" rot="10800000">
            <a:off x="-20850" y="1149475"/>
            <a:ext cx="9163800" cy="42300"/>
          </a:xfrm>
          <a:prstGeom prst="straightConnector1">
            <a:avLst/>
          </a:prstGeom>
          <a:noFill/>
          <a:ln cap="flat" cmpd="sng" w="19050">
            <a:solidFill>
              <a:srgbClr val="D9EAD3"/>
            </a:solidFill>
            <a:prstDash val="solid"/>
            <a:round/>
            <a:headEnd len="med" w="med" type="none"/>
            <a:tailEnd len="med" w="med" type="none"/>
          </a:ln>
        </p:spPr>
      </p:cxnSp>
      <p:grpSp>
        <p:nvGrpSpPr>
          <p:cNvPr id="348" name="Google Shape;348;p18"/>
          <p:cNvGrpSpPr/>
          <p:nvPr/>
        </p:nvGrpSpPr>
        <p:grpSpPr>
          <a:xfrm>
            <a:off x="25" y="4845850"/>
            <a:ext cx="9144000" cy="558300"/>
            <a:chOff x="25" y="4845850"/>
            <a:chExt cx="9144000" cy="558300"/>
          </a:xfrm>
        </p:grpSpPr>
        <p:sp>
          <p:nvSpPr>
            <p:cNvPr id="349" name="Google Shape;349;p18"/>
            <p:cNvSpPr/>
            <p:nvPr/>
          </p:nvSpPr>
          <p:spPr>
            <a:xfrm>
              <a:off x="25" y="4874425"/>
              <a:ext cx="9144000" cy="269100"/>
            </a:xfrm>
            <a:prstGeom prst="rect">
              <a:avLst/>
            </a:prstGeom>
            <a:solidFill>
              <a:srgbClr val="FF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8"/>
            <p:cNvSpPr txBox="1"/>
            <p:nvPr/>
          </p:nvSpPr>
          <p:spPr>
            <a:xfrm>
              <a:off x="364600" y="4845850"/>
              <a:ext cx="8386500" cy="5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solidFill>
                    <a:srgbClr val="FFFFFF"/>
                  </a:solidFill>
                  <a:latin typeface="Comfortaa"/>
                  <a:ea typeface="Comfortaa"/>
                  <a:cs typeface="Comfortaa"/>
                  <a:sym typeface="Comfortaa"/>
                </a:rPr>
                <a:t>TAT Huertos Urbanos y Cosecha de agua de lluvia      tat.huertosurbanoscll@gmail.com</a:t>
              </a:r>
              <a:endParaRPr>
                <a:solidFill>
                  <a:srgbClr val="FFFFFF"/>
                </a:solidFill>
                <a:latin typeface="Comfortaa"/>
                <a:ea typeface="Comfortaa"/>
                <a:cs typeface="Comfortaa"/>
                <a:sym typeface="Comfortaa"/>
              </a:endParaRPr>
            </a:p>
          </p:txBody>
        </p:sp>
      </p:grpSp>
      <p:sp>
        <p:nvSpPr>
          <p:cNvPr id="351" name="Google Shape;351;p18"/>
          <p:cNvSpPr txBox="1"/>
          <p:nvPr>
            <p:ph idx="4294967295" type="ctrTitle"/>
          </p:nvPr>
        </p:nvSpPr>
        <p:spPr>
          <a:xfrm>
            <a:off x="260550" y="1334025"/>
            <a:ext cx="6546300" cy="3200400"/>
          </a:xfrm>
          <a:prstGeom prst="rect">
            <a:avLst/>
          </a:prstGeom>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lang="es" sz="1100">
                <a:solidFill>
                  <a:srgbClr val="FFFFFF"/>
                </a:solidFill>
              </a:rPr>
              <a:t>Cuidados. Aporque. </a:t>
            </a:r>
            <a:r>
              <a:rPr b="0" lang="es" sz="1100">
                <a:solidFill>
                  <a:srgbClr val="FFFFFF"/>
                </a:solidFill>
              </a:rPr>
              <a:t>Se realiza a los 25-35 días después del trasplante en campo, generalmente en cultivos a cielo abierto. La técnica consiste en agrupar tierra alrededor de la planta con el objeto de fijar el tallo al terreno, eliminar malezas y mejorar la absorción del fertilizante.</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Poda. </a:t>
            </a:r>
            <a:r>
              <a:rPr b="0" lang="es" sz="1100">
                <a:solidFill>
                  <a:srgbClr val="FFFFFF"/>
                </a:solidFill>
              </a:rPr>
              <a:t>Consiste en la eliminación de partes vegetales con el objeto de mejorar el crecimiento y desarrollo del cultivo. En jitomate es recomendable las podas de brotes, de follaje y apical.</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Riego. </a:t>
            </a:r>
            <a:r>
              <a:rPr b="0" lang="es" sz="1100">
                <a:solidFill>
                  <a:srgbClr val="FFFFFF"/>
                </a:solidFill>
              </a:rPr>
              <a:t>Cualquier modalidad de cultivo requiere suplir los requerimientos hídricos durante todas sus etapas fenológicas. El riego se aplica en las cantidades necesaria al momento oportuno y con la calidad requerida.</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Fertilización. </a:t>
            </a:r>
            <a:r>
              <a:rPr b="0" lang="es" sz="1100">
                <a:solidFill>
                  <a:srgbClr val="FFFFFF"/>
                </a:solidFill>
              </a:rPr>
              <a:t>Para el cultivo a cielo abierto y semi-protegido se recomienda aplicar de manera general las siguientes cantidades (kg/Ha): 150 (N), 200 (P), 275 (K), 150 (Ca), 25 (Mg) y 22 (S).</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Control de malezas. </a:t>
            </a:r>
            <a:r>
              <a:rPr b="0" lang="es" sz="1100">
                <a:solidFill>
                  <a:srgbClr val="FFFFFF"/>
                </a:solidFill>
              </a:rPr>
              <a:t>Por lo general, se realiza control manual o químico.</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Plagas y enfermedades. Plagas. </a:t>
            </a:r>
            <a:r>
              <a:rPr b="0" lang="es" sz="1100">
                <a:solidFill>
                  <a:srgbClr val="FFFFFF"/>
                </a:solidFill>
              </a:rPr>
              <a:t>Araña roja (Tetranychus urticae), Mosca blanca (Bemisia tabaci y Trialeurodes vaporariorum),  Pulgón (Aphis gossypii y Myzus persicae), Minadores de hoja (Liriomyza bryoniae, L. huidobrensis, L. strigata y L. trifolii), Orugas (Chrysodeisis chalcites, Heliothis armigera, H. peltigera, Ostrinia nubilalis, Spodoptera litoralis, S. exigua)</a:t>
            </a:r>
            <a:endParaRPr b="0" sz="1100">
              <a:solidFill>
                <a:srgbClr val="FFFFFF"/>
              </a:solidFill>
            </a:endParaRPr>
          </a:p>
          <a:p>
            <a:pPr indent="0" lvl="0" marL="0" rtl="0" algn="l">
              <a:lnSpc>
                <a:spcPct val="107916"/>
              </a:lnSpc>
              <a:spcBef>
                <a:spcPts val="0"/>
              </a:spcBef>
              <a:spcAft>
                <a:spcPts val="0"/>
              </a:spcAft>
              <a:buNone/>
            </a:pPr>
            <a:r>
              <a:rPr lang="es" sz="1100">
                <a:solidFill>
                  <a:srgbClr val="FFFFFF"/>
                </a:solidFill>
              </a:rPr>
              <a:t>Enfermedades. </a:t>
            </a:r>
            <a:r>
              <a:rPr b="0" lang="es" sz="1100">
                <a:solidFill>
                  <a:srgbClr val="FFFFFF"/>
                </a:solidFill>
              </a:rPr>
              <a:t>Alternariosis (Alternaria solani), Podredumbre gris (Botrytis cinerea, B. fuckeliana), Podredumbre blanca (Sclerotinia sclerotiorum), Oidiopsis (Leveillula taurica), Mildiu (Phytophthora infestans)</a:t>
            </a:r>
            <a:endParaRPr b="0" sz="1100">
              <a:solidFill>
                <a:srgbClr val="FFFFFF"/>
              </a:solidFill>
            </a:endParaRPr>
          </a:p>
          <a:p>
            <a:pPr indent="0" lvl="0" marL="0" rtl="0" algn="l">
              <a:lnSpc>
                <a:spcPct val="107916"/>
              </a:lnSpc>
              <a:spcBef>
                <a:spcPts val="0"/>
              </a:spcBef>
              <a:spcAft>
                <a:spcPts val="0"/>
              </a:spcAft>
              <a:buNone/>
            </a:pPr>
            <a:r>
              <a:t/>
            </a:r>
            <a:endParaRPr b="0" sz="1000">
              <a:solidFill>
                <a:srgbClr val="FFFFFF"/>
              </a:solidFill>
            </a:endParaRPr>
          </a:p>
          <a:p>
            <a:pPr indent="0" lvl="0" marL="0" rtl="0" algn="l">
              <a:lnSpc>
                <a:spcPct val="107916"/>
              </a:lnSpc>
              <a:spcBef>
                <a:spcPts val="0"/>
              </a:spcBef>
              <a:spcAft>
                <a:spcPts val="0"/>
              </a:spcAft>
              <a:buNone/>
            </a:pPr>
            <a:r>
              <a:t/>
            </a:r>
            <a:endParaRPr b="0" sz="1000">
              <a:solidFill>
                <a:srgbClr val="FFFFFF"/>
              </a:solidFill>
            </a:endParaRPr>
          </a:p>
          <a:p>
            <a:pPr indent="0" lvl="0" marL="0" rtl="0" algn="l">
              <a:lnSpc>
                <a:spcPct val="107916"/>
              </a:lnSpc>
              <a:spcBef>
                <a:spcPts val="0"/>
              </a:spcBef>
              <a:spcAft>
                <a:spcPts val="0"/>
              </a:spcAft>
              <a:buNone/>
            </a:pPr>
            <a:r>
              <a:t/>
            </a:r>
            <a:endParaRPr b="0" sz="1000">
              <a:solidFill>
                <a:srgbClr val="FFFFFF"/>
              </a:solidFill>
            </a:endParaRPr>
          </a:p>
        </p:txBody>
      </p:sp>
      <p:pic>
        <p:nvPicPr>
          <p:cNvPr id="352" name="Google Shape;352;p18"/>
          <p:cNvPicPr preferRelativeResize="0"/>
          <p:nvPr/>
        </p:nvPicPr>
        <p:blipFill rotWithShape="1">
          <a:blip r:embed="rId3">
            <a:alphaModFix/>
          </a:blip>
          <a:srcRect b="14544" l="0" r="0" t="0"/>
          <a:stretch/>
        </p:blipFill>
        <p:spPr>
          <a:xfrm>
            <a:off x="7006825" y="176325"/>
            <a:ext cx="2030925" cy="1226600"/>
          </a:xfrm>
          <a:prstGeom prst="rect">
            <a:avLst/>
          </a:prstGeom>
          <a:noFill/>
          <a:ln>
            <a:noFill/>
          </a:ln>
        </p:spPr>
      </p:pic>
      <p:pic>
        <p:nvPicPr>
          <p:cNvPr id="353" name="Google Shape;353;p18"/>
          <p:cNvPicPr preferRelativeResize="0"/>
          <p:nvPr/>
        </p:nvPicPr>
        <p:blipFill>
          <a:blip r:embed="rId4">
            <a:alphaModFix/>
          </a:blip>
          <a:stretch>
            <a:fillRect/>
          </a:stretch>
        </p:blipFill>
        <p:spPr>
          <a:xfrm>
            <a:off x="6954801" y="176325"/>
            <a:ext cx="690232" cy="1226599"/>
          </a:xfrm>
          <a:prstGeom prst="rect">
            <a:avLst/>
          </a:prstGeom>
          <a:noFill/>
          <a:ln>
            <a:noFill/>
          </a:ln>
        </p:spPr>
      </p:pic>
      <p:pic>
        <p:nvPicPr>
          <p:cNvPr id="354" name="Google Shape;354;p18"/>
          <p:cNvPicPr preferRelativeResize="0"/>
          <p:nvPr/>
        </p:nvPicPr>
        <p:blipFill>
          <a:blip r:embed="rId5">
            <a:alphaModFix/>
          </a:blip>
          <a:stretch>
            <a:fillRect/>
          </a:stretch>
        </p:blipFill>
        <p:spPr>
          <a:xfrm>
            <a:off x="6954800" y="1495125"/>
            <a:ext cx="2082950" cy="1168890"/>
          </a:xfrm>
          <a:prstGeom prst="rect">
            <a:avLst/>
          </a:prstGeom>
          <a:noFill/>
          <a:ln>
            <a:noFill/>
          </a:ln>
        </p:spPr>
      </p:pic>
      <p:pic>
        <p:nvPicPr>
          <p:cNvPr id="355" name="Google Shape;355;p18"/>
          <p:cNvPicPr preferRelativeResize="0"/>
          <p:nvPr/>
        </p:nvPicPr>
        <p:blipFill>
          <a:blip r:embed="rId6">
            <a:alphaModFix/>
          </a:blip>
          <a:stretch>
            <a:fillRect/>
          </a:stretch>
        </p:blipFill>
        <p:spPr>
          <a:xfrm>
            <a:off x="6980825" y="2769300"/>
            <a:ext cx="2030925" cy="886930"/>
          </a:xfrm>
          <a:prstGeom prst="rect">
            <a:avLst/>
          </a:prstGeom>
          <a:noFill/>
          <a:ln>
            <a:noFill/>
          </a:ln>
        </p:spPr>
      </p:pic>
      <p:pic>
        <p:nvPicPr>
          <p:cNvPr id="356" name="Google Shape;356;p18"/>
          <p:cNvPicPr preferRelativeResize="0"/>
          <p:nvPr/>
        </p:nvPicPr>
        <p:blipFill>
          <a:blip r:embed="rId7">
            <a:alphaModFix/>
          </a:blip>
          <a:stretch>
            <a:fillRect/>
          </a:stretch>
        </p:blipFill>
        <p:spPr>
          <a:xfrm>
            <a:off x="7006825" y="3732425"/>
            <a:ext cx="969575" cy="1043900"/>
          </a:xfrm>
          <a:prstGeom prst="rect">
            <a:avLst/>
          </a:prstGeom>
          <a:noFill/>
          <a:ln>
            <a:noFill/>
          </a:ln>
        </p:spPr>
      </p:pic>
      <p:pic>
        <p:nvPicPr>
          <p:cNvPr id="357" name="Google Shape;357;p18"/>
          <p:cNvPicPr preferRelativeResize="0"/>
          <p:nvPr/>
        </p:nvPicPr>
        <p:blipFill>
          <a:blip r:embed="rId8">
            <a:alphaModFix/>
          </a:blip>
          <a:stretch>
            <a:fillRect/>
          </a:stretch>
        </p:blipFill>
        <p:spPr>
          <a:xfrm>
            <a:off x="8068175" y="3887953"/>
            <a:ext cx="969575" cy="72615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