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3"/>
  </p:notesMasterIdLst>
  <p:handoutMasterIdLst>
    <p:handoutMasterId r:id="rId14"/>
  </p:handoutMasterIdLst>
  <p:sldIdLst>
    <p:sldId id="276" r:id="rId3"/>
    <p:sldId id="278" r:id="rId4"/>
    <p:sldId id="279" r:id="rId5"/>
    <p:sldId id="267" r:id="rId6"/>
    <p:sldId id="281" r:id="rId7"/>
    <p:sldId id="280" r:id="rId8"/>
    <p:sldId id="282" r:id="rId9"/>
    <p:sldId id="277" r:id="rId10"/>
    <p:sldId id="283" r:id="rId11"/>
    <p:sldId id="268" r:id="rId12"/>
  </p:sldIdLst>
  <p:sldSz cx="6858000" cy="9144000" type="screen4x3"/>
  <p:notesSz cx="7053263" cy="93091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08">
          <p15:clr>
            <a:srgbClr val="A4A3A4"/>
          </p15:clr>
        </p15:guide>
        <p15:guide id="2" orient="horz" pos="5759">
          <p15:clr>
            <a:srgbClr val="A4A3A4"/>
          </p15:clr>
        </p15:guide>
        <p15:guide id="3" orient="horz" pos="1195">
          <p15:clr>
            <a:srgbClr val="A4A3A4"/>
          </p15:clr>
        </p15:guide>
        <p15:guide id="4" orient="horz" pos="593">
          <p15:clr>
            <a:srgbClr val="A4A3A4"/>
          </p15:clr>
        </p15:guide>
        <p15:guide id="5" orient="horz" pos="5153">
          <p15:clr>
            <a:srgbClr val="A4A3A4"/>
          </p15:clr>
        </p15:guide>
        <p15:guide id="6" orient="horz" pos="2247">
          <p15:clr>
            <a:srgbClr val="A4A3A4"/>
          </p15:clr>
        </p15:guide>
        <p15:guide id="7" orient="horz" pos="3485">
          <p15:clr>
            <a:srgbClr val="A4A3A4"/>
          </p15:clr>
        </p15:guide>
        <p15:guide id="8" orient="horz" pos="907">
          <p15:clr>
            <a:srgbClr val="A4A3A4"/>
          </p15:clr>
        </p15:guide>
        <p15:guide id="9" pos="2154">
          <p15:clr>
            <a:srgbClr val="A4A3A4"/>
          </p15:clr>
        </p15:guide>
        <p15:guide id="10" pos="4319">
          <p15:clr>
            <a:srgbClr val="A4A3A4"/>
          </p15:clr>
        </p15:guide>
        <p15:guide id="11">
          <p15:clr>
            <a:srgbClr val="A4A3A4"/>
          </p15:clr>
        </p15:guide>
        <p15:guide id="12" pos="13">
          <p15:clr>
            <a:srgbClr val="A4A3A4"/>
          </p15:clr>
        </p15:guide>
        <p15:guide id="13" pos="341">
          <p15:clr>
            <a:srgbClr val="A4A3A4"/>
          </p15:clr>
        </p15:guide>
        <p15:guide id="14" pos="3949">
          <p15:clr>
            <a:srgbClr val="A4A3A4"/>
          </p15:clr>
        </p15:guide>
        <p15:guide id="15" pos="1820">
          <p15:clr>
            <a:srgbClr val="A4A3A4"/>
          </p15:clr>
        </p15:guide>
        <p15:guide id="16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BCF0A2"/>
    <a:srgbClr val="48C44B"/>
    <a:srgbClr val="BB0530"/>
    <a:srgbClr val="87395A"/>
    <a:srgbClr val="109DB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98" autoAdjust="0"/>
  </p:normalViewPr>
  <p:slideViewPr>
    <p:cSldViewPr snapToGrid="0" showGuides="1">
      <p:cViewPr varScale="1">
        <p:scale>
          <a:sx n="74" d="100"/>
          <a:sy n="74" d="100"/>
        </p:scale>
        <p:origin x="1494" y="66"/>
      </p:cViewPr>
      <p:guideLst>
        <p:guide orient="horz" pos="908"/>
        <p:guide orient="horz" pos="5759"/>
        <p:guide orient="horz" pos="1195"/>
        <p:guide orient="horz" pos="593"/>
        <p:guide orient="horz" pos="5153"/>
        <p:guide orient="horz" pos="2247"/>
        <p:guide orient="horz" pos="3485"/>
        <p:guide orient="horz" pos="907"/>
        <p:guide pos="2154"/>
        <p:guide pos="4319"/>
        <p:guide/>
        <p:guide pos="13"/>
        <p:guide pos="341"/>
        <p:guide pos="3949"/>
        <p:guide pos="1820"/>
        <p:guide pos="248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78" d="100"/>
          <a:sy n="78" d="100"/>
        </p:scale>
        <p:origin x="1968" y="60"/>
      </p:cViewPr>
      <p:guideLst>
        <p:guide orient="horz" pos="2932"/>
        <p:guide pos="22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A3982AB6-7BCB-4A06-827C-20DE5FDA63E7}" type="datetimeFigureOut">
              <a:rPr lang="es-ES" smtClean="0"/>
              <a:pPr/>
              <a:t>06/04/2020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7A31D032-6874-4401-96B4-9CC12105E7B7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448570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4845FA21-C3AB-4244-A628-87A8E0461A00}" type="datetimeFigureOut">
              <a:rPr lang="es-ES" smtClean="0"/>
              <a:pPr/>
              <a:t>06/04/2020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98500"/>
            <a:ext cx="2617787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D250C8A2-ECC6-47D8-BF68-A2CA0D813EBC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4790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0C8A2-ECC6-47D8-BF68-A2CA0D813EBC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17463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0C8A2-ECC6-47D8-BF68-A2CA0D813EBC}" type="slidenum">
              <a:rPr lang="es-ES" smtClean="0"/>
              <a:pPr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20902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16B32154-A67D-449E-AA36-D635DED06CB3}" type="datetimeFigureOut">
              <a:rPr lang="es-ES" smtClean="0"/>
              <a:pPr/>
              <a:t>06/04/2020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0C9D190A-AED5-410F-973B-C51B03DE2EBD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ransition advClick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16B32154-A67D-449E-AA36-D635DED06CB3}" type="datetimeFigureOut">
              <a:rPr lang="es-ES" smtClean="0"/>
              <a:pPr/>
              <a:t>06/04/2020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0C9D190A-AED5-410F-973B-C51B03DE2EBD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ransition advClick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16B32154-A67D-449E-AA36-D635DED06CB3}" type="datetimeFigureOut">
              <a:rPr lang="es-ES" smtClean="0"/>
              <a:pPr/>
              <a:t>06/04/2020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0C9D190A-AED5-410F-973B-C51B03DE2EBD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ransition advClick="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16B32154-A67D-449E-AA36-D635DED06CB3}" type="datetimeFigureOut">
              <a:rPr lang="es-ES" smtClean="0"/>
              <a:pPr/>
              <a:t>06/04/2020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0C9D190A-AED5-410F-973B-C51B03DE2EBD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ransition advClick="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1488" y="487363"/>
            <a:ext cx="5915025" cy="1766887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51353299"/>
      </p:ext>
    </p:extLst>
  </p:cSld>
  <p:clrMapOvr>
    <a:masterClrMapping/>
  </p:clrMapOvr>
  <p:transition advClick="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57250" y="4802188"/>
            <a:ext cx="5143500" cy="22082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0DA8-5ECF-4F85-97C1-489AA41D99A6}" type="datetimeFigureOut">
              <a:rPr lang="es-MX" smtClean="0"/>
              <a:t>06/04/2020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0B52A-92DA-4CD1-BEDC-3BA56DF3399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66697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0DA8-5ECF-4F85-97C1-489AA41D99A6}" type="datetimeFigureOut">
              <a:rPr lang="es-MX" smtClean="0"/>
              <a:t>06/04/2020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0B52A-92DA-4CD1-BEDC-3BA56DF3399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74288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8313" y="2279650"/>
            <a:ext cx="5915025" cy="3803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8313" y="6119813"/>
            <a:ext cx="5915025" cy="20002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0DA8-5ECF-4F85-97C1-489AA41D99A6}" type="datetimeFigureOut">
              <a:rPr lang="es-MX" smtClean="0"/>
              <a:t>06/04/2020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0B52A-92DA-4CD1-BEDC-3BA56DF3399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293403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71488" y="2433638"/>
            <a:ext cx="2881312" cy="58023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505200" y="2433638"/>
            <a:ext cx="2881313" cy="58023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0DA8-5ECF-4F85-97C1-489AA41D99A6}" type="datetimeFigureOut">
              <a:rPr lang="es-MX" smtClean="0"/>
              <a:t>06/04/2020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0B52A-92DA-4CD1-BEDC-3BA56DF3399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13352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3075" y="487363"/>
            <a:ext cx="5915025" cy="176688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73075" y="2241550"/>
            <a:ext cx="2900363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73075" y="3340100"/>
            <a:ext cx="2900363" cy="491331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471863" y="2241550"/>
            <a:ext cx="2916237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6237" cy="491331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0DA8-5ECF-4F85-97C1-489AA41D99A6}" type="datetimeFigureOut">
              <a:rPr lang="es-MX" smtClean="0"/>
              <a:t>06/04/2020</a:t>
            </a:fld>
            <a:endParaRPr lang="es-MX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0B52A-92DA-4CD1-BEDC-3BA56DF3399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39956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bg>
      <p:bgPr>
        <a:gradFill rotWithShape="1">
          <a:gsLst>
            <a:gs pos="79000">
              <a:schemeClr val="bg2">
                <a:tint val="80000"/>
                <a:satMod val="300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80891"/>
      </p:ext>
    </p:extLst>
  </p:cSld>
  <p:clrMapOvr>
    <a:masterClrMapping/>
  </p:clrMapOvr>
  <p:transition advClick="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0DA8-5ECF-4F85-97C1-489AA41D99A6}" type="datetimeFigureOut">
              <a:rPr lang="es-MX" smtClean="0"/>
              <a:t>06/04/2020</a:t>
            </a:fld>
            <a:endParaRPr lang="es-MX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0B52A-92DA-4CD1-BEDC-3BA56DF3399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84548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0DA8-5ECF-4F85-97C1-489AA41D99A6}" type="datetimeFigureOut">
              <a:rPr lang="es-MX" smtClean="0"/>
              <a:t>06/04/2020</a:t>
            </a:fld>
            <a:endParaRPr lang="es-MX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0B52A-92DA-4CD1-BEDC-3BA56DF3399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27399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0DA8-5ECF-4F85-97C1-489AA41D99A6}" type="datetimeFigureOut">
              <a:rPr lang="es-MX" smtClean="0"/>
              <a:t>06/04/2020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0B52A-92DA-4CD1-BEDC-3BA56DF3399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752339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0DA8-5ECF-4F85-97C1-489AA41D99A6}" type="datetimeFigureOut">
              <a:rPr lang="es-MX" smtClean="0"/>
              <a:t>06/04/2020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0B52A-92DA-4CD1-BEDC-3BA56DF3399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516912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0DA8-5ECF-4F85-97C1-489AA41D99A6}" type="datetimeFigureOut">
              <a:rPr lang="es-MX" smtClean="0"/>
              <a:t>06/04/2020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0B52A-92DA-4CD1-BEDC-3BA56DF3399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935131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908550" y="487363"/>
            <a:ext cx="1477963" cy="774858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71488" y="487363"/>
            <a:ext cx="4284662" cy="774858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0DA8-5ECF-4F85-97C1-489AA41D99A6}" type="datetimeFigureOut">
              <a:rPr lang="es-MX" smtClean="0"/>
              <a:t>06/04/2020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0B52A-92DA-4CD1-BEDC-3BA56DF3399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21587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logo cetis 3D.bmp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888457" y="3613151"/>
            <a:ext cx="1079897" cy="1919816"/>
          </a:xfrm>
          <a:prstGeom prst="rect">
            <a:avLst/>
          </a:prstGeom>
        </p:spPr>
      </p:pic>
    </p:spTree>
  </p:cSld>
  <p:clrMapOvr>
    <a:masterClrMapping/>
  </p:clrMapOvr>
  <p:transition advClick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1488" y="487363"/>
            <a:ext cx="5915025" cy="1766887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7524506"/>
      </p:ext>
    </p:extLst>
  </p:cSld>
  <p:clrMapOvr>
    <a:masterClrMapping/>
  </p:clrMapOvr>
  <p:transition advClick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16B32154-A67D-449E-AA36-D635DED06CB3}" type="datetimeFigureOut">
              <a:rPr lang="es-ES" smtClean="0"/>
              <a:pPr/>
              <a:t>06/04/2020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0C9D190A-AED5-410F-973B-C51B03DE2EBD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ransition advClick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16B32154-A67D-449E-AA36-D635DED06CB3}" type="datetimeFigureOut">
              <a:rPr lang="es-ES" smtClean="0"/>
              <a:pPr/>
              <a:t>06/04/2020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0C9D190A-AED5-410F-973B-C51B03DE2EBD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ransition advClick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16B32154-A67D-449E-AA36-D635DED06CB3}" type="datetimeFigureOut">
              <a:rPr lang="es-ES" smtClean="0"/>
              <a:pPr/>
              <a:t>06/04/2020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0C9D190A-AED5-410F-973B-C51B03DE2EBD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ransition advClick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16B32154-A67D-449E-AA36-D635DED06CB3}" type="datetimeFigureOut">
              <a:rPr lang="es-ES" smtClean="0"/>
              <a:pPr/>
              <a:t>06/04/2020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0C9D190A-AED5-410F-973B-C51B03DE2EBD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ransition advClick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48C44B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 redondeado"/>
          <p:cNvSpPr/>
          <p:nvPr userDrawn="1"/>
        </p:nvSpPr>
        <p:spPr>
          <a:xfrm>
            <a:off x="187037" y="377459"/>
            <a:ext cx="6492834" cy="8661069"/>
          </a:xfrm>
          <a:prstGeom prst="roundRect">
            <a:avLst/>
          </a:prstGeom>
          <a:pattFill prst="lgGrid">
            <a:fgClr>
              <a:srgbClr val="BCF0A2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11648" y="436544"/>
            <a:ext cx="1281031" cy="66989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4500149" y="436544"/>
            <a:ext cx="1422795" cy="669897"/>
          </a:xfrm>
          <a:prstGeom prst="rect">
            <a:avLst/>
          </a:prstGeom>
        </p:spPr>
      </p:pic>
      <p:sp>
        <p:nvSpPr>
          <p:cNvPr id="2" name="CuadroTexto 1"/>
          <p:cNvSpPr txBox="1"/>
          <p:nvPr userDrawn="1"/>
        </p:nvSpPr>
        <p:spPr>
          <a:xfrm>
            <a:off x="2298032" y="565484"/>
            <a:ext cx="2202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latin typeface="Berlin Sans FB Demi" panose="020E0802020502020306" pitchFamily="34" charset="0"/>
              </a:rPr>
              <a:t>Taller de</a:t>
            </a:r>
            <a:r>
              <a:rPr lang="es-MX" sz="1400" baseline="0" dirty="0" smtClean="0">
                <a:latin typeface="Berlin Sans FB Demi" panose="020E0802020502020306" pitchFamily="34" charset="0"/>
              </a:rPr>
              <a:t> huertos urbanos</a:t>
            </a:r>
            <a:endParaRPr lang="es-MX" sz="1400" dirty="0">
              <a:latin typeface="Berlin Sans FB Demi" panose="020E0802020502020306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50" r:id="rId3"/>
    <p:sldLayoutId id="2147483651" r:id="rId4"/>
    <p:sldLayoutId id="214748366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73" r:id="rId14"/>
  </p:sldLayoutIdLst>
  <p:transition advClick="0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71488" y="487363"/>
            <a:ext cx="5915025" cy="1766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71488" y="2433638"/>
            <a:ext cx="5915025" cy="580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71488" y="8475663"/>
            <a:ext cx="154305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60DA8-5ECF-4F85-97C1-489AA41D99A6}" type="datetimeFigureOut">
              <a:rPr lang="es-MX" smtClean="0"/>
              <a:t>06/04/2020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71713" y="8475663"/>
            <a:ext cx="2314575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843463" y="8475663"/>
            <a:ext cx="154305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0B52A-92DA-4CD1-BEDC-3BA56DF33998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2120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570808" y="1385390"/>
            <a:ext cx="3429000" cy="69865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2800" b="1" dirty="0">
                <a:solidFill>
                  <a:schemeClr val="accent3">
                    <a:lumMod val="50000"/>
                  </a:schemeClr>
                </a:solidFill>
              </a:rPr>
              <a:t>Bienvenidos:</a:t>
            </a:r>
          </a:p>
          <a:p>
            <a:pPr algn="ctr"/>
            <a:r>
              <a:rPr lang="es-MX" sz="2800" b="1" dirty="0" smtClean="0">
                <a:solidFill>
                  <a:schemeClr val="accent3">
                    <a:lumMod val="50000"/>
                  </a:schemeClr>
                </a:solidFill>
              </a:rPr>
              <a:t>Al taller de huertos urbanos</a:t>
            </a:r>
            <a:endParaRPr lang="es-MX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s-MX" sz="2800" b="1" dirty="0" smtClean="0">
                <a:solidFill>
                  <a:schemeClr val="accent3">
                    <a:lumMod val="50000"/>
                  </a:schemeClr>
                </a:solidFill>
              </a:rPr>
              <a:t>De PILARES</a:t>
            </a:r>
          </a:p>
          <a:p>
            <a:pPr algn="ctr"/>
            <a:endParaRPr lang="es-MX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es-MX" sz="28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es-MX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es-MX" sz="28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es-MX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es-MX" sz="28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es-MX" sz="28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s-MX" sz="2800" b="1" dirty="0" smtClean="0">
                <a:solidFill>
                  <a:schemeClr val="accent3">
                    <a:lumMod val="50000"/>
                  </a:schemeClr>
                </a:solidFill>
              </a:rPr>
              <a:t>Donde se te capacita  para formar una cooperativa  o ser un pequeño empresario</a:t>
            </a:r>
          </a:p>
          <a:p>
            <a:pPr algn="ctr"/>
            <a:r>
              <a:rPr lang="es-MX" sz="2800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endParaRPr lang="es-ES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Imagen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508" y="3278902"/>
            <a:ext cx="3892732" cy="252100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669878285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48C44B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79" y="2480546"/>
            <a:ext cx="5525589" cy="55661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sp>
        <p:nvSpPr>
          <p:cNvPr id="4" name="CuadroTexto 3"/>
          <p:cNvSpPr txBox="1"/>
          <p:nvPr/>
        </p:nvSpPr>
        <p:spPr>
          <a:xfrm>
            <a:off x="943008" y="3558647"/>
            <a:ext cx="49197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66FF33"/>
                </a:solidFill>
                <a:latin typeface="Berlin Sans FB Demi" panose="020E0802020502020306" pitchFamily="34" charset="0"/>
              </a:rPr>
              <a:t>Participa gratuitamente en pilares de  Magdalena Petlacalco ubicada en calle cedral s/n en un horario de 20-22 horas  </a:t>
            </a:r>
            <a:endParaRPr lang="es-MX" sz="2400" b="1" dirty="0">
              <a:solidFill>
                <a:srgbClr val="66FF33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531620" y="1135213"/>
            <a:ext cx="3429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 y aprende a hacer huertos en tu balcón 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9485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43944" y="1185801"/>
            <a:ext cx="58947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/>
              <a:t>Conoce y aprende como cultivar en un espacio de tu casa tus propios alimentos </a:t>
            </a:r>
            <a:r>
              <a:rPr lang="es-ES" sz="1400" b="1" dirty="0" smtClean="0"/>
              <a:t>a través de los siguientes cursos: </a:t>
            </a:r>
            <a:endParaRPr lang="es-MX" sz="1400" b="1" dirty="0"/>
          </a:p>
          <a:p>
            <a:endParaRPr lang="es-MX" dirty="0"/>
          </a:p>
        </p:txBody>
      </p:sp>
      <p:sp>
        <p:nvSpPr>
          <p:cNvPr id="3" name="Rectángulo 2"/>
          <p:cNvSpPr/>
          <p:nvPr/>
        </p:nvSpPr>
        <p:spPr>
          <a:xfrm>
            <a:off x="4019047" y="2670721"/>
            <a:ext cx="1539657" cy="1015663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MX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CURSO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PRODUCCIÓN DE PLANTULA (GERMINACION</a:t>
            </a:r>
            <a:r>
              <a:rPr lang="es-MX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720455" y="4191595"/>
            <a:ext cx="2608549" cy="1015663"/>
          </a:xfrm>
          <a:prstGeom prst="rect">
            <a:avLst/>
          </a:prstGeom>
          <a:noFill/>
          <a:ln w="412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MX" sz="1200" b="1" dirty="0"/>
              <a:t>OBJETIVOS: </a:t>
            </a:r>
            <a:endParaRPr lang="es-MX" sz="1200" b="1" dirty="0" smtClean="0"/>
          </a:p>
          <a:p>
            <a:pPr lvl="0" algn="just"/>
            <a:r>
              <a:rPr lang="es-MX" sz="1200" dirty="0" smtClean="0"/>
              <a:t>Proporcionar </a:t>
            </a:r>
            <a:r>
              <a:rPr lang="es-MX" sz="1200" dirty="0"/>
              <a:t>al interesado la información adecuada para desarrollar la germinación de hortalizas.</a:t>
            </a:r>
          </a:p>
          <a:p>
            <a:pPr algn="just"/>
            <a:endParaRPr lang="es-MX" sz="1200" b="1" dirty="0"/>
          </a:p>
        </p:txBody>
      </p:sp>
      <p:pic>
        <p:nvPicPr>
          <p:cNvPr id="5" name="Imagen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536" y="1977234"/>
            <a:ext cx="2035795" cy="175526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6" name="Imagen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218" y="5938070"/>
            <a:ext cx="3076511" cy="28776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534" y="4029587"/>
            <a:ext cx="2035795" cy="1548253"/>
          </a:xfrm>
          <a:prstGeom prst="rect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59268591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82656" y="3812773"/>
            <a:ext cx="15396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MX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CURSO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PRODUCCIÓN DE PLANTULA (GERMINACION</a:t>
            </a:r>
            <a:r>
              <a:rPr lang="es-MX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063122" y="3812772"/>
            <a:ext cx="26085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200" b="1" dirty="0"/>
              <a:t>OBJETIVOS: </a:t>
            </a:r>
            <a:endParaRPr lang="es-MX" sz="1200" b="1" dirty="0" smtClean="0"/>
          </a:p>
          <a:p>
            <a:pPr lvl="0" algn="just"/>
            <a:r>
              <a:rPr lang="es-MX" sz="1200" dirty="0" smtClean="0"/>
              <a:t>Crear </a:t>
            </a:r>
            <a:r>
              <a:rPr lang="es-MX" sz="1200" dirty="0"/>
              <a:t>conciencia sobre la importancia </a:t>
            </a:r>
            <a:r>
              <a:rPr lang="es-MX" sz="1200" dirty="0" smtClean="0"/>
              <a:t>de  las labores culturales  y  cuidado </a:t>
            </a:r>
            <a:r>
              <a:rPr lang="es-MX" sz="1200" dirty="0"/>
              <a:t>de </a:t>
            </a:r>
            <a:r>
              <a:rPr lang="es-MX" sz="1200" dirty="0" smtClean="0"/>
              <a:t>las condiciones ambientales que influyen en el desarrollo de estas </a:t>
            </a:r>
            <a:r>
              <a:rPr lang="es-MX" sz="1200" dirty="0" err="1" smtClean="0"/>
              <a:t>plantulas</a:t>
            </a:r>
            <a:r>
              <a:rPr lang="es-MX" sz="1200" dirty="0" smtClean="0"/>
              <a:t>.</a:t>
            </a:r>
            <a:endParaRPr lang="es-MX" sz="1200" dirty="0"/>
          </a:p>
          <a:p>
            <a:pPr algn="just"/>
            <a:endParaRPr lang="es-MX" sz="12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946" y="5520875"/>
            <a:ext cx="1890024" cy="1652495"/>
          </a:xfrm>
          <a:prstGeom prst="rect">
            <a:avLst/>
          </a:prstGeom>
        </p:spPr>
      </p:pic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084" y="1306286"/>
            <a:ext cx="2597042" cy="21833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81" y="5381897"/>
            <a:ext cx="1991405" cy="17914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7" name="Picture 2" descr="http://1.bp.blogspot.com/-Ad8MKM1DGr0/TcoR5_GBkXI/AAAAAAAAAa0/11NHHx_sSDI/s1600/Collage%2Bde%2BPicnik%2Bgerminacion%2B%25282%2529%2B-%2Bcopi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081" y="7376250"/>
            <a:ext cx="5224549" cy="136292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1468677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48C44B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051" y="1118939"/>
            <a:ext cx="2823193" cy="2502224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3247607" y="4110041"/>
            <a:ext cx="25242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200" b="1" dirty="0"/>
              <a:t>OBJETIVOS: </a:t>
            </a:r>
          </a:p>
          <a:p>
            <a:pPr lvl="0" algn="just"/>
            <a:r>
              <a:rPr lang="es-MX" sz="1200" dirty="0"/>
              <a:t>Enseñar los principios básicos de la técnica se producción en hidroponía en </a:t>
            </a:r>
            <a:r>
              <a:rPr lang="es-MX" sz="1200" dirty="0" smtClean="0"/>
              <a:t>lechuga y hortalizas de hoja .</a:t>
            </a:r>
            <a:endParaRPr lang="es-MX" sz="12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681474" y="3986931"/>
            <a:ext cx="13722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dirty="0" smtClean="0"/>
              <a:t>CURSO DE HIDROPONÍA EN HORTALIZAS: </a:t>
            </a:r>
            <a:endParaRPr lang="es-MX" sz="1400" b="1" dirty="0"/>
          </a:p>
        </p:txBody>
      </p:sp>
      <p:pic>
        <p:nvPicPr>
          <p:cNvPr id="16" name="Imagen 1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731" y="5408023"/>
            <a:ext cx="3097513" cy="26648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66658553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48C44B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396129" y="3624960"/>
            <a:ext cx="25242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200" b="1" dirty="0"/>
              <a:t>OBJETIVOS: </a:t>
            </a:r>
          </a:p>
          <a:p>
            <a:pPr lvl="0" algn="just"/>
            <a:r>
              <a:rPr lang="es-MX" sz="1200" dirty="0" smtClean="0"/>
              <a:t>Adquirir </a:t>
            </a:r>
            <a:r>
              <a:rPr lang="es-MX" sz="1200" dirty="0"/>
              <a:t>conocimientos teóricos prácticos que permitan desarrollar empresas hidropónicas.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534209" y="3501850"/>
            <a:ext cx="13599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dirty="0" smtClean="0"/>
              <a:t>CURSO DE HIDROPONÍA EN HORTALIZAS: </a:t>
            </a:r>
            <a:endParaRPr lang="es-MX" sz="1400" b="1" dirty="0"/>
          </a:p>
        </p:txBody>
      </p:sp>
      <p:pic>
        <p:nvPicPr>
          <p:cNvPr id="6" name="Imagen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06" y="5251270"/>
            <a:ext cx="2534194" cy="291260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8" name="Imagen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863" y="1408164"/>
            <a:ext cx="2940074" cy="209368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9" name="Imagen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022" y="5251270"/>
            <a:ext cx="2105365" cy="291260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329291109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48C44B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658" y="2959827"/>
            <a:ext cx="4640227" cy="4562877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673592" y="1378606"/>
            <a:ext cx="25529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dirty="0" smtClean="0"/>
              <a:t>CURSO</a:t>
            </a:r>
            <a:r>
              <a:rPr lang="es-MX" sz="1400" b="1" dirty="0"/>
              <a:t>: CULTIVO DE </a:t>
            </a:r>
            <a:r>
              <a:rPr lang="es-MX" sz="1400" b="1" dirty="0" smtClean="0"/>
              <a:t>JITOMATE: </a:t>
            </a:r>
            <a:endParaRPr lang="es-MX" sz="1400" b="1" dirty="0"/>
          </a:p>
        </p:txBody>
      </p:sp>
      <p:sp>
        <p:nvSpPr>
          <p:cNvPr id="18" name="CuadroTexto 17"/>
          <p:cNvSpPr txBox="1"/>
          <p:nvPr/>
        </p:nvSpPr>
        <p:spPr>
          <a:xfrm>
            <a:off x="3460523" y="1378606"/>
            <a:ext cx="2608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200" b="1" dirty="0"/>
              <a:t>OBJETIVOS</a:t>
            </a:r>
            <a:r>
              <a:rPr lang="es-MX" sz="1200" b="1" dirty="0" smtClean="0"/>
              <a:t>:</a:t>
            </a:r>
          </a:p>
          <a:p>
            <a:pPr lvl="0" algn="just"/>
            <a:r>
              <a:rPr lang="es-MX" sz="1200" dirty="0"/>
              <a:t>Enseñar los principios básicos de la técnica se producción de jitomate.</a:t>
            </a:r>
          </a:p>
          <a:p>
            <a:pPr algn="just"/>
            <a:r>
              <a:rPr lang="es-MX" sz="1200" b="1" dirty="0" smtClean="0"/>
              <a:t> </a:t>
            </a:r>
            <a:endParaRPr lang="es-MX" sz="1200" b="1" dirty="0"/>
          </a:p>
        </p:txBody>
      </p:sp>
    </p:spTree>
    <p:extLst>
      <p:ext uri="{BB962C8B-B14F-4D97-AF65-F5344CB8AC3E}">
        <p14:creationId xmlns:p14="http://schemas.microsoft.com/office/powerpoint/2010/main" val="3535788593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48C44B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/>
          <p:cNvSpPr txBox="1"/>
          <p:nvPr/>
        </p:nvSpPr>
        <p:spPr>
          <a:xfrm>
            <a:off x="673592" y="1378606"/>
            <a:ext cx="25529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dirty="0" smtClean="0"/>
              <a:t>CURSO</a:t>
            </a:r>
            <a:r>
              <a:rPr lang="es-MX" sz="1400" b="1" dirty="0"/>
              <a:t>: CULTIVO DE </a:t>
            </a:r>
            <a:r>
              <a:rPr lang="es-MX" sz="1400" b="1" dirty="0" smtClean="0"/>
              <a:t>JITOMATE: </a:t>
            </a:r>
            <a:endParaRPr lang="es-MX" sz="1400" b="1" dirty="0"/>
          </a:p>
        </p:txBody>
      </p:sp>
      <p:sp>
        <p:nvSpPr>
          <p:cNvPr id="18" name="CuadroTexto 17"/>
          <p:cNvSpPr txBox="1"/>
          <p:nvPr/>
        </p:nvSpPr>
        <p:spPr>
          <a:xfrm>
            <a:off x="3460523" y="1378606"/>
            <a:ext cx="26085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200" b="1" dirty="0"/>
              <a:t>OBJETIVOS</a:t>
            </a:r>
            <a:r>
              <a:rPr lang="es-MX" sz="1200" b="1" dirty="0" smtClean="0"/>
              <a:t>:</a:t>
            </a:r>
          </a:p>
          <a:p>
            <a:pPr lvl="0" algn="just"/>
            <a:r>
              <a:rPr lang="es-MX" sz="1200" dirty="0" smtClean="0"/>
              <a:t>.</a:t>
            </a:r>
            <a:endParaRPr lang="es-MX" sz="1200" dirty="0"/>
          </a:p>
          <a:p>
            <a:pPr lvl="0" algn="just"/>
            <a:r>
              <a:rPr lang="es-MX" sz="1200" dirty="0"/>
              <a:t>Adquirir conocimientos teóricos prácticos que permitan desarrollar </a:t>
            </a:r>
            <a:r>
              <a:rPr lang="es-MX" sz="1200" dirty="0" smtClean="0"/>
              <a:t>las labores culturales para su desarrollo y así obtener una de las principales materias primas </a:t>
            </a:r>
            <a:r>
              <a:rPr lang="es-MX" sz="1200" dirty="0"/>
              <a:t>para la alimentación.</a:t>
            </a:r>
          </a:p>
          <a:p>
            <a:pPr algn="just"/>
            <a:r>
              <a:rPr lang="es-MX" sz="1200" b="1" dirty="0" smtClean="0"/>
              <a:t> </a:t>
            </a:r>
            <a:endParaRPr lang="es-MX" sz="1200" b="1" dirty="0"/>
          </a:p>
        </p:txBody>
      </p:sp>
      <p:pic>
        <p:nvPicPr>
          <p:cNvPr id="6" name="Imagen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11" y="2948266"/>
            <a:ext cx="4781005" cy="526827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756110519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30703" y="4090836"/>
            <a:ext cx="12879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 smtClean="0"/>
              <a:t>CURSO </a:t>
            </a:r>
            <a:r>
              <a:rPr lang="es-MX" sz="1400" b="1" dirty="0"/>
              <a:t>DE AGRICULTURA ORGÁNICA:</a:t>
            </a:r>
            <a:endParaRPr lang="es-MX" sz="1400" dirty="0"/>
          </a:p>
          <a:p>
            <a:pPr algn="just"/>
            <a:endParaRPr lang="es-MX" sz="1400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3481683" y="3998514"/>
            <a:ext cx="26683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200" b="1" dirty="0"/>
              <a:t>OBJETIVOS:</a:t>
            </a:r>
            <a:r>
              <a:rPr lang="es-MX" sz="1200" dirty="0"/>
              <a:t> </a:t>
            </a:r>
          </a:p>
          <a:p>
            <a:pPr lvl="0" algn="just"/>
            <a:r>
              <a:rPr lang="es-MX" sz="1200" dirty="0"/>
              <a:t>Dar a conocer los fundamentos básicos de la agricultura orgánica y la aplicación que tiene en los sistemas de producción en hortalizas</a:t>
            </a:r>
            <a:r>
              <a:rPr lang="es-MX" sz="1200" dirty="0" smtClean="0"/>
              <a:t>.</a:t>
            </a:r>
            <a:endParaRPr lang="es-MX" sz="1200" dirty="0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405" y="1210204"/>
            <a:ext cx="4140925" cy="2656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69" y="5044943"/>
            <a:ext cx="2600053" cy="204818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683" y="5852161"/>
            <a:ext cx="2668378" cy="27837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79218780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030323" y="1508615"/>
            <a:ext cx="1287940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MX" sz="1400" b="1" dirty="0" smtClean="0"/>
              <a:t>CURSO </a:t>
            </a:r>
            <a:r>
              <a:rPr lang="es-MX" sz="1400" b="1" dirty="0"/>
              <a:t>DE AGRICULTURA ORGÁNICA:</a:t>
            </a:r>
            <a:endParaRPr lang="es-MX" sz="1400" dirty="0"/>
          </a:p>
          <a:p>
            <a:pPr algn="just"/>
            <a:endParaRPr lang="es-MX" sz="1400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3442495" y="3548457"/>
            <a:ext cx="2668378" cy="101566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MX" sz="1200" b="1" dirty="0"/>
              <a:t>OBJETIVOS:</a:t>
            </a:r>
            <a:r>
              <a:rPr lang="es-MX" sz="1200" dirty="0"/>
              <a:t> </a:t>
            </a:r>
          </a:p>
          <a:p>
            <a:pPr lvl="0" algn="just"/>
            <a:r>
              <a:rPr lang="es-MX" sz="1200" dirty="0" smtClean="0"/>
              <a:t>Crear </a:t>
            </a:r>
            <a:r>
              <a:rPr lang="es-MX" sz="1200" dirty="0"/>
              <a:t>conciencia sobre la importancia del desarrollo sustentable con miras a la menor dependencia de los fertilizantes y agroquímicos.</a:t>
            </a:r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960" y="5197972"/>
            <a:ext cx="2224913" cy="252217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5" name="Imagen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35" y="1272825"/>
            <a:ext cx="2609499" cy="362574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36" y="6178732"/>
            <a:ext cx="2202858" cy="27040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11561969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NDO PARA LECHUG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effectLst>
          <a:innerShdw blurRad="63500" dist="50800" dir="18900000">
            <a:prstClr val="black">
              <a:alpha val="50000"/>
            </a:prstClr>
          </a:innerShdw>
        </a:effectLst>
      </a:spPr>
      <a:bodyPr vert="horz" wrap="square" lIns="91440" tIns="45720" rIns="91440" bIns="45720">
        <a:spAutoFit/>
        <a:scene3d>
          <a:camera prst="perspectiveRelaxed"/>
          <a:lightRig rig="threePt" dir="t"/>
        </a:scene3d>
        <a:sp3d z="-6350"/>
      </a:bodyPr>
      <a:lstStyle>
        <a:defPPr algn="ctr">
          <a:defRPr sz="5400" b="1" cap="none" spc="0" dirty="0" smtClean="0">
            <a:ln w="17780" cmpd="sng">
              <a:solidFill>
                <a:srgbClr val="FFFFFF"/>
              </a:solidFill>
              <a:prstDash val="solid"/>
              <a:miter lim="800000"/>
            </a:ln>
            <a:gradFill rotWithShape="1">
              <a:gsLst>
                <a:gs pos="0">
                  <a:srgbClr val="000000">
                    <a:tint val="92000"/>
                    <a:shade val="100000"/>
                    <a:satMod val="150000"/>
                  </a:srgbClr>
                </a:gs>
                <a:gs pos="49000">
                  <a:srgbClr val="000000">
                    <a:tint val="89000"/>
                    <a:shade val="90000"/>
                    <a:satMod val="150000"/>
                  </a:srgbClr>
                </a:gs>
                <a:gs pos="50000">
                  <a:srgbClr val="000000">
                    <a:tint val="100000"/>
                    <a:shade val="75000"/>
                    <a:satMod val="150000"/>
                  </a:srgbClr>
                </a:gs>
                <a:gs pos="95000">
                  <a:srgbClr val="000000">
                    <a:shade val="47000"/>
                    <a:satMod val="150000"/>
                  </a:srgbClr>
                </a:gs>
                <a:gs pos="100000">
                  <a:srgbClr val="000000">
                    <a:shade val="39000"/>
                    <a:satMod val="150000"/>
                  </a:srgbClr>
                </a:gs>
              </a:gsLst>
              <a:lin ang="5400000"/>
            </a:gradFill>
            <a:effectLst>
              <a:outerShdw blurRad="50800" algn="tl" rotWithShape="0">
                <a:srgbClr val="000000"/>
              </a:outerShdw>
            </a:effectLst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OTRO FONDO DE CURSO</Template>
  <TotalTime>1346</TotalTime>
  <Words>288</Words>
  <Application>Microsoft Office PowerPoint</Application>
  <PresentationFormat>Presentación en pantalla (4:3)</PresentationFormat>
  <Paragraphs>44</Paragraphs>
  <Slides>10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</vt:lpstr>
      <vt:lpstr>Berlin Sans FB Demi</vt:lpstr>
      <vt:lpstr>Calibri</vt:lpstr>
      <vt:lpstr>Calibri Light</vt:lpstr>
      <vt:lpstr>Times New Roman</vt:lpstr>
      <vt:lpstr>FONDO PARA LECHUGA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Matrix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Iga</dc:creator>
  <cp:lastModifiedBy>Admin</cp:lastModifiedBy>
  <cp:revision>152</cp:revision>
  <cp:lastPrinted>2018-09-30T23:08:40Z</cp:lastPrinted>
  <dcterms:created xsi:type="dcterms:W3CDTF">2011-09-21T15:43:14Z</dcterms:created>
  <dcterms:modified xsi:type="dcterms:W3CDTF">2020-04-07T06:03:28Z</dcterms:modified>
</cp:coreProperties>
</file>