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6" roundtripDataSignature="AMtx7mhsKUOXQUAVlDdMPv+v/PlU0pGn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461F1EE-7BBA-4D24-9993-A086AA80FC90}">
  <a:tblStyle styleId="{D461F1EE-7BBA-4D24-9993-A086AA80FC90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BF1E8"/>
          </a:solidFill>
        </a:fill>
      </a:tcStyle>
    </a:wholeTbl>
    <a:band1H>
      <a:tcTxStyle/>
      <a:tcStyle>
        <a:fill>
          <a:solidFill>
            <a:srgbClr val="D4E2CE"/>
          </a:solidFill>
        </a:fill>
      </a:tcStyle>
    </a:band1H>
    <a:band2H>
      <a:tcTxStyle/>
    </a:band2H>
    <a:band1V>
      <a:tcTxStyle/>
      <a:tcStyle>
        <a:fill>
          <a:solidFill>
            <a:srgbClr val="D4E2CE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6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6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6"/>
          </a:solidFill>
        </a:fill>
      </a:tcStyle>
    </a:firstRow>
    <a:neCell>
      <a:tcTxStyle/>
    </a:neCell>
    <a:nwCell>
      <a:tcTxStyle/>
    </a:nwCell>
  </a:tblStyle>
  <a:tblStyle styleId="{5C82F165-1928-4C44-8AAA-B01D3407775A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fill>
          <a:solidFill>
            <a:schemeClr val="accent1">
              <a:alpha val="40000"/>
            </a:schemeClr>
          </a:solidFill>
        </a:fill>
      </a:tcStyle>
    </a:band1H>
    <a:band2H>
      <a:tcTxStyle/>
    </a:band2H>
    <a:band1V>
      <a:tcTxStyle/>
      <a:tcStyle>
        <a:tcBdr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TxStyle/>
    </a:band2V>
    <a:lastCol>
      <a:tcTxStyle b="on" i="off"/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lastCol>
    <a:firstCol>
      <a:tcTxStyle b="on" i="off"/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firstCol>
    <a:lastRow>
      <a:tcTxStyle b="on" i="off"/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2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5.jpg"/><Relationship Id="rId5" Type="http://schemas.openxmlformats.org/officeDocument/2006/relationships/image" Target="../media/image1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www.fao.org/3/a-as972s.pdf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jpg"/><Relationship Id="rId4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jpg"/><Relationship Id="rId4" Type="http://schemas.openxmlformats.org/officeDocument/2006/relationships/image" Target="../media/image3.jpg"/><Relationship Id="rId5" Type="http://schemas.openxmlformats.org/officeDocument/2006/relationships/image" Target="../media/image1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Relationship Id="rId4" Type="http://schemas.openxmlformats.org/officeDocument/2006/relationships/image" Target="../media/image4.jpg"/><Relationship Id="rId5" Type="http://schemas.openxmlformats.org/officeDocument/2006/relationships/image" Target="../media/image2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Relationship Id="rId4" Type="http://schemas.openxmlformats.org/officeDocument/2006/relationships/image" Target="../media/image13.jpg"/><Relationship Id="rId5" Type="http://schemas.openxmlformats.org/officeDocument/2006/relationships/image" Target="../media/image9.jpg"/><Relationship Id="rId6" Type="http://schemas.openxmlformats.org/officeDocument/2006/relationships/image" Target="../media/image19.jpg"/><Relationship Id="rId7" Type="http://schemas.openxmlformats.org/officeDocument/2006/relationships/image" Target="../media/image8.jpg"/><Relationship Id="rId8" Type="http://schemas.openxmlformats.org/officeDocument/2006/relationships/image" Target="../media/image1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>
            <p:ph type="ctrTitle"/>
          </p:nvPr>
        </p:nvSpPr>
        <p:spPr>
          <a:xfrm>
            <a:off x="637850" y="2165325"/>
            <a:ext cx="5136416" cy="457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es-MX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Módulo 1.- </a:t>
            </a:r>
            <a:br>
              <a:rPr b="1" lang="es-MX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es-MX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Clasificación de hortalizas; </a:t>
            </a:r>
            <a:br>
              <a:rPr b="1" lang="es-MX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es-MX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hierbas aromáticas. </a:t>
            </a:r>
            <a:br>
              <a:rPr b="1" lang="es-MX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es-MX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Sustratos, características químicas y físicas. </a:t>
            </a:r>
            <a:br>
              <a:rPr b="1" lang="es-MX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es-MX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Clasificación general de suelos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 txBox="1"/>
          <p:nvPr>
            <p:ph idx="1" type="subTitle"/>
          </p:nvPr>
        </p:nvSpPr>
        <p:spPr>
          <a:xfrm>
            <a:off x="327349" y="3962964"/>
            <a:ext cx="5904639" cy="26561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>
                <a:latin typeface="Arial"/>
                <a:ea typeface="Arial"/>
                <a:cs typeface="Arial"/>
                <a:sym typeface="Arial"/>
              </a:rPr>
              <a:t>TALLER DE HUERTOS URBANOS Y COSECHA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>
                <a:latin typeface="Arial"/>
                <a:ea typeface="Arial"/>
                <a:cs typeface="Arial"/>
                <a:sym typeface="Arial"/>
              </a:rPr>
              <a:t>DE AGUA DE LLUVIA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es-MX" sz="1800">
                <a:latin typeface="Arial"/>
                <a:ea typeface="Arial"/>
                <a:cs typeface="Arial"/>
                <a:sym typeface="Arial"/>
              </a:rPr>
              <a:t>TAT EQUIPO 1.-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>
                <a:latin typeface="Arial"/>
                <a:ea typeface="Arial"/>
                <a:cs typeface="Arial"/>
                <a:sym typeface="Arial"/>
              </a:rPr>
              <a:t>Eduardo Hernández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>
                <a:latin typeface="Arial"/>
                <a:ea typeface="Arial"/>
                <a:cs typeface="Arial"/>
                <a:sym typeface="Arial"/>
              </a:rPr>
              <a:t>Areli Vega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>
                <a:latin typeface="Arial"/>
                <a:ea typeface="Arial"/>
                <a:cs typeface="Arial"/>
                <a:sym typeface="Arial"/>
              </a:rPr>
              <a:t>Rosaelia Nohemí Ramírez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>
                <a:latin typeface="Arial"/>
                <a:ea typeface="Arial"/>
                <a:cs typeface="Arial"/>
                <a:sym typeface="Arial"/>
              </a:rPr>
              <a:t>Mónica Torrijos </a:t>
            </a:r>
            <a:endParaRPr/>
          </a:p>
          <a:p>
            <a:pPr indent="1270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/>
          </a:p>
          <a:p>
            <a:pPr indent="1270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/>
          </a:p>
        </p:txBody>
      </p:sp>
      <p:pic>
        <p:nvPicPr>
          <p:cNvPr descr="Imagen que contiene Logotipo&#10;&#10;Descripción generada automáticamente" id="87" name="Google Shape;87;p1"/>
          <p:cNvPicPr preferRelativeResize="0"/>
          <p:nvPr/>
        </p:nvPicPr>
        <p:blipFill rotWithShape="1">
          <a:blip r:embed="rId3">
            <a:alphaModFix/>
          </a:blip>
          <a:srcRect b="24843" l="0" r="2" t="22382"/>
          <a:stretch/>
        </p:blipFill>
        <p:spPr>
          <a:xfrm>
            <a:off x="6412116" y="10"/>
            <a:ext cx="5779884" cy="22878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dibujo&#10;&#10;Descripción generada automáticamente" id="88" name="Google Shape;88;p1"/>
          <p:cNvPicPr preferRelativeResize="0"/>
          <p:nvPr/>
        </p:nvPicPr>
        <p:blipFill rotWithShape="1">
          <a:blip r:embed="rId4">
            <a:alphaModFix/>
          </a:blip>
          <a:srcRect b="8159" l="0" r="2" t="21158"/>
          <a:stretch/>
        </p:blipFill>
        <p:spPr>
          <a:xfrm>
            <a:off x="6412116" y="4570184"/>
            <a:ext cx="5779884" cy="22878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jardín con plantas&#10;&#10;Descripción generada automáticamente" id="89" name="Google Shape;89;p1"/>
          <p:cNvPicPr preferRelativeResize="0"/>
          <p:nvPr/>
        </p:nvPicPr>
        <p:blipFill rotWithShape="1">
          <a:blip r:embed="rId5">
            <a:alphaModFix/>
          </a:blip>
          <a:srcRect b="15292" l="0" r="2" t="14340"/>
          <a:stretch/>
        </p:blipFill>
        <p:spPr>
          <a:xfrm>
            <a:off x="6412116" y="2288006"/>
            <a:ext cx="5779884" cy="22878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" name="Google Shape;90;p1"/>
          <p:cNvGrpSpPr/>
          <p:nvPr/>
        </p:nvGrpSpPr>
        <p:grpSpPr>
          <a:xfrm>
            <a:off x="11123132" y="713128"/>
            <a:ext cx="1068867" cy="2126625"/>
            <a:chOff x="10918968" y="713127"/>
            <a:chExt cx="1273032" cy="2532832"/>
          </a:xfrm>
        </p:grpSpPr>
        <p:sp>
          <p:nvSpPr>
            <p:cNvPr id="91" name="Google Shape;91;p1"/>
            <p:cNvSpPr/>
            <p:nvPr/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2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 rot="-5400000">
              <a:off x="10289068" y="1343027"/>
              <a:ext cx="2532832" cy="1273032"/>
            </a:xfrm>
            <a:prstGeom prst="triangle">
              <a:avLst>
                <a:gd fmla="val 50000" name="adj"/>
              </a:avLst>
            </a:prstGeom>
            <a:solidFill>
              <a:schemeClr val="accent4">
                <a:alpha val="2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3" name="Google Shape;93;p1"/>
          <p:cNvSpPr/>
          <p:nvPr/>
        </p:nvSpPr>
        <p:spPr>
          <a:xfrm rot="5400000">
            <a:off x="-501760" y="5103257"/>
            <a:ext cx="2017580" cy="1014060"/>
          </a:xfrm>
          <a:prstGeom prst="triangle">
            <a:avLst>
              <a:gd fmla="val 50000" name="adj"/>
            </a:avLst>
          </a:prstGeom>
          <a:solidFill>
            <a:schemeClr val="accent1">
              <a:alpha val="2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/>
          <p:nvPr/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2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s-MX"/>
              <a:t>Literatura citada:</a:t>
            </a:r>
            <a:endParaRPr/>
          </a:p>
        </p:txBody>
      </p:sp>
      <p:sp>
        <p:nvSpPr>
          <p:cNvPr id="173" name="Google Shape;173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MX"/>
              <a:t>Socorro, Monroy, et al. 2014. El huerto urbano, cultivo ecológico. Modelos para su establecimiento en balcones, paredes, terrazas y azoteas. Facultad de Estudios Superiores, FES Zaragoza. México.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MX"/>
              <a:t>Ladrón de Guevara, Quiróz, et al. 2004. Hortalizas, las llaves de la energía. Revista Digital Universitaria. UNAM. Volumen 5, número 7. México.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MX"/>
              <a:t>(FAO, 2011 ). Recuperado de: </a:t>
            </a:r>
            <a:r>
              <a:rPr lang="es-MX" u="sng">
                <a:solidFill>
                  <a:schemeClr val="hlink"/>
                </a:solidFill>
                <a:hlinkClick r:id="rId3"/>
              </a:rPr>
              <a:t>http://www.fao.org/3/a-as972s.pdf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MX"/>
              <a:t>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ips para comenzar y cuidar tu huerto en casa" id="99" name="Google Shape;99;p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"/>
          <p:cNvSpPr/>
          <p:nvPr/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lt1">
              <a:alpha val="9294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/>
          <p:nvPr>
            <p:ph type="title"/>
          </p:nvPr>
        </p:nvSpPr>
        <p:spPr>
          <a:xfrm>
            <a:off x="523875" y="5317240"/>
            <a:ext cx="11210925" cy="7448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None/>
            </a:pPr>
            <a:r>
              <a:rPr b="1" lang="es-MX" sz="49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Hortalizas</a:t>
            </a:r>
            <a:r>
              <a:rPr lang="es-MX" sz="3600">
                <a:solidFill>
                  <a:srgbClr val="262626"/>
                </a:solidFill>
              </a:rPr>
              <a:t> </a:t>
            </a:r>
            <a:endParaRPr/>
          </a:p>
        </p:txBody>
      </p:sp>
      <p:cxnSp>
        <p:nvCxnSpPr>
          <p:cNvPr id="102" name="Google Shape;102;p2"/>
          <p:cNvCxnSpPr/>
          <p:nvPr/>
        </p:nvCxnSpPr>
        <p:spPr>
          <a:xfrm>
            <a:off x="0" y="5241983"/>
            <a:ext cx="12192000" cy="0"/>
          </a:xfrm>
          <a:prstGeom prst="straightConnector1">
            <a:avLst/>
          </a:prstGeom>
          <a:noFill/>
          <a:ln cap="flat" cmpd="sng" w="41275">
            <a:solidFill>
              <a:schemeClr val="lt1">
                <a:alpha val="89803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03" name="Google Shape;103;p2"/>
          <p:cNvCxnSpPr/>
          <p:nvPr/>
        </p:nvCxnSpPr>
        <p:spPr>
          <a:xfrm>
            <a:off x="0" y="6134852"/>
            <a:ext cx="12192000" cy="0"/>
          </a:xfrm>
          <a:prstGeom prst="straightConnector1">
            <a:avLst/>
          </a:prstGeom>
          <a:noFill/>
          <a:ln cap="flat" cmpd="sng" w="41275">
            <a:solidFill>
              <a:schemeClr val="lt1">
                <a:alpha val="89803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deas prácticas para crear un huerto urbano en tu casa" id="108" name="Google Shape;108;p3"/>
          <p:cNvPicPr preferRelativeResize="0"/>
          <p:nvPr/>
        </p:nvPicPr>
        <p:blipFill rotWithShape="1">
          <a:blip r:embed="rId3">
            <a:alphaModFix/>
          </a:blip>
          <a:srcRect b="0" l="15127" r="14945" t="0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0" y="15240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3"/>
          <p:cNvSpPr txBox="1"/>
          <p:nvPr>
            <p:ph type="title"/>
          </p:nvPr>
        </p:nvSpPr>
        <p:spPr>
          <a:xfrm>
            <a:off x="804998" y="798445"/>
            <a:ext cx="4803636" cy="1311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lang="es-MX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Hortalizas</a:t>
            </a:r>
            <a:endParaRPr/>
          </a:p>
        </p:txBody>
      </p:sp>
      <p:sp>
        <p:nvSpPr>
          <p:cNvPr id="111" name="Google Shape;111;p3"/>
          <p:cNvSpPr txBox="1"/>
          <p:nvPr>
            <p:ph idx="1" type="body"/>
          </p:nvPr>
        </p:nvSpPr>
        <p:spPr>
          <a:xfrm>
            <a:off x="616089" y="2110109"/>
            <a:ext cx="4895711" cy="3950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s-MX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Las hortalizas con todas aquellas especies que se cultivan en huertos y que se pueden usar como alimento (Socorro, 2014).</a:t>
            </a:r>
            <a:endParaRPr/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s-MX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Las hortalizas son un conjunto de plantas cultivadas generalmente en huertas o regadíos, que se consumen como alimento, ya sea de forma cruda o cocida. El término hortaliza incluye a las verduras y a las legumbres </a:t>
            </a:r>
            <a:r>
              <a:rPr lang="es-MX" sz="2000">
                <a:latin typeface="Arial"/>
                <a:ea typeface="Arial"/>
                <a:cs typeface="Arial"/>
                <a:sym typeface="Arial"/>
              </a:rPr>
              <a:t>(Ladrón de Guevara, 2004).</a:t>
            </a:r>
            <a:endParaRPr/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"/>
          <p:cNvSpPr txBox="1"/>
          <p:nvPr>
            <p:ph type="title"/>
          </p:nvPr>
        </p:nvSpPr>
        <p:spPr>
          <a:xfrm>
            <a:off x="-1943173" y="45559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s-MX">
                <a:latin typeface="Arial"/>
                <a:ea typeface="Arial"/>
                <a:cs typeface="Arial"/>
                <a:sym typeface="Arial"/>
              </a:rPr>
              <a:t>Hortalizas</a:t>
            </a:r>
            <a:endParaRPr/>
          </a:p>
        </p:txBody>
      </p:sp>
      <p:sp>
        <p:nvSpPr>
          <p:cNvPr id="117" name="Google Shape;117;p4"/>
          <p:cNvSpPr txBox="1"/>
          <p:nvPr>
            <p:ph idx="1" type="body"/>
          </p:nvPr>
        </p:nvSpPr>
        <p:spPr>
          <a:xfrm>
            <a:off x="533254" y="2014246"/>
            <a:ext cx="5562746" cy="40489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MX">
                <a:latin typeface="Arial"/>
                <a:ea typeface="Arial"/>
                <a:cs typeface="Arial"/>
                <a:sym typeface="Arial"/>
              </a:rPr>
              <a:t>El término verdura, incluye al grupo de las hortalizas de las cuales su parte comestible puede ser las hojas, los bulbos, los tallos, los frutos, las inflorescencias y los tubérculos (FAO, 2020).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artes de una planta para niños de Primaria - Web del maestro | Partes de  la planta, Ciclos de vida de las plantas, Partes de la misa" id="118" name="Google Shape;11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10496" y="85725"/>
            <a:ext cx="5048250" cy="6686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agrama&#10;&#10;Descripción generada automáticamente" id="119" name="Google Shape;11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55831" y="0"/>
            <a:ext cx="475757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s-MX" sz="4000">
                <a:latin typeface="Arial"/>
                <a:ea typeface="Arial"/>
                <a:cs typeface="Arial"/>
                <a:sym typeface="Arial"/>
              </a:rPr>
              <a:t>Clasificación de las hortalizas: </a:t>
            </a:r>
            <a:br>
              <a:rPr lang="es-MX" sz="4000">
                <a:latin typeface="Arial"/>
                <a:ea typeface="Arial"/>
                <a:cs typeface="Arial"/>
                <a:sym typeface="Arial"/>
              </a:rPr>
            </a:br>
            <a:r>
              <a:rPr b="1" lang="es-MX" sz="40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Parte comestible</a:t>
            </a:r>
            <a:endParaRPr/>
          </a:p>
        </p:txBody>
      </p:sp>
      <p:graphicFrame>
        <p:nvGraphicFramePr>
          <p:cNvPr id="125" name="Google Shape;125;p5"/>
          <p:cNvGraphicFramePr/>
          <p:nvPr/>
        </p:nvGraphicFramePr>
        <p:xfrm>
          <a:off x="1308296" y="18264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{D461F1EE-7BBA-4D24-9993-A086AA80FC90}</a:tableStyleId>
              </a:tblPr>
              <a:tblGrid>
                <a:gridCol w="781925"/>
                <a:gridCol w="1541875"/>
                <a:gridCol w="2930750"/>
                <a:gridCol w="3790950"/>
              </a:tblGrid>
              <a:tr h="1466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Aromáticas: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Albahaca, cilantro , comino, orégano, tomillo, etc.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1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Bulbos: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Ajo, cebolla, puerro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1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Frutos: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Ají, berenjena, melón, pepino, pimiento, sandía, jitomate, calabaza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pic>
        <p:nvPicPr>
          <p:cNvPr descr="Cilantro Semilla Cultivo Propiedades y Beneficios" id="126" name="Google Shape;12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65916" y="1869974"/>
            <a:ext cx="2157045" cy="1371325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descr="Imagen que contiene café, oso de peluche, pequeño, oso&#10;&#10;Descripción generada automáticamente" id="127" name="Google Shape;127;p5"/>
          <p:cNvPicPr preferRelativeResize="0"/>
          <p:nvPr/>
        </p:nvPicPr>
        <p:blipFill rotWithShape="1">
          <a:blip r:embed="rId4">
            <a:alphaModFix/>
          </a:blip>
          <a:srcRect b="0" l="17680" r="21496" t="27907"/>
          <a:stretch/>
        </p:blipFill>
        <p:spPr>
          <a:xfrm>
            <a:off x="8808575" y="3286116"/>
            <a:ext cx="1414386" cy="1467344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descr="Beneficios del Jitomate - Mercola.com" id="128" name="Google Shape;128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44547" y="4854501"/>
            <a:ext cx="1978414" cy="1638374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s-MX" sz="4400">
                <a:latin typeface="Arial"/>
                <a:ea typeface="Arial"/>
                <a:cs typeface="Arial"/>
                <a:sym typeface="Arial"/>
              </a:rPr>
              <a:t>Clasificación de las hortalizas: </a:t>
            </a:r>
            <a:br>
              <a:rPr lang="es-MX" sz="4400">
                <a:latin typeface="Arial"/>
                <a:ea typeface="Arial"/>
                <a:cs typeface="Arial"/>
                <a:sym typeface="Arial"/>
              </a:rPr>
            </a:br>
            <a:r>
              <a:rPr b="1" lang="es-MX" sz="44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Parte comestible</a:t>
            </a:r>
            <a:endParaRPr/>
          </a:p>
        </p:txBody>
      </p:sp>
      <p:graphicFrame>
        <p:nvGraphicFramePr>
          <p:cNvPr id="134" name="Google Shape;134;p6"/>
          <p:cNvGraphicFramePr/>
          <p:nvPr/>
        </p:nvGraphicFramePr>
        <p:xfrm>
          <a:off x="838200" y="18256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{D461F1EE-7BBA-4D24-9993-A086AA80FC90}</a:tableStyleId>
              </a:tblPr>
              <a:tblGrid>
                <a:gridCol w="750225"/>
                <a:gridCol w="2083225"/>
                <a:gridCol w="2707150"/>
                <a:gridCol w="4059400"/>
              </a:tblGrid>
              <a:tr h="11594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Gramíneas: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Maíz, sorgo, avena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62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Hojas: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Acelga, apio, escarola, espinaca, lechuga, perejil, repollo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61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F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Inflorescencias: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Alcachofa, brócoli, coliflor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pic>
        <p:nvPicPr>
          <p:cNvPr descr="▷ COMO SEMBRAR Y CULTIVAR MAIZ: Cosecha y cuidados" id="135" name="Google Shape;13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38110" y="1825625"/>
            <a:ext cx="2700118" cy="1787478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descr="Imagen que contiene tabla, comida, sándwich, ensalada&#10;&#10;Descripción generada automáticamente" id="136" name="Google Shape;136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1536" y="3613103"/>
            <a:ext cx="2256692" cy="1692519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descr="Perspectivas de mercado para el brócoli | Revista HortiCultivos" id="137" name="Google Shape;137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81535" y="5305622"/>
            <a:ext cx="2256693" cy="1502313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s-MX" sz="4000">
                <a:latin typeface="Arial"/>
                <a:ea typeface="Arial"/>
                <a:cs typeface="Arial"/>
                <a:sym typeface="Arial"/>
              </a:rPr>
              <a:t>Clasificación de las hortalizas: </a:t>
            </a:r>
            <a:br>
              <a:rPr lang="es-MX" sz="4000">
                <a:latin typeface="Arial"/>
                <a:ea typeface="Arial"/>
                <a:cs typeface="Arial"/>
                <a:sym typeface="Arial"/>
              </a:rPr>
            </a:br>
            <a:r>
              <a:rPr b="1" lang="es-MX" sz="40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Parte comestible</a:t>
            </a:r>
            <a:endParaRPr sz="4000"/>
          </a:p>
        </p:txBody>
      </p:sp>
      <p:graphicFrame>
        <p:nvGraphicFramePr>
          <p:cNvPr id="143" name="Google Shape;143;p7"/>
          <p:cNvGraphicFramePr/>
          <p:nvPr/>
        </p:nvGraphicFramePr>
        <p:xfrm>
          <a:off x="838200" y="148800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{D461F1EE-7BBA-4D24-9993-A086AA80FC90}</a:tableStyleId>
              </a:tblPr>
              <a:tblGrid>
                <a:gridCol w="1018725"/>
                <a:gridCol w="2208625"/>
                <a:gridCol w="3390325"/>
                <a:gridCol w="38979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Flores: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Jamaica, caléndula, mastuerzo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H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Legumbres verdes: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Ejotes, chicharos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I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Raíces: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Betabel, zanahoria, jícama, nabo, rábano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J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Tallos: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Cardo, apio, espárrago.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pic>
        <p:nvPicPr>
          <p:cNvPr descr="Imagen que contiene planta, flor, florero, tabla&#10;&#10;Descripción generada automáticamente" id="144" name="Google Shape;14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70021" y="2960155"/>
            <a:ext cx="1855998" cy="1391999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descr="Impulsan cultivo de alta calidad de la jamaica para producción alimentaria  en México - Agencia Informativa de México" id="145" name="Google Shape;14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69462" y="1584808"/>
            <a:ext cx="2356557" cy="1325563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descr="Cuidados de rabanos | Cosecha y cultivo" id="146" name="Google Shape;146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27926" y="4434368"/>
            <a:ext cx="1898093" cy="1151409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descr="La cosecha de apio ya no es manual – Agriculturers.com | Red de  Especialistas en Agricultura" id="147" name="Google Shape;147;p7"/>
          <p:cNvPicPr preferRelativeResize="0"/>
          <p:nvPr/>
        </p:nvPicPr>
        <p:blipFill rotWithShape="1">
          <a:blip r:embed="rId6">
            <a:alphaModFix/>
          </a:blip>
          <a:srcRect b="6317" l="0" r="54332" t="0"/>
          <a:stretch/>
        </p:blipFill>
        <p:spPr>
          <a:xfrm>
            <a:off x="10310820" y="5571184"/>
            <a:ext cx="915199" cy="1220337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sp>
        <p:nvSpPr>
          <p:cNvPr id="148" name="Google Shape;148;p7"/>
          <p:cNvSpPr/>
          <p:nvPr/>
        </p:nvSpPr>
        <p:spPr>
          <a:xfrm>
            <a:off x="828822" y="5585777"/>
            <a:ext cx="10524978" cy="120574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7FB75F"/>
              </a:gs>
              <a:gs pos="50000">
                <a:srgbClr val="6EB141"/>
              </a:gs>
              <a:gs pos="100000">
                <a:srgbClr val="5FA134"/>
              </a:gs>
            </a:gsLst>
            <a:lin ang="5400000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Tubérculos: </a:t>
            </a:r>
            <a:r>
              <a:rPr b="0" i="0" lang="es-MX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papa</a:t>
            </a:r>
            <a:endParaRPr/>
          </a:p>
        </p:txBody>
      </p:sp>
      <p:sp>
        <p:nvSpPr>
          <p:cNvPr id="149" name="Google Shape;149;p7"/>
          <p:cNvSpPr txBox="1"/>
          <p:nvPr/>
        </p:nvSpPr>
        <p:spPr>
          <a:xfrm>
            <a:off x="965981" y="5667991"/>
            <a:ext cx="298704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grotendencia.tv: Cultivo de Papa - Manejo, cosecha y más" id="150" name="Google Shape;150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291929" y="5543448"/>
            <a:ext cx="2012181" cy="1297857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descr="Chícharos, Guisantes, Arvejas, Características - BioEnciclopedia" id="151" name="Google Shape;151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145250" y="3022129"/>
            <a:ext cx="2080769" cy="1300481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"/>
          <p:cNvSpPr txBox="1"/>
          <p:nvPr>
            <p:ph type="title"/>
          </p:nvPr>
        </p:nvSpPr>
        <p:spPr>
          <a:xfrm>
            <a:off x="359899" y="1086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lang="es-MX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Composición general de las hortalizas </a:t>
            </a:r>
            <a:endParaRPr/>
          </a:p>
        </p:txBody>
      </p:sp>
      <p:graphicFrame>
        <p:nvGraphicFramePr>
          <p:cNvPr id="157" name="Google Shape;157;p8"/>
          <p:cNvGraphicFramePr/>
          <p:nvPr/>
        </p:nvGraphicFramePr>
        <p:xfrm>
          <a:off x="534573" y="1336429"/>
          <a:ext cx="3000000" cy="3000000"/>
        </p:xfrm>
        <a:graphic>
          <a:graphicData uri="http://schemas.openxmlformats.org/drawingml/2006/table">
            <a:tbl>
              <a:tblPr bandRow="1" firstRow="1">
                <a:gradFill>
                  <a:gsLst>
                    <a:gs pos="0">
                      <a:srgbClr val="A6B6DE"/>
                    </a:gs>
                    <a:gs pos="50000">
                      <a:srgbClr val="98AAD9"/>
                    </a:gs>
                    <a:gs pos="100000">
                      <a:srgbClr val="859CD7"/>
                    </a:gs>
                  </a:gsLst>
                  <a:lin ang="5400000" scaled="0"/>
                </a:gradFill>
                <a:tableStyleId>{5C82F165-1928-4C44-8AAA-B01D3407775A}</a:tableStyleId>
              </a:tblPr>
              <a:tblGrid>
                <a:gridCol w="1863450"/>
                <a:gridCol w="5451750"/>
              </a:tblGrid>
              <a:tr h="757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Agua: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Contiene una gran cantidad de agua, aproximadamente un 80% de su peso.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2336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Carbohidratos: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Según el tipo de hortaliza la proporción de éstos es variable, siendo en su mayoría de absorción lenta.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Según la cantidad de carbohidratos: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Grupo A: Contienen menos de un 5% de carbohidratos. 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Grupo B: Contienen de un 5 a un 10%. 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Grupo C: Contienen más del 10%.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757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Vitaminas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La A en forma de provitamina, C, E , K y del grupo B (ácido fólico).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58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Minerales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potasio, magnesio, calcio, hierro y sodio.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653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Lípidos y proteínas.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pic>
        <p:nvPicPr>
          <p:cNvPr descr="Composición Química y Valor nutritivo de los productos Vegetales ~ Portal  Alimentario" id="158" name="Google Shape;15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24448" y="2415809"/>
            <a:ext cx="3987972" cy="2658648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8"/>
          <p:cNvSpPr/>
          <p:nvPr/>
        </p:nvSpPr>
        <p:spPr>
          <a:xfrm>
            <a:off x="359899" y="5169097"/>
            <a:ext cx="10972799" cy="1325563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08B54"/>
              </a:gs>
              <a:gs pos="50000">
                <a:srgbClr val="F67A26"/>
              </a:gs>
              <a:gs pos="100000">
                <a:srgbClr val="E36A18"/>
              </a:gs>
            </a:gsLst>
            <a:lin ang="5400000" scaled="0"/>
          </a:gra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También se pueden clasificar en: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1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*Ciclo de vida: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Plantas perennes, anuales y bienales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r>
              <a:rPr b="1" lang="es-MX" sz="1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Número de cotiledones </a:t>
            </a:r>
            <a:endParaRPr/>
          </a:p>
        </p:txBody>
      </p:sp>
      <p:sp>
        <p:nvSpPr>
          <p:cNvPr id="160" name="Google Shape;160;p8"/>
          <p:cNvSpPr txBox="1"/>
          <p:nvPr/>
        </p:nvSpPr>
        <p:spPr>
          <a:xfrm>
            <a:off x="534573" y="6428934"/>
            <a:ext cx="519097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Fuente: (FAO, 2011).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"/>
          <p:cNvSpPr txBox="1"/>
          <p:nvPr>
            <p:ph type="title"/>
          </p:nvPr>
        </p:nvSpPr>
        <p:spPr>
          <a:xfrm>
            <a:off x="838200" y="365125"/>
            <a:ext cx="5562600" cy="1280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es-MX" sz="4400">
                <a:latin typeface="Arial"/>
                <a:ea typeface="Arial"/>
                <a:cs typeface="Arial"/>
                <a:sym typeface="Arial"/>
              </a:rPr>
              <a:t>Clasificación por temperatura:</a:t>
            </a:r>
            <a:br>
              <a:rPr b="1" lang="es-MX" sz="4400"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66" name="Google Shape;166;p9"/>
          <p:cNvSpPr txBox="1"/>
          <p:nvPr>
            <p:ph idx="1" type="body"/>
          </p:nvPr>
        </p:nvSpPr>
        <p:spPr>
          <a:xfrm>
            <a:off x="528711" y="1825625"/>
            <a:ext cx="5872089" cy="4667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MX" sz="2000">
                <a:latin typeface="Arial"/>
                <a:ea typeface="Arial"/>
                <a:cs typeface="Arial"/>
                <a:sym typeface="Arial"/>
              </a:rPr>
              <a:t>La temperatura es la limitante del crecimiento (desarrollo) de las plantas, bajo condiciones adecuadas de los otros factores ambientales, esta determinado por las temperaturas cardinales de la especie.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1" lang="es-MX" sz="2000">
                <a:latin typeface="Arial"/>
                <a:ea typeface="Arial"/>
                <a:cs typeface="Arial"/>
                <a:sym typeface="Arial"/>
              </a:rPr>
              <a:t>Estas temperaturas son: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000"/>
              <a:buChar char="•"/>
            </a:pPr>
            <a:r>
              <a:rPr lang="es-MX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A) Mínima </a:t>
            </a:r>
            <a:r>
              <a:rPr lang="es-MX" sz="2000">
                <a:latin typeface="Arial"/>
                <a:ea typeface="Arial"/>
                <a:cs typeface="Arial"/>
                <a:sym typeface="Arial"/>
              </a:rPr>
              <a:t>= temperatura bajo la cual el crecimiento se detiene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000"/>
              <a:buChar char="•"/>
            </a:pPr>
            <a:r>
              <a:rPr lang="es-MX" sz="20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B) Óptima </a:t>
            </a:r>
            <a:r>
              <a:rPr lang="es-MX" sz="2000">
                <a:latin typeface="Arial"/>
                <a:ea typeface="Arial"/>
                <a:cs typeface="Arial"/>
                <a:sym typeface="Arial"/>
              </a:rPr>
              <a:t>= temperatura a la cual el crecimiento es más rápido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ts val="2000"/>
              <a:buChar char="•"/>
            </a:pPr>
            <a:r>
              <a:rPr lang="es-MX" sz="20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C) Máxima </a:t>
            </a:r>
            <a:r>
              <a:rPr lang="es-MX" sz="2000">
                <a:latin typeface="Arial"/>
                <a:ea typeface="Arial"/>
                <a:cs typeface="Arial"/>
                <a:sym typeface="Arial"/>
              </a:rPr>
              <a:t>= temperatura sobre la cual el crecimiento se detiene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descr="Imagen que contiene Texto&#10;&#10;Descripción generada automáticamente" id="167" name="Google Shape;167;p9"/>
          <p:cNvPicPr preferRelativeResize="0"/>
          <p:nvPr/>
        </p:nvPicPr>
        <p:blipFill rotWithShape="1">
          <a:blip r:embed="rId3">
            <a:alphaModFix/>
          </a:blip>
          <a:srcRect b="15487" l="5202" r="8220" t="13744"/>
          <a:stretch/>
        </p:blipFill>
        <p:spPr>
          <a:xfrm>
            <a:off x="6526552" y="464234"/>
            <a:ext cx="5347141" cy="6028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2020-10-22T23:14:12Z</dcterms:created>
  <dc:creator>rogelio arturo PEREZ HUESCA</dc:creator>
</cp:coreProperties>
</file>