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32405638" cy="43205400"/>
  <p:notesSz cx="6858000" cy="9144000"/>
  <p:defaultTextStyle>
    <a:defPPr>
      <a:defRPr lang="es-ES"/>
    </a:defPPr>
    <a:lvl1pPr marL="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2054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8081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4108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80135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6162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2189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82160" algn="l" defTabSz="216027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037" autoAdjust="0"/>
    <p:restoredTop sz="93206" autoAdjust="0"/>
  </p:normalViewPr>
  <p:slideViewPr>
    <p:cSldViewPr snapToGrid="0" snapToObjects="1">
      <p:cViewPr>
        <p:scale>
          <a:sx n="32" d="100"/>
          <a:sy n="32" d="100"/>
        </p:scale>
        <p:origin x="-654" y="5124"/>
      </p:cViewPr>
      <p:guideLst>
        <p:guide orient="horz" pos="13608"/>
        <p:guide pos="1020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423" y="13421680"/>
            <a:ext cx="27544792" cy="9261158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846" y="24483060"/>
            <a:ext cx="22683947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0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0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41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1EB4-1918-8D40-8434-A002B10CD208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7C6A2-20CF-4D48-96B5-A30B2933E6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6407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1EB4-1918-8D40-8434-A002B10CD208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7C6A2-20CF-4D48-96B5-A30B2933E6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6768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3264486" y="10901365"/>
            <a:ext cx="25834495" cy="23224902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5744126" y="10901365"/>
            <a:ext cx="76980266" cy="23224902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1EB4-1918-8D40-8434-A002B10CD208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7C6A2-20CF-4D48-96B5-A30B2933E6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1536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1EB4-1918-8D40-8434-A002B10CD208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7C6A2-20CF-4D48-96B5-A30B2933E6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5217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822" y="27763473"/>
            <a:ext cx="27544792" cy="8581073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559822" y="18312295"/>
            <a:ext cx="27544792" cy="9451178"/>
          </a:xfrm>
        </p:spPr>
        <p:txBody>
          <a:bodyPr anchor="b"/>
          <a:lstStyle>
            <a:lvl1pPr marL="0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1pPr>
            <a:lvl2pPr marL="2160270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20540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8081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4108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1EB4-1918-8D40-8434-A002B10CD208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7C6A2-20CF-4D48-96B5-A30B2933E6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74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744128" y="63507940"/>
            <a:ext cx="51404567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7688789" y="63507940"/>
            <a:ext cx="51410194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1EB4-1918-8D40-8434-A002B10CD208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7C6A2-20CF-4D48-96B5-A30B2933E6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316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82" y="1730219"/>
            <a:ext cx="29165074" cy="72009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620282" y="9671212"/>
            <a:ext cx="14318118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620282" y="13701713"/>
            <a:ext cx="14318118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16461616" y="9671212"/>
            <a:ext cx="14323742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16461616" y="13701713"/>
            <a:ext cx="14323742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1EB4-1918-8D40-8434-A002B10CD208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7C6A2-20CF-4D48-96B5-A30B2933E6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4139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1EB4-1918-8D40-8434-A002B10CD208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7C6A2-20CF-4D48-96B5-A30B2933E6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324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1EB4-1918-8D40-8434-A002B10CD208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7C6A2-20CF-4D48-96B5-A30B2933E6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0208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83" y="1720215"/>
            <a:ext cx="10661232" cy="7320915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669704" y="1720218"/>
            <a:ext cx="18115652" cy="36874612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620283" y="9041133"/>
            <a:ext cx="10661232" cy="29553697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1EB4-1918-8D40-8434-A002B10CD208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7C6A2-20CF-4D48-96B5-A30B2933E6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3201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732" y="30243780"/>
            <a:ext cx="19443383" cy="3570449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6351732" y="3860483"/>
            <a:ext cx="19443383" cy="25923240"/>
          </a:xfrm>
        </p:spPr>
        <p:txBody>
          <a:bodyPr/>
          <a:lstStyle>
            <a:lvl1pPr marL="0" indent="0">
              <a:buNone/>
              <a:defRPr sz="15100"/>
            </a:lvl1pPr>
            <a:lvl2pPr marL="2160270" indent="0">
              <a:buNone/>
              <a:defRPr sz="13200"/>
            </a:lvl2pPr>
            <a:lvl3pPr marL="4320540" indent="0">
              <a:buNone/>
              <a:defRPr sz="11300"/>
            </a:lvl3pPr>
            <a:lvl4pPr marL="6480810" indent="0">
              <a:buNone/>
              <a:defRPr sz="9500"/>
            </a:lvl4pPr>
            <a:lvl5pPr marL="8641080" indent="0">
              <a:buNone/>
              <a:defRPr sz="9500"/>
            </a:lvl5pPr>
            <a:lvl6pPr marL="10801350" indent="0">
              <a:buNone/>
              <a:defRPr sz="9500"/>
            </a:lvl6pPr>
            <a:lvl7pPr marL="12961620" indent="0">
              <a:buNone/>
              <a:defRPr sz="9500"/>
            </a:lvl7pPr>
            <a:lvl8pPr marL="15121890" indent="0">
              <a:buNone/>
              <a:defRPr sz="9500"/>
            </a:lvl8pPr>
            <a:lvl9pPr marL="17282160" indent="0">
              <a:buNone/>
              <a:defRPr sz="95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51732" y="33814229"/>
            <a:ext cx="19443383" cy="5070631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1EB4-1918-8D40-8434-A002B10CD208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7C6A2-20CF-4D48-96B5-A30B2933E6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441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1620282" y="1730219"/>
            <a:ext cx="29165074" cy="720090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620282" y="10081263"/>
            <a:ext cx="29165074" cy="28513567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1620282" y="40045008"/>
            <a:ext cx="7561316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81EB4-1918-8D40-8434-A002B10CD208}" type="datetimeFigureOut">
              <a:rPr lang="es-ES" smtClean="0"/>
              <a:t>12/05/2020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11071927" y="40045008"/>
            <a:ext cx="10261785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23224040" y="40045008"/>
            <a:ext cx="7561316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7C6A2-20CF-4D48-96B5-A30B2933E6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9898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160270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203" indent="-1620203" algn="l" defTabSz="2160270" rtl="0" eaLnBrk="1" latinLnBrk="0" hangingPunct="1">
        <a:spcBef>
          <a:spcPct val="20000"/>
        </a:spcBef>
        <a:buFont typeface="Arial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10439" indent="-1350169" algn="l" defTabSz="2160270" rtl="0" eaLnBrk="1" latinLnBrk="0" hangingPunct="1">
        <a:spcBef>
          <a:spcPct val="20000"/>
        </a:spcBef>
        <a:buFont typeface="Arial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675" indent="-1080135" algn="l" defTabSz="2160270" rtl="0" eaLnBrk="1" latinLnBrk="0" hangingPunct="1">
        <a:spcBef>
          <a:spcPct val="20000"/>
        </a:spcBef>
        <a:buFont typeface="Arial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945" indent="-1080135" algn="l" defTabSz="2160270" rtl="0" eaLnBrk="1" latinLnBrk="0" hangingPunct="1">
        <a:spcBef>
          <a:spcPct val="20000"/>
        </a:spcBef>
        <a:buFont typeface="Arial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21215" indent="-1080135" algn="l" defTabSz="2160270" rtl="0" eaLnBrk="1" latinLnBrk="0" hangingPunct="1">
        <a:spcBef>
          <a:spcPct val="20000"/>
        </a:spcBef>
        <a:buFont typeface="Arial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85" indent="-1080135" algn="l" defTabSz="2160270" rtl="0" eaLnBrk="1" latinLnBrk="0" hangingPunct="1">
        <a:spcBef>
          <a:spcPct val="20000"/>
        </a:spcBef>
        <a:buFont typeface="Arial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55" indent="-1080135" algn="l" defTabSz="2160270" rtl="0" eaLnBrk="1" latinLnBrk="0" hangingPunct="1">
        <a:spcBef>
          <a:spcPct val="20000"/>
        </a:spcBef>
        <a:buFont typeface="Arial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25" indent="-1080135" algn="l" defTabSz="2160270" rtl="0" eaLnBrk="1" latinLnBrk="0" hangingPunct="1">
        <a:spcBef>
          <a:spcPct val="20000"/>
        </a:spcBef>
        <a:buFont typeface="Arial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2295" indent="-1080135" algn="l" defTabSz="2160270" rtl="0" eaLnBrk="1" latinLnBrk="0" hangingPunct="1">
        <a:spcBef>
          <a:spcPct val="20000"/>
        </a:spcBef>
        <a:buFont typeface="Arial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0" algn="l" defTabSz="216027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r="24334"/>
          <a:stretch/>
        </p:blipFill>
        <p:spPr>
          <a:xfrm>
            <a:off x="11670908" y="39648359"/>
            <a:ext cx="9694502" cy="3557041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619439" y="4403860"/>
            <a:ext cx="27186603" cy="144655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8800" b="1" dirty="0" smtClean="0"/>
              <a:t>HUERTOS URBANOS Y COSECHA DE AGUA DE LLUVIA</a:t>
            </a:r>
            <a:endParaRPr lang="es-ES" sz="8800" b="1" dirty="0"/>
          </a:p>
        </p:txBody>
      </p:sp>
      <p:sp>
        <p:nvSpPr>
          <p:cNvPr id="7" name="Rectángulo 6"/>
          <p:cNvSpPr/>
          <p:nvPr/>
        </p:nvSpPr>
        <p:spPr>
          <a:xfrm>
            <a:off x="390431" y="8252924"/>
            <a:ext cx="16355759" cy="3416320"/>
          </a:xfrm>
          <a:prstGeom prst="rect">
            <a:avLst/>
          </a:prstGeom>
          <a:noFill/>
          <a:ln w="57150" cmpd="sng">
            <a:solidFill>
              <a:schemeClr val="accent5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_tradnl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76092"/>
                </a:solidFill>
              </a:rPr>
              <a:t>PILARES Y LA COMUNIDAD</a:t>
            </a:r>
          </a:p>
          <a:p>
            <a:pPr algn="ctr"/>
            <a:endParaRPr lang="es-ES_tradnl" sz="6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5"/>
              </a:solidFill>
            </a:endParaRPr>
          </a:p>
          <a:p>
            <a:pPr marL="685800" indent="-685800">
              <a:buFont typeface="Arial"/>
              <a:buChar char="•"/>
            </a:pPr>
            <a:r>
              <a:rPr lang="es-ES_tradnl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53735"/>
                </a:solidFill>
              </a:rPr>
              <a:t>Espacio de interacción social</a:t>
            </a:r>
          </a:p>
          <a:p>
            <a:pPr marL="685800" indent="-685800">
              <a:buFont typeface="Arial"/>
              <a:buChar char="•"/>
            </a:pPr>
            <a:r>
              <a:rPr lang="es-ES_tradnl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53735"/>
                </a:solidFill>
              </a:rPr>
              <a:t>Diálogo constante sobre los intereses de los talleres u oficios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17383555" y="7329594"/>
            <a:ext cx="14865783" cy="4339650"/>
          </a:xfrm>
          <a:prstGeom prst="rect">
            <a:avLst/>
          </a:prstGeom>
          <a:noFill/>
          <a:ln w="57150" cmpd="sng">
            <a:solidFill>
              <a:schemeClr val="accent5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_tradnl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IMPORTANCIA DE LOS TALLERES</a:t>
            </a:r>
          </a:p>
          <a:p>
            <a:pPr algn="ctr"/>
            <a:endParaRPr lang="es-ES_tradnl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</a:endParaRPr>
          </a:p>
          <a:p>
            <a:pPr marL="685800" indent="-685800">
              <a:buFont typeface="Arial"/>
              <a:buChar char="•"/>
            </a:pPr>
            <a:r>
              <a:rPr lang="es-ES_tradn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Disminuir el rezago educativo</a:t>
            </a:r>
          </a:p>
          <a:p>
            <a:pPr marL="685800" indent="-685800">
              <a:buFont typeface="Arial"/>
              <a:buChar char="•"/>
            </a:pPr>
            <a:r>
              <a:rPr lang="es-ES_tradnl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M</a:t>
            </a:r>
            <a:r>
              <a:rPr lang="es-ES_tradn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ejorar la economía de las mujeres</a:t>
            </a:r>
          </a:p>
          <a:p>
            <a:pPr marL="685800" indent="-685800">
              <a:buFont typeface="Arial"/>
              <a:buChar char="•"/>
            </a:pPr>
            <a:r>
              <a:rPr lang="es-ES_tradnl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Impulsar el desarrollo creativo de la población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277816" y="20625089"/>
            <a:ext cx="16240343" cy="8125301"/>
          </a:xfrm>
          <a:prstGeom prst="rect">
            <a:avLst/>
          </a:prstGeom>
          <a:noFill/>
          <a:ln w="57150" cmpd="sng">
            <a:solidFill>
              <a:srgbClr val="4BACC6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_tradnl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76092"/>
                </a:solidFill>
              </a:rPr>
              <a:t>¿Qué es la cosecha de agua?</a:t>
            </a:r>
          </a:p>
          <a:p>
            <a:pPr algn="ctr"/>
            <a:endParaRPr lang="es-ES_tradnl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685800" indent="-685800" algn="ctr">
              <a:buFont typeface="Wingdings" charset="2"/>
              <a:buChar char="Ø"/>
            </a:pPr>
            <a:r>
              <a:rPr lang="es-ES_tradnl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Es el aprovechamiento del agua de lluvia mediante </a:t>
            </a:r>
          </a:p>
          <a:p>
            <a:pPr algn="ctr"/>
            <a:r>
              <a:rPr lang="es-ES_tradnl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distintos sistemas de captación.</a:t>
            </a:r>
          </a:p>
          <a:p>
            <a:pPr algn="ctr"/>
            <a:endParaRPr lang="es-ES_tradnl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es-ES_tradnl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76092"/>
                </a:solidFill>
              </a:rPr>
              <a:t>¿Para que sirve?</a:t>
            </a:r>
          </a:p>
          <a:p>
            <a:pPr algn="ctr"/>
            <a:endParaRPr lang="es-ES_tradnl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685800" indent="-685800" algn="ctr">
              <a:buFont typeface="Arial"/>
              <a:buChar char="•"/>
            </a:pPr>
            <a:r>
              <a:rPr lang="es-ES_tradnl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53735"/>
                </a:solidFill>
              </a:rPr>
              <a:t>Nos puede ayudar a tener agua en épocas de escases hídrica</a:t>
            </a:r>
          </a:p>
          <a:p>
            <a:pPr marL="685800" indent="-685800" algn="ctr">
              <a:buFont typeface="Arial"/>
              <a:buChar char="•"/>
            </a:pPr>
            <a:r>
              <a:rPr lang="es-ES_tradnl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53735"/>
                </a:solidFill>
              </a:rPr>
              <a:t>Puede ser usada para mejorar nuestros huertos urbanos</a:t>
            </a:r>
          </a:p>
          <a:p>
            <a:pPr marL="685800" indent="-685800" algn="ctr">
              <a:buFont typeface="Arial"/>
              <a:buChar char="•"/>
            </a:pPr>
            <a:r>
              <a:rPr lang="es-ES_tradnl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53735"/>
                </a:solidFill>
              </a:rPr>
              <a:t>Podemos usarla para labores del hogar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18177320" y="21141035"/>
            <a:ext cx="184666" cy="14003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14" name="Rectángulo 13"/>
          <p:cNvSpPr/>
          <p:nvPr/>
        </p:nvSpPr>
        <p:spPr>
          <a:xfrm>
            <a:off x="17347224" y="20625089"/>
            <a:ext cx="14278268" cy="8125301"/>
          </a:xfrm>
          <a:prstGeom prst="rect">
            <a:avLst/>
          </a:prstGeom>
          <a:noFill/>
          <a:ln w="57150" cmpd="sng">
            <a:solidFill>
              <a:schemeClr val="accent5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_tradnl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76092"/>
                </a:solidFill>
              </a:rPr>
              <a:t>¿Qué son los huertos urbanos?</a:t>
            </a:r>
          </a:p>
          <a:p>
            <a:pPr algn="ctr"/>
            <a:endParaRPr lang="es-ES_tradnl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685800" indent="-685800" algn="ctr">
              <a:buFont typeface="Wingdings" charset="2"/>
              <a:buChar char="Ø"/>
            </a:pPr>
            <a:r>
              <a:rPr lang="es-ES_tradnl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Es el cultivo de hortalizas y frutas a escala doméstica</a:t>
            </a:r>
          </a:p>
          <a:p>
            <a:pPr marL="685800" indent="-685800" algn="ctr">
              <a:buFont typeface="Wingdings" charset="2"/>
              <a:buChar char="Ø"/>
            </a:pPr>
            <a:endParaRPr lang="es-ES_tradnl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es-ES_tradnl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376092"/>
                </a:solidFill>
              </a:rPr>
              <a:t>¿Para que sirve?</a:t>
            </a:r>
          </a:p>
          <a:p>
            <a:pPr algn="ctr"/>
            <a:endParaRPr lang="es-ES_tradnl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685800" indent="-685800" algn="ctr">
              <a:buFont typeface="Arial"/>
              <a:buChar char="•"/>
            </a:pPr>
            <a:r>
              <a:rPr lang="es-ES_tradnl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53735"/>
                </a:solidFill>
              </a:rPr>
              <a:t>Ayuda a fomentar hábitos alimenticios saludables</a:t>
            </a:r>
          </a:p>
          <a:p>
            <a:pPr marL="685800" indent="-685800" algn="ctr">
              <a:buFont typeface="Arial"/>
              <a:buChar char="•"/>
            </a:pPr>
            <a:r>
              <a:rPr lang="es-ES_tradnl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53735"/>
                </a:solidFill>
              </a:rPr>
              <a:t>Ahorramos dinero al contar con productos propios</a:t>
            </a:r>
          </a:p>
          <a:p>
            <a:pPr marL="685800" indent="-685800" algn="ctr">
              <a:buFont typeface="Arial"/>
              <a:buChar char="•"/>
            </a:pPr>
            <a:r>
              <a:rPr lang="es-ES_tradnl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53735"/>
                </a:solidFill>
              </a:rPr>
              <a:t>Nos ayuda a valorar y respetar la naturaleza</a:t>
            </a:r>
          </a:p>
          <a:p>
            <a:pPr marL="685800" indent="-685800" algn="ctr">
              <a:buFont typeface="Arial"/>
              <a:buChar char="•"/>
            </a:pPr>
            <a:r>
              <a:rPr lang="es-ES_tradnl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53735"/>
                </a:solidFill>
              </a:rPr>
              <a:t>Reducimos la huella de carbono en la ciudad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1453156" y="37413528"/>
            <a:ext cx="29574373" cy="2585323"/>
          </a:xfrm>
          <a:prstGeom prst="rect">
            <a:avLst/>
          </a:prstGeom>
          <a:noFill/>
          <a:ln w="57150" cmpd="sng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5400" dirty="0" smtClean="0"/>
              <a:t>Los talleres nos ayudan a contribuir al espacio verde la ciudad, permite promover espacios para la biodiversidad y los servicios ecosistémicos, además de generar una integración social en benéfico de la ciudad.</a:t>
            </a:r>
            <a:endParaRPr lang="es-ES" sz="5400" dirty="0"/>
          </a:p>
        </p:txBody>
      </p:sp>
      <p:sp>
        <p:nvSpPr>
          <p:cNvPr id="16" name="2 Rectángulo"/>
          <p:cNvSpPr/>
          <p:nvPr/>
        </p:nvSpPr>
        <p:spPr>
          <a:xfrm>
            <a:off x="2246673" y="12057599"/>
            <a:ext cx="12838307" cy="789279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4"/>
          <a:srcRect b="6518"/>
          <a:stretch/>
        </p:blipFill>
        <p:spPr>
          <a:xfrm>
            <a:off x="20883499" y="12680851"/>
            <a:ext cx="7517433" cy="75680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5"/>
          <a:srcRect t="9591"/>
          <a:stretch/>
        </p:blipFill>
        <p:spPr>
          <a:xfrm>
            <a:off x="4098508" y="28948829"/>
            <a:ext cx="9752769" cy="78267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61985" y="28856759"/>
            <a:ext cx="11444057" cy="762937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0" name="Picture 2" descr="C:\Users\Sandra\Downloads\Pilares_Nuevo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194" y="66977"/>
            <a:ext cx="17668567" cy="4336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2004594" y="41059510"/>
            <a:ext cx="77157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800" dirty="0" smtClean="0"/>
              <a:t>Sandra Luz Blas Hermenegildo</a:t>
            </a:r>
          </a:p>
          <a:p>
            <a:r>
              <a:rPr lang="es-MX" sz="4800" dirty="0" smtClean="0"/>
              <a:t>Folio: AE0016322</a:t>
            </a:r>
            <a:endParaRPr lang="es-MX" sz="4800" dirty="0"/>
          </a:p>
        </p:txBody>
      </p:sp>
    </p:spTree>
    <p:extLst>
      <p:ext uri="{BB962C8B-B14F-4D97-AF65-F5344CB8AC3E}">
        <p14:creationId xmlns:p14="http://schemas.microsoft.com/office/powerpoint/2010/main" val="124094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Documental de viaje.thmx</Template>
  <TotalTime>66</TotalTime>
  <Words>191</Words>
  <Application>Microsoft Office PowerPoint</Application>
  <PresentationFormat>Personalizado</PresentationFormat>
  <Paragraphs>33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Sofia Ochoa</dc:creator>
  <cp:lastModifiedBy>Sandra</cp:lastModifiedBy>
  <cp:revision>10</cp:revision>
  <dcterms:created xsi:type="dcterms:W3CDTF">2020-05-12T15:23:44Z</dcterms:created>
  <dcterms:modified xsi:type="dcterms:W3CDTF">2020-05-12T23:58:32Z</dcterms:modified>
</cp:coreProperties>
</file>