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BC348D-3A50-4E48-8DF2-B8966C4CC83F}" v="940" dt="2020-05-13T20:19:42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923DA8-C94D-4897-B552-5A97DD614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F44FF0-A644-49E8-A91A-118BAB632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Haga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A632CB-A899-4AF7-B0D1-F33E6DBA7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66D984-B803-435C-BCF5-4BBAC713A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9692CF-9214-4B13-98B7-F4CAB957B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6572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DDAB7-A2E6-4A47-B278-99F8F531D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751AE4-CA07-4AA4-955A-A3138A38FE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94929E-898F-42A0-8E2D-6683777E2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F1B5C4-7ED8-4576-B2E9-1DD6B2B6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B58ECE-66E6-4606-932A-AE5493564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8483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6A4D404-B787-470F-ABF0-E69AAA7470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9A8368-F5A5-4EAA-B0B8-837E8ABFB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2EBA72-9C6F-4B4D-A16A-C1DEB754B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6C3164-13E1-4E73-82B8-CA01840D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366C00-207E-47BE-ABD1-6356D0ED3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0442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C90C1-DC12-4585-816B-7F995CA70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8525E8-17D2-4F44-B405-8A55ADE16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0486F8-0096-44BF-8ACB-12C814FDE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04895C-BAB0-461C-A3A0-338DF8278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8771D5-D349-4326-B034-BE55DDDD2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6273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043F6-9A64-47B0-AF08-C54FA3B5A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72D7C8-2508-4D8D-B2DB-4EA1580B1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1690BD-00EC-42F5-A4C1-8EFD0DCD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856C7-3F2E-430D-9834-94A2A8EE8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9F383C-5494-4803-9C41-4EEFDF770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757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638FC-0A5D-4409-B619-3EB915BF2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68036A-CAD0-4976-A504-BC3F25FC0E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1BC9E81-15FC-4750-A089-AB8BF412C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A51CF2-5D6A-4DA8-AF6F-2E470AFD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94BFB0-B585-4357-8EFF-958C37EE8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86D51F-6F6C-4188-9767-34F34D9CF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272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5A965-D238-4B67-8CE2-6D0EFD679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B8313A-DF6A-47E7-B425-EE6A04F7D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1DCF8F-BC50-4E05-B605-29848E81F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AEDFE27-E71A-4DA2-BEAF-658115781A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4E64931-8BAA-49A4-AFAB-C5D9794507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DA508CE-8427-44A8-B7D2-EEBA668F1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8959ECA-69BE-464E-B720-4BCEB7BF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B37764E-246D-4B22-82FA-CAE8A1318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890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B856CF-1265-44DC-BB56-9C3991ED4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E151EC7-483A-4E49-A831-C36D8CB2D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EACC7-AAA5-48FE-8F0E-051D6CD15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BC5351D-2E3A-41E8-83ED-523CC5A39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2273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8F00F79-9645-4996-A78C-D4830A3ED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06438D-C7C0-40A6-860C-AF10CD2A9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EAAF8D-15B1-435E-B343-EF328E593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163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1C8C42-FE0E-417D-BB51-55A3CCC6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DFB6B5-C462-4288-8672-B8FC96981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2AF15A-B1A9-4076-B0A4-6A79B6DB7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F8C2B9-7F38-4B1A-82D3-FB9F4BD1E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88F36D-F73A-45BC-A898-EDE45077D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DE0F6D-84B2-40F2-85E8-A48A04118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923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4DA17-E930-481C-88EF-8890B17EC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339A715-8380-48A3-A24B-A21477C83D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9D6CB5-8A33-4ABE-BA5B-BD2981839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E713B2-5541-4301-8BB6-6A6A96FAC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EDDF99-5D43-4BE8-AA45-5FB18AADE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5C0478-924B-4E0F-AD1D-73918CD87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2587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84D2B0-C852-475E-B7EF-89C7B3280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C39D16-E731-44C3-9CEE-2BF3ECF8A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Editar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FDE89-10F9-4D5C-8B1C-D3D1A6B49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7F27B-A933-4019-B579-D5B42C28646C}" type="datetimeFigureOut">
              <a:rPr lang="es-MX" smtClean="0"/>
              <a:t>13/05/2020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8F9778-059B-41E7-8BD0-AF199A749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B2C287-665D-482E-A12E-A4553C99E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61285-6D45-4A4C-BC72-F7266A558D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783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4">
            <a:extLst>
              <a:ext uri="{FF2B5EF4-FFF2-40B4-BE49-F238E27FC236}">
                <a16:creationId xmlns:a16="http://schemas.microsoft.com/office/drawing/2014/main" id="{DE09615D-24FD-4086-87D4-3BC6FF438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Picture 56">
            <a:extLst>
              <a:ext uri="{FF2B5EF4-FFF2-40B4-BE49-F238E27FC236}">
                <a16:creationId xmlns:a16="http://schemas.microsoft.com/office/drawing/2014/main" id="{2CD1987F-8813-4F4A-BE57-BB00FB4F0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19F26FB-1453-42F2-BCBE-C4A14F3F5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5010" y="1917476"/>
            <a:ext cx="4333814" cy="23980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>
                <a:latin typeface="Calibri"/>
                <a:ea typeface="+mj-lt"/>
                <a:cs typeface="+mj-lt"/>
              </a:rPr>
              <a:t>Relación que tiene la comunidad y</a:t>
            </a:r>
            <a:r>
              <a:rPr lang="en-US" sz="2000" b="1">
                <a:latin typeface="Calibri"/>
                <a:ea typeface="+mj-lt"/>
                <a:cs typeface="+mj-lt"/>
              </a:rPr>
              <a:t> </a:t>
            </a:r>
            <a:r>
              <a:rPr lang="en-US" sz="2000" b="1" kern="1200">
                <a:latin typeface="Calibri"/>
                <a:ea typeface="+mj-lt"/>
                <a:cs typeface="+mj-lt"/>
              </a:rPr>
              <a:t>PILARES</a:t>
            </a:r>
            <a:r>
              <a:rPr lang="en-US" sz="2000" dirty="0">
                <a:latin typeface="Calibri"/>
                <a:ea typeface="+mj-lt"/>
                <a:cs typeface="+mj-lt"/>
              </a:rPr>
              <a:t> </a:t>
            </a:r>
            <a:endParaRPr lang="es-MX" dirty="0">
              <a:latin typeface="Calibri"/>
              <a:ea typeface="+mj-lt"/>
              <a:cs typeface="+mj-lt"/>
            </a:endParaRPr>
          </a:p>
          <a:p>
            <a:endParaRPr lang="en-US">
              <a:ea typeface="+mj-ea"/>
              <a:cs typeface="+mj-cs"/>
            </a:endParaRPr>
          </a:p>
          <a:p>
            <a:r>
              <a:rPr lang="en-US" sz="1400">
                <a:latin typeface="Calibri"/>
                <a:ea typeface="+mj-lt"/>
                <a:cs typeface="+mj-lt"/>
              </a:rPr>
              <a:t>Relación </a:t>
            </a:r>
            <a:r>
              <a:rPr lang="en-US" sz="1400" kern="1200">
                <a:latin typeface="Calibri"/>
                <a:ea typeface="+mj-lt"/>
                <a:cs typeface="+mj-lt"/>
              </a:rPr>
              <a:t>de </a:t>
            </a:r>
            <a:r>
              <a:rPr lang="en-US" sz="1400">
                <a:latin typeface="Calibri"/>
                <a:ea typeface="+mj-lt"/>
                <a:cs typeface="+mj-lt"/>
              </a:rPr>
              <a:t>inclusión </a:t>
            </a:r>
            <a:r>
              <a:rPr lang="en-US" sz="1400" kern="1200">
                <a:latin typeface="Calibri"/>
                <a:ea typeface="+mj-lt"/>
                <a:cs typeface="+mj-lt"/>
              </a:rPr>
              <a:t>donde se genera un  vinculo</a:t>
            </a:r>
            <a:r>
              <a:rPr lang="en-US" sz="1400">
                <a:latin typeface="Calibri"/>
                <a:ea typeface="+mj-lt"/>
                <a:cs typeface="+mj-lt"/>
              </a:rPr>
              <a:t> </a:t>
            </a:r>
            <a:r>
              <a:rPr lang="en-US" sz="1400" kern="1200">
                <a:latin typeface="Calibri"/>
                <a:ea typeface="+mj-lt"/>
                <a:cs typeface="+mj-lt"/>
              </a:rPr>
              <a:t>que  fortalece el ambiente social mediante</a:t>
            </a:r>
            <a:r>
              <a:rPr lang="en-US" sz="1400">
                <a:latin typeface="Calibri"/>
                <a:ea typeface="+mj-lt"/>
                <a:cs typeface="+mj-lt"/>
              </a:rPr>
              <a:t> </a:t>
            </a:r>
            <a:r>
              <a:rPr lang="en-US" sz="1400" kern="1200">
                <a:latin typeface="Calibri"/>
                <a:ea typeface="+mj-lt"/>
                <a:cs typeface="+mj-lt"/>
              </a:rPr>
              <a:t>la </a:t>
            </a:r>
            <a:r>
              <a:rPr lang="en-US" sz="1400">
                <a:latin typeface="Calibri"/>
                <a:ea typeface="+mj-lt"/>
                <a:cs typeface="+mj-lt"/>
              </a:rPr>
              <a:t>capacitación</a:t>
            </a:r>
            <a:r>
              <a:rPr lang="en-US" sz="1400" kern="1200">
                <a:latin typeface="Calibri"/>
                <a:ea typeface="+mj-lt"/>
                <a:cs typeface="+mj-lt"/>
              </a:rPr>
              <a:t>, desarrollo y confianza. </a:t>
            </a:r>
            <a:r>
              <a:rPr lang="en-US" sz="1400">
                <a:latin typeface="Calibri"/>
                <a:ea typeface="+mj-lt"/>
                <a:cs typeface="+mj-lt"/>
              </a:rPr>
              <a:t> </a:t>
            </a:r>
          </a:p>
          <a:p>
            <a:endParaRPr lang="en-US" sz="2000" b="1" kern="12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0" name="Freeform 67">
            <a:extLst>
              <a:ext uri="{FF2B5EF4-FFF2-40B4-BE49-F238E27FC236}">
                <a16:creationId xmlns:a16="http://schemas.microsoft.com/office/drawing/2014/main" id="{68C00EAE-4816-44D0-8DA9-3F070179B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53036"/>
            <a:ext cx="3242130" cy="27049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Oval 60">
            <a:extLst>
              <a:ext uri="{FF2B5EF4-FFF2-40B4-BE49-F238E27FC236}">
                <a16:creationId xmlns:a16="http://schemas.microsoft.com/office/drawing/2014/main" id="{D5391212-5277-4C05-9E96-E724C961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5971" y="2816635"/>
            <a:ext cx="2865340" cy="2865340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65">
            <a:extLst>
              <a:ext uri="{FF2B5EF4-FFF2-40B4-BE49-F238E27FC236}">
                <a16:creationId xmlns:a16="http://schemas.microsoft.com/office/drawing/2014/main" id="{0B331F10-0144-4133-AB48-EDEFB3546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FB2D0A0-EDD9-409E-A1FA-55CEDE7E47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15263" b="3"/>
          <a:stretch/>
        </p:blipFill>
        <p:spPr>
          <a:xfrm>
            <a:off x="20" y="4310923"/>
            <a:ext cx="3083422" cy="2547077"/>
          </a:xfrm>
          <a:custGeom>
            <a:avLst/>
            <a:gdLst/>
            <a:ahLst/>
            <a:cxnLst/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8" name="Imagen 8">
            <a:extLst>
              <a:ext uri="{FF2B5EF4-FFF2-40B4-BE49-F238E27FC236}">
                <a16:creationId xmlns:a16="http://schemas.microsoft.com/office/drawing/2014/main" id="{E8751B7C-BE17-44D1-AC13-BC9EE9B108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11179" r="3" b="3228"/>
          <a:stretch/>
        </p:blipFill>
        <p:spPr>
          <a:xfrm>
            <a:off x="3532736" y="2984162"/>
            <a:ext cx="2555402" cy="255540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50" name="Imagen 50">
            <a:extLst>
              <a:ext uri="{FF2B5EF4-FFF2-40B4-BE49-F238E27FC236}">
                <a16:creationId xmlns:a16="http://schemas.microsoft.com/office/drawing/2014/main" id="{02F5C84A-4D84-45F0-94C6-73218DCE19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9827" b="6024"/>
          <a:stretch/>
        </p:blipFill>
        <p:spPr>
          <a:xfrm>
            <a:off x="1" y="-1"/>
            <a:ext cx="3943111" cy="3318096"/>
          </a:xfrm>
          <a:custGeom>
            <a:avLst/>
            <a:gdLst/>
            <a:ahLst/>
            <a:cxnLst/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DDAE9EC-C19A-410F-8698-4EE99DC7940C}"/>
              </a:ext>
            </a:extLst>
          </p:cNvPr>
          <p:cNvSpPr txBox="1"/>
          <p:nvPr/>
        </p:nvSpPr>
        <p:spPr>
          <a:xfrm>
            <a:off x="6905282" y="4070785"/>
            <a:ext cx="4993109" cy="246785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>
                <a:solidFill>
                  <a:srgbClr val="000000"/>
                </a:solidFill>
              </a:rPr>
              <a:t>Correlación del taller con la comunidad.</a:t>
            </a:r>
            <a:endParaRPr lang="es-MX" sz="200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solidFill>
                <a:srgbClr val="000000"/>
              </a:solidFill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>
                <a:solidFill>
                  <a:srgbClr val="000000"/>
                </a:solidFill>
              </a:rPr>
              <a:t>Permiten la integración de grupos de todas la edades, contribuye en  disminuir la violencia, fomentar el desarrollo de las personas y generar una sana convivencia. </a:t>
            </a:r>
            <a:endParaRPr lang="en-US" sz="1400">
              <a:solidFill>
                <a:srgbClr val="000000"/>
              </a:solidFill>
              <a:cs typeface="Calibri" panose="020F0502020204030204"/>
            </a:endParaRPr>
          </a:p>
        </p:txBody>
      </p:sp>
      <p:pic>
        <p:nvPicPr>
          <p:cNvPr id="73" name="Imagen 73">
            <a:extLst>
              <a:ext uri="{FF2B5EF4-FFF2-40B4-BE49-F238E27FC236}">
                <a16:creationId xmlns:a16="http://schemas.microsoft.com/office/drawing/2014/main" id="{40AE63CD-4561-45B9-9001-4D587953A2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4072" y="101199"/>
            <a:ext cx="3914632" cy="153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35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71FD25-5A1D-4150-A5D2-8219B48C5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1666" y="1640916"/>
            <a:ext cx="3141664" cy="47100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>
                <a:latin typeface="Calibri"/>
                <a:ea typeface="+mj-lt"/>
                <a:cs typeface="+mj-lt"/>
              </a:rPr>
              <a:t>Importancia del taller en la comunidad y PILARES.</a:t>
            </a:r>
            <a:r>
              <a:rPr lang="en-US" sz="2000" dirty="0">
                <a:latin typeface="Calibri"/>
                <a:ea typeface="+mj-lt"/>
                <a:cs typeface="+mj-lt"/>
              </a:rPr>
              <a:t> </a:t>
            </a:r>
            <a:endParaRPr lang="es-MX" sz="2000" dirty="0">
              <a:latin typeface="Calibri"/>
            </a:endParaRPr>
          </a:p>
          <a:p>
            <a:endParaRPr lang="en-US"/>
          </a:p>
          <a:p>
            <a:r>
              <a:rPr lang="en-US" sz="1500">
                <a:latin typeface="Calibri"/>
                <a:ea typeface="+mj-lt"/>
                <a:cs typeface="+mj-lt"/>
              </a:rPr>
              <a:t>Los usuarios obtendrán todos los conocimientos necesarios  para el  cultivo de  sus propios alimentos frescos y de calidad contribuyendo con su economía ya sea para consumo propio o venta de alimentos ademas de poder complementarse para obtener una cooperativa. </a:t>
            </a:r>
            <a:endParaRPr lang="en-US" sz="1500">
              <a:latin typeface="Calibri"/>
            </a:endParaRPr>
          </a:p>
          <a:p>
            <a:endParaRPr lang="en-US" sz="2100" kern="1200" dirty="0">
              <a:latin typeface="+mj-lt"/>
              <a:cs typeface="Calibri Light"/>
            </a:endParaRPr>
          </a:p>
          <a:p>
            <a:endParaRPr lang="en-US" sz="2100" kern="1200" dirty="0">
              <a:latin typeface="+mj-lt"/>
              <a:cs typeface="Calibri Light"/>
            </a:endParaRPr>
          </a:p>
        </p:txBody>
      </p:sp>
      <p:pic>
        <p:nvPicPr>
          <p:cNvPr id="6" name="Imagen 6">
            <a:extLst>
              <a:ext uri="{FF2B5EF4-FFF2-40B4-BE49-F238E27FC236}">
                <a16:creationId xmlns:a16="http://schemas.microsoft.com/office/drawing/2014/main" id="{7E44B321-6F29-4F7E-AD29-0EFC1F4F37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34677" r="1" b="1"/>
          <a:stretch/>
        </p:blipFill>
        <p:spPr>
          <a:xfrm>
            <a:off x="5403850" y="3173413"/>
            <a:ext cx="2684463" cy="2725738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864E08EB-CDEA-4B91-AF9F-08E2312F54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4884" r="15075" b="1"/>
          <a:stretch/>
        </p:blipFill>
        <p:spPr>
          <a:xfrm>
            <a:off x="5403850" y="954088"/>
            <a:ext cx="2684463" cy="2136775"/>
          </a:xfrm>
          <a:custGeom>
            <a:avLst/>
            <a:gdLst/>
            <a:ahLst/>
            <a:cxnLst/>
            <a:rect l="l" t="t" r="r" b="b"/>
            <a:pathLst>
              <a:path w="4215670" h="3381796">
                <a:moveTo>
                  <a:pt x="431362" y="0"/>
                </a:moveTo>
                <a:lnTo>
                  <a:pt x="3784309" y="0"/>
                </a:lnTo>
                <a:lnTo>
                  <a:pt x="3855685" y="95451"/>
                </a:lnTo>
                <a:cubicBezTo>
                  <a:pt x="4082961" y="431863"/>
                  <a:pt x="4215670" y="837414"/>
                  <a:pt x="4215670" y="1273961"/>
                </a:cubicBezTo>
                <a:cubicBezTo>
                  <a:pt x="4215670" y="2438087"/>
                  <a:pt x="3271960" y="3381796"/>
                  <a:pt x="2107836" y="3381796"/>
                </a:cubicBezTo>
                <a:cubicBezTo>
                  <a:pt x="943711" y="3381796"/>
                  <a:pt x="0" y="2438087"/>
                  <a:pt x="0" y="1273961"/>
                </a:cubicBezTo>
                <a:cubicBezTo>
                  <a:pt x="0" y="837414"/>
                  <a:pt x="132710" y="431863"/>
                  <a:pt x="359986" y="95451"/>
                </a:cubicBezTo>
                <a:close/>
              </a:path>
            </a:pathLst>
          </a:cu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ED03C21E-5E56-448F-AC17-E7E30E3532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6881" r="6882" b="1"/>
          <a:stretch/>
        </p:blipFill>
        <p:spPr>
          <a:xfrm>
            <a:off x="684213" y="954088"/>
            <a:ext cx="4637088" cy="4945063"/>
          </a:xfrm>
          <a:custGeom>
            <a:avLst/>
            <a:gdLst/>
            <a:ahLst/>
            <a:cxnLst/>
            <a:rect l="l" t="t" r="r" b="b"/>
            <a:pathLst>
              <a:path w="5190767" h="5530385">
                <a:moveTo>
                  <a:pt x="1986067" y="0"/>
                </a:moveTo>
                <a:cubicBezTo>
                  <a:pt x="3755974" y="0"/>
                  <a:pt x="5190767" y="1434794"/>
                  <a:pt x="5190767" y="3204701"/>
                </a:cubicBezTo>
                <a:cubicBezTo>
                  <a:pt x="5190767" y="4089655"/>
                  <a:pt x="4832069" y="4890830"/>
                  <a:pt x="4252132" y="5470767"/>
                </a:cubicBezTo>
                <a:lnTo>
                  <a:pt x="4186536" y="5530385"/>
                </a:lnTo>
                <a:lnTo>
                  <a:pt x="0" y="5530385"/>
                </a:lnTo>
                <a:lnTo>
                  <a:pt x="0" y="692598"/>
                </a:lnTo>
                <a:lnTo>
                  <a:pt x="194287" y="547313"/>
                </a:lnTo>
                <a:cubicBezTo>
                  <a:pt x="705761" y="201768"/>
                  <a:pt x="1322351" y="0"/>
                  <a:pt x="1986067" y="0"/>
                </a:cubicBezTo>
                <a:close/>
              </a:path>
            </a:pathLst>
          </a:custGeom>
        </p:spPr>
      </p:pic>
      <p:pic>
        <p:nvPicPr>
          <p:cNvPr id="8" name="Imagen 73">
            <a:extLst>
              <a:ext uri="{FF2B5EF4-FFF2-40B4-BE49-F238E27FC236}">
                <a16:creationId xmlns:a16="http://schemas.microsoft.com/office/drawing/2014/main" id="{5C837B26-F847-4FBD-80A8-914CC099B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7145" y="180810"/>
            <a:ext cx="3084394" cy="120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685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Relación que tiene la comunidad y PILARES   Relación de inclusión donde se genera un  vinculo que  fortalece el ambiente social mediante la capacitación, desarrollo y confianza.   </vt:lpstr>
      <vt:lpstr>Importancia del taller en la comunidad y PILARES.   Los usuarios obtendrán todos los conocimientos necesarios  para el  cultivo de  sus propios alimentos frescos y de calidad contribuyendo con su economía ya sea para consumo propio o venta de alimentos ademas de poder complementarse para obtener una cooperativa.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291</cp:revision>
  <dcterms:created xsi:type="dcterms:W3CDTF">2020-05-13T14:29:33Z</dcterms:created>
  <dcterms:modified xsi:type="dcterms:W3CDTF">2020-05-13T20:20:17Z</dcterms:modified>
</cp:coreProperties>
</file>