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3" r:id="rId1"/>
  </p:sldMasterIdLst>
  <p:sldIdLst>
    <p:sldId id="267" r:id="rId2"/>
    <p:sldId id="266" r:id="rId3"/>
    <p:sldId id="264"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443738-757C-4911-A550-90E91C6967F6}" v="330" dt="2021-06-14T02:49:05.3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 Id="rId9"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685FDBDF-8506-47E5-8B50-FFA1EC714745}" type="datetimeFigureOut">
              <a:rPr lang="es-MX" smtClean="0"/>
              <a:t>14/06/2021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525CEBB-7D35-468C-BD23-0A64DE25978D}" type="slidenum">
              <a:rPr lang="es-MX" smtClean="0"/>
              <a:t>‹Nº›</a:t>
            </a:fld>
            <a:endParaRPr lang="es-MX"/>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7978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85FDBDF-8506-47E5-8B50-FFA1EC714745}" type="datetimeFigureOut">
              <a:rPr lang="es-MX" smtClean="0"/>
              <a:t>14/06/2021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525CEBB-7D35-468C-BD23-0A64DE25978D}" type="slidenum">
              <a:rPr lang="es-MX" smtClean="0"/>
              <a:t>‹Nº›</a:t>
            </a:fld>
            <a:endParaRPr lang="es-MX"/>
          </a:p>
        </p:txBody>
      </p:sp>
    </p:spTree>
    <p:extLst>
      <p:ext uri="{BB962C8B-B14F-4D97-AF65-F5344CB8AC3E}">
        <p14:creationId xmlns:p14="http://schemas.microsoft.com/office/powerpoint/2010/main" val="3645613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85FDBDF-8506-47E5-8B50-FFA1EC714745}" type="datetimeFigureOut">
              <a:rPr lang="es-MX" smtClean="0"/>
              <a:t>14/06/2021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525CEBB-7D35-468C-BD23-0A64DE25978D}" type="slidenum">
              <a:rPr lang="es-MX" smtClean="0"/>
              <a:t>‹Nº›</a:t>
            </a:fld>
            <a:endParaRPr lang="es-MX"/>
          </a:p>
        </p:txBody>
      </p:sp>
    </p:spTree>
    <p:extLst>
      <p:ext uri="{BB962C8B-B14F-4D97-AF65-F5344CB8AC3E}">
        <p14:creationId xmlns:p14="http://schemas.microsoft.com/office/powerpoint/2010/main" val="822049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85FDBDF-8506-47E5-8B50-FFA1EC714745}" type="datetimeFigureOut">
              <a:rPr lang="es-MX" smtClean="0"/>
              <a:t>14/06/2021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525CEBB-7D35-468C-BD23-0A64DE25978D}" type="slidenum">
              <a:rPr lang="es-MX" smtClean="0"/>
              <a:t>‹Nº›</a:t>
            </a:fld>
            <a:endParaRPr lang="es-MX"/>
          </a:p>
        </p:txBody>
      </p:sp>
    </p:spTree>
    <p:extLst>
      <p:ext uri="{BB962C8B-B14F-4D97-AF65-F5344CB8AC3E}">
        <p14:creationId xmlns:p14="http://schemas.microsoft.com/office/powerpoint/2010/main" val="27838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685FDBDF-8506-47E5-8B50-FFA1EC714745}" type="datetimeFigureOut">
              <a:rPr lang="es-MX" smtClean="0"/>
              <a:t>14/06/2021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525CEBB-7D35-468C-BD23-0A64DE25978D}" type="slidenum">
              <a:rPr lang="es-MX" smtClean="0"/>
              <a:t>‹Nº›</a:t>
            </a:fld>
            <a:endParaRPr lang="es-MX"/>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6553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685FDBDF-8506-47E5-8B50-FFA1EC714745}" type="datetimeFigureOut">
              <a:rPr lang="es-MX" smtClean="0"/>
              <a:t>14/06/2021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9525CEBB-7D35-468C-BD23-0A64DE25978D}" type="slidenum">
              <a:rPr lang="es-MX" smtClean="0"/>
              <a:t>‹Nº›</a:t>
            </a:fld>
            <a:endParaRPr lang="es-MX"/>
          </a:p>
        </p:txBody>
      </p:sp>
    </p:spTree>
    <p:extLst>
      <p:ext uri="{BB962C8B-B14F-4D97-AF65-F5344CB8AC3E}">
        <p14:creationId xmlns:p14="http://schemas.microsoft.com/office/powerpoint/2010/main" val="747184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097280" y="2582334"/>
            <a:ext cx="4937760" cy="33782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217920" y="2582334"/>
            <a:ext cx="4937760" cy="33782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685FDBDF-8506-47E5-8B50-FFA1EC714745}" type="datetimeFigureOut">
              <a:rPr lang="es-MX" smtClean="0"/>
              <a:t>14/06/2021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9525CEBB-7D35-468C-BD23-0A64DE25978D}" type="slidenum">
              <a:rPr lang="es-MX" smtClean="0"/>
              <a:t>‹Nº›</a:t>
            </a:fld>
            <a:endParaRPr lang="es-MX"/>
          </a:p>
        </p:txBody>
      </p:sp>
    </p:spTree>
    <p:extLst>
      <p:ext uri="{BB962C8B-B14F-4D97-AF65-F5344CB8AC3E}">
        <p14:creationId xmlns:p14="http://schemas.microsoft.com/office/powerpoint/2010/main" val="1505049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685FDBDF-8506-47E5-8B50-FFA1EC714745}" type="datetimeFigureOut">
              <a:rPr lang="es-MX" smtClean="0"/>
              <a:t>14/06/2021</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9525CEBB-7D35-468C-BD23-0A64DE25978D}" type="slidenum">
              <a:rPr lang="es-MX" smtClean="0"/>
              <a:t>‹Nº›</a:t>
            </a:fld>
            <a:endParaRPr lang="es-MX"/>
          </a:p>
        </p:txBody>
      </p:sp>
    </p:spTree>
    <p:extLst>
      <p:ext uri="{BB962C8B-B14F-4D97-AF65-F5344CB8AC3E}">
        <p14:creationId xmlns:p14="http://schemas.microsoft.com/office/powerpoint/2010/main" val="2365901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85FDBDF-8506-47E5-8B50-FFA1EC714745}" type="datetimeFigureOut">
              <a:rPr lang="es-MX" smtClean="0"/>
              <a:t>14/06/2021</a:t>
            </a:fld>
            <a:endParaRPr lang="es-MX"/>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s-MX"/>
          </a:p>
        </p:txBody>
      </p:sp>
      <p:sp>
        <p:nvSpPr>
          <p:cNvPr id="9" name="Slide Number Placeholder 8"/>
          <p:cNvSpPr>
            <a:spLocks noGrp="1"/>
          </p:cNvSpPr>
          <p:nvPr>
            <p:ph type="sldNum" sz="quarter" idx="12"/>
          </p:nvPr>
        </p:nvSpPr>
        <p:spPr/>
        <p:txBody>
          <a:bodyPr/>
          <a:lstStyle/>
          <a:p>
            <a:fld id="{9525CEBB-7D35-468C-BD23-0A64DE25978D}" type="slidenum">
              <a:rPr lang="es-MX" smtClean="0"/>
              <a:t>‹Nº›</a:t>
            </a:fld>
            <a:endParaRPr lang="es-MX"/>
          </a:p>
        </p:txBody>
      </p:sp>
    </p:spTree>
    <p:extLst>
      <p:ext uri="{BB962C8B-B14F-4D97-AF65-F5344CB8AC3E}">
        <p14:creationId xmlns:p14="http://schemas.microsoft.com/office/powerpoint/2010/main" val="273932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85FDBDF-8506-47E5-8B50-FFA1EC714745}" type="datetimeFigureOut">
              <a:rPr lang="es-MX" smtClean="0"/>
              <a:t>14/06/2021</a:t>
            </a:fld>
            <a:endParaRPr lang="es-MX"/>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s-MX"/>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525CEBB-7D35-468C-BD23-0A64DE25978D}" type="slidenum">
              <a:rPr lang="es-MX" smtClean="0"/>
              <a:t>‹Nº›</a:t>
            </a:fld>
            <a:endParaRPr lang="es-MX"/>
          </a:p>
        </p:txBody>
      </p:sp>
    </p:spTree>
    <p:extLst>
      <p:ext uri="{BB962C8B-B14F-4D97-AF65-F5344CB8AC3E}">
        <p14:creationId xmlns:p14="http://schemas.microsoft.com/office/powerpoint/2010/main" val="3604653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685FDBDF-8506-47E5-8B50-FFA1EC714745}" type="datetimeFigureOut">
              <a:rPr lang="es-MX" smtClean="0"/>
              <a:t>14/06/2021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9525CEBB-7D35-468C-BD23-0A64DE25978D}" type="slidenum">
              <a:rPr lang="es-MX" smtClean="0"/>
              <a:t>‹Nº›</a:t>
            </a:fld>
            <a:endParaRPr lang="es-MX"/>
          </a:p>
        </p:txBody>
      </p:sp>
    </p:spTree>
    <p:extLst>
      <p:ext uri="{BB962C8B-B14F-4D97-AF65-F5344CB8AC3E}">
        <p14:creationId xmlns:p14="http://schemas.microsoft.com/office/powerpoint/2010/main" val="3739215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85FDBDF-8506-47E5-8B50-FFA1EC714745}" type="datetimeFigureOut">
              <a:rPr lang="es-MX" smtClean="0"/>
              <a:t>14/06/2021</a:t>
            </a:fld>
            <a:endParaRPr lang="es-MX"/>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s-MX"/>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525CEBB-7D35-468C-BD23-0A64DE25978D}" type="slidenum">
              <a:rPr lang="es-MX" smtClean="0"/>
              <a:t>‹Nº›</a:t>
            </a:fld>
            <a:endParaRPr lang="es-MX"/>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5726985"/>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F541692-F51A-4008-A320-3F77554593D2}"/>
              </a:ext>
            </a:extLst>
          </p:cNvPr>
          <p:cNvPicPr>
            <a:picLocks noChangeAspect="1"/>
          </p:cNvPicPr>
          <p:nvPr/>
        </p:nvPicPr>
        <p:blipFill rotWithShape="1">
          <a:blip r:embed="rId2"/>
          <a:srcRect t="5088" b="13685"/>
          <a:stretch/>
        </p:blipFill>
        <p:spPr>
          <a:xfrm>
            <a:off x="20" y="-154735"/>
            <a:ext cx="12191980" cy="6857990"/>
          </a:xfrm>
          <a:prstGeom prst="rect">
            <a:avLst/>
          </a:prstGeom>
        </p:spPr>
      </p:pic>
      <p:sp>
        <p:nvSpPr>
          <p:cNvPr id="7" name="CuadroTexto 6">
            <a:extLst>
              <a:ext uri="{FF2B5EF4-FFF2-40B4-BE49-F238E27FC236}">
                <a16:creationId xmlns:a16="http://schemas.microsoft.com/office/drawing/2014/main" id="{A66333D7-ED9E-462F-93B9-8FDEDB42CF97}"/>
              </a:ext>
            </a:extLst>
          </p:cNvPr>
          <p:cNvSpPr txBox="1"/>
          <p:nvPr/>
        </p:nvSpPr>
        <p:spPr>
          <a:xfrm rot="21349957">
            <a:off x="2370272" y="2289569"/>
            <a:ext cx="6968196" cy="5824024"/>
          </a:xfrm>
          <a:prstGeom prst="rect">
            <a:avLst/>
          </a:prstGeom>
        </p:spPr>
        <p:txBody>
          <a:bodyPr vert="horz" lIns="91440" tIns="45720" rIns="91440" bIns="45720" rtlCol="0">
            <a:normAutofit/>
          </a:bodyPr>
          <a:lstStyle/>
          <a:p>
            <a:pPr defTabSz="914400">
              <a:lnSpc>
                <a:spcPct val="90000"/>
              </a:lnSpc>
              <a:spcAft>
                <a:spcPts val="800"/>
              </a:spcAft>
            </a:pPr>
            <a:r>
              <a:rPr lang="en-US" dirty="0">
                <a:effectLst/>
                <a:latin typeface="Arial" panose="020B0604020202020204" pitchFamily="34" charset="0"/>
                <a:cs typeface="Arial" panose="020B0604020202020204" pitchFamily="34" charset="0"/>
              </a:rPr>
              <a:t> Es elemental que los </a:t>
            </a:r>
            <a:r>
              <a:rPr lang="en-US" dirty="0" err="1">
                <a:effectLst/>
                <a:latin typeface="Arial" panose="020B0604020202020204" pitchFamily="34" charset="0"/>
                <a:cs typeface="Arial" panose="020B0604020202020204" pitchFamily="34" charset="0"/>
              </a:rPr>
              <a:t>encargados</a:t>
            </a:r>
            <a:r>
              <a:rPr lang="en-US" dirty="0">
                <a:effectLst/>
                <a:latin typeface="Arial" panose="020B0604020202020204" pitchFamily="34" charset="0"/>
                <a:cs typeface="Arial" panose="020B0604020202020204" pitchFamily="34" charset="0"/>
              </a:rPr>
              <a:t> de </a:t>
            </a:r>
            <a:r>
              <a:rPr lang="en-US" dirty="0" err="1">
                <a:effectLst/>
                <a:latin typeface="Arial" panose="020B0604020202020204" pitchFamily="34" charset="0"/>
                <a:cs typeface="Arial" panose="020B0604020202020204" pitchFamily="34" charset="0"/>
              </a:rPr>
              <a:t>fomentar</a:t>
            </a:r>
            <a:r>
              <a:rPr lang="en-US" dirty="0">
                <a:effectLst/>
                <a:latin typeface="Arial" panose="020B0604020202020204" pitchFamily="34" charset="0"/>
                <a:cs typeface="Arial" panose="020B0604020202020204" pitchFamily="34" charset="0"/>
              </a:rPr>
              <a:t> y </a:t>
            </a:r>
            <a:r>
              <a:rPr lang="en-US" dirty="0" err="1">
                <a:effectLst/>
                <a:latin typeface="Arial" panose="020B0604020202020204" pitchFamily="34" charset="0"/>
                <a:cs typeface="Arial" panose="020B0604020202020204" pitchFamily="34" charset="0"/>
              </a:rPr>
              <a:t>planear</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el</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intercambio</a:t>
            </a:r>
            <a:r>
              <a:rPr lang="en-US" dirty="0">
                <a:effectLst/>
                <a:latin typeface="Arial" panose="020B0604020202020204" pitchFamily="34" charset="0"/>
                <a:cs typeface="Arial" panose="020B0604020202020204" pitchFamily="34" charset="0"/>
              </a:rPr>
              <a:t> de </a:t>
            </a:r>
            <a:r>
              <a:rPr lang="en-US" dirty="0" err="1">
                <a:effectLst/>
                <a:latin typeface="Arial" panose="020B0604020202020204" pitchFamily="34" charset="0"/>
                <a:cs typeface="Arial" panose="020B0604020202020204" pitchFamily="34" charset="0"/>
              </a:rPr>
              <a:t>conocimientos</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sepan</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cómo</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hacerlo</a:t>
            </a:r>
            <a:r>
              <a:rPr lang="en-US" dirty="0">
                <a:effectLst/>
                <a:latin typeface="Arial" panose="020B0604020202020204" pitchFamily="34" charset="0"/>
                <a:cs typeface="Arial" panose="020B0604020202020204" pitchFamily="34" charset="0"/>
              </a:rPr>
              <a:t>, de no ser </a:t>
            </a:r>
            <a:r>
              <a:rPr lang="en-US" dirty="0" err="1">
                <a:effectLst/>
                <a:latin typeface="Arial" panose="020B0604020202020204" pitchFamily="34" charset="0"/>
                <a:cs typeface="Arial" panose="020B0604020202020204" pitchFamily="34" charset="0"/>
              </a:rPr>
              <a:t>así</a:t>
            </a:r>
            <a:r>
              <a:rPr lang="en-US" dirty="0">
                <a:effectLst/>
                <a:latin typeface="Arial" panose="020B0604020202020204" pitchFamily="34" charset="0"/>
                <a:cs typeface="Arial" panose="020B0604020202020204" pitchFamily="34" charset="0"/>
              </a:rPr>
              <a:t>, que </a:t>
            </a:r>
            <a:r>
              <a:rPr lang="en-US" dirty="0" err="1">
                <a:effectLst/>
                <a:latin typeface="Arial" panose="020B0604020202020204" pitchFamily="34" charset="0"/>
                <a:cs typeface="Arial" panose="020B0604020202020204" pitchFamily="34" charset="0"/>
              </a:rPr>
              <a:t>sean</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capaces</a:t>
            </a:r>
            <a:r>
              <a:rPr lang="en-US" dirty="0">
                <a:effectLst/>
                <a:latin typeface="Arial" panose="020B0604020202020204" pitchFamily="34" charset="0"/>
                <a:cs typeface="Arial" panose="020B0604020202020204" pitchFamily="34" charset="0"/>
              </a:rPr>
              <a:t> de </a:t>
            </a:r>
            <a:r>
              <a:rPr lang="en-US" dirty="0" err="1">
                <a:effectLst/>
                <a:latin typeface="Arial" panose="020B0604020202020204" pitchFamily="34" charset="0"/>
                <a:cs typeface="Arial" panose="020B0604020202020204" pitchFamily="34" charset="0"/>
              </a:rPr>
              <a:t>investigar</a:t>
            </a:r>
            <a:r>
              <a:rPr lang="en-US" dirty="0">
                <a:effectLst/>
                <a:latin typeface="Arial" panose="020B0604020202020204" pitchFamily="34" charset="0"/>
                <a:cs typeface="Arial" panose="020B0604020202020204" pitchFamily="34" charset="0"/>
              </a:rPr>
              <a:t> y </a:t>
            </a:r>
            <a:r>
              <a:rPr lang="en-US" dirty="0" err="1">
                <a:effectLst/>
                <a:latin typeface="Arial" panose="020B0604020202020204" pitchFamily="34" charset="0"/>
                <a:cs typeface="Arial" panose="020B0604020202020204" pitchFamily="34" charset="0"/>
              </a:rPr>
              <a:t>apropiarse</a:t>
            </a:r>
            <a:r>
              <a:rPr lang="en-US" dirty="0">
                <a:effectLst/>
                <a:latin typeface="Arial" panose="020B0604020202020204" pitchFamily="34" charset="0"/>
                <a:cs typeface="Arial" panose="020B0604020202020204" pitchFamily="34" charset="0"/>
              </a:rPr>
              <a:t> de </a:t>
            </a:r>
            <a:r>
              <a:rPr lang="en-US" dirty="0" err="1">
                <a:effectLst/>
                <a:latin typeface="Arial" panose="020B0604020202020204" pitchFamily="34" charset="0"/>
                <a:cs typeface="Arial" panose="020B0604020202020204" pitchFamily="34" charset="0"/>
              </a:rPr>
              <a:t>métodos</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cognoscitivos</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para </a:t>
            </a:r>
            <a:r>
              <a:rPr lang="en-US" dirty="0" err="1">
                <a:effectLst/>
                <a:latin typeface="Arial" panose="020B0604020202020204" pitchFamily="34" charset="0"/>
                <a:cs typeface="Arial" panose="020B0604020202020204" pitchFamily="34" charset="0"/>
              </a:rPr>
              <a:t>realizar</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su</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función</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en</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el</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programa</a:t>
            </a:r>
            <a:r>
              <a:rPr lang="en-US" dirty="0">
                <a:latin typeface="Arial" panose="020B0604020202020204" pitchFamily="34" charset="0"/>
                <a:cs typeface="Arial" panose="020B0604020202020204" pitchFamily="34" charset="0"/>
              </a:rPr>
              <a:t>,</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siempre</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buscando</a:t>
            </a:r>
            <a:r>
              <a:rPr lang="en-US" dirty="0">
                <a:effectLst/>
                <a:latin typeface="Arial" panose="020B0604020202020204" pitchFamily="34" charset="0"/>
                <a:cs typeface="Arial" panose="020B0604020202020204" pitchFamily="34" charset="0"/>
              </a:rPr>
              <a:t> la </a:t>
            </a:r>
            <a:r>
              <a:rPr lang="en-US" dirty="0" err="1">
                <a:effectLst/>
                <a:latin typeface="Arial" panose="020B0604020202020204" pitchFamily="34" charset="0"/>
                <a:cs typeface="Arial" panose="020B0604020202020204" pitchFamily="34" charset="0"/>
              </a:rPr>
              <a:t>manera</a:t>
            </a:r>
            <a:r>
              <a:rPr lang="en-US" dirty="0">
                <a:effectLst/>
                <a:latin typeface="Arial" panose="020B0604020202020204" pitchFamily="34" charset="0"/>
                <a:cs typeface="Arial" panose="020B0604020202020204" pitchFamily="34" charset="0"/>
              </a:rPr>
              <a:t> de </a:t>
            </a:r>
            <a:r>
              <a:rPr lang="en-US" dirty="0" err="1">
                <a:effectLst/>
                <a:latin typeface="Arial" panose="020B0604020202020204" pitchFamily="34" charset="0"/>
                <a:cs typeface="Arial" panose="020B0604020202020204" pitchFamily="34" charset="0"/>
              </a:rPr>
              <a:t>cautivar</a:t>
            </a:r>
            <a:r>
              <a:rPr lang="en-US" dirty="0">
                <a:effectLst/>
                <a:latin typeface="Arial" panose="020B0604020202020204" pitchFamily="34" charset="0"/>
                <a:cs typeface="Arial" panose="020B0604020202020204" pitchFamily="34" charset="0"/>
              </a:rPr>
              <a:t> y </a:t>
            </a:r>
            <a:r>
              <a:rPr lang="en-US" dirty="0" err="1">
                <a:effectLst/>
                <a:latin typeface="Arial" panose="020B0604020202020204" pitchFamily="34" charset="0"/>
                <a:cs typeface="Arial" panose="020B0604020202020204" pitchFamily="34" charset="0"/>
              </a:rPr>
              <a:t>demostrar</a:t>
            </a:r>
            <a:r>
              <a:rPr lang="en-US" dirty="0">
                <a:effectLst/>
                <a:latin typeface="Arial" panose="020B0604020202020204" pitchFamily="34" charset="0"/>
                <a:cs typeface="Arial" panose="020B0604020202020204" pitchFamily="34" charset="0"/>
              </a:rPr>
              <a:t> que los </a:t>
            </a:r>
            <a:r>
              <a:rPr lang="en-US" dirty="0" err="1">
                <a:effectLst/>
                <a:latin typeface="Arial" panose="020B0604020202020204" pitchFamily="34" charset="0"/>
                <a:cs typeface="Arial" panose="020B0604020202020204" pitchFamily="34" charset="0"/>
              </a:rPr>
              <a:t>procesos</a:t>
            </a:r>
            <a:r>
              <a:rPr lang="en-US" dirty="0">
                <a:effectLst/>
                <a:latin typeface="Arial" panose="020B0604020202020204" pitchFamily="34" charset="0"/>
                <a:cs typeface="Arial" panose="020B0604020202020204" pitchFamily="34" charset="0"/>
              </a:rPr>
              <a:t> de </a:t>
            </a:r>
            <a:r>
              <a:rPr lang="en-US" dirty="0" err="1">
                <a:effectLst/>
                <a:latin typeface="Arial" panose="020B0604020202020204" pitchFamily="34" charset="0"/>
                <a:cs typeface="Arial" panose="020B0604020202020204" pitchFamily="34" charset="0"/>
              </a:rPr>
              <a:t>enseñanza-aprendizaje</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funcionan</a:t>
            </a:r>
            <a:r>
              <a:rPr lang="en-US" dirty="0">
                <a:effectLst/>
                <a:latin typeface="Arial" panose="020B0604020202020204" pitchFamily="34" charset="0"/>
                <a:cs typeface="Arial" panose="020B0604020202020204" pitchFamily="34" charset="0"/>
              </a:rPr>
              <a:t> para </a:t>
            </a:r>
            <a:r>
              <a:rPr lang="en-US" dirty="0" err="1">
                <a:effectLst/>
                <a:latin typeface="Arial" panose="020B0604020202020204" pitchFamily="34" charset="0"/>
                <a:cs typeface="Arial" panose="020B0604020202020204" pitchFamily="34" charset="0"/>
              </a:rPr>
              <a:t>mejorar</a:t>
            </a:r>
            <a:r>
              <a:rPr lang="en-US" dirty="0">
                <a:effectLst/>
                <a:latin typeface="Arial" panose="020B0604020202020204" pitchFamily="34" charset="0"/>
                <a:cs typeface="Arial" panose="020B0604020202020204" pitchFamily="34" charset="0"/>
              </a:rPr>
              <a:t> la </a:t>
            </a:r>
            <a:r>
              <a:rPr lang="en-US" dirty="0" err="1">
                <a:effectLst/>
                <a:latin typeface="Arial" panose="020B0604020202020204" pitchFamily="34" charset="0"/>
                <a:cs typeface="Arial" panose="020B0604020202020204" pitchFamily="34" charset="0"/>
              </a:rPr>
              <a:t>calidad</a:t>
            </a:r>
            <a:r>
              <a:rPr lang="en-US" dirty="0">
                <a:effectLst/>
                <a:latin typeface="Arial" panose="020B0604020202020204" pitchFamily="34" charset="0"/>
                <a:cs typeface="Arial" panose="020B0604020202020204" pitchFamily="34" charset="0"/>
              </a:rPr>
              <a:t> de </a:t>
            </a:r>
            <a:r>
              <a:rPr lang="en-US" dirty="0" err="1">
                <a:effectLst/>
                <a:latin typeface="Arial" panose="020B0604020202020204" pitchFamily="34" charset="0"/>
                <a:cs typeface="Arial" panose="020B0604020202020204" pitchFamily="34" charset="0"/>
              </a:rPr>
              <a:t>vida</a:t>
            </a:r>
            <a:r>
              <a:rPr lang="en-US" dirty="0">
                <a:effectLst/>
                <a:latin typeface="Arial" panose="020B0604020202020204" pitchFamily="34" charset="0"/>
                <a:cs typeface="Arial" panose="020B0604020202020204" pitchFamily="34" charset="0"/>
              </a:rPr>
              <a:t> de </a:t>
            </a:r>
            <a:r>
              <a:rPr lang="en-US" dirty="0" err="1">
                <a:effectLst/>
                <a:latin typeface="Arial" panose="020B0604020202020204" pitchFamily="34" charset="0"/>
                <a:cs typeface="Arial" panose="020B0604020202020204" pitchFamily="34" charset="0"/>
              </a:rPr>
              <a:t>quienes</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ejercen</a:t>
            </a:r>
            <a:r>
              <a:rPr lang="en-US" dirty="0">
                <a:effectLst/>
                <a:latin typeface="Arial" panose="020B0604020202020204" pitchFamily="34" charset="0"/>
                <a:cs typeface="Arial" panose="020B0604020202020204" pitchFamily="34" charset="0"/>
              </a:rPr>
              <a:t> un </a:t>
            </a:r>
            <a:r>
              <a:rPr lang="en-US" dirty="0" err="1">
                <a:effectLst/>
                <a:latin typeface="Arial" panose="020B0604020202020204" pitchFamily="34" charset="0"/>
                <a:cs typeface="Arial" panose="020B0604020202020204" pitchFamily="34" charset="0"/>
              </a:rPr>
              <a:t>oficio</a:t>
            </a:r>
            <a:r>
              <a:rPr lang="en-US" dirty="0">
                <a:effectLst/>
                <a:latin typeface="Arial" panose="020B0604020202020204" pitchFamily="34" charset="0"/>
                <a:cs typeface="Arial" panose="020B0604020202020204" pitchFamily="34" charset="0"/>
              </a:rPr>
              <a:t>. </a:t>
            </a:r>
          </a:p>
          <a:p>
            <a:pPr defTabSz="914400">
              <a:lnSpc>
                <a:spcPct val="90000"/>
              </a:lnSpc>
              <a:spcAft>
                <a:spcPts val="800"/>
              </a:spcAft>
            </a:pPr>
            <a:r>
              <a:rPr lang="en-US" dirty="0" err="1">
                <a:effectLst/>
                <a:latin typeface="Arial" panose="020B0604020202020204" pitchFamily="34" charset="0"/>
                <a:cs typeface="Arial" panose="020B0604020202020204" pitchFamily="34" charset="0"/>
              </a:rPr>
              <a:t>En</a:t>
            </a:r>
            <a:r>
              <a:rPr lang="en-US" dirty="0">
                <a:effectLst/>
                <a:latin typeface="Arial" panose="020B0604020202020204" pitchFamily="34" charset="0"/>
                <a:cs typeface="Arial" panose="020B0604020202020204" pitchFamily="34" charset="0"/>
              </a:rPr>
              <a:t> conjunto, Tallerista </a:t>
            </a:r>
            <a:r>
              <a:rPr lang="en-US" dirty="0" err="1">
                <a:effectLst/>
                <a:latin typeface="Arial" panose="020B0604020202020204" pitchFamily="34" charset="0"/>
                <a:cs typeface="Arial" panose="020B0604020202020204" pitchFamily="34" charset="0"/>
              </a:rPr>
              <a:t>Asesor</a:t>
            </a:r>
            <a:r>
              <a:rPr lang="en-US" dirty="0">
                <a:effectLst/>
                <a:latin typeface="Arial" panose="020B0604020202020204" pitchFamily="34" charset="0"/>
                <a:cs typeface="Arial" panose="020B0604020202020204" pitchFamily="34" charset="0"/>
              </a:rPr>
              <a:t> Técnico y </a:t>
            </a:r>
            <a:r>
              <a:rPr lang="en-US" dirty="0" err="1">
                <a:effectLst/>
                <a:latin typeface="Arial" panose="020B0604020202020204" pitchFamily="34" charset="0"/>
                <a:cs typeface="Arial" panose="020B0604020202020204" pitchFamily="34" charset="0"/>
              </a:rPr>
              <a:t>Talleristas</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forman</a:t>
            </a:r>
            <a:r>
              <a:rPr lang="en-US" dirty="0">
                <a:effectLst/>
                <a:latin typeface="Arial" panose="020B0604020202020204" pitchFamily="34" charset="0"/>
                <a:cs typeface="Arial" panose="020B0604020202020204" pitchFamily="34" charset="0"/>
              </a:rPr>
              <a:t> un </a:t>
            </a:r>
            <a:r>
              <a:rPr lang="en-US" dirty="0" err="1">
                <a:effectLst/>
                <a:latin typeface="Arial" panose="020B0604020202020204" pitchFamily="34" charset="0"/>
                <a:cs typeface="Arial" panose="020B0604020202020204" pitchFamily="34" charset="0"/>
              </a:rPr>
              <a:t>equipo</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dirigido</a:t>
            </a:r>
            <a:r>
              <a:rPr lang="en-US" dirty="0">
                <a:effectLst/>
                <a:latin typeface="Arial" panose="020B0604020202020204" pitchFamily="34" charset="0"/>
                <a:cs typeface="Arial" panose="020B0604020202020204" pitchFamily="34" charset="0"/>
              </a:rPr>
              <a:t> a la </a:t>
            </a:r>
            <a:r>
              <a:rPr lang="en-US" dirty="0" err="1">
                <a:effectLst/>
                <a:latin typeface="Arial" panose="020B0604020202020204" pitchFamily="34" charset="0"/>
                <a:cs typeface="Arial" panose="020B0604020202020204" pitchFamily="34" charset="0"/>
              </a:rPr>
              <a:t>mejora</a:t>
            </a:r>
            <a:r>
              <a:rPr lang="en-US" dirty="0">
                <a:effectLst/>
                <a:latin typeface="Arial" panose="020B0604020202020204" pitchFamily="34" charset="0"/>
                <a:cs typeface="Arial" panose="020B0604020202020204" pitchFamily="34" charset="0"/>
              </a:rPr>
              <a:t> de la </a:t>
            </a:r>
            <a:r>
              <a:rPr lang="en-US" dirty="0" err="1">
                <a:effectLst/>
                <a:latin typeface="Arial" panose="020B0604020202020204" pitchFamily="34" charset="0"/>
                <a:cs typeface="Arial" panose="020B0604020202020204" pitchFamily="34" charset="0"/>
              </a:rPr>
              <a:t>enseñanza</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educativa</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en</a:t>
            </a:r>
            <a:r>
              <a:rPr lang="en-US" dirty="0">
                <a:effectLst/>
                <a:latin typeface="Arial" panose="020B0604020202020204" pitchFamily="34" charset="0"/>
                <a:cs typeface="Arial" panose="020B0604020202020204" pitchFamily="34" charset="0"/>
              </a:rPr>
              <a:t> los PILARES. </a:t>
            </a:r>
            <a:r>
              <a:rPr lang="en-US" dirty="0" err="1">
                <a:effectLst/>
                <a:latin typeface="Arial" panose="020B0604020202020204" pitchFamily="34" charset="0"/>
                <a:cs typeface="Arial" panose="020B0604020202020204" pitchFamily="34" charset="0"/>
              </a:rPr>
              <a:t>Tomando</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como</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referencia</a:t>
            </a:r>
            <a:r>
              <a:rPr lang="en-US" dirty="0">
                <a:effectLst/>
                <a:latin typeface="Arial" panose="020B0604020202020204" pitchFamily="34" charset="0"/>
                <a:cs typeface="Arial" panose="020B0604020202020204" pitchFamily="34" charset="0"/>
              </a:rPr>
              <a:t> los </a:t>
            </a:r>
            <a:r>
              <a:rPr lang="en-US" dirty="0" err="1">
                <a:effectLst/>
                <a:latin typeface="Arial" panose="020B0604020202020204" pitchFamily="34" charset="0"/>
                <a:cs typeface="Arial" panose="020B0604020202020204" pitchFamily="34" charset="0"/>
              </a:rPr>
              <a:t>nuevos</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modelos</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educativos</a:t>
            </a:r>
            <a:r>
              <a:rPr lang="en-US" dirty="0">
                <a:effectLst/>
                <a:latin typeface="Arial" panose="020B0604020202020204" pitchFamily="34" charset="0"/>
                <a:cs typeface="Arial" panose="020B0604020202020204" pitchFamily="34" charset="0"/>
              </a:rPr>
              <a:t> que </a:t>
            </a:r>
            <a:r>
              <a:rPr lang="en-US" dirty="0" err="1">
                <a:effectLst/>
                <a:latin typeface="Arial" panose="020B0604020202020204" pitchFamily="34" charset="0"/>
                <a:cs typeface="Arial" panose="020B0604020202020204" pitchFamily="34" charset="0"/>
              </a:rPr>
              <a:t>impacten</a:t>
            </a:r>
            <a:r>
              <a:rPr lang="en-US" dirty="0">
                <a:effectLst/>
                <a:latin typeface="Arial" panose="020B0604020202020204" pitchFamily="34" charset="0"/>
                <a:cs typeface="Arial" panose="020B0604020202020204" pitchFamily="34" charset="0"/>
              </a:rPr>
              <a:t> de </a:t>
            </a:r>
            <a:r>
              <a:rPr lang="en-US" dirty="0" err="1">
                <a:effectLst/>
                <a:latin typeface="Arial" panose="020B0604020202020204" pitchFamily="34" charset="0"/>
                <a:cs typeface="Arial" panose="020B0604020202020204" pitchFamily="34" charset="0"/>
              </a:rPr>
              <a:t>manera</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significativa</a:t>
            </a:r>
            <a:r>
              <a:rPr lang="en-US" dirty="0">
                <a:effectLst/>
                <a:latin typeface="Arial" panose="020B0604020202020204" pitchFamily="34" charset="0"/>
                <a:cs typeface="Arial" panose="020B0604020202020204" pitchFamily="34" charset="0"/>
              </a:rPr>
              <a:t> y visible </a:t>
            </a:r>
            <a:r>
              <a:rPr lang="en-US" dirty="0" err="1">
                <a:effectLst/>
                <a:latin typeface="Arial" panose="020B0604020202020204" pitchFamily="34" charset="0"/>
                <a:cs typeface="Arial" panose="020B0604020202020204" pitchFamily="34" charset="0"/>
              </a:rPr>
              <a:t>en</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el</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aprendizaje</a:t>
            </a:r>
            <a:r>
              <a:rPr lang="en-US" dirty="0">
                <a:effectLst/>
                <a:latin typeface="Arial" panose="020B0604020202020204" pitchFamily="34" charset="0"/>
                <a:cs typeface="Arial" panose="020B0604020202020204" pitchFamily="34" charset="0"/>
              </a:rPr>
              <a:t> de los </a:t>
            </a:r>
            <a:r>
              <a:rPr lang="en-US" dirty="0" err="1">
                <a:effectLst/>
                <a:latin typeface="Arial" panose="020B0604020202020204" pitchFamily="34" charset="0"/>
                <a:cs typeface="Arial" panose="020B0604020202020204" pitchFamily="34" charset="0"/>
              </a:rPr>
              <a:t>usuarios</a:t>
            </a:r>
            <a:r>
              <a:rPr lang="en-US" dirty="0">
                <a:effectLst/>
                <a:latin typeface="Arial" panose="020B0604020202020204" pitchFamily="34" charset="0"/>
                <a:cs typeface="Arial" panose="020B0604020202020204" pitchFamily="34" charset="0"/>
              </a:rPr>
              <a:t>.</a:t>
            </a:r>
          </a:p>
          <a:p>
            <a:pPr indent="-228600" defTabSz="914400">
              <a:lnSpc>
                <a:spcPct val="90000"/>
              </a:lnSpc>
              <a:spcAft>
                <a:spcPts val="800"/>
              </a:spcAft>
              <a:buFont typeface="Arial" panose="020B0604020202020204" pitchFamily="34" charset="0"/>
              <a:buChar char="•"/>
            </a:pPr>
            <a:endParaRPr lang="en-US" sz="1400" dirty="0">
              <a:effectLst/>
            </a:endParaRPr>
          </a:p>
        </p:txBody>
      </p:sp>
      <p:pic>
        <p:nvPicPr>
          <p:cNvPr id="10" name="Imagen 9">
            <a:extLst>
              <a:ext uri="{FF2B5EF4-FFF2-40B4-BE49-F238E27FC236}">
                <a16:creationId xmlns:a16="http://schemas.microsoft.com/office/drawing/2014/main" id="{35D94A1C-3C0E-4D29-A9AD-E49C5FA2E7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1219" y="142244"/>
            <a:ext cx="9226302" cy="6203601"/>
          </a:xfrm>
          <a:prstGeom prst="rect">
            <a:avLst/>
          </a:prstGeom>
        </p:spPr>
      </p:pic>
    </p:spTree>
    <p:extLst>
      <p:ext uri="{BB962C8B-B14F-4D97-AF65-F5344CB8AC3E}">
        <p14:creationId xmlns:p14="http://schemas.microsoft.com/office/powerpoint/2010/main" val="2556894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F541692-F51A-4008-A320-3F77554593D2}"/>
              </a:ext>
            </a:extLst>
          </p:cNvPr>
          <p:cNvPicPr>
            <a:picLocks noChangeAspect="1"/>
          </p:cNvPicPr>
          <p:nvPr/>
        </p:nvPicPr>
        <p:blipFill rotWithShape="1">
          <a:blip r:embed="rId2"/>
          <a:srcRect t="5088" b="13685"/>
          <a:stretch/>
        </p:blipFill>
        <p:spPr>
          <a:xfrm>
            <a:off x="20" y="-154735"/>
            <a:ext cx="12191980" cy="6857990"/>
          </a:xfrm>
          <a:prstGeom prst="rect">
            <a:avLst/>
          </a:prstGeom>
        </p:spPr>
      </p:pic>
      <p:sp>
        <p:nvSpPr>
          <p:cNvPr id="8" name="Título 1">
            <a:extLst>
              <a:ext uri="{FF2B5EF4-FFF2-40B4-BE49-F238E27FC236}">
                <a16:creationId xmlns:a16="http://schemas.microsoft.com/office/drawing/2014/main" id="{623E7FED-F96E-4540-9F80-FF66CA8DAEF7}"/>
              </a:ext>
            </a:extLst>
          </p:cNvPr>
          <p:cNvSpPr>
            <a:spLocks noGrp="1"/>
          </p:cNvSpPr>
          <p:nvPr>
            <p:ph type="ctrTitle"/>
          </p:nvPr>
        </p:nvSpPr>
        <p:spPr>
          <a:xfrm>
            <a:off x="1096963" y="758825"/>
            <a:ext cx="10058400" cy="3565525"/>
          </a:xfrm>
        </p:spPr>
        <p:txBody>
          <a:bodyPr>
            <a:normAutofit fontScale="90000"/>
          </a:bodyPr>
          <a:lstStyle/>
          <a:p>
            <a:r>
              <a:rPr lang="es-ES" sz="2000" b="0" dirty="0">
                <a:latin typeface="Arial" panose="020B0604020202020204" pitchFamily="34" charset="0"/>
                <a:cs typeface="Arial" panose="020B0604020202020204" pitchFamily="34" charset="0"/>
              </a:rPr>
              <a:t>     El apoyo a los talleristas potencializa sus conocimientos, aprendemos del intercambio de saberes y experiencias, todo esto sirve para atender y entender las necesidades del usuario, haciendo el mismo ejercicio de valorar aprendizajes, desempeños, habilidades y aciertos.  Nuestra misión implica plasmar en un documento el orden y las características a desarrollar en </a:t>
            </a:r>
            <a:r>
              <a:rPr lang="es-ES" sz="2000" dirty="0">
                <a:latin typeface="Arial" panose="020B0604020202020204" pitchFamily="34" charset="0"/>
                <a:cs typeface="Arial" panose="020B0604020202020204" pitchFamily="34" charset="0"/>
              </a:rPr>
              <a:t>este</a:t>
            </a:r>
            <a:r>
              <a:rPr lang="es-ES" sz="2000" b="0" dirty="0">
                <a:latin typeface="Arial" panose="020B0604020202020204" pitchFamily="34" charset="0"/>
                <a:cs typeface="Arial" panose="020B0604020202020204" pitchFamily="34" charset="0"/>
              </a:rPr>
              <a:t> curso, para que el tallerista lo realice frente al grupo.</a:t>
            </a:r>
            <a:br>
              <a:rPr lang="es-ES" sz="2000" b="0" dirty="0">
                <a:latin typeface="Arial" panose="020B0604020202020204" pitchFamily="34" charset="0"/>
                <a:cs typeface="Arial" panose="020B0604020202020204" pitchFamily="34" charset="0"/>
              </a:rPr>
            </a:br>
            <a:r>
              <a:rPr lang="es-ES" sz="2000" b="0" dirty="0">
                <a:latin typeface="Arial" panose="020B0604020202020204" pitchFamily="34" charset="0"/>
                <a:cs typeface="Arial" panose="020B0604020202020204" pitchFamily="34" charset="0"/>
              </a:rPr>
              <a:t>     </a:t>
            </a:r>
            <a:r>
              <a:rPr lang="en-US" sz="2000" b="0" dirty="0">
                <a:latin typeface="Arial" panose="020B0604020202020204" pitchFamily="34" charset="0"/>
                <a:cs typeface="Arial" panose="020B0604020202020204" pitchFamily="34" charset="0"/>
              </a:rPr>
              <a:t>Con los </a:t>
            </a:r>
            <a:r>
              <a:rPr lang="en-US" sz="2000" b="0" dirty="0" err="1">
                <a:latin typeface="Arial" panose="020B0604020202020204" pitchFamily="34" charset="0"/>
                <a:cs typeface="Arial" panose="020B0604020202020204" pitchFamily="34" charset="0"/>
              </a:rPr>
              <a:t>conocimientos</a:t>
            </a:r>
            <a:r>
              <a:rPr lang="en-US" sz="2000" b="0" dirty="0">
                <a:latin typeface="Arial" panose="020B0604020202020204" pitchFamily="34" charset="0"/>
                <a:cs typeface="Arial" panose="020B0604020202020204" pitchFamily="34" charset="0"/>
              </a:rPr>
              <a:t> </a:t>
            </a:r>
            <a:r>
              <a:rPr lang="en-US" sz="2000" b="0" dirty="0" err="1">
                <a:latin typeface="Arial" panose="020B0604020202020204" pitchFamily="34" charset="0"/>
                <a:cs typeface="Arial" panose="020B0604020202020204" pitchFamily="34" charset="0"/>
              </a:rPr>
              <a:t>adquiridos</a:t>
            </a:r>
            <a:r>
              <a:rPr lang="en-US" sz="2000" b="0" dirty="0">
                <a:latin typeface="Arial" panose="020B0604020202020204" pitchFamily="34" charset="0"/>
                <a:cs typeface="Arial" panose="020B0604020202020204" pitchFamily="34" charset="0"/>
              </a:rPr>
              <a:t> por </a:t>
            </a:r>
            <a:r>
              <a:rPr lang="en-US" sz="2000" b="0" dirty="0" err="1">
                <a:latin typeface="Arial" panose="020B0604020202020204" pitchFamily="34" charset="0"/>
                <a:cs typeface="Arial" panose="020B0604020202020204" pitchFamily="34" charset="0"/>
              </a:rPr>
              <a:t>experiencia</a:t>
            </a:r>
            <a:r>
              <a:rPr lang="en-US" sz="2000" b="0" dirty="0">
                <a:latin typeface="Arial" panose="020B0604020202020204" pitchFamily="34" charset="0"/>
                <a:cs typeface="Arial" panose="020B0604020202020204" pitchFamily="34" charset="0"/>
              </a:rPr>
              <a:t> </a:t>
            </a:r>
            <a:r>
              <a:rPr lang="en-US" sz="2000" b="0" dirty="0" err="1">
                <a:latin typeface="Arial" panose="020B0604020202020204" pitchFamily="34" charset="0"/>
                <a:cs typeface="Arial" panose="020B0604020202020204" pitchFamily="34" charset="0"/>
              </a:rPr>
              <a:t>podemos</a:t>
            </a:r>
            <a:r>
              <a:rPr lang="en-US" sz="2000" b="0" dirty="0">
                <a:latin typeface="Arial" panose="020B0604020202020204" pitchFamily="34" charset="0"/>
                <a:cs typeface="Arial" panose="020B0604020202020204" pitchFamily="34" charset="0"/>
              </a:rPr>
              <a:t> </a:t>
            </a:r>
            <a:r>
              <a:rPr lang="en-US" sz="2000" b="0" dirty="0" err="1">
                <a:latin typeface="Arial" panose="020B0604020202020204" pitchFamily="34" charset="0"/>
                <a:cs typeface="Arial" panose="020B0604020202020204" pitchFamily="34" charset="0"/>
              </a:rPr>
              <a:t>hacer</a:t>
            </a:r>
            <a:r>
              <a:rPr lang="en-US" sz="2000" b="0" dirty="0">
                <a:latin typeface="Arial" panose="020B0604020202020204" pitchFamily="34" charset="0"/>
                <a:cs typeface="Arial" panose="020B0604020202020204" pitchFamily="34" charset="0"/>
              </a:rPr>
              <a:t> </a:t>
            </a:r>
            <a:r>
              <a:rPr lang="en-US" sz="2000" b="0" dirty="0" err="1">
                <a:latin typeface="Arial" panose="020B0604020202020204" pitchFamily="34" charset="0"/>
                <a:cs typeface="Arial" panose="020B0604020202020204" pitchFamily="34" charset="0"/>
              </a:rPr>
              <a:t>propuestas</a:t>
            </a:r>
            <a:r>
              <a:rPr lang="en-US" sz="2000" b="0" dirty="0">
                <a:latin typeface="Arial" panose="020B0604020202020204" pitchFamily="34" charset="0"/>
                <a:cs typeface="Arial" panose="020B0604020202020204" pitchFamily="34" charset="0"/>
              </a:rPr>
              <a:t> para </a:t>
            </a:r>
            <a:r>
              <a:rPr lang="en-US" sz="2000" b="0" dirty="0" err="1">
                <a:latin typeface="Arial" panose="020B0604020202020204" pitchFamily="34" charset="0"/>
                <a:cs typeface="Arial" panose="020B0604020202020204" pitchFamily="34" charset="0"/>
              </a:rPr>
              <a:t>enriquecer</a:t>
            </a:r>
            <a:r>
              <a:rPr lang="en-US" sz="2000" b="0" dirty="0">
                <a:latin typeface="Arial" panose="020B0604020202020204" pitchFamily="34" charset="0"/>
                <a:cs typeface="Arial" panose="020B0604020202020204" pitchFamily="34" charset="0"/>
              </a:rPr>
              <a:t>  </a:t>
            </a:r>
            <a:r>
              <a:rPr lang="en-US" sz="2000" b="0" dirty="0" err="1">
                <a:latin typeface="Arial" panose="020B0604020202020204" pitchFamily="34" charset="0"/>
                <a:cs typeface="Arial" panose="020B0604020202020204" pitchFamily="34" charset="0"/>
              </a:rPr>
              <a:t>el</a:t>
            </a:r>
            <a:r>
              <a:rPr lang="en-US" sz="2000" b="0" dirty="0">
                <a:latin typeface="Arial" panose="020B0604020202020204" pitchFamily="34" charset="0"/>
                <a:cs typeface="Arial" panose="020B0604020202020204" pitchFamily="34" charset="0"/>
              </a:rPr>
              <a:t> </a:t>
            </a:r>
            <a:r>
              <a:rPr lang="en-US" sz="2000" b="0" dirty="0" err="1">
                <a:latin typeface="Arial" panose="020B0604020202020204" pitchFamily="34" charset="0"/>
                <a:cs typeface="Arial" panose="020B0604020202020204" pitchFamily="34" charset="0"/>
              </a:rPr>
              <a:t>temario</a:t>
            </a:r>
            <a:r>
              <a:rPr lang="en-US" sz="2000" b="0" dirty="0">
                <a:latin typeface="Arial" panose="020B0604020202020204" pitchFamily="34" charset="0"/>
                <a:cs typeface="Arial" panose="020B0604020202020204" pitchFamily="34" charset="0"/>
              </a:rPr>
              <a:t>, </a:t>
            </a:r>
            <a:r>
              <a:rPr lang="en-US" sz="2000" b="0" dirty="0" err="1">
                <a:latin typeface="Arial" panose="020B0604020202020204" pitchFamily="34" charset="0"/>
                <a:cs typeface="Arial" panose="020B0604020202020204" pitchFamily="34" charset="0"/>
              </a:rPr>
              <a:t>orientar</a:t>
            </a:r>
            <a:r>
              <a:rPr lang="en-US" sz="2000" b="0" dirty="0">
                <a:latin typeface="Arial" panose="020B0604020202020204" pitchFamily="34" charset="0"/>
                <a:cs typeface="Arial" panose="020B0604020202020204" pitchFamily="34" charset="0"/>
              </a:rPr>
              <a:t> </a:t>
            </a:r>
            <a:r>
              <a:rPr lang="en-US" sz="2000" b="0" dirty="0" err="1">
                <a:latin typeface="Arial" panose="020B0604020202020204" pitchFamily="34" charset="0"/>
                <a:cs typeface="Arial" panose="020B0604020202020204" pitchFamily="34" charset="0"/>
              </a:rPr>
              <a:t>en</a:t>
            </a:r>
            <a:r>
              <a:rPr lang="en-US" sz="2000" b="0" dirty="0">
                <a:latin typeface="Arial" panose="020B0604020202020204" pitchFamily="34" charset="0"/>
                <a:cs typeface="Arial" panose="020B0604020202020204" pitchFamily="34" charset="0"/>
              </a:rPr>
              <a:t> los </a:t>
            </a:r>
            <a:r>
              <a:rPr lang="en-US" sz="2000" b="0" dirty="0" err="1">
                <a:latin typeface="Arial" panose="020B0604020202020204" pitchFamily="34" charset="0"/>
                <a:cs typeface="Arial" panose="020B0604020202020204" pitchFamily="34" charset="0"/>
              </a:rPr>
              <a:t>procesos</a:t>
            </a:r>
            <a:r>
              <a:rPr lang="en-US" sz="2000" b="0" dirty="0">
                <a:latin typeface="Arial" panose="020B0604020202020204" pitchFamily="34" charset="0"/>
                <a:cs typeface="Arial" panose="020B0604020202020204" pitchFamily="34" charset="0"/>
              </a:rPr>
              <a:t> de </a:t>
            </a:r>
            <a:r>
              <a:rPr lang="en-US" sz="2000" b="0" dirty="0" err="1">
                <a:latin typeface="Arial" panose="020B0604020202020204" pitchFamily="34" charset="0"/>
                <a:cs typeface="Arial" panose="020B0604020202020204" pitchFamily="34" charset="0"/>
              </a:rPr>
              <a:t>enseñanza</a:t>
            </a:r>
            <a:r>
              <a:rPr lang="en-US" sz="2000" b="0" dirty="0">
                <a:latin typeface="Arial" panose="020B0604020202020204" pitchFamily="34" charset="0"/>
                <a:cs typeface="Arial" panose="020B0604020202020204" pitchFamily="34" charset="0"/>
              </a:rPr>
              <a:t>, formular material de </a:t>
            </a:r>
            <a:r>
              <a:rPr lang="en-US" sz="2000" b="0" dirty="0" err="1">
                <a:latin typeface="Arial" panose="020B0604020202020204" pitchFamily="34" charset="0"/>
                <a:cs typeface="Arial" panose="020B0604020202020204" pitchFamily="34" charset="0"/>
              </a:rPr>
              <a:t>apoyo</a:t>
            </a:r>
            <a:r>
              <a:rPr lang="en-US" sz="2000" b="0" dirty="0">
                <a:latin typeface="Arial" panose="020B0604020202020204" pitchFamily="34" charset="0"/>
                <a:cs typeface="Arial" panose="020B0604020202020204" pitchFamily="34" charset="0"/>
              </a:rPr>
              <a:t>, </a:t>
            </a:r>
            <a:r>
              <a:rPr lang="en-US" sz="2000" b="0" dirty="0" err="1">
                <a:latin typeface="Arial" panose="020B0604020202020204" pitchFamily="34" charset="0"/>
                <a:cs typeface="Arial" panose="020B0604020202020204" pitchFamily="34" charset="0"/>
              </a:rPr>
              <a:t>hacer</a:t>
            </a:r>
            <a:r>
              <a:rPr lang="en-US" sz="2000" b="0" dirty="0">
                <a:latin typeface="Arial" panose="020B0604020202020204" pitchFamily="34" charset="0"/>
                <a:cs typeface="Arial" panose="020B0604020202020204" pitchFamily="34" charset="0"/>
              </a:rPr>
              <a:t> revisions e </a:t>
            </a:r>
            <a:r>
              <a:rPr lang="en-US" sz="2000" b="0" dirty="0" err="1">
                <a:latin typeface="Arial" panose="020B0604020202020204" pitchFamily="34" charset="0"/>
                <a:cs typeface="Arial" panose="020B0604020202020204" pitchFamily="34" charset="0"/>
              </a:rPr>
              <a:t>instrumentos</a:t>
            </a:r>
            <a:r>
              <a:rPr lang="en-US" sz="2000" b="0" dirty="0">
                <a:latin typeface="Arial" panose="020B0604020202020204" pitchFamily="34" charset="0"/>
                <a:cs typeface="Arial" panose="020B0604020202020204" pitchFamily="34" charset="0"/>
              </a:rPr>
              <a:t> de </a:t>
            </a:r>
            <a:r>
              <a:rPr lang="en-US" sz="2000" b="0" dirty="0" err="1">
                <a:latin typeface="Arial" panose="020B0604020202020204" pitchFamily="34" charset="0"/>
                <a:cs typeface="Arial" panose="020B0604020202020204" pitchFamily="34" charset="0"/>
              </a:rPr>
              <a:t>evaluación</a:t>
            </a:r>
            <a:r>
              <a:rPr lang="en-US" sz="2000" b="0" dirty="0">
                <a:latin typeface="Arial" panose="020B0604020202020204" pitchFamily="34" charset="0"/>
                <a:cs typeface="Arial" panose="020B0604020202020204" pitchFamily="34" charset="0"/>
              </a:rPr>
              <a:t>.</a:t>
            </a:r>
            <a:br>
              <a:rPr lang="en-US" sz="2000" dirty="0">
                <a:effectLst/>
                <a:latin typeface="Arial" panose="020B0604020202020204" pitchFamily="34" charset="0"/>
                <a:cs typeface="Arial" panose="020B0604020202020204" pitchFamily="34" charset="0"/>
              </a:rPr>
            </a:br>
            <a:br>
              <a:rPr kumimoji="0" lang="en-US" sz="6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br>
            <a:endParaRPr lang="es-MX" dirty="0"/>
          </a:p>
        </p:txBody>
      </p:sp>
      <p:pic>
        <p:nvPicPr>
          <p:cNvPr id="9" name="Imagen 8" descr="Forma&#10;&#10;Descripción generada automáticamente con confianza baja">
            <a:extLst>
              <a:ext uri="{FF2B5EF4-FFF2-40B4-BE49-F238E27FC236}">
                <a16:creationId xmlns:a16="http://schemas.microsoft.com/office/drawing/2014/main" id="{184831F5-F12D-4334-837C-2ACECD29E3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6004" y="2374354"/>
            <a:ext cx="3899992" cy="3899992"/>
          </a:xfrm>
          <a:prstGeom prst="rect">
            <a:avLst/>
          </a:prstGeom>
        </p:spPr>
      </p:pic>
    </p:spTree>
    <p:extLst>
      <p:ext uri="{BB962C8B-B14F-4D97-AF65-F5344CB8AC3E}">
        <p14:creationId xmlns:p14="http://schemas.microsoft.com/office/powerpoint/2010/main" val="3567001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F541692-F51A-4008-A320-3F77554593D2}"/>
              </a:ext>
            </a:extLst>
          </p:cNvPr>
          <p:cNvPicPr>
            <a:picLocks noChangeAspect="1"/>
          </p:cNvPicPr>
          <p:nvPr/>
        </p:nvPicPr>
        <p:blipFill rotWithShape="1">
          <a:blip r:embed="rId2"/>
          <a:srcRect t="5088" b="13685"/>
          <a:stretch/>
        </p:blipFill>
        <p:spPr>
          <a:xfrm>
            <a:off x="20" y="-154735"/>
            <a:ext cx="12191980" cy="6857990"/>
          </a:xfrm>
          <a:prstGeom prst="rect">
            <a:avLst/>
          </a:prstGeom>
        </p:spPr>
      </p:pic>
      <p:sp>
        <p:nvSpPr>
          <p:cNvPr id="2" name="Título 1">
            <a:extLst>
              <a:ext uri="{FF2B5EF4-FFF2-40B4-BE49-F238E27FC236}">
                <a16:creationId xmlns:a16="http://schemas.microsoft.com/office/drawing/2014/main" id="{180D4854-D6F7-48A9-8208-D3836D2B64D5}"/>
              </a:ext>
            </a:extLst>
          </p:cNvPr>
          <p:cNvSpPr>
            <a:spLocks noGrp="1"/>
          </p:cNvSpPr>
          <p:nvPr>
            <p:ph type="ctrTitle"/>
          </p:nvPr>
        </p:nvSpPr>
        <p:spPr>
          <a:xfrm>
            <a:off x="3896138" y="583809"/>
            <a:ext cx="7606545" cy="5725551"/>
          </a:xfrm>
        </p:spPr>
        <p:txBody>
          <a:bodyPr vert="horz" lIns="91440" tIns="45720" rIns="91440" bIns="45720" rtlCol="0" anchor="ctr">
            <a:normAutofit/>
          </a:bodyPr>
          <a:lstStyle/>
          <a:p>
            <a:pPr marL="0" marR="0" lvl="0" indent="-228600" algn="l" defTabSz="914400" rtl="0" eaLnBrk="1" fontAlgn="auto" latinLnBrk="0" hangingPunct="1">
              <a:lnSpc>
                <a:spcPct val="90000"/>
              </a:lnSpc>
              <a:spcBef>
                <a:spcPts val="0"/>
              </a:spcBef>
              <a:spcAft>
                <a:spcPts val="800"/>
              </a:spcAft>
              <a:tabLst/>
              <a:defRPr/>
            </a:pPr>
            <a:r>
              <a:rPr lang="en-US" sz="2400" spc="0">
                <a:latin typeface="Arial" panose="020B0604020202020204" pitchFamily="34" charset="0"/>
                <a:ea typeface="+mn-ea"/>
                <a:cs typeface="Arial" panose="020B0604020202020204" pitchFamily="34" charset="0"/>
              </a:rPr>
              <a:t>Sirviendo</a:t>
            </a:r>
            <a:r>
              <a:rPr kumimoji="0" lang="en-US" sz="2400" b="0" i="0" u="none" strike="noStrike" kern="1200" cap="none" spc="0" normalizeH="0" baseline="0" noProof="0">
                <a:ln>
                  <a:noFill/>
                </a:ln>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en</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los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procesos</a:t>
            </a:r>
            <a:r>
              <a:rPr lang="en-US" sz="2400" dirty="0">
                <a:latin typeface="Arial" panose="020B0604020202020204" pitchFamily="34" charset="0"/>
                <a:ea typeface="+mn-ea"/>
                <a:cs typeface="Arial" panose="020B0604020202020204" pitchFamily="34" charset="0"/>
              </a:rPr>
              <a:t> para </a:t>
            </a:r>
            <a:r>
              <a:rPr lang="en-US" sz="2400" dirty="0" err="1">
                <a:latin typeface="Arial" panose="020B0604020202020204" pitchFamily="34" charset="0"/>
                <a:ea typeface="+mn-ea"/>
                <a:cs typeface="Arial" panose="020B0604020202020204" pitchFamily="34" charset="0"/>
              </a:rPr>
              <a:t>mejorar</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la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práctica</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educativa</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implementando</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y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generando</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estrategias</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al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curso</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del taller,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retroalimentado</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las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necesidades</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de los y las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talleristas</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en</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servicio</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t>
            </a:r>
            <a:r>
              <a:rPr lang="en-US" sz="2400" dirty="0">
                <a:latin typeface="Arial" panose="020B0604020202020204" pitchFamily="34" charset="0"/>
                <a:ea typeface="+mn-ea"/>
                <a:cs typeface="Arial" panose="020B0604020202020204" pitchFamily="34" charset="0"/>
              </a:rPr>
              <a:t> p</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ara</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asegurar</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la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calidad</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en</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el</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servicio</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educativo</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que se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ofrece</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En</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primer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lugar</a:t>
            </a:r>
            <a:r>
              <a:rPr lang="en-US" sz="2400" dirty="0">
                <a:latin typeface="Arial" panose="020B0604020202020204" pitchFamily="34" charset="0"/>
                <a:ea typeface="+mn-ea"/>
                <a:cs typeface="Arial" panose="020B0604020202020204" pitchFamily="34" charset="0"/>
              </a:rPr>
              <a:t> se debe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fortalecer</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las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competencias</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del personal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mediante</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la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detención</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de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fortalezas</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y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aspectos</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mejorar</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en</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su</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quehacer</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educativo</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por medio de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evaluaciones</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de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desempeño</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y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en</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segundo</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lugar</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con la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puesta</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en</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práctica</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de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distintas</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acciones</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de </a:t>
            </a:r>
            <a:r>
              <a:rPr kumimoji="0" lang="en-US" sz="24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formación</a:t>
            </a:r>
            <a:r>
              <a:rPr kumimoji="0" 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t>
            </a:r>
            <a:br>
              <a:rPr kumimoji="0" lang="en-US" sz="18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br>
            <a:endParaRPr lang="en-US" sz="1800" dirty="0">
              <a:latin typeface="Arial" panose="020B0604020202020204" pitchFamily="34" charset="0"/>
              <a:cs typeface="Arial" panose="020B0604020202020204" pitchFamily="34" charset="0"/>
            </a:endParaRPr>
          </a:p>
        </p:txBody>
      </p:sp>
      <p:pic>
        <p:nvPicPr>
          <p:cNvPr id="6" name="Imagen 5">
            <a:extLst>
              <a:ext uri="{FF2B5EF4-FFF2-40B4-BE49-F238E27FC236}">
                <a16:creationId xmlns:a16="http://schemas.microsoft.com/office/drawing/2014/main" id="{FC90FBF4-6E12-48FF-B3FC-556BAB50D9FE}"/>
              </a:ext>
            </a:extLst>
          </p:cNvPr>
          <p:cNvPicPr>
            <a:picLocks noChangeAspect="1"/>
          </p:cNvPicPr>
          <p:nvPr/>
        </p:nvPicPr>
        <p:blipFill>
          <a:blip r:embed="rId3"/>
          <a:stretch>
            <a:fillRect/>
          </a:stretch>
        </p:blipFill>
        <p:spPr>
          <a:xfrm>
            <a:off x="275347" y="1842053"/>
            <a:ext cx="3345464" cy="2564855"/>
          </a:xfrm>
          <a:prstGeom prst="rect">
            <a:avLst/>
          </a:prstGeom>
        </p:spPr>
      </p:pic>
    </p:spTree>
    <p:extLst>
      <p:ext uri="{BB962C8B-B14F-4D97-AF65-F5344CB8AC3E}">
        <p14:creationId xmlns:p14="http://schemas.microsoft.com/office/powerpoint/2010/main" val="1070386917"/>
      </p:ext>
    </p:extLst>
  </p:cSld>
  <p:clrMapOvr>
    <a:masterClrMapping/>
  </p:clrMapOvr>
</p:sld>
</file>

<file path=ppt/theme/theme1.xml><?xml version="1.0" encoding="utf-8"?>
<a:theme xmlns:a="http://schemas.openxmlformats.org/drawingml/2006/main" name="Retrospección">
  <a:themeElements>
    <a:clrScheme name="Retrospección">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ció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463</TotalTime>
  <Words>308</Words>
  <Application>Microsoft Office PowerPoint</Application>
  <PresentationFormat>Panorámica</PresentationFormat>
  <Paragraphs>4</Paragraphs>
  <Slides>3</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vt:i4>
      </vt:variant>
    </vt:vector>
  </HeadingPairs>
  <TitlesOfParts>
    <vt:vector size="7" baseType="lpstr">
      <vt:lpstr>Arial</vt:lpstr>
      <vt:lpstr>Calibri</vt:lpstr>
      <vt:lpstr>Calibri Light</vt:lpstr>
      <vt:lpstr>Retrospección</vt:lpstr>
      <vt:lpstr>Presentación de PowerPoint</vt:lpstr>
      <vt:lpstr>     El apoyo a los talleristas potencializa sus conocimientos, aprendemos del intercambio de saberes y experiencias, todo esto sirve para atender y entender las necesidades del usuario, haciendo el mismo ejercicio de valorar aprendizajes, desempeños, habilidades y aciertos.  Nuestra misión implica plasmar en un documento el orden y las características a desarrollar en este curso, para que el tallerista lo realice frente al grupo.      Con los conocimientos adquiridos por experiencia podemos hacer propuestas para enriquecer  el temario, orientar en los procesos de enseñanza, formular material de apoyo, hacer revisions e instrumentos de evaluación.  </vt:lpstr>
      <vt:lpstr>Sirviendo en los procesos para mejorar la práctica educativa, implementando y generando estrategias al curso del taller, retroalimentado las necesidades de los y las talleristas en servicio. para asegurar la calidad en el servicio educativo que se ofrece. En primer lugar se debe fortalecer las competencias del personal mediante la detención de fortalezas y aspectos a mejorar en su quehacer educativo por medio de evaluaciones de desempeño, y en segundo lugar con la puesta en práctica de distintas acciones de formación.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Ana Vázquez</dc:creator>
  <cp:lastModifiedBy>LITL TLL</cp:lastModifiedBy>
  <cp:revision>17</cp:revision>
  <dcterms:created xsi:type="dcterms:W3CDTF">2021-06-12T02:03:24Z</dcterms:created>
  <dcterms:modified xsi:type="dcterms:W3CDTF">2021-06-14T16:23:58Z</dcterms:modified>
</cp:coreProperties>
</file>