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8" r:id="rId3"/>
    <p:sldId id="256" r:id="rId4"/>
    <p:sldId id="257" r:id="rId5"/>
    <p:sldId id="259" r:id="rId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0811A98A-D894-4EB9-84A6-3DA4F3CD79A5}" type="datetimeFigureOut">
              <a:rPr lang="es-MX" smtClean="0"/>
              <a:t>02/08/2020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2701696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0811A98A-D894-4EB9-84A6-3DA4F3CD79A5}" type="datetimeFigureOut">
              <a:rPr lang="es-MX" smtClean="0"/>
              <a:t>02/08/2020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3057699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0811A98A-D894-4EB9-84A6-3DA4F3CD79A5}" type="datetimeFigureOut">
              <a:rPr lang="es-MX" smtClean="0"/>
              <a:t>02/08/2020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290848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0811A98A-D894-4EB9-84A6-3DA4F3CD79A5}" type="datetimeFigureOut">
              <a:rPr lang="es-MX" smtClean="0"/>
              <a:t>02/08/2020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671982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0811A98A-D894-4EB9-84A6-3DA4F3CD79A5}" type="datetimeFigureOut">
              <a:rPr lang="es-MX" smtClean="0"/>
              <a:t>02/08/2020</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26026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0811A98A-D894-4EB9-84A6-3DA4F3CD79A5}" type="datetimeFigureOut">
              <a:rPr lang="es-MX" smtClean="0"/>
              <a:t>02/08/2020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558381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0811A98A-D894-4EB9-84A6-3DA4F3CD79A5}" type="datetimeFigureOut">
              <a:rPr lang="es-MX" smtClean="0"/>
              <a:t>02/08/2020</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2349432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0811A98A-D894-4EB9-84A6-3DA4F3CD79A5}" type="datetimeFigureOut">
              <a:rPr lang="es-MX" smtClean="0"/>
              <a:t>02/08/2020</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4020359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811A98A-D894-4EB9-84A6-3DA4F3CD79A5}" type="datetimeFigureOut">
              <a:rPr lang="es-MX" smtClean="0"/>
              <a:t>02/08/2020</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1648612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811A98A-D894-4EB9-84A6-3DA4F3CD79A5}" type="datetimeFigureOut">
              <a:rPr lang="es-MX" smtClean="0"/>
              <a:t>02/08/2020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4186329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811A98A-D894-4EB9-84A6-3DA4F3CD79A5}" type="datetimeFigureOut">
              <a:rPr lang="es-MX" smtClean="0"/>
              <a:t>02/08/2020</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DEBA7D8-5154-4838-8F97-778CA35CC26C}" type="slidenum">
              <a:rPr lang="es-MX" smtClean="0"/>
              <a:t>‹Nº›</a:t>
            </a:fld>
            <a:endParaRPr lang="es-MX"/>
          </a:p>
        </p:txBody>
      </p:sp>
    </p:spTree>
    <p:extLst>
      <p:ext uri="{BB962C8B-B14F-4D97-AF65-F5344CB8AC3E}">
        <p14:creationId xmlns:p14="http://schemas.microsoft.com/office/powerpoint/2010/main" val="1479806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11A98A-D894-4EB9-84A6-3DA4F3CD79A5}" type="datetimeFigureOut">
              <a:rPr lang="es-MX" smtClean="0"/>
              <a:t>02/08/2020</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BA7D8-5154-4838-8F97-778CA35CC26C}" type="slidenum">
              <a:rPr lang="es-MX" smtClean="0"/>
              <a:t>‹Nº›</a:t>
            </a:fld>
            <a:endParaRPr lang="es-MX"/>
          </a:p>
        </p:txBody>
      </p:sp>
    </p:spTree>
    <p:extLst>
      <p:ext uri="{BB962C8B-B14F-4D97-AF65-F5344CB8AC3E}">
        <p14:creationId xmlns:p14="http://schemas.microsoft.com/office/powerpoint/2010/main" val="3012310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53543" y="257577"/>
            <a:ext cx="9144000" cy="1221592"/>
          </a:xfrm>
        </p:spPr>
        <p:txBody>
          <a:bodyPr/>
          <a:lstStyle/>
          <a:p>
            <a:r>
              <a:rPr lang="es-MX" dirty="0" smtClean="0"/>
              <a:t>Cortes en ángulos </a:t>
            </a:r>
            <a:endParaRPr lang="es-MX" dirty="0"/>
          </a:p>
        </p:txBody>
      </p:sp>
      <p:sp>
        <p:nvSpPr>
          <p:cNvPr id="3" name="Subtítulo 2"/>
          <p:cNvSpPr>
            <a:spLocks noGrp="1"/>
          </p:cNvSpPr>
          <p:nvPr>
            <p:ph type="subTitle" idx="1"/>
          </p:nvPr>
        </p:nvSpPr>
        <p:spPr>
          <a:xfrm>
            <a:off x="205157" y="1464389"/>
            <a:ext cx="5701048" cy="5269605"/>
          </a:xfrm>
        </p:spPr>
        <p:txBody>
          <a:bodyPr>
            <a:normAutofit fontScale="92500" lnSpcReduction="20000"/>
          </a:bodyPr>
          <a:lstStyle/>
          <a:p>
            <a:pPr algn="l"/>
            <a:r>
              <a:rPr lang="es-MX" dirty="0" smtClean="0"/>
              <a:t>Para cualquier corte en ángulo es importante el correcto marcaje.</a:t>
            </a:r>
          </a:p>
          <a:p>
            <a:pPr algn="l"/>
            <a:r>
              <a:rPr lang="es-MX" dirty="0" smtClean="0"/>
              <a:t>Se debe medir con exactitud, de preferencia con el mismo equipo en el traspaso de medidas. </a:t>
            </a:r>
          </a:p>
          <a:p>
            <a:pPr algn="l"/>
            <a:r>
              <a:rPr lang="es-MX" dirty="0" smtClean="0"/>
              <a:t>Se debe considerar la  perdida de material por los cortes.</a:t>
            </a:r>
          </a:p>
          <a:p>
            <a:pPr algn="l"/>
            <a:r>
              <a:rPr lang="es-MX" dirty="0" smtClean="0"/>
              <a:t>La línea de marcaje debe estar dentro del material a utilizar.</a:t>
            </a:r>
          </a:p>
          <a:p>
            <a:pPr algn="l"/>
            <a:r>
              <a:rPr lang="es-MX" dirty="0" smtClean="0"/>
              <a:t>Las herramientas de medición que son mas útiles en este proceso son:</a:t>
            </a:r>
          </a:p>
          <a:p>
            <a:pPr algn="l"/>
            <a:endParaRPr lang="es-MX" dirty="0" smtClean="0"/>
          </a:p>
          <a:p>
            <a:pPr algn="l"/>
            <a:r>
              <a:rPr lang="es-MX" dirty="0" err="1" smtClean="0"/>
              <a:t>Escudras</a:t>
            </a:r>
            <a:r>
              <a:rPr lang="es-MX" dirty="0" smtClean="0"/>
              <a:t>.</a:t>
            </a:r>
          </a:p>
          <a:p>
            <a:pPr algn="l"/>
            <a:r>
              <a:rPr lang="es-MX" dirty="0" smtClean="0"/>
              <a:t>Trasportador.</a:t>
            </a:r>
          </a:p>
          <a:p>
            <a:pPr algn="l"/>
            <a:r>
              <a:rPr lang="es-MX" dirty="0" smtClean="0"/>
              <a:t>Compas.</a:t>
            </a:r>
          </a:p>
          <a:p>
            <a:pPr algn="l"/>
            <a:r>
              <a:rPr lang="es-MX" dirty="0" err="1" smtClean="0"/>
              <a:t>Flexometro</a:t>
            </a:r>
            <a:r>
              <a:rPr lang="es-MX" dirty="0" smtClean="0"/>
              <a:t>.</a:t>
            </a:r>
          </a:p>
          <a:p>
            <a:pPr algn="l"/>
            <a:r>
              <a:rPr lang="es-MX" dirty="0" err="1" smtClean="0"/>
              <a:t>Bernier</a:t>
            </a:r>
            <a:r>
              <a:rPr lang="es-MX" dirty="0"/>
              <a:t>.</a:t>
            </a:r>
            <a:r>
              <a:rPr lang="es-MX" dirty="0" smtClean="0"/>
              <a:t>  </a:t>
            </a:r>
            <a:endParaRPr lang="es-MX"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0344" y="1588395"/>
            <a:ext cx="2314575" cy="1981200"/>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1337" y="257577"/>
            <a:ext cx="2619375" cy="1743075"/>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4919" y="4461580"/>
            <a:ext cx="2143125" cy="2133600"/>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3791" y="4613980"/>
            <a:ext cx="1981200" cy="1981200"/>
          </a:xfrm>
          <a:prstGeom prst="rect">
            <a:avLst/>
          </a:prstGeom>
        </p:spPr>
      </p:pic>
      <p:pic>
        <p:nvPicPr>
          <p:cNvPr id="10" name="Imagen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93197" y="2775655"/>
            <a:ext cx="2705100" cy="1685925"/>
          </a:xfrm>
          <a:prstGeom prst="rect">
            <a:avLst/>
          </a:prstGeom>
        </p:spPr>
      </p:pic>
      <p:pic>
        <p:nvPicPr>
          <p:cNvPr id="11" name="Imagen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78972" y="4590869"/>
            <a:ext cx="2143125" cy="2143125"/>
          </a:xfrm>
          <a:prstGeom prst="rect">
            <a:avLst/>
          </a:prstGeom>
        </p:spPr>
      </p:pic>
    </p:spTree>
    <p:extLst>
      <p:ext uri="{BB962C8B-B14F-4D97-AF65-F5344CB8AC3E}">
        <p14:creationId xmlns:p14="http://schemas.microsoft.com/office/powerpoint/2010/main" val="1995772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976020"/>
          </a:xfrm>
        </p:spPr>
        <p:txBody>
          <a:bodyPr/>
          <a:lstStyle/>
          <a:p>
            <a:pPr algn="ctr"/>
            <a:r>
              <a:rPr lang="es-MX" dirty="0" smtClean="0"/>
              <a:t>Tipos de arcos </a:t>
            </a:r>
            <a:endParaRPr lang="es-MX" dirty="0"/>
          </a:p>
        </p:txBody>
      </p:sp>
      <p:pic>
        <p:nvPicPr>
          <p:cNvPr id="9" name="Marcador de contenido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9318" y="2470812"/>
            <a:ext cx="4268609" cy="3065488"/>
          </a:xfr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4483" y="2470812"/>
            <a:ext cx="4386615" cy="3150233"/>
          </a:xfrm>
          <a:prstGeom prst="rect">
            <a:avLst/>
          </a:prstGeom>
        </p:spPr>
      </p:pic>
      <p:sp>
        <p:nvSpPr>
          <p:cNvPr id="11" name="CuadroTexto 10"/>
          <p:cNvSpPr txBox="1"/>
          <p:nvPr/>
        </p:nvSpPr>
        <p:spPr>
          <a:xfrm>
            <a:off x="838200" y="1593649"/>
            <a:ext cx="10585142" cy="1754326"/>
          </a:xfrm>
          <a:prstGeom prst="rect">
            <a:avLst/>
          </a:prstGeom>
          <a:noFill/>
        </p:spPr>
        <p:txBody>
          <a:bodyPr wrap="none" rtlCol="0">
            <a:spAutoFit/>
          </a:bodyPr>
          <a:lstStyle/>
          <a:p>
            <a:r>
              <a:rPr lang="es-MX" dirty="0"/>
              <a:t>Deben tener un cuerpo rígido, un mango cómodo y capacidad de orientar la hoja en varios ángulos</a:t>
            </a:r>
            <a:r>
              <a:rPr lang="es-MX" dirty="0" smtClean="0"/>
              <a:t>.</a:t>
            </a:r>
          </a:p>
          <a:p>
            <a:r>
              <a:rPr lang="es-MX" dirty="0" smtClean="0"/>
              <a:t>Puede ser muy simples y económicos o mas fuertes y resistentes. El cuerpo puede ser de perfil plano o tubular </a:t>
            </a:r>
          </a:p>
          <a:p>
            <a:r>
              <a:rPr lang="es-MX" dirty="0" smtClean="0"/>
              <a:t>O de mango cerrado o abierto.</a:t>
            </a:r>
          </a:p>
          <a:p>
            <a:endParaRPr lang="es-MX" dirty="0" smtClean="0"/>
          </a:p>
          <a:p>
            <a:endParaRPr lang="es-MX" dirty="0"/>
          </a:p>
          <a:p>
            <a:endParaRPr lang="es-MX" dirty="0"/>
          </a:p>
        </p:txBody>
      </p:sp>
      <p:sp>
        <p:nvSpPr>
          <p:cNvPr id="12" name="CuadroTexto 11"/>
          <p:cNvSpPr txBox="1"/>
          <p:nvPr/>
        </p:nvSpPr>
        <p:spPr>
          <a:xfrm>
            <a:off x="7613013" y="4598318"/>
            <a:ext cx="3529556" cy="923330"/>
          </a:xfrm>
          <a:prstGeom prst="rect">
            <a:avLst/>
          </a:prstGeom>
          <a:noFill/>
        </p:spPr>
        <p:txBody>
          <a:bodyPr wrap="none" rtlCol="0">
            <a:spAutoFit/>
          </a:bodyPr>
          <a:lstStyle/>
          <a:p>
            <a:endParaRPr lang="es-MX" dirty="0"/>
          </a:p>
          <a:p>
            <a:r>
              <a:rPr lang="es-MX" dirty="0" smtClean="0"/>
              <a:t>Pueden </a:t>
            </a:r>
            <a:r>
              <a:rPr lang="es-MX" dirty="0"/>
              <a:t>regularse de 8", 10" o 12".  </a:t>
            </a:r>
            <a:endParaRPr lang="es-MX" dirty="0" smtClean="0"/>
          </a:p>
          <a:p>
            <a:r>
              <a:rPr lang="es-MX" dirty="0" smtClean="0"/>
              <a:t> </a:t>
            </a:r>
            <a:endParaRPr lang="es-MX" dirty="0"/>
          </a:p>
        </p:txBody>
      </p:sp>
      <p:sp>
        <p:nvSpPr>
          <p:cNvPr id="13" name="CuadroTexto 12"/>
          <p:cNvSpPr txBox="1"/>
          <p:nvPr/>
        </p:nvSpPr>
        <p:spPr>
          <a:xfrm>
            <a:off x="797848" y="4925915"/>
            <a:ext cx="4032451" cy="923330"/>
          </a:xfrm>
          <a:prstGeom prst="rect">
            <a:avLst/>
          </a:prstGeom>
          <a:noFill/>
        </p:spPr>
        <p:txBody>
          <a:bodyPr wrap="none" rtlCol="0">
            <a:spAutoFit/>
          </a:bodyPr>
          <a:lstStyle/>
          <a:p>
            <a:r>
              <a:rPr lang="es-MX" dirty="0" smtClean="0"/>
              <a:t>Puede colocarse </a:t>
            </a:r>
            <a:r>
              <a:rPr lang="es-MX" dirty="0"/>
              <a:t>un solo tamaño de hoja</a:t>
            </a:r>
            <a:r>
              <a:rPr lang="es-MX" dirty="0" smtClean="0"/>
              <a:t>,</a:t>
            </a:r>
          </a:p>
          <a:p>
            <a:r>
              <a:rPr lang="es-MX" dirty="0" smtClean="0"/>
              <a:t> regularmente </a:t>
            </a:r>
            <a:r>
              <a:rPr lang="es-MX" dirty="0"/>
              <a:t>de 12". </a:t>
            </a:r>
            <a:endParaRPr lang="es-MX" dirty="0" smtClean="0"/>
          </a:p>
          <a:p>
            <a:r>
              <a:rPr lang="es-MX" dirty="0" smtClean="0"/>
              <a:t> </a:t>
            </a:r>
            <a:endParaRPr lang="es-MX" dirty="0"/>
          </a:p>
        </p:txBody>
      </p:sp>
    </p:spTree>
    <p:extLst>
      <p:ext uri="{BB962C8B-B14F-4D97-AF65-F5344CB8AC3E}">
        <p14:creationId xmlns:p14="http://schemas.microsoft.com/office/powerpoint/2010/main" val="1972149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92181" y="437882"/>
            <a:ext cx="9144000" cy="934188"/>
          </a:xfrm>
        </p:spPr>
        <p:txBody>
          <a:bodyPr/>
          <a:lstStyle/>
          <a:p>
            <a:r>
              <a:rPr lang="es-MX" dirty="0" smtClean="0"/>
              <a:t>Corte con segueta </a:t>
            </a:r>
            <a:endParaRPr lang="es-MX"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672590" y="2350260"/>
            <a:ext cx="5527182" cy="3067586"/>
          </a:xfrm>
          <a:prstGeom prst="rect">
            <a:avLst/>
          </a:prstGeom>
        </p:spPr>
      </p:pic>
      <p:sp>
        <p:nvSpPr>
          <p:cNvPr id="5" name="CuadroTexto 4"/>
          <p:cNvSpPr txBox="1"/>
          <p:nvPr/>
        </p:nvSpPr>
        <p:spPr>
          <a:xfrm>
            <a:off x="566670" y="1391858"/>
            <a:ext cx="8756614" cy="5016758"/>
          </a:xfrm>
          <a:prstGeom prst="rect">
            <a:avLst/>
          </a:prstGeom>
          <a:noFill/>
        </p:spPr>
        <p:txBody>
          <a:bodyPr wrap="square" rtlCol="0">
            <a:spAutoFit/>
          </a:bodyPr>
          <a:lstStyle/>
          <a:p>
            <a:r>
              <a:rPr lang="es-MX" sz="1600" dirty="0" smtClean="0"/>
              <a:t>Las hoja de sierra:</a:t>
            </a:r>
          </a:p>
          <a:p>
            <a:r>
              <a:rPr lang="es-MX" sz="1600" dirty="0" smtClean="0"/>
              <a:t>a)    Es de acero de medio carbono o aleado.</a:t>
            </a:r>
          </a:p>
          <a:p>
            <a:pPr marL="342900" indent="-342900">
              <a:buAutoNum type="alphaLcParenR" startAt="2"/>
            </a:pPr>
            <a:r>
              <a:rPr lang="es-MX" sz="1600" dirty="0" smtClean="0"/>
              <a:t> los dientes están templados por lo que se desprenden con  facilidad si no se usa la sierra correctamente.</a:t>
            </a:r>
          </a:p>
          <a:p>
            <a:pPr marL="342900" indent="-342900">
              <a:buAutoNum type="alphaLcParenR" startAt="3"/>
            </a:pPr>
            <a:r>
              <a:rPr lang="es-MX" sz="1600" dirty="0" smtClean="0"/>
              <a:t>Puede tener 14,16,18,24 y 32 dientes por </a:t>
            </a:r>
            <a:r>
              <a:rPr lang="es-MX" sz="1600" dirty="0" smtClean="0"/>
              <a:t>pulgada.</a:t>
            </a:r>
            <a:endParaRPr lang="es-MX" sz="1600" dirty="0" smtClean="0"/>
          </a:p>
          <a:p>
            <a:pPr marL="342900" indent="-342900">
              <a:buAutoNum type="alphaLcParenR" startAt="3"/>
            </a:pPr>
            <a:r>
              <a:rPr lang="es-MX" sz="1600" dirty="0" smtClean="0"/>
              <a:t>Los dientes están doblados alternadamente de izquierda a </a:t>
            </a:r>
            <a:r>
              <a:rPr lang="es-MX" sz="1600" dirty="0" smtClean="0"/>
              <a:t>derecha, para </a:t>
            </a:r>
            <a:r>
              <a:rPr lang="es-MX" sz="1600" dirty="0" smtClean="0"/>
              <a:t>que el surco sea más </a:t>
            </a:r>
            <a:r>
              <a:rPr lang="es-MX" sz="1600" dirty="0" smtClean="0"/>
              <a:t>ancho</a:t>
            </a:r>
          </a:p>
          <a:p>
            <a:r>
              <a:rPr lang="es-MX" sz="1600" dirty="0" smtClean="0"/>
              <a:t> </a:t>
            </a:r>
            <a:r>
              <a:rPr lang="es-MX" sz="1600" dirty="0" smtClean="0"/>
              <a:t>que el espesor de la sierra</a:t>
            </a:r>
            <a:r>
              <a:rPr lang="es-MX" sz="1600" dirty="0" smtClean="0"/>
              <a:t>.</a:t>
            </a:r>
          </a:p>
          <a:p>
            <a:endParaRPr lang="es-MX" sz="1600" dirty="0" smtClean="0"/>
          </a:p>
          <a:p>
            <a:r>
              <a:rPr lang="es-MX" sz="1600" dirty="0" smtClean="0"/>
              <a:t>Para materiales blandos de 14 a 18 dientes. Para metales </a:t>
            </a:r>
            <a:r>
              <a:rPr lang="es-MX" sz="1600" dirty="0" smtClean="0"/>
              <a:t>duros o perfiles, </a:t>
            </a:r>
            <a:r>
              <a:rPr lang="es-MX" sz="1600" dirty="0" smtClean="0"/>
              <a:t>de 24 o 32 </a:t>
            </a:r>
            <a:r>
              <a:rPr lang="es-MX" sz="1600" dirty="0" smtClean="0"/>
              <a:t>dientes.</a:t>
            </a:r>
          </a:p>
          <a:p>
            <a:r>
              <a:rPr lang="es-MX" sz="1600" dirty="0" smtClean="0"/>
              <a:t>La </a:t>
            </a:r>
            <a:r>
              <a:rPr lang="es-MX" sz="1600" dirty="0" smtClean="0"/>
              <a:t>regla general es que haya siempre al menos tres dientes comprendidos en el espesor de la pieza.</a:t>
            </a:r>
          </a:p>
          <a:p>
            <a:r>
              <a:rPr lang="es-MX" sz="1600" dirty="0"/>
              <a:t>L</a:t>
            </a:r>
            <a:r>
              <a:rPr lang="es-MX" sz="1600" dirty="0" smtClean="0"/>
              <a:t>as primeras </a:t>
            </a:r>
            <a:r>
              <a:rPr lang="es-MX" sz="1600" dirty="0" smtClean="0"/>
              <a:t>pasadas </a:t>
            </a:r>
            <a:r>
              <a:rPr lang="es-MX" sz="1600" dirty="0" smtClean="0"/>
              <a:t>deben darse</a:t>
            </a:r>
            <a:r>
              <a:rPr lang="es-MX" sz="1600" dirty="0"/>
              <a:t> </a:t>
            </a:r>
            <a:r>
              <a:rPr lang="es-MX" sz="1600" dirty="0" smtClean="0"/>
              <a:t>con </a:t>
            </a:r>
            <a:r>
              <a:rPr lang="es-MX" sz="1600" dirty="0" smtClean="0"/>
              <a:t>presión </a:t>
            </a:r>
            <a:r>
              <a:rPr lang="es-MX" sz="1600" dirty="0" smtClean="0"/>
              <a:t>moderada y hacia delante, de </a:t>
            </a:r>
            <a:r>
              <a:rPr lang="es-MX" sz="1600" dirty="0" smtClean="0"/>
              <a:t>manera que la hoja trabaje en toda su </a:t>
            </a:r>
            <a:r>
              <a:rPr lang="es-MX" sz="1600" dirty="0" smtClean="0"/>
              <a:t>longitud.</a:t>
            </a:r>
          </a:p>
          <a:p>
            <a:endParaRPr lang="es-MX" sz="1600" dirty="0" smtClean="0"/>
          </a:p>
          <a:p>
            <a:r>
              <a:rPr lang="es-MX" sz="1600" dirty="0" smtClean="0"/>
              <a:t>Los </a:t>
            </a:r>
            <a:r>
              <a:rPr lang="es-MX" sz="1600" dirty="0" smtClean="0"/>
              <a:t>dientes </a:t>
            </a:r>
            <a:r>
              <a:rPr lang="es-MX" sz="1600" dirty="0"/>
              <a:t>y</a:t>
            </a:r>
            <a:r>
              <a:rPr lang="es-MX" sz="1600" dirty="0" smtClean="0"/>
              <a:t> la hoja </a:t>
            </a:r>
            <a:r>
              <a:rPr lang="es-MX" sz="1600" dirty="0" smtClean="0"/>
              <a:t>de </a:t>
            </a:r>
            <a:r>
              <a:rPr lang="es-MX" sz="1600" dirty="0" smtClean="0"/>
              <a:t>sierra pueden romperse </a:t>
            </a:r>
            <a:r>
              <a:rPr lang="es-MX" sz="1600" dirty="0" smtClean="0"/>
              <a:t>por las </a:t>
            </a:r>
            <a:r>
              <a:rPr lang="es-MX" sz="1600" dirty="0" smtClean="0"/>
              <a:t>estas</a:t>
            </a:r>
            <a:r>
              <a:rPr lang="es-MX" sz="1600" dirty="0" smtClean="0"/>
              <a:t> </a:t>
            </a:r>
            <a:r>
              <a:rPr lang="es-MX" sz="1600" dirty="0" smtClean="0"/>
              <a:t>causas</a:t>
            </a:r>
            <a:r>
              <a:rPr lang="es-MX" sz="1600" dirty="0" smtClean="0"/>
              <a:t>:</a:t>
            </a:r>
          </a:p>
          <a:p>
            <a:pPr marL="342900" indent="-342900">
              <a:buAutoNum type="alphaLcParenR"/>
            </a:pPr>
            <a:r>
              <a:rPr lang="es-MX" sz="1600" dirty="0" smtClean="0"/>
              <a:t>Por una equivocada </a:t>
            </a:r>
            <a:r>
              <a:rPr lang="es-MX" sz="1600" dirty="0" smtClean="0"/>
              <a:t>posición de la </a:t>
            </a:r>
            <a:r>
              <a:rPr lang="es-MX" sz="1600" dirty="0" smtClean="0"/>
              <a:t>hoja</a:t>
            </a:r>
          </a:p>
          <a:p>
            <a:pPr marL="342900" indent="-342900">
              <a:buAutoNum type="alphaLcParenR" startAt="2"/>
            </a:pPr>
            <a:r>
              <a:rPr lang="es-MX" sz="1600" dirty="0" smtClean="0"/>
              <a:t>presión excesiva </a:t>
            </a:r>
            <a:r>
              <a:rPr lang="es-MX" sz="1600" dirty="0" smtClean="0"/>
              <a:t>de </a:t>
            </a:r>
            <a:r>
              <a:rPr lang="es-MX" sz="1600" dirty="0" smtClean="0"/>
              <a:t>trabajo</a:t>
            </a:r>
          </a:p>
          <a:p>
            <a:pPr marL="342900" indent="-342900">
              <a:buAutoNum type="alphaLcParenR" startAt="2"/>
            </a:pPr>
            <a:r>
              <a:rPr lang="es-MX" sz="1600" dirty="0" smtClean="0"/>
              <a:t>cambiar </a:t>
            </a:r>
            <a:r>
              <a:rPr lang="es-MX" sz="1600" dirty="0" smtClean="0"/>
              <a:t>bruscamente la dirección de la sierra durante el </a:t>
            </a:r>
            <a:r>
              <a:rPr lang="es-MX" sz="1600" dirty="0" smtClean="0"/>
              <a:t>trabajo</a:t>
            </a:r>
          </a:p>
          <a:p>
            <a:pPr marL="342900" indent="-342900">
              <a:buAutoNum type="alphaLcParenR" startAt="2"/>
            </a:pPr>
            <a:r>
              <a:rPr lang="es-MX" sz="1600" dirty="0" smtClean="0"/>
              <a:t>excesiva </a:t>
            </a:r>
            <a:r>
              <a:rPr lang="es-MX" sz="1600" dirty="0" smtClean="0"/>
              <a:t>tensión de la hoja en el bastidor o </a:t>
            </a:r>
            <a:r>
              <a:rPr lang="es-MX" sz="1600" dirty="0" smtClean="0"/>
              <a:t>viceversa</a:t>
            </a:r>
          </a:p>
          <a:p>
            <a:pPr marL="342900" indent="-342900">
              <a:buAutoNum type="alphaLcParenR" startAt="2"/>
            </a:pPr>
            <a:r>
              <a:rPr lang="es-MX" sz="1600" dirty="0" smtClean="0"/>
              <a:t>si el arco no </a:t>
            </a:r>
            <a:r>
              <a:rPr lang="es-MX" sz="1600" dirty="0" smtClean="0"/>
              <a:t>se </a:t>
            </a:r>
            <a:r>
              <a:rPr lang="es-MX" sz="1600" dirty="0" smtClean="0"/>
              <a:t>sostiene firmemente </a:t>
            </a:r>
            <a:r>
              <a:rPr lang="es-MX" sz="1600" dirty="0" smtClean="0"/>
              <a:t>con la mano </a:t>
            </a:r>
            <a:r>
              <a:rPr lang="es-MX" sz="1600" dirty="0" smtClean="0"/>
              <a:t>diestra.</a:t>
            </a:r>
            <a:endParaRPr lang="es-MX" sz="1600" dirty="0"/>
          </a:p>
        </p:txBody>
      </p:sp>
    </p:spTree>
    <p:extLst>
      <p:ext uri="{BB962C8B-B14F-4D97-AF65-F5344CB8AC3E}">
        <p14:creationId xmlns:p14="http://schemas.microsoft.com/office/powerpoint/2010/main" val="966889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66771" y="929180"/>
            <a:ext cx="9144000" cy="410223"/>
          </a:xfrm>
        </p:spPr>
        <p:txBody>
          <a:bodyPr>
            <a:normAutofit fontScale="90000"/>
          </a:bodyPr>
          <a:lstStyle/>
          <a:p>
            <a:r>
              <a:rPr lang="es-MX" dirty="0" smtClean="0"/>
              <a:t>Corte con disco </a:t>
            </a:r>
            <a:endParaRPr lang="es-MX"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37" y="1519709"/>
            <a:ext cx="6473777" cy="4563222"/>
          </a:xfrm>
          <a:prstGeom prst="rect">
            <a:avLst/>
          </a:prstGeom>
        </p:spPr>
      </p:pic>
      <p:sp>
        <p:nvSpPr>
          <p:cNvPr id="3" name="Subtítulo 2"/>
          <p:cNvSpPr>
            <a:spLocks noGrp="1"/>
          </p:cNvSpPr>
          <p:nvPr>
            <p:ph type="subTitle" idx="1"/>
          </p:nvPr>
        </p:nvSpPr>
        <p:spPr>
          <a:xfrm>
            <a:off x="6383624" y="309093"/>
            <a:ext cx="5677488" cy="6392951"/>
          </a:xfrm>
        </p:spPr>
        <p:txBody>
          <a:bodyPr>
            <a:normAutofit fontScale="92500" lnSpcReduction="10000"/>
          </a:bodyPr>
          <a:lstStyle/>
          <a:p>
            <a:pPr algn="l"/>
            <a:r>
              <a:rPr lang="es-MX" dirty="0"/>
              <a:t>Los discos </a:t>
            </a:r>
            <a:r>
              <a:rPr lang="es-MX" dirty="0"/>
              <a:t>de corte generalmente está </a:t>
            </a:r>
            <a:r>
              <a:rPr lang="es-MX" dirty="0"/>
              <a:t>fabricados </a:t>
            </a:r>
            <a:r>
              <a:rPr lang="es-MX" dirty="0"/>
              <a:t>en óxido de aluminio (Corindón) y se </a:t>
            </a:r>
            <a:r>
              <a:rPr lang="es-MX" dirty="0"/>
              <a:t>caracterizan </a:t>
            </a:r>
            <a:r>
              <a:rPr lang="es-MX" dirty="0"/>
              <a:t>por ser </a:t>
            </a:r>
            <a:r>
              <a:rPr lang="es-MX" dirty="0"/>
              <a:t> </a:t>
            </a:r>
            <a:r>
              <a:rPr lang="es-MX" dirty="0"/>
              <a:t>muy </a:t>
            </a:r>
            <a:r>
              <a:rPr lang="es-MX" dirty="0"/>
              <a:t>finos pues garantizan </a:t>
            </a:r>
            <a:r>
              <a:rPr lang="es-MX" dirty="0"/>
              <a:t>un corte muy preciso de los </a:t>
            </a:r>
            <a:r>
              <a:rPr lang="es-MX" dirty="0"/>
              <a:t>metales, calientan menos la pieza, despiden menos chispas y vibran menos. </a:t>
            </a:r>
            <a:r>
              <a:rPr lang="es-MX" dirty="0"/>
              <a:t>S</a:t>
            </a:r>
            <a:r>
              <a:rPr lang="es-MX" dirty="0" smtClean="0"/>
              <a:t>in </a:t>
            </a:r>
            <a:r>
              <a:rPr lang="es-MX" dirty="0"/>
              <a:t>embargo tienen una vida útil muy corta porque su desgaste es muy rápido </a:t>
            </a:r>
            <a:r>
              <a:rPr lang="es-MX" dirty="0"/>
              <a:t>y son </a:t>
            </a:r>
            <a:r>
              <a:rPr lang="es-MX" dirty="0"/>
              <a:t>más delicados. </a:t>
            </a:r>
            <a:r>
              <a:rPr lang="es-MX" dirty="0"/>
              <a:t>Si se fuerza la postura, es fácil que se </a:t>
            </a:r>
            <a:r>
              <a:rPr lang="es-MX" dirty="0"/>
              <a:t>rompan.</a:t>
            </a:r>
          </a:p>
          <a:p>
            <a:pPr algn="l"/>
            <a:r>
              <a:rPr lang="es-MX" dirty="0"/>
              <a:t>T</a:t>
            </a:r>
            <a:r>
              <a:rPr lang="es-MX" dirty="0" smtClean="0"/>
              <a:t>ambién </a:t>
            </a:r>
            <a:r>
              <a:rPr lang="es-MX" dirty="0"/>
              <a:t>se usan los discos de corte </a:t>
            </a:r>
            <a:r>
              <a:rPr lang="es-MX" dirty="0" smtClean="0"/>
              <a:t>gruesos </a:t>
            </a:r>
            <a:r>
              <a:rPr lang="es-MX" dirty="0"/>
              <a:t>de </a:t>
            </a:r>
            <a:r>
              <a:rPr lang="es-MX" dirty="0"/>
              <a:t>3 </a:t>
            </a:r>
            <a:r>
              <a:rPr lang="es-MX" dirty="0"/>
              <a:t>mm que </a:t>
            </a:r>
            <a:r>
              <a:rPr lang="es-MX" dirty="0"/>
              <a:t>no se quiebran tan fácilmente</a:t>
            </a:r>
            <a:r>
              <a:rPr lang="es-MX" dirty="0"/>
              <a:t>. </a:t>
            </a:r>
          </a:p>
          <a:p>
            <a:pPr algn="l"/>
            <a:r>
              <a:rPr lang="es-MX" dirty="0"/>
              <a:t>hay dos tipos de disco de corte. Los </a:t>
            </a:r>
            <a:r>
              <a:rPr lang="es-MX" dirty="0"/>
              <a:t>planos, con 1 mm de espesor y los </a:t>
            </a:r>
            <a:r>
              <a:rPr lang="es-MX" dirty="0"/>
              <a:t>de centro </a:t>
            </a:r>
            <a:r>
              <a:rPr lang="es-MX" dirty="0"/>
              <a:t>hundido que </a:t>
            </a:r>
            <a:r>
              <a:rPr lang="es-MX" dirty="0"/>
              <a:t>tienen unos 2.5 </a:t>
            </a:r>
            <a:r>
              <a:rPr lang="es-MX" dirty="0" err="1"/>
              <a:t>mm.</a:t>
            </a:r>
            <a:endParaRPr lang="es-MX" dirty="0"/>
          </a:p>
          <a:p>
            <a:pPr algn="l"/>
            <a:r>
              <a:rPr lang="es-MX" dirty="0"/>
              <a:t>Los esmeriles </a:t>
            </a:r>
            <a:r>
              <a:rPr lang="es-MX" dirty="0"/>
              <a:t>grandes usan discos de 230 mm, mientras que </a:t>
            </a:r>
            <a:r>
              <a:rPr lang="es-MX" dirty="0"/>
              <a:t>los pequeños </a:t>
            </a:r>
            <a:r>
              <a:rPr lang="es-MX" dirty="0"/>
              <a:t>requieren discos de 115 mm de diámetro</a:t>
            </a:r>
            <a:r>
              <a:rPr lang="es-MX" dirty="0"/>
              <a:t>.</a:t>
            </a:r>
          </a:p>
          <a:p>
            <a:pPr algn="l"/>
            <a:r>
              <a:rPr lang="es-MX" dirty="0"/>
              <a:t> los discos delgados son para cortar y los gruesos para desbastar. Y no son intercambiables.</a:t>
            </a:r>
          </a:p>
          <a:p>
            <a:endParaRPr lang="es-MX" dirty="0"/>
          </a:p>
          <a:p>
            <a:endParaRPr lang="es-MX" dirty="0"/>
          </a:p>
        </p:txBody>
      </p:sp>
    </p:spTree>
    <p:extLst>
      <p:ext uri="{BB962C8B-B14F-4D97-AF65-F5344CB8AC3E}">
        <p14:creationId xmlns:p14="http://schemas.microsoft.com/office/powerpoint/2010/main" val="2737539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1752" y="914399"/>
            <a:ext cx="3110248" cy="3110248"/>
          </a:xfrm>
          <a:prstGeom prst="rect">
            <a:avLst/>
          </a:prstGeom>
        </p:spPr>
      </p:pic>
      <p:sp>
        <p:nvSpPr>
          <p:cNvPr id="3" name="Subtítulo 2"/>
          <p:cNvSpPr>
            <a:spLocks noGrp="1"/>
          </p:cNvSpPr>
          <p:nvPr>
            <p:ph type="subTitle" idx="1"/>
          </p:nvPr>
        </p:nvSpPr>
        <p:spPr>
          <a:xfrm>
            <a:off x="0" y="154546"/>
            <a:ext cx="9324304" cy="3683358"/>
          </a:xfrm>
        </p:spPr>
        <p:txBody>
          <a:bodyPr>
            <a:normAutofit fontScale="70000" lnSpcReduction="20000"/>
          </a:bodyPr>
          <a:lstStyle/>
          <a:p>
            <a:pPr fontAlgn="base"/>
            <a:r>
              <a:rPr lang="es-MX" sz="4600" dirty="0"/>
              <a:t>La importancia de revisar antes de usar.</a:t>
            </a:r>
          </a:p>
          <a:p>
            <a:pPr algn="l" fontAlgn="base"/>
            <a:endParaRPr lang="es-MX" dirty="0"/>
          </a:p>
          <a:p>
            <a:pPr algn="l" fontAlgn="base"/>
            <a:r>
              <a:rPr lang="es-MX" sz="2600" dirty="0"/>
              <a:t>Realizar una verificación visual para identificar los daños provocados por el transporte inadecuado. </a:t>
            </a:r>
            <a:r>
              <a:rPr lang="es-MX" sz="2600" dirty="0" smtClean="0"/>
              <a:t>Los </a:t>
            </a:r>
            <a:r>
              <a:rPr lang="es-MX" sz="2600" dirty="0"/>
              <a:t>discos se deben almacenar en posición horizontal en estantes planos. </a:t>
            </a:r>
          </a:p>
          <a:p>
            <a:pPr algn="l" fontAlgn="base"/>
            <a:r>
              <a:rPr lang="es-MX" sz="2600" dirty="0"/>
              <a:t>Verifique las RPM del disco y de la máquina. La rotación del eje, en ningún caso, debe exceder las RPM marcadas en el disco. </a:t>
            </a:r>
            <a:r>
              <a:rPr lang="es-MX" sz="2600" dirty="0"/>
              <a:t>En caso de dudas o desconocimiento de la rotación del eje, no monte del </a:t>
            </a:r>
            <a:r>
              <a:rPr lang="es-MX" sz="2600" dirty="0" smtClean="0"/>
              <a:t>disco.</a:t>
            </a:r>
          </a:p>
          <a:p>
            <a:pPr algn="l" fontAlgn="base"/>
            <a:r>
              <a:rPr lang="es-MX" sz="2600" dirty="0" smtClean="0"/>
              <a:t>Utilice </a:t>
            </a:r>
            <a:r>
              <a:rPr lang="es-MX" sz="2600" dirty="0"/>
              <a:t>siempre bridas originales proporcionadas por el fabricante de la máquina, estas deben poseer depresiones adecuadas y deben estar siempre limpias y planas</a:t>
            </a:r>
            <a:r>
              <a:rPr lang="es-MX" sz="2600" dirty="0" smtClean="0"/>
              <a:t>.</a:t>
            </a:r>
            <a:endParaRPr lang="es-MX" sz="2600" dirty="0"/>
          </a:p>
          <a:p>
            <a:pPr algn="l" fontAlgn="base"/>
            <a:r>
              <a:rPr lang="es-MX" sz="2600" dirty="0"/>
              <a:t>Para montar el disco, utilice siempre la llave original del equipo. Para fijarlo apriete solo lo necesario. Nunca utilice el martillo o cualquier otro tipo de herramienta para fijarlo. </a:t>
            </a:r>
            <a:r>
              <a:rPr lang="es-MX" sz="2600" dirty="0"/>
              <a:t>Al encender la máquina por primera vez, nunca se pare delante del disco y déjelo girar libremente durante un minuto antes de iniciar la operación. </a:t>
            </a:r>
            <a:r>
              <a:rPr lang="es-MX" sz="2600" dirty="0" smtClean="0"/>
              <a:t>Siempre </a:t>
            </a:r>
            <a:r>
              <a:rPr lang="es-MX" sz="2600" dirty="0"/>
              <a:t>utilice guardas de </a:t>
            </a:r>
            <a:r>
              <a:rPr lang="es-MX" sz="2600" dirty="0" smtClean="0"/>
              <a:t>protección.</a:t>
            </a:r>
            <a:endParaRPr lang="es-MX" sz="2600" dirty="0"/>
          </a:p>
        </p:txBody>
      </p:sp>
      <p:pic>
        <p:nvPicPr>
          <p:cNvPr id="5" name="Imagen 4"/>
          <p:cNvPicPr>
            <a:picLocks noChangeAspect="1"/>
          </p:cNvPicPr>
          <p:nvPr/>
        </p:nvPicPr>
        <p:blipFill rotWithShape="1">
          <a:blip r:embed="rId3" cstate="print">
            <a:extLst>
              <a:ext uri="{28A0092B-C50C-407E-A947-70E740481C1C}">
                <a14:useLocalDpi xmlns:a14="http://schemas.microsoft.com/office/drawing/2010/main" val="0"/>
              </a:ext>
            </a:extLst>
          </a:blip>
          <a:srcRect l="4865" r="6914"/>
          <a:stretch/>
        </p:blipFill>
        <p:spPr>
          <a:xfrm>
            <a:off x="5986699" y="4159876"/>
            <a:ext cx="6205301" cy="2698124"/>
          </a:xfrm>
          <a:prstGeom prst="rect">
            <a:avLst/>
          </a:prstGeom>
        </p:spPr>
      </p:pic>
      <p:sp>
        <p:nvSpPr>
          <p:cNvPr id="6" name="CuadroTexto 5"/>
          <p:cNvSpPr txBox="1"/>
          <p:nvPr/>
        </p:nvSpPr>
        <p:spPr>
          <a:xfrm>
            <a:off x="0" y="3670479"/>
            <a:ext cx="5896547" cy="3416320"/>
          </a:xfrm>
          <a:prstGeom prst="rect">
            <a:avLst/>
          </a:prstGeom>
          <a:noFill/>
        </p:spPr>
        <p:txBody>
          <a:bodyPr wrap="square" rtlCol="0">
            <a:spAutoFit/>
          </a:bodyPr>
          <a:lstStyle/>
          <a:p>
            <a:pPr fontAlgn="base"/>
            <a:r>
              <a:rPr lang="es-MX" dirty="0"/>
              <a:t>Fije la pieza a trabajar para evitar las vibraciones que pueden generar riesgo de accidentes. Durante el corte debe aplicar una presión media y constante en un ángulo de 90°. No golpee el disco contra la pieza. </a:t>
            </a:r>
          </a:p>
          <a:p>
            <a:pPr fontAlgn="base"/>
            <a:r>
              <a:rPr lang="es-MX" dirty="0"/>
              <a:t>Utilice anteojos, protectores auditivos, mascarillas, guantes y peto. Con estos elementos de seguridad estarás protegido ante cualquier eventualidad que atente contra tu vida y de los demás.</a:t>
            </a:r>
          </a:p>
          <a:p>
            <a:pPr fontAlgn="base"/>
            <a:r>
              <a:rPr lang="es-MX" dirty="0"/>
              <a:t> No afile herramientas en la cara del disco. La malla es la garantía de seguridad del disco, si desgasta la tela, el disco se puede romper, no afile herramientas en el disco.</a:t>
            </a:r>
          </a:p>
          <a:p>
            <a:endParaRPr lang="es-MX" dirty="0"/>
          </a:p>
        </p:txBody>
      </p:sp>
    </p:spTree>
    <p:extLst>
      <p:ext uri="{BB962C8B-B14F-4D97-AF65-F5344CB8AC3E}">
        <p14:creationId xmlns:p14="http://schemas.microsoft.com/office/powerpoint/2010/main" val="328550179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631</Words>
  <Application>Microsoft Office PowerPoint</Application>
  <PresentationFormat>Panorámica</PresentationFormat>
  <Paragraphs>56</Paragraphs>
  <Slides>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vt:i4>
      </vt:variant>
    </vt:vector>
  </HeadingPairs>
  <TitlesOfParts>
    <vt:vector size="9" baseType="lpstr">
      <vt:lpstr>Arial</vt:lpstr>
      <vt:lpstr>Calibri</vt:lpstr>
      <vt:lpstr>Calibri Light</vt:lpstr>
      <vt:lpstr>Tema de Office</vt:lpstr>
      <vt:lpstr>Cortes en ángulos </vt:lpstr>
      <vt:lpstr>Tipos de arcos </vt:lpstr>
      <vt:lpstr>Corte con segueta </vt:lpstr>
      <vt:lpstr>Corte con disco </vt:lpstr>
      <vt:lpstr>Presentación de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Corte con cegueta</dc:title>
  <dc:creator>LITL TLL</dc:creator>
  <cp:lastModifiedBy>LITL TLL</cp:lastModifiedBy>
  <cp:revision>24</cp:revision>
  <dcterms:created xsi:type="dcterms:W3CDTF">2020-08-03T00:45:41Z</dcterms:created>
  <dcterms:modified xsi:type="dcterms:W3CDTF">2020-08-03T04:42:13Z</dcterms:modified>
</cp:coreProperties>
</file>