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0" roundtripDataSignature="AMtx7mjxS14sD4qWtR/2aJBfG8UAog5/2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0" Type="http://customschemas.google.com/relationships/presentationmetadata" Target="metadata"/><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1" name="Shape 11"/>
        <p:cNvGrpSpPr/>
        <p:nvPr/>
      </p:nvGrpSpPr>
      <p:grpSpPr>
        <a:xfrm>
          <a:off x="0" y="0"/>
          <a:ext cx="0" cy="0"/>
          <a:chOff x="0" y="0"/>
          <a:chExt cx="0" cy="0"/>
        </a:xfrm>
      </p:grpSpPr>
      <p:sp>
        <p:nvSpPr>
          <p:cNvPr id="12" name="Google Shape;12;p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68" name="Shape 68"/>
        <p:cNvGrpSpPr/>
        <p:nvPr/>
      </p:nvGrpSpPr>
      <p:grpSpPr>
        <a:xfrm>
          <a:off x="0" y="0"/>
          <a:ext cx="0" cy="0"/>
          <a:chOff x="0" y="0"/>
          <a:chExt cx="0" cy="0"/>
        </a:xfrm>
      </p:grpSpPr>
      <p:sp>
        <p:nvSpPr>
          <p:cNvPr id="69" name="Google Shape;69;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4" name="Shape 74"/>
        <p:cNvGrpSpPr/>
        <p:nvPr/>
      </p:nvGrpSpPr>
      <p:grpSpPr>
        <a:xfrm>
          <a:off x="0" y="0"/>
          <a:ext cx="0" cy="0"/>
          <a:chOff x="0" y="0"/>
          <a:chExt cx="0" cy="0"/>
        </a:xfrm>
      </p:grpSpPr>
      <p:sp>
        <p:nvSpPr>
          <p:cNvPr id="75" name="Google Shape;75;p1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7" name="Shape 17"/>
        <p:cNvGrpSpPr/>
        <p:nvPr/>
      </p:nvGrpSpPr>
      <p:grpSpPr>
        <a:xfrm>
          <a:off x="0" y="0"/>
          <a:ext cx="0" cy="0"/>
          <a:chOff x="0" y="0"/>
          <a:chExt cx="0" cy="0"/>
        </a:xfrm>
      </p:grpSpPr>
      <p:sp>
        <p:nvSpPr>
          <p:cNvPr id="18" name="Google Shape;18;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23" name="Shape 23"/>
        <p:cNvGrpSpPr/>
        <p:nvPr/>
      </p:nvGrpSpPr>
      <p:grpSpPr>
        <a:xfrm>
          <a:off x="0" y="0"/>
          <a:ext cx="0" cy="0"/>
          <a:chOff x="0" y="0"/>
          <a:chExt cx="0" cy="0"/>
        </a:xfrm>
      </p:grpSpPr>
      <p:sp>
        <p:nvSpPr>
          <p:cNvPr id="24" name="Google Shape;24;p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29" name="Shape 29"/>
        <p:cNvGrpSpPr/>
        <p:nvPr/>
      </p:nvGrpSpPr>
      <p:grpSpPr>
        <a:xfrm>
          <a:off x="0" y="0"/>
          <a:ext cx="0" cy="0"/>
          <a:chOff x="0" y="0"/>
          <a:chExt cx="0" cy="0"/>
        </a:xfrm>
      </p:grpSpPr>
      <p:sp>
        <p:nvSpPr>
          <p:cNvPr id="30" name="Google Shape;30;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36" name="Shape 36"/>
        <p:cNvGrpSpPr/>
        <p:nvPr/>
      </p:nvGrpSpPr>
      <p:grpSpPr>
        <a:xfrm>
          <a:off x="0" y="0"/>
          <a:ext cx="0" cy="0"/>
          <a:chOff x="0" y="0"/>
          <a:chExt cx="0" cy="0"/>
        </a:xfrm>
      </p:grpSpPr>
      <p:sp>
        <p:nvSpPr>
          <p:cNvPr id="37" name="Google Shape;37;p1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1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1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1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45" name="Shape 45"/>
        <p:cNvGrpSpPr/>
        <p:nvPr/>
      </p:nvGrpSpPr>
      <p:grpSpPr>
        <a:xfrm>
          <a:off x="0" y="0"/>
          <a:ext cx="0" cy="0"/>
          <a:chOff x="0" y="0"/>
          <a:chExt cx="0" cy="0"/>
        </a:xfrm>
      </p:grpSpPr>
      <p:sp>
        <p:nvSpPr>
          <p:cNvPr id="46" name="Google Shape;46;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50" name="Shape 50"/>
        <p:cNvGrpSpPr/>
        <p:nvPr/>
      </p:nvGrpSpPr>
      <p:grpSpPr>
        <a:xfrm>
          <a:off x="0" y="0"/>
          <a:ext cx="0" cy="0"/>
          <a:chOff x="0" y="0"/>
          <a:chExt cx="0" cy="0"/>
        </a:xfrm>
      </p:grpSpPr>
      <p:sp>
        <p:nvSpPr>
          <p:cNvPr id="51" name="Google Shape;5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4" name="Shape 54"/>
        <p:cNvGrpSpPr/>
        <p:nvPr/>
      </p:nvGrpSpPr>
      <p:grpSpPr>
        <a:xfrm>
          <a:off x="0" y="0"/>
          <a:ext cx="0" cy="0"/>
          <a:chOff x="0" y="0"/>
          <a:chExt cx="0" cy="0"/>
        </a:xfrm>
      </p:grpSpPr>
      <p:sp>
        <p:nvSpPr>
          <p:cNvPr id="55" name="Google Shape;55;p1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1" name="Shape 61"/>
        <p:cNvGrpSpPr/>
        <p:nvPr/>
      </p:nvGrpSpPr>
      <p:grpSpPr>
        <a:xfrm>
          <a:off x="0" y="0"/>
          <a:ext cx="0" cy="0"/>
          <a:chOff x="0" y="0"/>
          <a:chExt cx="0" cy="0"/>
        </a:xfrm>
      </p:grpSpPr>
      <p:sp>
        <p:nvSpPr>
          <p:cNvPr id="62" name="Google Shape;62;p1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5"/>
          <p:cNvSpPr/>
          <p:nvPr>
            <p:ph idx="2" type="pic"/>
          </p:nvPr>
        </p:nvSpPr>
        <p:spPr>
          <a:xfrm>
            <a:off x="5183188" y="987425"/>
            <a:ext cx="6172200" cy="4873625"/>
          </a:xfrm>
          <a:prstGeom prst="rect">
            <a:avLst/>
          </a:prstGeom>
          <a:noFill/>
          <a:ln>
            <a:noFill/>
          </a:ln>
        </p:spPr>
      </p:sp>
      <p:sp>
        <p:nvSpPr>
          <p:cNvPr id="64" name="Google Shape;64;p1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idx="1" type="subTitle"/>
          </p:nvPr>
        </p:nvSpPr>
        <p:spPr>
          <a:xfrm>
            <a:off x="1382332" y="511109"/>
            <a:ext cx="9144000" cy="763899"/>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s-MX"/>
              <a:t>El propósito de los aceros estructurales es regular las cargas de construcción y tolerar el peso que soportará.</a:t>
            </a:r>
            <a:endParaRPr/>
          </a:p>
        </p:txBody>
      </p:sp>
      <p:sp>
        <p:nvSpPr>
          <p:cNvPr id="85" name="Google Shape;85;p1"/>
          <p:cNvSpPr txBox="1"/>
          <p:nvPr/>
        </p:nvSpPr>
        <p:spPr>
          <a:xfrm>
            <a:off x="602133" y="2769891"/>
            <a:ext cx="4278027"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s-MX" sz="1800" u="none" cap="none" strike="noStrike">
                <a:solidFill>
                  <a:schemeClr val="dk1"/>
                </a:solidFill>
                <a:latin typeface="Calibri"/>
                <a:ea typeface="Calibri"/>
                <a:cs typeface="Calibri"/>
                <a:sym typeface="Calibri"/>
              </a:rPr>
              <a:t>Si bien los materiales tienen una rigidez intrínseca; el hierro posee la dureza y ductilidad necesaria, para prever una catástrofe producida por una concentración de tensiones puntuales. Entre las ventajas importantes de utilizar acero esta, conseguir una composición ligera en su estructura.</a:t>
            </a:r>
            <a:endParaRPr sz="1800">
              <a:solidFill>
                <a:schemeClr val="dk1"/>
              </a:solidFill>
              <a:latin typeface="Calibri"/>
              <a:ea typeface="Calibri"/>
              <a:cs typeface="Calibri"/>
              <a:sym typeface="Calibri"/>
            </a:endParaRPr>
          </a:p>
        </p:txBody>
      </p:sp>
      <p:pic>
        <p:nvPicPr>
          <p:cNvPr id="86" name="Google Shape;86;p1"/>
          <p:cNvPicPr preferRelativeResize="0"/>
          <p:nvPr/>
        </p:nvPicPr>
        <p:blipFill rotWithShape="1">
          <a:blip r:embed="rId3">
            <a:alphaModFix/>
          </a:blip>
          <a:srcRect b="0" l="0" r="0" t="0"/>
          <a:stretch/>
        </p:blipFill>
        <p:spPr>
          <a:xfrm>
            <a:off x="5281544" y="1902719"/>
            <a:ext cx="6316235" cy="378974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txBox="1"/>
          <p:nvPr>
            <p:ph idx="1" type="body"/>
          </p:nvPr>
        </p:nvSpPr>
        <p:spPr>
          <a:xfrm>
            <a:off x="427383" y="1640095"/>
            <a:ext cx="4583806" cy="239864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s-MX"/>
              <a:t>Si a esos atributos les sumamos la resistencia en función de la forma de su cuerpo; conseguiremos aumentar su capacidad de soporte. </a:t>
            </a:r>
            <a:endParaRPr/>
          </a:p>
        </p:txBody>
      </p:sp>
      <p:sp>
        <p:nvSpPr>
          <p:cNvPr id="92" name="Google Shape;92;p2"/>
          <p:cNvSpPr txBox="1"/>
          <p:nvPr/>
        </p:nvSpPr>
        <p:spPr>
          <a:xfrm>
            <a:off x="5147070" y="4595284"/>
            <a:ext cx="6660600" cy="13854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MX" sz="2800">
                <a:solidFill>
                  <a:schemeClr val="dk1"/>
                </a:solidFill>
                <a:latin typeface="Calibri"/>
                <a:ea typeface="Calibri"/>
                <a:cs typeface="Calibri"/>
                <a:sym typeface="Calibri"/>
              </a:rPr>
              <a:t>Un material con caras perpendiculares, tienen mayor resistencia que un macizo de forma simple. </a:t>
            </a:r>
            <a:endParaRPr sz="2800">
              <a:solidFill>
                <a:schemeClr val="dk1"/>
              </a:solidFill>
              <a:latin typeface="Calibri"/>
              <a:ea typeface="Calibri"/>
              <a:cs typeface="Calibri"/>
              <a:sym typeface="Calibri"/>
            </a:endParaRPr>
          </a:p>
        </p:txBody>
      </p:sp>
      <p:pic>
        <p:nvPicPr>
          <p:cNvPr id="93" name="Google Shape;93;p2"/>
          <p:cNvPicPr preferRelativeResize="0"/>
          <p:nvPr/>
        </p:nvPicPr>
        <p:blipFill rotWithShape="1">
          <a:blip r:embed="rId3">
            <a:alphaModFix/>
          </a:blip>
          <a:srcRect b="0" l="0" r="0" t="0"/>
          <a:stretch/>
        </p:blipFill>
        <p:spPr>
          <a:xfrm>
            <a:off x="5669238" y="616432"/>
            <a:ext cx="4614449" cy="3695236"/>
          </a:xfrm>
          <a:prstGeom prst="rect">
            <a:avLst/>
          </a:prstGeom>
          <a:noFill/>
          <a:ln>
            <a:noFill/>
          </a:ln>
        </p:spPr>
      </p:pic>
      <p:sp>
        <p:nvSpPr>
          <p:cNvPr id="94" name="Google Shape;94;p2"/>
          <p:cNvSpPr txBox="1"/>
          <p:nvPr/>
        </p:nvSpPr>
        <p:spPr>
          <a:xfrm>
            <a:off x="705679" y="5056949"/>
            <a:ext cx="346875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MX" sz="1800">
                <a:solidFill>
                  <a:schemeClr val="dk1"/>
                </a:solidFill>
                <a:latin typeface="Calibri"/>
                <a:ea typeface="Calibri"/>
                <a:cs typeface="Calibri"/>
                <a:sym typeface="Calibri"/>
              </a:rPr>
              <a:t>Recién comenzado el siglo XIX, Boulton y Watt  inventan la viga doble 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idx="1" type="body"/>
          </p:nvPr>
        </p:nvSpPr>
        <p:spPr>
          <a:xfrm>
            <a:off x="493643" y="712442"/>
            <a:ext cx="10515600" cy="1818723"/>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800"/>
              <a:buNone/>
            </a:pPr>
            <a:r>
              <a:rPr lang="es-MX"/>
              <a:t>Y sus cualidades aumentan al cerrar sus caras dejando un hueco en medio que contendrá el centro geométrico para soportar presión y peso. Entre mayor sea la distancia de las caras con el centro geométrico, mayor será el soporte. Sin importar que sea delgado el calibre de las caras.</a:t>
            </a:r>
            <a:endParaRPr/>
          </a:p>
        </p:txBody>
      </p:sp>
      <p:pic>
        <p:nvPicPr>
          <p:cNvPr id="100" name="Google Shape;100;p3"/>
          <p:cNvPicPr preferRelativeResize="0"/>
          <p:nvPr/>
        </p:nvPicPr>
        <p:blipFill rotWithShape="1">
          <a:blip r:embed="rId3">
            <a:alphaModFix/>
          </a:blip>
          <a:srcRect b="8765" l="0" r="0" t="0"/>
          <a:stretch/>
        </p:blipFill>
        <p:spPr>
          <a:xfrm>
            <a:off x="6718853" y="2703443"/>
            <a:ext cx="4024726" cy="3856383"/>
          </a:xfrm>
          <a:prstGeom prst="rect">
            <a:avLst/>
          </a:prstGeom>
          <a:noFill/>
          <a:ln>
            <a:noFill/>
          </a:ln>
        </p:spPr>
      </p:pic>
      <p:sp>
        <p:nvSpPr>
          <p:cNvPr id="101" name="Google Shape;101;p3"/>
          <p:cNvSpPr txBox="1"/>
          <p:nvPr/>
        </p:nvSpPr>
        <p:spPr>
          <a:xfrm>
            <a:off x="493643" y="2968486"/>
            <a:ext cx="6056242" cy="30469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s-MX" sz="2400">
                <a:solidFill>
                  <a:schemeClr val="dk1"/>
                </a:solidFill>
                <a:latin typeface="Calibri"/>
                <a:ea typeface="Calibri"/>
                <a:cs typeface="Calibri"/>
                <a:sym typeface="Calibri"/>
              </a:rPr>
              <a:t>La posición en la que se coloque un perfil también resolverá una mayor resistencia a la deflexión. Es recomendable colocar la cara de menor medida, paralela al punto de presión. Tomando en cuenta por supuesto la longitud de los puntos de apoyo. Entre menor sea la distancia de estos puntos; mayor será la rigidez.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4"/>
          <p:cNvSpPr txBox="1"/>
          <p:nvPr>
            <p:ph idx="1" type="body"/>
          </p:nvPr>
        </p:nvSpPr>
        <p:spPr>
          <a:xfrm>
            <a:off x="838200" y="397565"/>
            <a:ext cx="10515600" cy="57793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s-MX"/>
              <a:t>La cara frontal debe ser la de mayor tamaño, es importante, porque de hacer lo contrario la deflexión será considerablemente más evidente perdiendo rigidez y será una estructura poco o nada funcional.</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rPr lang="es-MX"/>
              <a:t>También en la longitud de los puntos de apoyo debemos considerar que entre mayor sea la distancia, disminuye potencialmente la rigidez necesaria para que la estructura sea útil. </a:t>
            </a:r>
            <a:endParaRPr/>
          </a:p>
        </p:txBody>
      </p:sp>
      <p:pic>
        <p:nvPicPr>
          <p:cNvPr id="107" name="Google Shape;107;p4"/>
          <p:cNvPicPr preferRelativeResize="0"/>
          <p:nvPr/>
        </p:nvPicPr>
        <p:blipFill rotWithShape="1">
          <a:blip r:embed="rId3">
            <a:alphaModFix/>
          </a:blip>
          <a:srcRect b="0" l="0" r="0" t="14755"/>
          <a:stretch/>
        </p:blipFill>
        <p:spPr>
          <a:xfrm>
            <a:off x="3660391" y="1722782"/>
            <a:ext cx="4871217" cy="276328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5"/>
          <p:cNvSpPr txBox="1"/>
          <p:nvPr>
            <p:ph idx="1" type="body"/>
          </p:nvPr>
        </p:nvSpPr>
        <p:spPr>
          <a:xfrm>
            <a:off x="284408" y="421828"/>
            <a:ext cx="11589913" cy="2836527"/>
          </a:xfrm>
          <a:prstGeom prst="rect">
            <a:avLst/>
          </a:prstGeom>
          <a:noFill/>
          <a:ln>
            <a:noFill/>
          </a:ln>
        </p:spPr>
        <p:txBody>
          <a:bodyPr anchorCtr="0" anchor="t" bIns="45700" lIns="91425" spcFirstLastPara="1" rIns="91425" wrap="square" tIns="45700">
            <a:normAutofit fontScale="62500" lnSpcReduction="20000"/>
          </a:bodyPr>
          <a:lstStyle/>
          <a:p>
            <a:pPr indent="0" lvl="0" marL="0" rtl="0" algn="l">
              <a:lnSpc>
                <a:spcPct val="90000"/>
              </a:lnSpc>
              <a:spcBef>
                <a:spcPts val="0"/>
              </a:spcBef>
              <a:spcAft>
                <a:spcPts val="0"/>
              </a:spcAft>
              <a:buClr>
                <a:schemeClr val="dk1"/>
              </a:buClr>
              <a:buSzPct val="100000"/>
              <a:buNone/>
            </a:pPr>
            <a:r>
              <a:rPr lang="es-MX"/>
              <a:t>Afortunadamente tenemos una gama de materiales de acero que va desde su aleación, la cantidad de carbono, variedad en calibres, formas estructurales y recubrimientos. </a:t>
            </a:r>
            <a:endParaRPr/>
          </a:p>
          <a:p>
            <a:pPr indent="0" lvl="0" marL="0" rtl="0" algn="l">
              <a:lnSpc>
                <a:spcPct val="90000"/>
              </a:lnSpc>
              <a:spcBef>
                <a:spcPts val="1000"/>
              </a:spcBef>
              <a:spcAft>
                <a:spcPts val="0"/>
              </a:spcAft>
              <a:buClr>
                <a:schemeClr val="dk1"/>
              </a:buClr>
              <a:buSzPct val="100000"/>
              <a:buNone/>
            </a:pPr>
            <a:r>
              <a:t/>
            </a:r>
            <a:endParaRPr/>
          </a:p>
          <a:p>
            <a:pPr indent="0" lvl="0" marL="0" rtl="0" algn="l">
              <a:lnSpc>
                <a:spcPct val="90000"/>
              </a:lnSpc>
              <a:spcBef>
                <a:spcPts val="1000"/>
              </a:spcBef>
              <a:spcAft>
                <a:spcPts val="0"/>
              </a:spcAft>
              <a:buClr>
                <a:schemeClr val="dk1"/>
              </a:buClr>
              <a:buSzPct val="100000"/>
              <a:buNone/>
            </a:pPr>
            <a:r>
              <a:rPr lang="es-MX"/>
              <a:t>El trabajo es seleccionar el material más idóneo para el proyecto a elaborar. </a:t>
            </a:r>
            <a:endParaRPr/>
          </a:p>
          <a:p>
            <a:pPr indent="0" lvl="0" marL="0" rtl="0" algn="l">
              <a:lnSpc>
                <a:spcPct val="90000"/>
              </a:lnSpc>
              <a:spcBef>
                <a:spcPts val="1000"/>
              </a:spcBef>
              <a:spcAft>
                <a:spcPts val="0"/>
              </a:spcAft>
              <a:buClr>
                <a:schemeClr val="dk1"/>
              </a:buClr>
              <a:buSzPct val="100000"/>
              <a:buNone/>
            </a:pPr>
            <a:r>
              <a:rPr lang="es-MX"/>
              <a:t>Ejemplo: </a:t>
            </a:r>
            <a:endParaRPr/>
          </a:p>
          <a:p>
            <a:pPr indent="-228600" lvl="0" marL="228600" rtl="0" algn="l">
              <a:lnSpc>
                <a:spcPct val="90000"/>
              </a:lnSpc>
              <a:spcBef>
                <a:spcPts val="1000"/>
              </a:spcBef>
              <a:spcAft>
                <a:spcPts val="0"/>
              </a:spcAft>
              <a:buClr>
                <a:schemeClr val="dk1"/>
              </a:buClr>
              <a:buSzPct val="100000"/>
              <a:buChar char="•"/>
            </a:pPr>
            <a:r>
              <a:rPr lang="es-MX"/>
              <a:t>Las estructuras abatibles funcionan mejor si son ligeras por lo que podemos ocupar calibres menores (20 o 18).</a:t>
            </a:r>
            <a:endParaRPr/>
          </a:p>
          <a:p>
            <a:pPr indent="-228600" lvl="0" marL="228600" rtl="0" algn="l">
              <a:lnSpc>
                <a:spcPct val="90000"/>
              </a:lnSpc>
              <a:spcBef>
                <a:spcPts val="1000"/>
              </a:spcBef>
              <a:spcAft>
                <a:spcPts val="0"/>
              </a:spcAft>
              <a:buClr>
                <a:schemeClr val="dk1"/>
              </a:buClr>
              <a:buSzPct val="100000"/>
              <a:buChar char="•"/>
            </a:pPr>
            <a:r>
              <a:rPr lang="es-MX"/>
              <a:t>Si son para intemperie son más eficaces los galvanizados.</a:t>
            </a:r>
            <a:endParaRPr/>
          </a:p>
          <a:p>
            <a:pPr indent="-228600" lvl="0" marL="228600" rtl="0" algn="l">
              <a:lnSpc>
                <a:spcPct val="90000"/>
              </a:lnSpc>
              <a:spcBef>
                <a:spcPts val="1000"/>
              </a:spcBef>
              <a:spcAft>
                <a:spcPts val="0"/>
              </a:spcAft>
              <a:buClr>
                <a:schemeClr val="dk1"/>
              </a:buClr>
              <a:buSzPct val="100000"/>
              <a:buChar char="•"/>
            </a:pPr>
            <a:r>
              <a:rPr lang="es-MX"/>
              <a:t>Para puertas y ventanas hay perfiles con diseños idóneos.</a:t>
            </a:r>
            <a:endParaRPr/>
          </a:p>
          <a:p>
            <a:pPr indent="-228600" lvl="0" marL="228600" rtl="0" algn="l">
              <a:lnSpc>
                <a:spcPct val="90000"/>
              </a:lnSpc>
              <a:spcBef>
                <a:spcPts val="1000"/>
              </a:spcBef>
              <a:spcAft>
                <a:spcPts val="0"/>
              </a:spcAft>
              <a:buClr>
                <a:schemeClr val="dk1"/>
              </a:buClr>
              <a:buSzPct val="100000"/>
              <a:buChar char="•"/>
            </a:pPr>
            <a:r>
              <a:rPr lang="es-MX"/>
              <a:t>Para soportar  mucho peso, podemos escoger entre perfiles de mayor volumen y menor calibre o viceversa.</a:t>
            </a:r>
            <a:endParaRPr/>
          </a:p>
        </p:txBody>
      </p:sp>
      <p:pic>
        <p:nvPicPr>
          <p:cNvPr id="113" name="Google Shape;113;p5"/>
          <p:cNvPicPr preferRelativeResize="0"/>
          <p:nvPr/>
        </p:nvPicPr>
        <p:blipFill rotWithShape="1">
          <a:blip r:embed="rId3">
            <a:alphaModFix/>
          </a:blip>
          <a:srcRect b="0" l="0" r="0" t="0"/>
          <a:stretch/>
        </p:blipFill>
        <p:spPr>
          <a:xfrm>
            <a:off x="3227478" y="3387144"/>
            <a:ext cx="4770637" cy="31746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2020-09-06T02:06:07Z</dcterms:created>
  <dc:creator>LITL TLL</dc:creator>
</cp:coreProperties>
</file>