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88" r:id="rId14"/>
    <p:sldId id="289" r:id="rId15"/>
    <p:sldId id="270" r:id="rId16"/>
    <p:sldId id="266" r:id="rId17"/>
    <p:sldId id="267" r:id="rId18"/>
    <p:sldId id="268" r:id="rId19"/>
    <p:sldId id="269" r:id="rId20"/>
    <p:sldId id="287" r:id="rId21"/>
    <p:sldId id="276" r:id="rId22"/>
    <p:sldId id="273" r:id="rId23"/>
    <p:sldId id="274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FFF"/>
    <a:srgbClr val="188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75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33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9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48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081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03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0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737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74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63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83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2BA4-2D82-49AF-9547-19B23F1D4DB8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9292-5373-4546-9C5C-65FAB6F0E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EBA020-51CE-46F6-8A12-FB71EA3DC5D7}"/>
              </a:ext>
            </a:extLst>
          </p:cNvPr>
          <p:cNvSpPr txBox="1"/>
          <p:nvPr/>
        </p:nvSpPr>
        <p:spPr>
          <a:xfrm>
            <a:off x="91440" y="756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Módulo 8. </a:t>
            </a:r>
            <a:r>
              <a:rPr lang="es-MX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Transistores BJT (Tres capas).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A6F640-3A6B-4434-BDF8-2D6242A4381F}"/>
              </a:ext>
            </a:extLst>
          </p:cNvPr>
          <p:cNvSpPr txBox="1"/>
          <p:nvPr/>
        </p:nvSpPr>
        <p:spPr>
          <a:xfrm>
            <a:off x="1002097" y="5023337"/>
            <a:ext cx="713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Objetivo.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</a:rPr>
              <a:t>El usuario conocerá las características electrónicas de los circuitos semiconductores de tres capas, aplicando una función particular, de acuerdo a la configuración  y polarización del dispositivo.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404AAB-C77A-4D94-92D6-96553DCE49DE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F89896-A6E4-469A-851B-896F7FE27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8" y="1310640"/>
            <a:ext cx="7139803" cy="37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7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4C2F00-2F56-4FBE-BF0C-A4B3343AE0EB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C5EF70-A17F-42B7-8E7B-3551BAB66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88"/>
            <a:ext cx="9144000" cy="5295824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A479922C-F406-462E-86B1-665371F1DCD2}"/>
              </a:ext>
            </a:extLst>
          </p:cNvPr>
          <p:cNvSpPr/>
          <p:nvPr/>
        </p:nvSpPr>
        <p:spPr>
          <a:xfrm>
            <a:off x="3560444" y="2566987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38652E9-5AB1-4902-91DA-3C87419E7C06}"/>
              </a:ext>
            </a:extLst>
          </p:cNvPr>
          <p:cNvSpPr/>
          <p:nvPr/>
        </p:nvSpPr>
        <p:spPr>
          <a:xfrm>
            <a:off x="3597304" y="2823527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BF273A9-863C-4264-8C8C-7EA69E6FE1B0}"/>
              </a:ext>
            </a:extLst>
          </p:cNvPr>
          <p:cNvSpPr/>
          <p:nvPr/>
        </p:nvSpPr>
        <p:spPr>
          <a:xfrm>
            <a:off x="3857624" y="2737167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A6D8D0B-540B-4360-AA39-4BA30838CE8E}"/>
              </a:ext>
            </a:extLst>
          </p:cNvPr>
          <p:cNvSpPr/>
          <p:nvPr/>
        </p:nvSpPr>
        <p:spPr>
          <a:xfrm>
            <a:off x="3857624" y="3110547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DA323A2-D08D-4552-9346-56D8C5CC38E2}"/>
              </a:ext>
            </a:extLst>
          </p:cNvPr>
          <p:cNvSpPr/>
          <p:nvPr/>
        </p:nvSpPr>
        <p:spPr>
          <a:xfrm>
            <a:off x="3103244" y="264509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27B441B-46D2-45E0-9387-EA8879A52454}"/>
              </a:ext>
            </a:extLst>
          </p:cNvPr>
          <p:cNvSpPr/>
          <p:nvPr/>
        </p:nvSpPr>
        <p:spPr>
          <a:xfrm>
            <a:off x="3474084" y="306292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05455F5-DB3C-4EF1-A377-D1D0FF76E94A}"/>
              </a:ext>
            </a:extLst>
          </p:cNvPr>
          <p:cNvSpPr/>
          <p:nvPr/>
        </p:nvSpPr>
        <p:spPr>
          <a:xfrm>
            <a:off x="3528044" y="332962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FF8B450-EF8B-4376-BF10-17C92ABCDEE4}"/>
              </a:ext>
            </a:extLst>
          </p:cNvPr>
          <p:cNvSpPr/>
          <p:nvPr/>
        </p:nvSpPr>
        <p:spPr>
          <a:xfrm>
            <a:off x="3857048" y="352266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8CD513DE-2077-453F-AC9F-87315E06831A}"/>
              </a:ext>
            </a:extLst>
          </p:cNvPr>
          <p:cNvSpPr/>
          <p:nvPr/>
        </p:nvSpPr>
        <p:spPr>
          <a:xfrm>
            <a:off x="4258944" y="3588066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8402031-5BAF-4B21-B402-B34D93EF8C37}"/>
              </a:ext>
            </a:extLst>
          </p:cNvPr>
          <p:cNvSpPr/>
          <p:nvPr/>
        </p:nvSpPr>
        <p:spPr>
          <a:xfrm>
            <a:off x="3418868" y="390112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4B349A4-934F-4197-8ADF-AD1099BFFF35}"/>
              </a:ext>
            </a:extLst>
          </p:cNvPr>
          <p:cNvSpPr/>
          <p:nvPr/>
        </p:nvSpPr>
        <p:spPr>
          <a:xfrm>
            <a:off x="3070844" y="3000056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10C67BD5-7708-479C-8F33-C05AEE31AB99}"/>
              </a:ext>
            </a:extLst>
          </p:cNvPr>
          <p:cNvSpPr/>
          <p:nvPr/>
        </p:nvSpPr>
        <p:spPr>
          <a:xfrm>
            <a:off x="2760344" y="2823527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FCFBC5EE-0D1F-474F-904D-DE10F3F75830}"/>
              </a:ext>
            </a:extLst>
          </p:cNvPr>
          <p:cNvSpPr/>
          <p:nvPr/>
        </p:nvSpPr>
        <p:spPr>
          <a:xfrm>
            <a:off x="2792744" y="3094353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01FA4F3-2BC1-405A-B4EB-54676FCBF205}"/>
              </a:ext>
            </a:extLst>
          </p:cNvPr>
          <p:cNvSpPr/>
          <p:nvPr/>
        </p:nvSpPr>
        <p:spPr>
          <a:xfrm>
            <a:off x="2653664" y="3350893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C29CE64B-1E27-4061-B5BA-88ED99880223}"/>
              </a:ext>
            </a:extLst>
          </p:cNvPr>
          <p:cNvSpPr/>
          <p:nvPr/>
        </p:nvSpPr>
        <p:spPr>
          <a:xfrm>
            <a:off x="3055914" y="3406138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5CBEA6A-1286-43E2-AB75-0121A3DBA1DB}"/>
              </a:ext>
            </a:extLst>
          </p:cNvPr>
          <p:cNvSpPr/>
          <p:nvPr/>
        </p:nvSpPr>
        <p:spPr>
          <a:xfrm>
            <a:off x="2693108" y="364839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8DA3B8F-3429-4643-BF0A-49B8342D7521}"/>
              </a:ext>
            </a:extLst>
          </p:cNvPr>
          <p:cNvSpPr/>
          <p:nvPr/>
        </p:nvSpPr>
        <p:spPr>
          <a:xfrm>
            <a:off x="3023514" y="3838256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550484E-B019-4A4A-9496-085E26AA9EEA}"/>
              </a:ext>
            </a:extLst>
          </p:cNvPr>
          <p:cNvSpPr/>
          <p:nvPr/>
        </p:nvSpPr>
        <p:spPr>
          <a:xfrm>
            <a:off x="2315844" y="3173412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1D61C473-7429-4A56-8CAC-9E55A447FD04}"/>
              </a:ext>
            </a:extLst>
          </p:cNvPr>
          <p:cNvSpPr/>
          <p:nvPr/>
        </p:nvSpPr>
        <p:spPr>
          <a:xfrm>
            <a:off x="2295568" y="2886392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BEBC858D-1656-4AA7-807C-5C96F5E03E3C}"/>
              </a:ext>
            </a:extLst>
          </p:cNvPr>
          <p:cNvSpPr/>
          <p:nvPr/>
        </p:nvSpPr>
        <p:spPr>
          <a:xfrm>
            <a:off x="4797424" y="235172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300DA49F-4A78-490F-96CB-F6A22990A9D1}"/>
              </a:ext>
            </a:extLst>
          </p:cNvPr>
          <p:cNvSpPr/>
          <p:nvPr/>
        </p:nvSpPr>
        <p:spPr>
          <a:xfrm>
            <a:off x="4732624" y="211804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992F7E3C-97CC-47F4-80AD-4F626417974B}"/>
              </a:ext>
            </a:extLst>
          </p:cNvPr>
          <p:cNvSpPr/>
          <p:nvPr/>
        </p:nvSpPr>
        <p:spPr>
          <a:xfrm>
            <a:off x="5229224" y="2288856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076D7AAA-B305-4745-8A2D-FC58877077D9}"/>
              </a:ext>
            </a:extLst>
          </p:cNvPr>
          <p:cNvSpPr/>
          <p:nvPr/>
        </p:nvSpPr>
        <p:spPr>
          <a:xfrm>
            <a:off x="5243844" y="2766059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5201D254-0F88-444B-8FFD-4CA5F3DB6F1B}"/>
              </a:ext>
            </a:extLst>
          </p:cNvPr>
          <p:cNvSpPr/>
          <p:nvPr/>
        </p:nvSpPr>
        <p:spPr>
          <a:xfrm>
            <a:off x="5140324" y="251174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BDD0ABDC-5AAE-4DD5-A044-4E2FDD62C349}"/>
              </a:ext>
            </a:extLst>
          </p:cNvPr>
          <p:cNvSpPr/>
          <p:nvPr/>
        </p:nvSpPr>
        <p:spPr>
          <a:xfrm>
            <a:off x="5518758" y="2580320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A3CF0671-4BC3-44A0-8CFB-5D55E895246C}"/>
              </a:ext>
            </a:extLst>
          </p:cNvPr>
          <p:cNvSpPr/>
          <p:nvPr/>
        </p:nvSpPr>
        <p:spPr>
          <a:xfrm>
            <a:off x="5164424" y="2078669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7FA6C691-998C-4EBB-AFA0-0B1EFD5B80E3}"/>
              </a:ext>
            </a:extLst>
          </p:cNvPr>
          <p:cNvSpPr/>
          <p:nvPr/>
        </p:nvSpPr>
        <p:spPr>
          <a:xfrm>
            <a:off x="5414644" y="190976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5204DEA7-468B-4FBB-945B-DCF75B2E1BEF}"/>
              </a:ext>
            </a:extLst>
          </p:cNvPr>
          <p:cNvSpPr/>
          <p:nvPr/>
        </p:nvSpPr>
        <p:spPr>
          <a:xfrm>
            <a:off x="5447044" y="2225991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E7FF6EF9-3446-4D9D-B988-C7D6E73D0324}"/>
              </a:ext>
            </a:extLst>
          </p:cNvPr>
          <p:cNvSpPr/>
          <p:nvPr/>
        </p:nvSpPr>
        <p:spPr>
          <a:xfrm>
            <a:off x="5815964" y="1862769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44497F96-2D60-429F-B226-5EDB19304EB7}"/>
              </a:ext>
            </a:extLst>
          </p:cNvPr>
          <p:cNvSpPr/>
          <p:nvPr/>
        </p:nvSpPr>
        <p:spPr>
          <a:xfrm>
            <a:off x="5907404" y="2078668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29EF2B87-6281-43E2-A0E5-E5A870D20470}"/>
              </a:ext>
            </a:extLst>
          </p:cNvPr>
          <p:cNvSpPr/>
          <p:nvPr/>
        </p:nvSpPr>
        <p:spPr>
          <a:xfrm>
            <a:off x="5815964" y="2273297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2C4ED686-9290-47D1-916C-129FD014B9EF}"/>
              </a:ext>
            </a:extLst>
          </p:cNvPr>
          <p:cNvSpPr/>
          <p:nvPr/>
        </p:nvSpPr>
        <p:spPr>
          <a:xfrm>
            <a:off x="6125844" y="1998659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5544D550-B6AE-47CC-B3D6-870A7E3CD323}"/>
              </a:ext>
            </a:extLst>
          </p:cNvPr>
          <p:cNvSpPr/>
          <p:nvPr/>
        </p:nvSpPr>
        <p:spPr>
          <a:xfrm>
            <a:off x="5939804" y="2527614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538A4852-182B-4115-9FA8-27E5CEBFCFC2}"/>
              </a:ext>
            </a:extLst>
          </p:cNvPr>
          <p:cNvSpPr/>
          <p:nvPr/>
        </p:nvSpPr>
        <p:spPr>
          <a:xfrm>
            <a:off x="5563858" y="2929885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1D8D58BE-81DA-42D3-8C78-EAD930C67AC2}"/>
              </a:ext>
            </a:extLst>
          </p:cNvPr>
          <p:cNvSpPr/>
          <p:nvPr/>
        </p:nvSpPr>
        <p:spPr>
          <a:xfrm>
            <a:off x="5951884" y="2992750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D741B385-6525-4A1F-AD96-7E82B73FF768}"/>
              </a:ext>
            </a:extLst>
          </p:cNvPr>
          <p:cNvSpPr/>
          <p:nvPr/>
        </p:nvSpPr>
        <p:spPr>
          <a:xfrm>
            <a:off x="6266208" y="2674297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0B7C4144-1C6F-437E-A69A-5EECF933E0BE}"/>
              </a:ext>
            </a:extLst>
          </p:cNvPr>
          <p:cNvSpPr/>
          <p:nvPr/>
        </p:nvSpPr>
        <p:spPr>
          <a:xfrm>
            <a:off x="6201408" y="2320602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84433E09-4E1B-4BB9-90FD-EC9C6147E395}"/>
              </a:ext>
            </a:extLst>
          </p:cNvPr>
          <p:cNvSpPr/>
          <p:nvPr/>
        </p:nvSpPr>
        <p:spPr>
          <a:xfrm>
            <a:off x="6630064" y="2737162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7CFCDDE3-BB12-4FFB-9F5C-53526B4EC171}"/>
              </a:ext>
            </a:extLst>
          </p:cNvPr>
          <p:cNvSpPr/>
          <p:nvPr/>
        </p:nvSpPr>
        <p:spPr>
          <a:xfrm>
            <a:off x="6630064" y="2290760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230E2956-A18A-4422-A586-A99268AE5D1D}"/>
              </a:ext>
            </a:extLst>
          </p:cNvPr>
          <p:cNvSpPr/>
          <p:nvPr/>
        </p:nvSpPr>
        <p:spPr>
          <a:xfrm>
            <a:off x="6630064" y="2288856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DE3CF545-FAFC-4FB4-9316-F46F6FCB75F8}"/>
              </a:ext>
            </a:extLst>
          </p:cNvPr>
          <p:cNvSpPr/>
          <p:nvPr/>
        </p:nvSpPr>
        <p:spPr>
          <a:xfrm>
            <a:off x="6639212" y="2290569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04F91C74-AEB8-4EF9-A4E9-FA8955CDEC99}"/>
              </a:ext>
            </a:extLst>
          </p:cNvPr>
          <p:cNvSpPr/>
          <p:nvPr/>
        </p:nvSpPr>
        <p:spPr>
          <a:xfrm>
            <a:off x="6639212" y="2288856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A429CD10-82F7-4C9B-A605-62622176386F}"/>
              </a:ext>
            </a:extLst>
          </p:cNvPr>
          <p:cNvSpPr/>
          <p:nvPr/>
        </p:nvSpPr>
        <p:spPr>
          <a:xfrm>
            <a:off x="6639212" y="2304729"/>
            <a:ext cx="64800" cy="6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6350">
                <a:solidFill>
                  <a:srgbClr val="B5FFFF"/>
                </a:solidFill>
              </a:ln>
              <a:solidFill>
                <a:srgbClr val="B5FFFF"/>
              </a:solidFill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552C3328-1A63-4FAF-8895-C09B6481EA5B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Funcionamiento del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AC2B7D7-3B95-49BC-A52F-62FC56C33CEB}"/>
              </a:ext>
            </a:extLst>
          </p:cNvPr>
          <p:cNvSpPr/>
          <p:nvPr/>
        </p:nvSpPr>
        <p:spPr>
          <a:xfrm rot="20620507">
            <a:off x="2309080" y="2805720"/>
            <a:ext cx="897656" cy="3886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lecha: a la derecha 52">
            <a:extLst>
              <a:ext uri="{FF2B5EF4-FFF2-40B4-BE49-F238E27FC236}">
                <a16:creationId xmlns:a16="http://schemas.microsoft.com/office/drawing/2014/main" id="{1E2C802D-AC8C-44FF-A289-48D6501694FD}"/>
              </a:ext>
            </a:extLst>
          </p:cNvPr>
          <p:cNvSpPr/>
          <p:nvPr/>
        </p:nvSpPr>
        <p:spPr>
          <a:xfrm rot="9914088">
            <a:off x="2671887" y="1898656"/>
            <a:ext cx="897656" cy="3886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Flecha: a la derecha 54">
            <a:extLst>
              <a:ext uri="{FF2B5EF4-FFF2-40B4-BE49-F238E27FC236}">
                <a16:creationId xmlns:a16="http://schemas.microsoft.com/office/drawing/2014/main" id="{BEAC6E71-3BB3-49CD-B93C-503BB29654C8}"/>
              </a:ext>
            </a:extLst>
          </p:cNvPr>
          <p:cNvSpPr/>
          <p:nvPr/>
        </p:nvSpPr>
        <p:spPr>
          <a:xfrm rot="20620507">
            <a:off x="4180889" y="2829846"/>
            <a:ext cx="897656" cy="3886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Flecha: a la derecha 56">
            <a:extLst>
              <a:ext uri="{FF2B5EF4-FFF2-40B4-BE49-F238E27FC236}">
                <a16:creationId xmlns:a16="http://schemas.microsoft.com/office/drawing/2014/main" id="{BF96FEF1-0AED-4312-BD3B-2846F7C9C906}"/>
              </a:ext>
            </a:extLst>
          </p:cNvPr>
          <p:cNvSpPr/>
          <p:nvPr/>
        </p:nvSpPr>
        <p:spPr>
          <a:xfrm rot="9318733">
            <a:off x="7892004" y="3518525"/>
            <a:ext cx="897656" cy="3886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Flecha: a la derecha 58">
            <a:extLst>
              <a:ext uri="{FF2B5EF4-FFF2-40B4-BE49-F238E27FC236}">
                <a16:creationId xmlns:a16="http://schemas.microsoft.com/office/drawing/2014/main" id="{8730BB17-E038-4788-9DA0-2DDC28621008}"/>
              </a:ext>
            </a:extLst>
          </p:cNvPr>
          <p:cNvSpPr/>
          <p:nvPr/>
        </p:nvSpPr>
        <p:spPr>
          <a:xfrm rot="2310459">
            <a:off x="7345175" y="1955137"/>
            <a:ext cx="897656" cy="3886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7CA5BF-A1CF-45F6-83C7-884005C81FFA}"/>
              </a:ext>
            </a:extLst>
          </p:cNvPr>
          <p:cNvSpPr txBox="1"/>
          <p:nvPr/>
        </p:nvSpPr>
        <p:spPr>
          <a:xfrm>
            <a:off x="4633056" y="5204057"/>
            <a:ext cx="4058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Si se aumenta la corriente de base se aumentara la corriente de colector proporcionalmente. </a:t>
            </a:r>
          </a:p>
        </p:txBody>
      </p:sp>
    </p:spTree>
    <p:extLst>
      <p:ext uri="{BB962C8B-B14F-4D97-AF65-F5344CB8AC3E}">
        <p14:creationId xmlns:p14="http://schemas.microsoft.com/office/powerpoint/2010/main" val="34903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16 L 0.05538 -0.00556 L 0.05139 -0.0382 L 0.03698 -0.05741 L 0.02361 -0.06551 L 0.02257 -0.06482 L -0.00017 -0.06413 L -0.10521 -0.025 L -0.30087 0.05208 L -0.32135 0.06921 L -0.32569 0.08333 L -0.32361 0.10462 L -0.30469 0.15277 L -0.28073 0.19722 L -0.25573 0.22245 L -0.23073 0.22407 L -0.17031 0.20625 L -0.13142 0.18472 " pathEditMode="relative" ptsTypes="AAAAAAAAAAAAAAAA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2 L 0.05052 -0.0125 " pathEditMode="relative" ptsTypes="AA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86 L 0.025 -0.03148 L 0.0625 -0.07361 " pathEditMode="relative" ptsTypes="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46 L 0.02813 -0.0125 L 0.054 -0.04421 " pathEditMode="relative" ptsTypes="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2 L 0.06024 -0.06041 L 0.07326 -0.0925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3 L 0.04219 0.00694 L 0.10295 -0.05486 " pathEditMode="relative" ptsTypes="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62 L 0.03646 -0.05255 L 0.08698 -0.06111 " pathEditMode="relative" ptsTypes="A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06962 -0.08542 L 0.11545 -0.07639 L 0.14045 -0.1460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62 L 0.01945 0.00254 L 0.05747 -0.01435 L 0.07014 -0.01621 L 0.08073 -0.01783 L 0.0915 -0.01435 L 0.13472 0.02291 L 0.17275 0.06203 L 0.20087 0.09398 L 0.21875 0.11713 L 0.22222 0.12778 L 0.21754 0.14028 L 0.20486 0.1537 L 0.05347 0.23449 L 0.04341 0.23889 L 0.02413 0.23819 L 0.01354 0.23727 L -0.09722 0.29676 L -0.10729 0.31898 L -0.12986 0.34305 L -0.30521 0.44074 L -0.43594 0.50393 L -0.46059 0.51203 L -0.47656 0.50926 L -0.49253 0.49328 L -0.52656 0.43009 L -0.56458 0.33773 L -0.57048 0.31365 L -0.57048 0.29421 L -0.5625 0.27801 L -0.47048 0.22824 " pathEditMode="relative" ptsTypes="AAAAAAAAAAAAAAAAAAAAAAAAAAAAAAA">
                                      <p:cBhvr>
                                        <p:cTn id="31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L 0.01945 0.00116 L 0.05677 -0.01388 L 0.07622 -0.01828 L 0.09011 -0.01481 L 0.1408 0.02686 L 0.20087 0.0963 L 0.21945 0.11852 L 0.22205 0.12639 L 0.21806 0.13982 L 0.05538 0.23588 L 0.0474 0.24121 L 0.03542 0.24213 L 0.02205 0.23843 L 0.01285 0.23843 L -0.09462 0.29537 L -0.10052 0.30602 L -0.11128 0.32732 L -0.16128 0.36204 L -0.42517 0.50255 L -0.44653 0.51065 L -0.46788 0.51065 L -0.48524 0.50255 L -0.51979 0.44838 L -0.55781 0.3595 L -0.56979 0.31135 L -0.56719 0.28658 L -0.54184 0.26343 L -0.47048 0.22778 " pathEditMode="relative" ptsTypes="AAAAAAAAAAAAAAAAAAAAAAAAAAAAA">
                                      <p:cBhvr>
                                        <p:cTn id="3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09 L 0.01962 0.00209 L 0.05764 -0.01574 L 0.07309 -0.01828 L 0.08507 -0.01666 L 0.09896 -0.00694 L 0.15973 0.04838 L 0.21164 0.11042 L 0.21771 0.11667 L 0.21962 0.122 L 0.21962 0.13195 L 0.21233 0.14422 L 0.10573 0.20741 L 0.04896 0.23866 L 0.04046 0.24028 L 0.025 0.24028 L 0.01441 0.24028 L -0.09566 0.29537 L -0.10364 0.3088 L -0.11371 0.32917 L -0.16163 0.36297 L -0.43767 0.50348 L -0.46632 0.5125 L -0.48559 0.50348 L -0.51892 0.45186 L -0.56371 0.34607 L -0.57222 0.30533 L -0.56493 0.28125 L -0.52899 0.25718 L -0.4717 0.22963 " pathEditMode="relative" ptsTypes="AAAAAAAAAAAAAAAAAAAAAAAAAAAAAA">
                                      <p:cBhvr>
                                        <p:cTn id="37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1841 0.00277 L 0.06372 -0.0176 L 0.07848 -0.0169 L 0.09306 -0.0088 L 0.14636 0.03379 L 0.20243 0.09791 L 0.22049 0.12176 L 0.22118 0.13518 L 0.20643 0.15115 L 0.05973 0.2331 L 0.04566 0.24189 L 0.0257 0.23842 L 0.01233 0.23842 L -0.09895 0.29884 L -0.10954 0.32453 L -0.13888 0.35301 L -0.36961 0.47384 L -0.44826 0.51041 L -0.46632 0.51226 L -0.48958 0.49884 L -0.53836 0.40463 L -0.56961 0.33078 L -0.57222 0.30046 L -0.56632 0.28287 L -0.47222 0.22685 " pathEditMode="relative" ptsTypes="AAAAAAAAAAAAAAAAAAAAAAAAAA">
                                      <p:cBhvr>
                                        <p:cTn id="40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116 L 0.0224 0.00162 L 0.06181 -0.01806 L 0.07917 -0.0206 L 0.11112 -0.00301 L 0.15521 0.03889 L 0.20243 0.09653 L 0.22257 0.12338 L 0.2132 0.14097 L 0.04983 0.23796 L 0.03455 0.23889 L 0.01789 0.23796 L -0.09288 0.29213 L -0.10347 0.31088 L -0.12291 0.33588 L -0.38489 0.48079 L -0.44895 0.50926 L -0.47482 0.50926 L -0.49149 0.49768 L -0.53298 0.41667 L -0.57083 0.3206 L -0.57083 0.29838 L -0.56684 0.28055 L -0.54427 0.26366 L -0.47291 0.22639 " pathEditMode="relative" ptsTypes="AAAAAAAAAAAAAAAAAAAAAAAAA">
                                      <p:cBhvr>
                                        <p:cTn id="43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0208 L 0.16372 -0.06852 " pathEditMode="relative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1111 L -0.23212 0.08403 " pathEditMode="relative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278 L 0.25191 -0.12662 " pathEditMode="relative" ptsTypes="AA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1945 L 0.0875 0.10833 " pathEditMode="relative" ptsTypes="AA">
                                      <p:cBhvr>
                                        <p:cTn id="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0509 L -0.60399 0.33102 " pathEditMode="relative" ptsTypes="AA">
                                      <p:cBhvr>
                                        <p:cTn id="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4" grpId="0" animBg="1"/>
      <p:bldP spid="26" grpId="0" animBg="1"/>
      <p:bldP spid="86" grpId="0" animBg="1"/>
      <p:bldP spid="88" grpId="0" animBg="1"/>
      <p:bldP spid="90" grpId="0" animBg="1"/>
      <p:bldP spid="92" grpId="0" animBg="1"/>
      <p:bldP spid="94" grpId="0" animBg="1"/>
      <p:bldP spid="6" grpId="0" animBg="1"/>
      <p:bldP spid="6" grpId="1" animBg="1"/>
      <p:bldP spid="53" grpId="0" animBg="1"/>
      <p:bldP spid="53" grpId="1" animBg="1"/>
      <p:bldP spid="55" grpId="0" animBg="1"/>
      <p:bldP spid="55" grpId="1" animBg="1"/>
      <p:bldP spid="55" grpId="2" animBg="1"/>
      <p:bldP spid="57" grpId="0" animBg="1"/>
      <p:bldP spid="57" grpId="1" animBg="1"/>
      <p:bldP spid="59" grpId="0" animBg="1"/>
      <p:bldP spid="59" grpId="1" animBg="1"/>
      <p:bldP spid="5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B4018-51E9-48E6-994F-8660C6FC3F6A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54D801-37E0-490B-893B-F28037446787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Diferencia entre NPN y PNP 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7BEFC4-3BAA-458F-A6E2-56C18CDEF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17" y="894083"/>
            <a:ext cx="5969452" cy="36337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601898-2777-444E-8470-259DEEB57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" y="3616962"/>
            <a:ext cx="5190642" cy="324103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15EF856-6C27-4A7F-A83D-B655FE0664DD}"/>
              </a:ext>
            </a:extLst>
          </p:cNvPr>
          <p:cNvSpPr txBox="1"/>
          <p:nvPr/>
        </p:nvSpPr>
        <p:spPr>
          <a:xfrm>
            <a:off x="454527" y="2116860"/>
            <a:ext cx="3785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NPN La corriente entra por el colector</a:t>
            </a:r>
          </a:p>
          <a:p>
            <a:pPr algn="ctr"/>
            <a:endParaRPr lang="es-MX" b="1" dirty="0">
              <a:solidFill>
                <a:srgbClr val="FF0000"/>
              </a:solidFill>
            </a:endParaRP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PNP La corriente entra por el emisor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3E037C-E05D-49B8-B3E7-106FF1CABF7B}"/>
              </a:ext>
            </a:extLst>
          </p:cNvPr>
          <p:cNvSpPr txBox="1"/>
          <p:nvPr/>
        </p:nvSpPr>
        <p:spPr>
          <a:xfrm>
            <a:off x="1567543" y="1702306"/>
            <a:ext cx="150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Corrientes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7762B9D-0BEF-456B-8EDE-A54768BD9812}"/>
              </a:ext>
            </a:extLst>
          </p:cNvPr>
          <p:cNvSpPr txBox="1"/>
          <p:nvPr/>
        </p:nvSpPr>
        <p:spPr>
          <a:xfrm>
            <a:off x="6164407" y="4758005"/>
            <a:ext cx="1716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</a:rPr>
              <a:t>Voltajes</a:t>
            </a:r>
          </a:p>
        </p:txBody>
      </p:sp>
    </p:spTree>
    <p:extLst>
      <p:ext uri="{BB962C8B-B14F-4D97-AF65-F5344CB8AC3E}">
        <p14:creationId xmlns:p14="http://schemas.microsoft.com/office/powerpoint/2010/main" val="110411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518F6-8543-4D38-BF49-359488BD7082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9ACD04-0D2C-4696-B2E6-7A7BEEAA5283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Características del transistor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F47C9F-254F-4895-97BA-5FE811F6CE72}"/>
              </a:ext>
            </a:extLst>
          </p:cNvPr>
          <p:cNvSpPr txBox="1"/>
          <p:nvPr/>
        </p:nvSpPr>
        <p:spPr>
          <a:xfrm>
            <a:off x="2346310" y="5482463"/>
            <a:ext cx="444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Disponen de una serie de características</a:t>
            </a:r>
            <a:endParaRPr lang="es-MX" sz="2000" b="1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2E59C3-5CC5-4FF0-9C6D-87FC74CAA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07" t="26592" r="4334" b="23235"/>
          <a:stretch/>
        </p:blipFill>
        <p:spPr>
          <a:xfrm>
            <a:off x="855604" y="1819290"/>
            <a:ext cx="3254429" cy="29667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401005-D648-4A52-B801-5E4D3596A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7" t="9803" r="37889" b="23747"/>
          <a:stretch/>
        </p:blipFill>
        <p:spPr>
          <a:xfrm>
            <a:off x="4473412" y="1819290"/>
            <a:ext cx="4028343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5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B1DF719-F4B7-4D07-83F1-4B19110BA6E3}"/>
              </a:ext>
            </a:extLst>
          </p:cNvPr>
          <p:cNvSpPr txBox="1"/>
          <p:nvPr/>
        </p:nvSpPr>
        <p:spPr>
          <a:xfrm>
            <a:off x="278260" y="2658288"/>
            <a:ext cx="41397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Tensiones máximas entre terminales.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Corriente de colector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Temperatura de la unión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735B1-F2F6-4697-867B-ECED10E462CD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Características del transistor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6645AB-3407-495E-8D0A-0AE6B77FE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4" t="31728" r="67000" b="41802"/>
          <a:stretch/>
        </p:blipFill>
        <p:spPr>
          <a:xfrm>
            <a:off x="4567335" y="1638125"/>
            <a:ext cx="3992880" cy="379465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394B6AC-7292-4C98-BCAD-D8E3E63CF386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</p:spTree>
    <p:extLst>
      <p:ext uri="{BB962C8B-B14F-4D97-AF65-F5344CB8AC3E}">
        <p14:creationId xmlns:p14="http://schemas.microsoft.com/office/powerpoint/2010/main" val="352511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5D8E41-F1F8-473D-BEBF-58625BA750D5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704DC-8AD7-4838-8D39-1959572B0A3F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Características del transistor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FA3BE8-FA0E-498E-B85A-11183555F609}"/>
              </a:ext>
            </a:extLst>
          </p:cNvPr>
          <p:cNvSpPr txBox="1"/>
          <p:nvPr/>
        </p:nvSpPr>
        <p:spPr>
          <a:xfrm>
            <a:off x="-4664" y="14948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Potencia de disipación máxima. </a:t>
            </a:r>
            <a:r>
              <a:rPr lang="es-ES" dirty="0"/>
              <a:t>Es la potencia, en Watts (W) o </a:t>
            </a:r>
            <a:r>
              <a:rPr lang="es-ES" dirty="0" err="1"/>
              <a:t>miliwatts</a:t>
            </a:r>
            <a:r>
              <a:rPr lang="es-ES" dirty="0"/>
              <a:t> (</a:t>
            </a:r>
            <a:r>
              <a:rPr lang="es-ES" dirty="0" err="1"/>
              <a:t>mW</a:t>
            </a:r>
            <a:r>
              <a:rPr lang="es-ES" dirty="0"/>
              <a:t>).</a:t>
            </a: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1C3312-F2B7-41B7-B2D1-A80545AD9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2" t="50000" r="39334" b="24025"/>
          <a:stretch/>
        </p:blipFill>
        <p:spPr>
          <a:xfrm>
            <a:off x="1034925" y="2872619"/>
            <a:ext cx="7234804" cy="249051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35A9C23-FA1E-4F15-AB10-6364EFF8A328}"/>
              </a:ext>
            </a:extLst>
          </p:cNvPr>
          <p:cNvSpPr txBox="1"/>
          <p:nvPr/>
        </p:nvSpPr>
        <p:spPr>
          <a:xfrm>
            <a:off x="864941" y="5486245"/>
            <a:ext cx="740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Se utilizan un disipador de aluminio para ayudar a los transistores a evacuar el calor  .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696FD3-26FD-4ED2-AD96-EB1C9853F762}"/>
              </a:ext>
            </a:extLst>
          </p:cNvPr>
          <p:cNvSpPr txBox="1"/>
          <p:nvPr/>
        </p:nvSpPr>
        <p:spPr>
          <a:xfrm>
            <a:off x="2640562" y="204554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 = IC ⋅ VCE</a:t>
            </a:r>
            <a:endParaRPr lang="es-MX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D2FF58-BCDC-4B7F-A944-916C9845923B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65534-5E1F-41A7-B8DC-1CA40ECA349F}"/>
              </a:ext>
            </a:extLst>
          </p:cNvPr>
          <p:cNvSpPr txBox="1"/>
          <p:nvPr/>
        </p:nvSpPr>
        <p:spPr>
          <a:xfrm>
            <a:off x="688327" y="5021537"/>
            <a:ext cx="7944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ES" dirty="0"/>
            </a:br>
            <a:r>
              <a:rPr lang="es-ES" b="0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La ganancia es lo que se amplifica la corriente en el transistor. </a:t>
            </a:r>
          </a:p>
          <a:p>
            <a:pPr algn="ctr"/>
            <a:endParaRPr lang="es-ES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algn="ctr"/>
            <a:r>
              <a:rPr lang="es-ES" b="0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Por ejemplo una ganancia de 100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2BD96A-FAE8-4CB4-8855-28E402B677A8}"/>
              </a:ext>
            </a:extLst>
          </p:cNvPr>
          <p:cNvSpPr txBox="1"/>
          <p:nvPr/>
        </p:nvSpPr>
        <p:spPr>
          <a:xfrm>
            <a:off x="843280" y="14422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Ganancia en corriente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8C177D-1FAE-4E78-AF19-F1394A1CDC24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Características del transistor</a:t>
            </a:r>
            <a:endParaRPr lang="es-MX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BF364FF-244D-4085-B6A8-5D5C26FFDA8D}"/>
                  </a:ext>
                </a:extLst>
              </p:cNvPr>
              <p:cNvSpPr txBox="1"/>
              <p:nvPr/>
            </p:nvSpPr>
            <p:spPr>
              <a:xfrm>
                <a:off x="1287624" y="2574124"/>
                <a:ext cx="2655792" cy="1971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s-MX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s-MX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s-MX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MX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BF364FF-244D-4085-B6A8-5D5C26FFD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24" y="2574124"/>
                <a:ext cx="2655792" cy="197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AE692383-0B40-4C90-9491-50B55151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35" y="1813133"/>
            <a:ext cx="3038862" cy="37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4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5DBA1D-39A3-4F9E-9C06-63B14AA6204B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5ACF81-2E71-4A6A-AAE5-5BB71E3E08BF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Estados del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94C65D-498C-4636-B168-C84A30DD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3" y="1667052"/>
            <a:ext cx="4031897" cy="37584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87DD36-CB4A-4084-A0BF-44D5FACB254D}"/>
              </a:ext>
            </a:extLst>
          </p:cNvPr>
          <p:cNvSpPr txBox="1"/>
          <p:nvPr/>
        </p:nvSpPr>
        <p:spPr>
          <a:xfrm>
            <a:off x="2906559" y="166705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BCB2EF-8AC4-46EC-BC2C-1DD7EF83FBED}"/>
              </a:ext>
            </a:extLst>
          </p:cNvPr>
          <p:cNvSpPr txBox="1"/>
          <p:nvPr/>
        </p:nvSpPr>
        <p:spPr>
          <a:xfrm>
            <a:off x="4374013" y="485152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9EF014-D435-44B4-B9EA-465139EBD10F}"/>
              </a:ext>
            </a:extLst>
          </p:cNvPr>
          <p:cNvSpPr txBox="1"/>
          <p:nvPr/>
        </p:nvSpPr>
        <p:spPr>
          <a:xfrm>
            <a:off x="1172533" y="369801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477D61-D840-42F5-A6B1-3404E73D2643}"/>
              </a:ext>
            </a:extLst>
          </p:cNvPr>
          <p:cNvSpPr txBox="1"/>
          <p:nvPr/>
        </p:nvSpPr>
        <p:spPr>
          <a:xfrm>
            <a:off x="1461829" y="5824799"/>
            <a:ext cx="379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Los transistores sirven para dos cosas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E578F1-4F87-49F5-A8A3-0560621A773A}"/>
              </a:ext>
            </a:extLst>
          </p:cNvPr>
          <p:cNvSpPr txBox="1"/>
          <p:nvPr/>
        </p:nvSpPr>
        <p:spPr>
          <a:xfrm>
            <a:off x="5899601" y="6378797"/>
            <a:ext cx="167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Amplificadores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808FCA-CC4B-47A3-B737-26503C9B83C2}"/>
              </a:ext>
            </a:extLst>
          </p:cNvPr>
          <p:cNvSpPr txBox="1"/>
          <p:nvPr/>
        </p:nvSpPr>
        <p:spPr>
          <a:xfrm>
            <a:off x="5899601" y="5329726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Interruptores</a:t>
            </a: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8A1B6354-0C8F-4B1B-BEF8-432A2E0D1A72}"/>
              </a:ext>
            </a:extLst>
          </p:cNvPr>
          <p:cNvSpPr/>
          <p:nvPr/>
        </p:nvSpPr>
        <p:spPr>
          <a:xfrm>
            <a:off x="5408970" y="5514392"/>
            <a:ext cx="459986" cy="104907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4B072E3-0D87-4415-8D37-7A41ED6277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3" t="-1500" r="54147" b="1500"/>
          <a:stretch/>
        </p:blipFill>
        <p:spPr>
          <a:xfrm>
            <a:off x="5444220" y="1270536"/>
            <a:ext cx="2485047" cy="344608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0C64680-0A0A-4F88-B566-E0AC06E10840}"/>
              </a:ext>
            </a:extLst>
          </p:cNvPr>
          <p:cNvSpPr txBox="1"/>
          <p:nvPr/>
        </p:nvSpPr>
        <p:spPr>
          <a:xfrm>
            <a:off x="5424204" y="3858995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V</a:t>
            </a:r>
            <a:r>
              <a:rPr lang="es-MX" sz="2000" b="1" dirty="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E227A11-7EEC-4CA4-8C5B-04824B5B2E85}"/>
              </a:ext>
            </a:extLst>
          </p:cNvPr>
          <p:cNvSpPr txBox="1"/>
          <p:nvPr/>
        </p:nvSpPr>
        <p:spPr>
          <a:xfrm>
            <a:off x="8073728" y="2701193"/>
            <a:ext cx="68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V</a:t>
            </a:r>
            <a:r>
              <a:rPr lang="es-MX" sz="2000" b="1" dirty="0">
                <a:solidFill>
                  <a:srgbClr val="FF0000"/>
                </a:solidFill>
              </a:rPr>
              <a:t>CE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5E03C84-C1BD-4946-BA2C-D2050001A41E}"/>
              </a:ext>
            </a:extLst>
          </p:cNvPr>
          <p:cNvCxnSpPr>
            <a:cxnSpLocks/>
          </p:cNvCxnSpPr>
          <p:nvPr/>
        </p:nvCxnSpPr>
        <p:spPr>
          <a:xfrm flipV="1">
            <a:off x="5818454" y="3033253"/>
            <a:ext cx="271317" cy="97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D2B5366-8415-4B4C-9D65-1F8D433049E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089771" y="4120605"/>
            <a:ext cx="9330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1B0CEB3-ABB9-468C-A7F3-F3CABF7FE1C5}"/>
              </a:ext>
            </a:extLst>
          </p:cNvPr>
          <p:cNvCxnSpPr>
            <a:cxnSpLocks/>
          </p:cNvCxnSpPr>
          <p:nvPr/>
        </p:nvCxnSpPr>
        <p:spPr>
          <a:xfrm>
            <a:off x="7184571" y="2444620"/>
            <a:ext cx="911087" cy="540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61497CB-05E7-485B-8685-F680BA4CF029}"/>
              </a:ext>
            </a:extLst>
          </p:cNvPr>
          <p:cNvCxnSpPr>
            <a:cxnSpLocks/>
          </p:cNvCxnSpPr>
          <p:nvPr/>
        </p:nvCxnSpPr>
        <p:spPr>
          <a:xfrm flipV="1">
            <a:off x="7225442" y="3097819"/>
            <a:ext cx="870216" cy="482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AB7E4EB-AF97-4D11-B50E-047793E90BCC}"/>
              </a:ext>
            </a:extLst>
          </p:cNvPr>
          <p:cNvSpPr txBox="1"/>
          <p:nvPr/>
        </p:nvSpPr>
        <p:spPr>
          <a:xfrm>
            <a:off x="5822224" y="257371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I</a:t>
            </a:r>
            <a:r>
              <a:rPr lang="es-MX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1C43C5C-F6E0-48F7-9FFD-03CE85480166}"/>
              </a:ext>
            </a:extLst>
          </p:cNvPr>
          <p:cNvCxnSpPr/>
          <p:nvPr/>
        </p:nvCxnSpPr>
        <p:spPr>
          <a:xfrm>
            <a:off x="5839226" y="2635898"/>
            <a:ext cx="3792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7651334-BDE5-475E-B625-75E3A5D41800}"/>
              </a:ext>
            </a:extLst>
          </p:cNvPr>
          <p:cNvSpPr txBox="1"/>
          <p:nvPr/>
        </p:nvSpPr>
        <p:spPr>
          <a:xfrm>
            <a:off x="7191207" y="368695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I</a:t>
            </a:r>
            <a:r>
              <a:rPr lang="es-MX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09134DA-1CDB-4949-9046-5CB648445846}"/>
              </a:ext>
            </a:extLst>
          </p:cNvPr>
          <p:cNvSpPr txBox="1"/>
          <p:nvPr/>
        </p:nvSpPr>
        <p:spPr>
          <a:xfrm>
            <a:off x="7229561" y="168137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I</a:t>
            </a:r>
            <a:r>
              <a:rPr lang="es-MX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5B11017-EEA9-4905-B156-FF84BA13F539}"/>
              </a:ext>
            </a:extLst>
          </p:cNvPr>
          <p:cNvCxnSpPr>
            <a:cxnSpLocks/>
          </p:cNvCxnSpPr>
          <p:nvPr/>
        </p:nvCxnSpPr>
        <p:spPr>
          <a:xfrm>
            <a:off x="7217653" y="1808799"/>
            <a:ext cx="2198" cy="362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5D818A03-FF41-43D4-A532-BD201D9886D4}"/>
              </a:ext>
            </a:extLst>
          </p:cNvPr>
          <p:cNvCxnSpPr>
            <a:cxnSpLocks/>
          </p:cNvCxnSpPr>
          <p:nvPr/>
        </p:nvCxnSpPr>
        <p:spPr>
          <a:xfrm>
            <a:off x="7198041" y="3788091"/>
            <a:ext cx="2198" cy="362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1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D3D38B-612F-45B1-96A0-F1032A2AB68E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DCCF87-B789-44FE-85AF-F77AB4C49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101"/>
            <a:ext cx="5879919" cy="35444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4C2ABE-E2DD-4B28-8B01-877618166542}"/>
              </a:ext>
            </a:extLst>
          </p:cNvPr>
          <p:cNvSpPr txBox="1"/>
          <p:nvPr/>
        </p:nvSpPr>
        <p:spPr>
          <a:xfrm>
            <a:off x="1405798" y="254927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7BF16A-DDA6-4F0E-8C27-E27A0D86D237}"/>
              </a:ext>
            </a:extLst>
          </p:cNvPr>
          <p:cNvSpPr txBox="1"/>
          <p:nvPr/>
        </p:nvSpPr>
        <p:spPr>
          <a:xfrm>
            <a:off x="4083684" y="262621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708808-E6EF-4FC1-9E27-B18B57BB885A}"/>
              </a:ext>
            </a:extLst>
          </p:cNvPr>
          <p:cNvSpPr txBox="1"/>
          <p:nvPr/>
        </p:nvSpPr>
        <p:spPr>
          <a:xfrm>
            <a:off x="3259820" y="414085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E76005-1E88-44B0-A4B0-391B73D3857F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Estado de Corte del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0455C3B1-3322-4370-88E0-4B8A63FED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73" y="1028536"/>
            <a:ext cx="3018155" cy="3455023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D8809760-C6FA-4299-9391-05F615622E83}"/>
              </a:ext>
            </a:extLst>
          </p:cNvPr>
          <p:cNvSpPr txBox="1"/>
          <p:nvPr/>
        </p:nvSpPr>
        <p:spPr>
          <a:xfrm>
            <a:off x="5328165" y="342900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V</a:t>
            </a:r>
            <a:r>
              <a:rPr lang="es-MX" sz="1600" b="1" dirty="0">
                <a:solidFill>
                  <a:srgbClr val="002060"/>
                </a:solidFill>
              </a:rPr>
              <a:t>BB</a:t>
            </a:r>
            <a:endParaRPr lang="es-MX" sz="2000" b="1" dirty="0">
              <a:solidFill>
                <a:srgbClr val="002060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2330548-A5E4-49D0-B06B-47E0E11AC555}"/>
              </a:ext>
            </a:extLst>
          </p:cNvPr>
          <p:cNvSpPr txBox="1"/>
          <p:nvPr/>
        </p:nvSpPr>
        <p:spPr>
          <a:xfrm>
            <a:off x="474354" y="5586509"/>
            <a:ext cx="847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002060"/>
                </a:solidFill>
              </a:rPr>
              <a:t>Rc</a:t>
            </a:r>
            <a:r>
              <a:rPr lang="es-MX" b="1" dirty="0">
                <a:solidFill>
                  <a:srgbClr val="002060"/>
                </a:solidFill>
              </a:rPr>
              <a:t> no tiene caída de voltaje  y VCE es igual a VCC  esto es un interruptor abierto de colector a emisor es decir la llave de agua cerrada.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32AEE1-72B6-46B6-BD45-B398A643331A}"/>
              </a:ext>
            </a:extLst>
          </p:cNvPr>
          <p:cNvSpPr txBox="1"/>
          <p:nvPr/>
        </p:nvSpPr>
        <p:spPr>
          <a:xfrm>
            <a:off x="1830328" y="1494866"/>
            <a:ext cx="22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Llave de agua cerrada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295AFD-4189-47CA-B3CE-BA9D787A3588}"/>
              </a:ext>
            </a:extLst>
          </p:cNvPr>
          <p:cNvSpPr txBox="1"/>
          <p:nvPr/>
        </p:nvSpPr>
        <p:spPr>
          <a:xfrm>
            <a:off x="474354" y="3956186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Válvula de cierre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BF484DF-9C4E-40EB-8207-1A25C316EAF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206110" y="3439370"/>
            <a:ext cx="784684" cy="701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962C29-2F51-4E8A-8CB3-AB31B88A098A}"/>
              </a:ext>
            </a:extLst>
          </p:cNvPr>
          <p:cNvSpPr/>
          <p:nvPr/>
        </p:nvSpPr>
        <p:spPr>
          <a:xfrm>
            <a:off x="5374020" y="2419751"/>
            <a:ext cx="1763485" cy="198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5767AC4-3F68-4B22-AEE8-FEDB54B355F0}"/>
              </a:ext>
            </a:extLst>
          </p:cNvPr>
          <p:cNvSpPr txBox="1"/>
          <p:nvPr/>
        </p:nvSpPr>
        <p:spPr>
          <a:xfrm>
            <a:off x="3559328" y="4883552"/>
            <a:ext cx="140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</a:rPr>
              <a:t>I</a:t>
            </a:r>
            <a:r>
              <a:rPr lang="es-MX" sz="2800" b="1" dirty="0">
                <a:solidFill>
                  <a:srgbClr val="002060"/>
                </a:solidFill>
              </a:rPr>
              <a:t>B</a:t>
            </a:r>
            <a:r>
              <a:rPr lang="es-MX" sz="3600" b="1" dirty="0">
                <a:solidFill>
                  <a:srgbClr val="002060"/>
                </a:solidFill>
              </a:rPr>
              <a:t>  = 0 </a:t>
            </a:r>
          </a:p>
        </p:txBody>
      </p:sp>
    </p:spTree>
    <p:extLst>
      <p:ext uri="{BB962C8B-B14F-4D97-AF65-F5344CB8AC3E}">
        <p14:creationId xmlns:p14="http://schemas.microsoft.com/office/powerpoint/2010/main" val="9651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33FD79-C8BD-4D35-B54D-7B2862B85B02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1AEF3B-17BC-4A70-8773-DECB1389E838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Estado activo del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CCA1272-2CB4-4825-A2D4-6CB008F4B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699"/>
            <a:ext cx="6000339" cy="400252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3943394-3C4A-40DC-AC87-B263B614608F}"/>
              </a:ext>
            </a:extLst>
          </p:cNvPr>
          <p:cNvSpPr txBox="1"/>
          <p:nvPr/>
        </p:nvSpPr>
        <p:spPr>
          <a:xfrm>
            <a:off x="1396467" y="238132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DF6A86-5BA1-45B9-AF0D-62FBC265345C}"/>
              </a:ext>
            </a:extLst>
          </p:cNvPr>
          <p:cNvSpPr txBox="1"/>
          <p:nvPr/>
        </p:nvSpPr>
        <p:spPr>
          <a:xfrm>
            <a:off x="4083684" y="237428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445E9C9-59F5-49E1-9272-6C4EBE6A5EA7}"/>
              </a:ext>
            </a:extLst>
          </p:cNvPr>
          <p:cNvSpPr txBox="1"/>
          <p:nvPr/>
        </p:nvSpPr>
        <p:spPr>
          <a:xfrm>
            <a:off x="3259820" y="388892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8ED43DC-AA6D-48C1-A378-78709EB3D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73" y="1028536"/>
            <a:ext cx="3018155" cy="345502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7130C22-7649-47D9-A163-8B9B3DC3C977}"/>
              </a:ext>
            </a:extLst>
          </p:cNvPr>
          <p:cNvSpPr txBox="1"/>
          <p:nvPr/>
        </p:nvSpPr>
        <p:spPr>
          <a:xfrm>
            <a:off x="5328165" y="342900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V</a:t>
            </a:r>
            <a:r>
              <a:rPr lang="es-MX" sz="1600" b="1" dirty="0">
                <a:solidFill>
                  <a:srgbClr val="002060"/>
                </a:solidFill>
              </a:rPr>
              <a:t>BB</a:t>
            </a:r>
            <a:endParaRPr lang="es-MX" sz="2000" b="1" dirty="0">
              <a:solidFill>
                <a:srgbClr val="00206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878F05-55F3-4F70-8C7E-D5E6B670624D}"/>
              </a:ext>
            </a:extLst>
          </p:cNvPr>
          <p:cNvSpPr txBox="1"/>
          <p:nvPr/>
        </p:nvSpPr>
        <p:spPr>
          <a:xfrm>
            <a:off x="474354" y="3415010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Válvula de cierre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6CBE9B3-DED7-4C4E-ADEE-8CDEA91D3AC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206110" y="2898194"/>
            <a:ext cx="784684" cy="701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70EDB9F-7027-4552-92E9-738ED8711DB8}"/>
                  </a:ext>
                </a:extLst>
              </p:cNvPr>
              <p:cNvSpPr txBox="1"/>
              <p:nvPr/>
            </p:nvSpPr>
            <p:spPr>
              <a:xfrm>
                <a:off x="3129673" y="4945225"/>
                <a:ext cx="2267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s-MX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s-MX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s-MX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MX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s-MX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s-MX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70EDB9F-7027-4552-92E9-738ED8711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673" y="4945225"/>
                <a:ext cx="226741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782C520-EE09-4176-9C08-EA5B01D2C474}"/>
                  </a:ext>
                </a:extLst>
              </p:cNvPr>
              <p:cNvSpPr txBox="1"/>
              <p:nvPr/>
            </p:nvSpPr>
            <p:spPr>
              <a:xfrm>
                <a:off x="1958720" y="5874928"/>
                <a:ext cx="460932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s-MX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MX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𝑪𝑬</m:t>
                          </m:r>
                        </m:sub>
                      </m:sSub>
                      <m:r>
                        <a:rPr lang="es-MX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MX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MX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𝑪𝑪</m:t>
                          </m:r>
                        </m:sub>
                      </m:sSub>
                    </m:oMath>
                  </m:oMathPara>
                </a14:m>
                <a:endParaRPr lang="es-MX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782C520-EE09-4176-9C08-EA5B01D2C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720" y="5874928"/>
                <a:ext cx="460932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7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F0D53B-6F34-4F24-854E-BC477964F609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0B2B39-C81D-42C3-A88C-B0BB87C16B28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Estado de Saturación  del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9A65E74-63C2-421D-A9D7-A4F3FCE1E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2" y="998681"/>
            <a:ext cx="6699379" cy="42659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C6C9AC-B48E-4AC9-A02A-D09DE67ED6AD}"/>
              </a:ext>
            </a:extLst>
          </p:cNvPr>
          <p:cNvSpPr txBox="1"/>
          <p:nvPr/>
        </p:nvSpPr>
        <p:spPr>
          <a:xfrm>
            <a:off x="1405798" y="249328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403F85-8188-4C0D-8019-8F996C95566D}"/>
              </a:ext>
            </a:extLst>
          </p:cNvPr>
          <p:cNvSpPr txBox="1"/>
          <p:nvPr/>
        </p:nvSpPr>
        <p:spPr>
          <a:xfrm>
            <a:off x="4083684" y="251424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AB76F5-2289-478E-8531-2072416D77F8}"/>
              </a:ext>
            </a:extLst>
          </p:cNvPr>
          <p:cNvSpPr txBox="1"/>
          <p:nvPr/>
        </p:nvSpPr>
        <p:spPr>
          <a:xfrm>
            <a:off x="3259820" y="373963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FA68FD-E8D7-4E19-8D25-8A1A0CA7F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73" y="1028536"/>
            <a:ext cx="3018155" cy="34550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599782-AD1E-4C1A-AF68-6A2A1AFF5AB1}"/>
              </a:ext>
            </a:extLst>
          </p:cNvPr>
          <p:cNvSpPr txBox="1"/>
          <p:nvPr/>
        </p:nvSpPr>
        <p:spPr>
          <a:xfrm>
            <a:off x="5328165" y="342900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V</a:t>
            </a:r>
            <a:r>
              <a:rPr lang="es-MX" sz="1600" b="1" dirty="0">
                <a:solidFill>
                  <a:srgbClr val="002060"/>
                </a:solidFill>
              </a:rPr>
              <a:t>BB</a:t>
            </a:r>
            <a:endParaRPr lang="es-MX" sz="2000" b="1" dirty="0">
              <a:solidFill>
                <a:srgbClr val="00206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B378-2F46-4F28-AF1C-C63E25329C90}"/>
              </a:ext>
            </a:extLst>
          </p:cNvPr>
          <p:cNvSpPr txBox="1"/>
          <p:nvPr/>
        </p:nvSpPr>
        <p:spPr>
          <a:xfrm>
            <a:off x="212070" y="2300487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Válvula de cierre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24A2404-FFB6-49C0-B464-346A45B17520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943826" y="2485153"/>
            <a:ext cx="869429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710FE6-DB0A-4D3E-9811-A5370BDF9EDE}"/>
              </a:ext>
            </a:extLst>
          </p:cNvPr>
          <p:cNvSpPr txBox="1"/>
          <p:nvPr/>
        </p:nvSpPr>
        <p:spPr>
          <a:xfrm>
            <a:off x="3567793" y="4982954"/>
            <a:ext cx="1999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</a:rPr>
              <a:t>IC &lt;&lt; </a:t>
            </a:r>
            <a:r>
              <a:rPr lang="el-GR" sz="3600" b="1" dirty="0">
                <a:solidFill>
                  <a:srgbClr val="002060"/>
                </a:solidFill>
              </a:rPr>
              <a:t>β</a:t>
            </a:r>
            <a:r>
              <a:rPr lang="es-MX" sz="3600" b="1" dirty="0">
                <a:solidFill>
                  <a:srgbClr val="002060"/>
                </a:solidFill>
              </a:rPr>
              <a:t> IB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2ACEBBF-90A5-497D-AF05-5B15145E477E}"/>
              </a:ext>
            </a:extLst>
          </p:cNvPr>
          <p:cNvSpPr txBox="1"/>
          <p:nvPr/>
        </p:nvSpPr>
        <p:spPr>
          <a:xfrm>
            <a:off x="7771558" y="3016506"/>
            <a:ext cx="1316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Interruptor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 cerrado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227E59D-8F72-43ED-A2F3-AE3D670DA9B9}"/>
              </a:ext>
            </a:extLst>
          </p:cNvPr>
          <p:cNvSpPr txBox="1"/>
          <p:nvPr/>
        </p:nvSpPr>
        <p:spPr>
          <a:xfrm>
            <a:off x="2661943" y="5997753"/>
            <a:ext cx="4772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Voltaje V</a:t>
            </a:r>
            <a:r>
              <a:rPr lang="es-MX" sz="2000" b="1" dirty="0">
                <a:solidFill>
                  <a:srgbClr val="FF0000"/>
                </a:solidFill>
              </a:rPr>
              <a:t>BE</a:t>
            </a:r>
            <a:r>
              <a:rPr lang="es-MX" sz="2400" b="1" dirty="0">
                <a:solidFill>
                  <a:srgbClr val="FF0000"/>
                </a:solidFill>
              </a:rPr>
              <a:t> es mayor a 0.7V</a:t>
            </a:r>
          </a:p>
        </p:txBody>
      </p:sp>
    </p:spTree>
    <p:extLst>
      <p:ext uri="{BB962C8B-B14F-4D97-AF65-F5344CB8AC3E}">
        <p14:creationId xmlns:p14="http://schemas.microsoft.com/office/powerpoint/2010/main" val="108909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EBA020-51CE-46F6-8A12-FB71EA3DC5D7}"/>
              </a:ext>
            </a:extLst>
          </p:cNvPr>
          <p:cNvSpPr txBox="1"/>
          <p:nvPr/>
        </p:nvSpPr>
        <p:spPr>
          <a:xfrm>
            <a:off x="82109" y="756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Módulo 8. </a:t>
            </a:r>
            <a:r>
              <a:rPr lang="es-MX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Transistores BJT (Tres capas).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404AAB-C77A-4D94-92D6-96553DCE49DE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E9110F-30FD-4D0E-8FEF-321411E0E7EB}"/>
              </a:ext>
            </a:extLst>
          </p:cNvPr>
          <p:cNvSpPr txBox="1"/>
          <p:nvPr/>
        </p:nvSpPr>
        <p:spPr>
          <a:xfrm>
            <a:off x="0" y="538396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BJT- (transistor bipolar o transistor de unión)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F840AD-801B-4A9D-B2A0-4D99F950B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31" y="1441645"/>
            <a:ext cx="6950955" cy="37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7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899F6D1-BF9E-442E-9C48-084F6B1A6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21372"/>
              </p:ext>
            </p:extLst>
          </p:nvPr>
        </p:nvGraphicFramePr>
        <p:xfrm>
          <a:off x="1524000" y="1813560"/>
          <a:ext cx="6096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935107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308440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1020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ACTIVA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SATURACIÓN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9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IB=0 = IC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VCE= VCC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0 &lt; VBE &lt;0,7</a:t>
                      </a:r>
                    </a:p>
                    <a:p>
                      <a:endParaRPr lang="es-MX" dirty="0"/>
                    </a:p>
                    <a:p>
                      <a:pPr algn="ctr"/>
                      <a:r>
                        <a:rPr lang="es-MX" dirty="0"/>
                        <a:t>Interruptor abierto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IC = </a:t>
                      </a:r>
                      <a:r>
                        <a:rPr lang="el-GR" dirty="0"/>
                        <a:t>β</a:t>
                      </a:r>
                      <a:r>
                        <a:rPr lang="es-MX" dirty="0"/>
                        <a:t>IB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0 &lt; VCE &lt;VCC 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VBE = 0,7V</a:t>
                      </a:r>
                    </a:p>
                    <a:p>
                      <a:endParaRPr lang="es-MX" dirty="0"/>
                    </a:p>
                    <a:p>
                      <a:pPr algn="ctr"/>
                      <a:r>
                        <a:rPr lang="es-MX" dirty="0"/>
                        <a:t>Amplificación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IC ES  MAXIMA</a:t>
                      </a:r>
                    </a:p>
                    <a:p>
                      <a:r>
                        <a:rPr lang="es-MX" dirty="0"/>
                        <a:t>NO OBEDECE A IB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VCE = 0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VBE &gt; 0,7V</a:t>
                      </a:r>
                    </a:p>
                    <a:p>
                      <a:pPr algn="ctr"/>
                      <a:r>
                        <a:rPr lang="es-MX" dirty="0"/>
                        <a:t>Interruptor cerrado</a:t>
                      </a:r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788301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8BFF9C8B-D18D-4953-9EEF-C8A8EF8F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58" y="4333620"/>
            <a:ext cx="1804366" cy="11879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AFA531C-E27A-4BDE-AD82-C438B1A69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27" y="4556506"/>
            <a:ext cx="1841877" cy="8309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27F0AF4-7FE8-4411-9088-0D5882BC3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82" y="4633467"/>
            <a:ext cx="1841877" cy="8309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6439EC9-1D87-42E2-921C-EC646970E196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Estados del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AA9B44-4EF7-46A8-9A58-FEA6C103D68C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</p:spTree>
    <p:extLst>
      <p:ext uri="{BB962C8B-B14F-4D97-AF65-F5344CB8AC3E}">
        <p14:creationId xmlns:p14="http://schemas.microsoft.com/office/powerpoint/2010/main" val="151925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08793B-EA5E-4BE4-9ABE-115F445A9B70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192C29-767F-4754-8AAB-364C36D5DA1C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Identificación de pines de un transistor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3FB647-1715-448A-B2DC-248E775E2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3" r="4333"/>
          <a:stretch/>
        </p:blipFill>
        <p:spPr>
          <a:xfrm>
            <a:off x="5365964" y="1787253"/>
            <a:ext cx="2922743" cy="22467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1BE7C3E-A6D0-42A2-A821-7A9EC80F9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10" y="1572208"/>
            <a:ext cx="3465790" cy="15803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85B6DF-F7FA-4483-BED3-793AD53EE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5" y="3162029"/>
            <a:ext cx="3465790" cy="15803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5108929-A679-4802-B35A-732918D22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3" y="4983744"/>
            <a:ext cx="3981574" cy="158031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4CBD826-7509-40B8-ABA9-24B4789A5782}"/>
              </a:ext>
            </a:extLst>
          </p:cNvPr>
          <p:cNvSpPr txBox="1"/>
          <p:nvPr/>
        </p:nvSpPr>
        <p:spPr>
          <a:xfrm>
            <a:off x="5910476" y="1494866"/>
            <a:ext cx="2127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DATASHEET</a:t>
            </a:r>
            <a:endParaRPr lang="es-MX" sz="3200" b="1" dirty="0">
              <a:solidFill>
                <a:srgbClr val="FF0000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AC4C6CD-419E-4C8C-AFE1-ECADE5B6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35" y="4326350"/>
            <a:ext cx="3352800" cy="221894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2C9DF01-64A0-4FC5-9289-9E15C8D3FD7C}"/>
              </a:ext>
            </a:extLst>
          </p:cNvPr>
          <p:cNvSpPr txBox="1"/>
          <p:nvPr/>
        </p:nvSpPr>
        <p:spPr>
          <a:xfrm>
            <a:off x="4660228" y="3429000"/>
            <a:ext cx="433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PNP POSITIVO BASE</a:t>
            </a:r>
          </a:p>
          <a:p>
            <a:endParaRPr lang="es-MX" dirty="0"/>
          </a:p>
          <a:p>
            <a:r>
              <a:rPr lang="es-MX" dirty="0"/>
              <a:t>NPN COMUN BASE</a:t>
            </a:r>
          </a:p>
        </p:txBody>
      </p:sp>
    </p:spTree>
    <p:extLst>
      <p:ext uri="{BB962C8B-B14F-4D97-AF65-F5344CB8AC3E}">
        <p14:creationId xmlns:p14="http://schemas.microsoft.com/office/powerpoint/2010/main" val="1748385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4BFAEC-C5BC-4772-BE07-030D8550C969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C691A8-AC4E-4A96-BB44-974CDBC43932}"/>
              </a:ext>
            </a:extLst>
          </p:cNvPr>
          <p:cNvSpPr txBox="1"/>
          <p:nvPr/>
        </p:nvSpPr>
        <p:spPr>
          <a:xfrm>
            <a:off x="-4665" y="7553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0" dirty="0">
                <a:solidFill>
                  <a:srgbClr val="002060"/>
                </a:solidFill>
                <a:effectLst/>
                <a:latin typeface="inherit"/>
              </a:rPr>
              <a:t>Pasos para probar el Transistor</a:t>
            </a:r>
            <a:r>
              <a:rPr lang="es-ES" sz="24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es-ES" sz="2400" b="0" i="0" dirty="0">
              <a:solidFill>
                <a:srgbClr val="3D3D3D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196F00-9943-4984-91A9-364F1A5B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8" y="1694817"/>
            <a:ext cx="3964684" cy="330390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28F5FF6-7391-415A-8D1D-D026A57477FF}"/>
              </a:ext>
            </a:extLst>
          </p:cNvPr>
          <p:cNvSpPr/>
          <p:nvPr/>
        </p:nvSpPr>
        <p:spPr>
          <a:xfrm>
            <a:off x="1248539" y="2184400"/>
            <a:ext cx="894080" cy="599440"/>
          </a:xfrm>
          <a:prstGeom prst="rect">
            <a:avLst/>
          </a:prstGeom>
          <a:solidFill>
            <a:srgbClr val="188D4A"/>
          </a:solidFill>
          <a:ln>
            <a:solidFill>
              <a:srgbClr val="188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92D050"/>
                </a:solidFill>
              </a:rPr>
              <a:t>0.7V</a:t>
            </a:r>
            <a:endParaRPr lang="es-MX" b="1" dirty="0">
              <a:solidFill>
                <a:srgbClr val="92D05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9CE4E7E-41A8-4C1A-AC87-959C20F07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60" y="1709105"/>
            <a:ext cx="3964684" cy="330390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48548F9-B428-43C3-97B2-BC5F1BD2A276}"/>
              </a:ext>
            </a:extLst>
          </p:cNvPr>
          <p:cNvSpPr/>
          <p:nvPr/>
        </p:nvSpPr>
        <p:spPr>
          <a:xfrm>
            <a:off x="5213223" y="2184400"/>
            <a:ext cx="894080" cy="599440"/>
          </a:xfrm>
          <a:prstGeom prst="rect">
            <a:avLst/>
          </a:prstGeom>
          <a:solidFill>
            <a:srgbClr val="188D4A"/>
          </a:solidFill>
          <a:ln>
            <a:solidFill>
              <a:srgbClr val="188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92D050"/>
                </a:solidFill>
              </a:rPr>
              <a:t>0.7V</a:t>
            </a:r>
            <a:endParaRPr lang="es-MX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57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BF87F9-C01E-4BCE-AAB8-6829FA53DC90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91A2C7-CADF-487B-B268-20F461E95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6" y="2162176"/>
            <a:ext cx="3964684" cy="33039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F3D31C7-1C40-4F04-A5B4-D37F9D4052B8}"/>
              </a:ext>
            </a:extLst>
          </p:cNvPr>
          <p:cNvSpPr txBox="1"/>
          <p:nvPr/>
        </p:nvSpPr>
        <p:spPr>
          <a:xfrm>
            <a:off x="-4665" y="7553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0" dirty="0">
                <a:solidFill>
                  <a:srgbClr val="002060"/>
                </a:solidFill>
                <a:effectLst/>
                <a:latin typeface="inherit"/>
              </a:rPr>
              <a:t>Pasos para probar el Transistor</a:t>
            </a:r>
            <a:r>
              <a:rPr lang="es-ES" sz="24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es-ES" sz="2400" b="0" i="0" dirty="0">
              <a:solidFill>
                <a:srgbClr val="3D3D3D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B99331-E0D0-4B21-9205-E6E383760431}"/>
              </a:ext>
            </a:extLst>
          </p:cNvPr>
          <p:cNvSpPr/>
          <p:nvPr/>
        </p:nvSpPr>
        <p:spPr>
          <a:xfrm>
            <a:off x="1248539" y="2651760"/>
            <a:ext cx="894080" cy="599440"/>
          </a:xfrm>
          <a:prstGeom prst="rect">
            <a:avLst/>
          </a:prstGeom>
          <a:solidFill>
            <a:srgbClr val="188D4A"/>
          </a:solidFill>
          <a:ln>
            <a:solidFill>
              <a:srgbClr val="188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rgbClr val="92D05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61E9DB3-32EC-4D35-B5BD-1602FAD92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20" y="2190859"/>
            <a:ext cx="3930264" cy="327522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A3B1BB4-9670-42F2-9A7A-C10D3370FF49}"/>
              </a:ext>
            </a:extLst>
          </p:cNvPr>
          <p:cNvSpPr/>
          <p:nvPr/>
        </p:nvSpPr>
        <p:spPr>
          <a:xfrm>
            <a:off x="5230432" y="2651760"/>
            <a:ext cx="894080" cy="599440"/>
          </a:xfrm>
          <a:prstGeom prst="rect">
            <a:avLst/>
          </a:prstGeom>
          <a:solidFill>
            <a:srgbClr val="188D4A"/>
          </a:solidFill>
          <a:ln>
            <a:solidFill>
              <a:srgbClr val="188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2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12C6E5-8D99-4A0C-A5B2-7D2644746AFC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6733799-DFC1-414D-AE9D-E61B024338F4}"/>
              </a:ext>
            </a:extLst>
          </p:cNvPr>
          <p:cNvSpPr txBox="1"/>
          <p:nvPr/>
        </p:nvSpPr>
        <p:spPr>
          <a:xfrm>
            <a:off x="-4665" y="7553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latin typeface="inherit"/>
              </a:rPr>
              <a:t>Base</a:t>
            </a:r>
            <a:r>
              <a:rPr lang="es-ES" sz="2400" b="1" i="0" dirty="0">
                <a:solidFill>
                  <a:srgbClr val="002060"/>
                </a:solidFill>
                <a:effectLst/>
                <a:latin typeface="inherit"/>
              </a:rPr>
              <a:t> Común </a:t>
            </a:r>
            <a:endParaRPr lang="es-ES" sz="2400" b="0" i="0" dirty="0">
              <a:solidFill>
                <a:srgbClr val="3D3D3D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B864AB-F216-4435-8834-E1630E379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0" y="2499420"/>
            <a:ext cx="8055880" cy="24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37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BB68D4-A23F-44CA-B8B9-A0C0DDBD2206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6F0516-EF50-45A9-A2DD-5DEBF0972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92" y="986141"/>
            <a:ext cx="6595885" cy="34503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018D021-F417-45BA-9A3B-4C147B722CAF}"/>
              </a:ext>
            </a:extLst>
          </p:cNvPr>
          <p:cNvSpPr txBox="1"/>
          <p:nvPr/>
        </p:nvSpPr>
        <p:spPr>
          <a:xfrm>
            <a:off x="-4665" y="7553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0" dirty="0">
                <a:solidFill>
                  <a:srgbClr val="002060"/>
                </a:solidFill>
                <a:effectLst/>
                <a:latin typeface="inherit"/>
              </a:rPr>
              <a:t>Emisor Común </a:t>
            </a:r>
            <a:endParaRPr lang="es-ES" sz="2400" b="0" i="0" dirty="0">
              <a:solidFill>
                <a:srgbClr val="3D3D3D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33A0B-D95F-48C3-9970-EDE7F6C06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5" t="-823" r="33698" b="55737"/>
          <a:stretch/>
        </p:blipFill>
        <p:spPr>
          <a:xfrm>
            <a:off x="1401768" y="5025132"/>
            <a:ext cx="1966585" cy="11055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188D25-837A-4BED-9E43-12819A98A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5" t="41545" r="33698" b="16089"/>
          <a:stretch/>
        </p:blipFill>
        <p:spPr>
          <a:xfrm>
            <a:off x="5034484" y="4883020"/>
            <a:ext cx="2750357" cy="14529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786BB04-91DD-4220-A8C6-D96A3B596EA5}"/>
              </a:ext>
            </a:extLst>
          </p:cNvPr>
          <p:cNvSpPr txBox="1"/>
          <p:nvPr/>
        </p:nvSpPr>
        <p:spPr>
          <a:xfrm>
            <a:off x="1449771" y="6335926"/>
            <a:ext cx="187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Señal de entrada  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B94B2A-D40A-41DC-9EE0-EE528AD6A524}"/>
              </a:ext>
            </a:extLst>
          </p:cNvPr>
          <p:cNvSpPr txBox="1"/>
          <p:nvPr/>
        </p:nvSpPr>
        <p:spPr>
          <a:xfrm>
            <a:off x="4694449" y="6335926"/>
            <a:ext cx="343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Señal de salida con cambio de fase</a:t>
            </a:r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160E9A9-8EEC-455C-B537-BD2CBF11374B}"/>
              </a:ext>
            </a:extLst>
          </p:cNvPr>
          <p:cNvSpPr/>
          <p:nvPr/>
        </p:nvSpPr>
        <p:spPr>
          <a:xfrm>
            <a:off x="5887616" y="3844212"/>
            <a:ext cx="951723" cy="461665"/>
          </a:xfrm>
          <a:prstGeom prst="rect">
            <a:avLst/>
          </a:prstGeom>
          <a:solidFill>
            <a:srgbClr val="B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PNP</a:t>
            </a: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9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1D746E-9238-4162-A893-82471E15E6D9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0F919E-9768-4F8D-B30E-981DE63731CE}"/>
              </a:ext>
            </a:extLst>
          </p:cNvPr>
          <p:cNvSpPr txBox="1"/>
          <p:nvPr/>
        </p:nvSpPr>
        <p:spPr>
          <a:xfrm>
            <a:off x="-4665" y="7553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0" dirty="0">
                <a:solidFill>
                  <a:srgbClr val="002060"/>
                </a:solidFill>
                <a:effectLst/>
                <a:latin typeface="inherit"/>
              </a:rPr>
              <a:t>Colector Común </a:t>
            </a:r>
            <a:endParaRPr lang="es-ES" sz="2400" b="0" i="0" dirty="0">
              <a:solidFill>
                <a:srgbClr val="3D3D3D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848F4F-C515-4974-B17F-E3773BF46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40" y="1719131"/>
            <a:ext cx="6970790" cy="40355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F87D0BD-47AC-47B9-BC90-CC2A4DB360EC}"/>
              </a:ext>
            </a:extLst>
          </p:cNvPr>
          <p:cNvSpPr/>
          <p:nvPr/>
        </p:nvSpPr>
        <p:spPr>
          <a:xfrm>
            <a:off x="5887616" y="5010538"/>
            <a:ext cx="951723" cy="461665"/>
          </a:xfrm>
          <a:prstGeom prst="rect">
            <a:avLst/>
          </a:prstGeom>
          <a:solidFill>
            <a:srgbClr val="B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PNP</a:t>
            </a: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7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916CA68-0B09-4FDE-A0F2-4FC852912752}"/>
              </a:ext>
            </a:extLst>
          </p:cNvPr>
          <p:cNvSpPr txBox="1"/>
          <p:nvPr/>
        </p:nvSpPr>
        <p:spPr>
          <a:xfrm>
            <a:off x="4783500" y="2236941"/>
            <a:ext cx="404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Reducen el tamaño, gran versatilidad y facilidad de control. </a:t>
            </a:r>
          </a:p>
          <a:p>
            <a:pPr algn="ctr"/>
            <a:r>
              <a:rPr lang="es-ES" sz="2400" dirty="0">
                <a:solidFill>
                  <a:srgbClr val="FF0000"/>
                </a:solidFill>
              </a:rPr>
              <a:t>Silicio y Germanio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CFB6D2-92FF-4583-AA80-04A479DECAE3}"/>
              </a:ext>
            </a:extLst>
          </p:cNvPr>
          <p:cNvSpPr txBox="1"/>
          <p:nvPr/>
        </p:nvSpPr>
        <p:spPr>
          <a:xfrm>
            <a:off x="82109" y="756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Módulo 8. </a:t>
            </a:r>
            <a:r>
              <a:rPr lang="es-MX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Transistores BJT (Tres capas).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643B6D-9F0F-4667-89B3-88F4DDA17241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149FBEA-FA10-4356-BEA3-B5C9ADC66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6" y="1703720"/>
            <a:ext cx="3858974" cy="24050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D2D670-227E-4B11-B22D-6A2B9C10E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73" y="4108785"/>
            <a:ext cx="4049486" cy="267838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EADDF23-A971-4148-9889-5FADBAE1D58C}"/>
              </a:ext>
            </a:extLst>
          </p:cNvPr>
          <p:cNvSpPr txBox="1"/>
          <p:nvPr/>
        </p:nvSpPr>
        <p:spPr>
          <a:xfrm>
            <a:off x="1856792" y="5217142"/>
            <a:ext cx="1395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SÍMBOLO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9B902CA-AAA9-4C72-8C10-370141A46435}"/>
              </a:ext>
            </a:extLst>
          </p:cNvPr>
          <p:cNvSpPr txBox="1"/>
          <p:nvPr/>
        </p:nvSpPr>
        <p:spPr>
          <a:xfrm>
            <a:off x="4006175" y="6204857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rgbClr val="002060"/>
                </a:solidFill>
              </a:rPr>
              <a:t>NPN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809FBC7-E430-454B-A380-52D494B02ED0}"/>
              </a:ext>
            </a:extLst>
          </p:cNvPr>
          <p:cNvSpPr txBox="1"/>
          <p:nvPr/>
        </p:nvSpPr>
        <p:spPr>
          <a:xfrm>
            <a:off x="6363716" y="6204857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rgbClr val="002060"/>
                </a:solidFill>
              </a:rPr>
              <a:t>PNP</a:t>
            </a:r>
          </a:p>
        </p:txBody>
      </p:sp>
    </p:spTree>
    <p:extLst>
      <p:ext uri="{BB962C8B-B14F-4D97-AF65-F5344CB8AC3E}">
        <p14:creationId xmlns:p14="http://schemas.microsoft.com/office/powerpoint/2010/main" val="271271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504503E-D887-4A4D-9D60-A40478835C66}"/>
              </a:ext>
            </a:extLst>
          </p:cNvPr>
          <p:cNvSpPr txBox="1"/>
          <p:nvPr/>
        </p:nvSpPr>
        <p:spPr>
          <a:xfrm>
            <a:off x="238498" y="4028727"/>
            <a:ext cx="871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Tres cristales semiconductores unidos entre sí el cristal positivo en este tipo de transistor siempre es más pequeño con respecto a los otros dos.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2948C0-E0AC-4284-9E21-432036085C7D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6A31BD-8C73-461D-A3EA-57FE62DE7574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Tipo NPN.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404BF7-1D00-4393-B9A4-F662B3F98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1125534"/>
            <a:ext cx="6966440" cy="28316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0E06A8-F318-4FFF-B4F5-227351A14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" y="4559644"/>
            <a:ext cx="7240555" cy="22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211A76-F4F9-4818-8784-BAE4AE68C9F8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8A927F-6CA4-4AFA-9B5B-353EFEF67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3" y="1125534"/>
            <a:ext cx="7231224" cy="28110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452B47-B5F5-4E42-A453-361C3D2BF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0419"/>
            <a:ext cx="9144000" cy="26377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F464E24-AD66-4025-92A1-030BECB89A1F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Tipo PNP.</a:t>
            </a:r>
            <a:endParaRPr lang="es-MX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4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6D22F6-AA5B-41B4-B5D6-32DCCF376D5C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267F2E-9299-48C9-AE7E-FC76E0AEA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5" y="1939776"/>
            <a:ext cx="3904328" cy="36359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D19082-F86E-4F84-9DA0-C43C6BAEE017}"/>
              </a:ext>
            </a:extLst>
          </p:cNvPr>
          <p:cNvSpPr txBox="1"/>
          <p:nvPr/>
        </p:nvSpPr>
        <p:spPr>
          <a:xfrm>
            <a:off x="1766806" y="557568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Emisor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28E2A3C-B118-4D66-AF3A-D841639B807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825109" y="5281127"/>
            <a:ext cx="1131071" cy="525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4B363BC-D232-4448-BF88-25B77F20E0C3}"/>
              </a:ext>
            </a:extLst>
          </p:cNvPr>
          <p:cNvCxnSpPr>
            <a:cxnSpLocks/>
          </p:cNvCxnSpPr>
          <p:nvPr/>
        </p:nvCxnSpPr>
        <p:spPr>
          <a:xfrm flipH="1" flipV="1">
            <a:off x="4488024" y="5281127"/>
            <a:ext cx="783773" cy="634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DF3B29D-796E-4C0B-8A49-570990D69405}"/>
              </a:ext>
            </a:extLst>
          </p:cNvPr>
          <p:cNvSpPr txBox="1"/>
          <p:nvPr/>
        </p:nvSpPr>
        <p:spPr>
          <a:xfrm>
            <a:off x="5227836" y="5787278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Base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A11517A-32B3-4E91-8148-DDDEBD7430B0}"/>
              </a:ext>
            </a:extLst>
          </p:cNvPr>
          <p:cNvSpPr txBox="1"/>
          <p:nvPr/>
        </p:nvSpPr>
        <p:spPr>
          <a:xfrm>
            <a:off x="5701005" y="4613039"/>
            <a:ext cx="125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Colector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7F26CCB-B69F-4EEF-963C-EF5C52C3E330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477301" y="4843872"/>
            <a:ext cx="1223704" cy="92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8A9AD689-9FEF-41D5-9E02-4FEA61BC3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64" y="1482792"/>
            <a:ext cx="4049486" cy="267838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7D3DC0F-4B5C-43B2-B99A-BC8A20D855CF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Terminales de un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CEB72F-BB01-4ED5-B1FF-042FEBAC180C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76C7B5-B5AD-435B-8CF2-BC908A221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231"/>
            <a:ext cx="9144000" cy="529582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9DDA97-EE17-4841-A87A-3A5FCFD0AC96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Funcionamiento del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9CA6A7-9F18-444E-B5A2-507ADFA18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231"/>
            <a:ext cx="9144000" cy="52958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B678D9-BD41-4AE6-9E49-5C37BDB2418E}"/>
              </a:ext>
            </a:extLst>
          </p:cNvPr>
          <p:cNvSpPr txBox="1"/>
          <p:nvPr/>
        </p:nvSpPr>
        <p:spPr>
          <a:xfrm rot="20298354">
            <a:off x="410549" y="399350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Emisor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AD44C1-AAB4-4583-B85D-0394B79283AB}"/>
              </a:ext>
            </a:extLst>
          </p:cNvPr>
          <p:cNvSpPr txBox="1"/>
          <p:nvPr/>
        </p:nvSpPr>
        <p:spPr>
          <a:xfrm rot="20298354">
            <a:off x="6516860" y="1822579"/>
            <a:ext cx="129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Colector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935BF-E4D9-421F-B205-A66856526BDB}"/>
              </a:ext>
            </a:extLst>
          </p:cNvPr>
          <p:cNvSpPr txBox="1"/>
          <p:nvPr/>
        </p:nvSpPr>
        <p:spPr>
          <a:xfrm rot="20562077">
            <a:off x="3095157" y="193814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Base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C19B88-A142-4B67-89CD-B7909664F00C}"/>
              </a:ext>
            </a:extLst>
          </p:cNvPr>
          <p:cNvSpPr txBox="1"/>
          <p:nvPr/>
        </p:nvSpPr>
        <p:spPr>
          <a:xfrm rot="20372022">
            <a:off x="3410766" y="3645388"/>
            <a:ext cx="31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Dos diodos espalda con espalda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943214-D4A3-4227-9363-6A8A29F599BF}"/>
              </a:ext>
            </a:extLst>
          </p:cNvPr>
          <p:cNvSpPr txBox="1"/>
          <p:nvPr/>
        </p:nvSpPr>
        <p:spPr>
          <a:xfrm>
            <a:off x="915254" y="257524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NPN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66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2D73953-382E-4CB9-9E2E-67F2A27F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31" y="1421798"/>
            <a:ext cx="8161176" cy="47266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65776A-15E8-445D-AC65-1896B45798BC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AFDC2B-EFC2-41DD-AF10-1794346568C8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Funcionamiento del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5C12E03-C46F-49BE-AC6D-C739221BA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5" y="1836348"/>
            <a:ext cx="4736095" cy="300512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9C3ED99-1AB4-4A36-B516-4BB2A17038A8}"/>
              </a:ext>
            </a:extLst>
          </p:cNvPr>
          <p:cNvSpPr txBox="1"/>
          <p:nvPr/>
        </p:nvSpPr>
        <p:spPr>
          <a:xfrm rot="20298354">
            <a:off x="1286849" y="356678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Emisor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D734247-C96B-4000-8066-0547A71603ED}"/>
              </a:ext>
            </a:extLst>
          </p:cNvPr>
          <p:cNvSpPr txBox="1"/>
          <p:nvPr/>
        </p:nvSpPr>
        <p:spPr>
          <a:xfrm rot="20562077">
            <a:off x="4024796" y="1734656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Base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6C902C7-6274-4975-85CD-551F6B672B10}"/>
              </a:ext>
            </a:extLst>
          </p:cNvPr>
          <p:cNvSpPr txBox="1"/>
          <p:nvPr/>
        </p:nvSpPr>
        <p:spPr>
          <a:xfrm rot="20387665">
            <a:off x="6897860" y="1697563"/>
            <a:ext cx="129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Colector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8BE04C-667D-4072-92F1-52528C4BA38F}"/>
              </a:ext>
            </a:extLst>
          </p:cNvPr>
          <p:cNvSpPr txBox="1"/>
          <p:nvPr/>
        </p:nvSpPr>
        <p:spPr>
          <a:xfrm rot="20312332">
            <a:off x="5638955" y="4360538"/>
            <a:ext cx="205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 de energía 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E1C753-33F0-4B9A-9F2F-089134EA415D}"/>
              </a:ext>
            </a:extLst>
          </p:cNvPr>
          <p:cNvSpPr txBox="1"/>
          <p:nvPr/>
        </p:nvSpPr>
        <p:spPr>
          <a:xfrm rot="20778161">
            <a:off x="1202256" y="2069638"/>
            <a:ext cx="205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 de energía 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295D53-4CA0-44AF-BEE3-054288C8B51C}"/>
              </a:ext>
            </a:extLst>
          </p:cNvPr>
          <p:cNvSpPr txBox="1"/>
          <p:nvPr/>
        </p:nvSpPr>
        <p:spPr>
          <a:xfrm rot="20608381">
            <a:off x="510601" y="2829004"/>
            <a:ext cx="1793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Voltaje mayor</a:t>
            </a:r>
          </a:p>
          <a:p>
            <a:pPr algn="ctr"/>
            <a:r>
              <a:rPr lang="es-MX" dirty="0"/>
              <a:t> a 0.7V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29CB80E-ED69-4163-98FF-D7AECDDD98AC}"/>
              </a:ext>
            </a:extLst>
          </p:cNvPr>
          <p:cNvSpPr txBox="1"/>
          <p:nvPr/>
        </p:nvSpPr>
        <p:spPr>
          <a:xfrm rot="20349181">
            <a:off x="3475847" y="4270416"/>
            <a:ext cx="223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Barrera de potencial 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F7C565E-1683-4449-ADE6-96D8A24D5417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527470" y="3701619"/>
            <a:ext cx="577862" cy="580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1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13FACB5-3867-48BF-BE10-6EDE84E00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125534"/>
            <a:ext cx="7979669" cy="4621492"/>
          </a:xfrm>
          <a:prstGeom prst="rect">
            <a:avLst/>
          </a:prstGeom>
        </p:spPr>
      </p:pic>
      <p:sp>
        <p:nvSpPr>
          <p:cNvPr id="48" name="Elipse 47">
            <a:extLst>
              <a:ext uri="{FF2B5EF4-FFF2-40B4-BE49-F238E27FC236}">
                <a16:creationId xmlns:a16="http://schemas.microsoft.com/office/drawing/2014/main" id="{53061FCC-419B-42C3-8725-E3343F54BB0D}"/>
              </a:ext>
            </a:extLst>
          </p:cNvPr>
          <p:cNvSpPr/>
          <p:nvPr/>
        </p:nvSpPr>
        <p:spPr>
          <a:xfrm>
            <a:off x="8022007" y="244983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29A07B-8DEF-42DA-B3FF-19218EBBB489}"/>
              </a:ext>
            </a:extLst>
          </p:cNvPr>
          <p:cNvSpPr txBox="1"/>
          <p:nvPr/>
        </p:nvSpPr>
        <p:spPr>
          <a:xfrm>
            <a:off x="5756988" y="294537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TALLER DE ELECTRONICA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25678-AEB9-4B03-A583-54550851FCC7}"/>
              </a:ext>
            </a:extLst>
          </p:cNvPr>
          <p:cNvSpPr txBox="1"/>
          <p:nvPr/>
        </p:nvSpPr>
        <p:spPr>
          <a:xfrm>
            <a:off x="-4665" y="663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</a:rPr>
              <a:t>Funcionamiento del transistor.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216667E-936A-4289-B3EA-3B7E2A3F10DD}"/>
              </a:ext>
            </a:extLst>
          </p:cNvPr>
          <p:cNvSpPr/>
          <p:nvPr/>
        </p:nvSpPr>
        <p:spPr>
          <a:xfrm>
            <a:off x="3817620" y="294513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E4536E2-9D5B-4F51-8F3E-7E5E24C649CE}"/>
              </a:ext>
            </a:extLst>
          </p:cNvPr>
          <p:cNvSpPr/>
          <p:nvPr/>
        </p:nvSpPr>
        <p:spPr>
          <a:xfrm>
            <a:off x="3474720" y="376428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03B7DC4-DA6A-41D1-9175-21E3C8850820}"/>
              </a:ext>
            </a:extLst>
          </p:cNvPr>
          <p:cNvSpPr/>
          <p:nvPr/>
        </p:nvSpPr>
        <p:spPr>
          <a:xfrm>
            <a:off x="3817620" y="460629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356F070-F945-49F1-A840-0D9548C6BE8A}"/>
              </a:ext>
            </a:extLst>
          </p:cNvPr>
          <p:cNvSpPr/>
          <p:nvPr/>
        </p:nvSpPr>
        <p:spPr>
          <a:xfrm>
            <a:off x="4739640" y="325374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3155642-E478-4C0C-8249-B14DC3FF17ED}"/>
              </a:ext>
            </a:extLst>
          </p:cNvPr>
          <p:cNvSpPr/>
          <p:nvPr/>
        </p:nvSpPr>
        <p:spPr>
          <a:xfrm>
            <a:off x="4424174" y="407289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A0B2C67-B587-46F7-B84F-587B6038FF9F}"/>
              </a:ext>
            </a:extLst>
          </p:cNvPr>
          <p:cNvSpPr/>
          <p:nvPr/>
        </p:nvSpPr>
        <p:spPr>
          <a:xfrm>
            <a:off x="5021580" y="407289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CF0F983-9156-4A3B-BDB1-0A9647C2454D}"/>
              </a:ext>
            </a:extLst>
          </p:cNvPr>
          <p:cNvSpPr/>
          <p:nvPr/>
        </p:nvSpPr>
        <p:spPr>
          <a:xfrm>
            <a:off x="5645178" y="297180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8FE2A9F-1CBA-4B99-A474-1E8654F02EA9}"/>
              </a:ext>
            </a:extLst>
          </p:cNvPr>
          <p:cNvSpPr/>
          <p:nvPr/>
        </p:nvSpPr>
        <p:spPr>
          <a:xfrm>
            <a:off x="6267450" y="403479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4286D15-CA4A-4057-8987-D57CF2B2B30F}"/>
              </a:ext>
            </a:extLst>
          </p:cNvPr>
          <p:cNvSpPr/>
          <p:nvPr/>
        </p:nvSpPr>
        <p:spPr>
          <a:xfrm>
            <a:off x="6584444" y="321183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8F98974-122E-46C5-AE2A-3BD6993B0C7B}"/>
              </a:ext>
            </a:extLst>
          </p:cNvPr>
          <p:cNvSpPr/>
          <p:nvPr/>
        </p:nvSpPr>
        <p:spPr>
          <a:xfrm>
            <a:off x="5692140" y="459867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8E26B25-02BD-4DBB-9FEF-09D5E14480D8}"/>
              </a:ext>
            </a:extLst>
          </p:cNvPr>
          <p:cNvSpPr/>
          <p:nvPr/>
        </p:nvSpPr>
        <p:spPr>
          <a:xfrm>
            <a:off x="4459335" y="518922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EECD655-849E-43A4-B813-D0E8870E56D1}"/>
              </a:ext>
            </a:extLst>
          </p:cNvPr>
          <p:cNvSpPr/>
          <p:nvPr/>
        </p:nvSpPr>
        <p:spPr>
          <a:xfrm>
            <a:off x="6328672" y="512826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004618A-0095-419B-99E1-4B9A4EE30AD6}"/>
              </a:ext>
            </a:extLst>
          </p:cNvPr>
          <p:cNvSpPr/>
          <p:nvPr/>
        </p:nvSpPr>
        <p:spPr>
          <a:xfrm>
            <a:off x="6864856" y="4034790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rgbClr val="B5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10237DD6-6EF9-4722-804A-3F87733ED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03" y="1320361"/>
            <a:ext cx="2936077" cy="720634"/>
          </a:xfrm>
          <a:prstGeom prst="rect">
            <a:avLst/>
          </a:prstGeom>
        </p:spPr>
      </p:pic>
      <p:sp>
        <p:nvSpPr>
          <p:cNvPr id="59" name="Elipse 58">
            <a:extLst>
              <a:ext uri="{FF2B5EF4-FFF2-40B4-BE49-F238E27FC236}">
                <a16:creationId xmlns:a16="http://schemas.microsoft.com/office/drawing/2014/main" id="{8C16B65A-23B6-4423-8C95-E2F017C52DD0}"/>
              </a:ext>
            </a:extLst>
          </p:cNvPr>
          <p:cNvSpPr/>
          <p:nvPr/>
        </p:nvSpPr>
        <p:spPr>
          <a:xfrm>
            <a:off x="8022007" y="2465014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C47DD853-4CF2-4D36-85F0-BB0922119F66}"/>
              </a:ext>
            </a:extLst>
          </p:cNvPr>
          <p:cNvSpPr/>
          <p:nvPr/>
        </p:nvSpPr>
        <p:spPr>
          <a:xfrm>
            <a:off x="8022007" y="2448062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AD22056-E843-460B-ACF4-5257949286DD}"/>
              </a:ext>
            </a:extLst>
          </p:cNvPr>
          <p:cNvSpPr/>
          <p:nvPr/>
        </p:nvSpPr>
        <p:spPr>
          <a:xfrm>
            <a:off x="8022007" y="2457581"/>
            <a:ext cx="216000" cy="217170"/>
          </a:xfrm>
          <a:prstGeom prst="ellipse">
            <a:avLst/>
          </a:prstGeom>
          <a:solidFill>
            <a:srgbClr val="B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0FBBB4-82F5-43FB-BFB3-D79335D26DD5}"/>
              </a:ext>
            </a:extLst>
          </p:cNvPr>
          <p:cNvSpPr txBox="1"/>
          <p:nvPr/>
        </p:nvSpPr>
        <p:spPr>
          <a:xfrm>
            <a:off x="1877911" y="2045041"/>
            <a:ext cx="552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Voltaje mayor a o.7 V para romper la barrera de potencial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A76AEB-9C11-462C-9C7C-847AEF35F8C7}"/>
              </a:ext>
            </a:extLst>
          </p:cNvPr>
          <p:cNvSpPr txBox="1"/>
          <p:nvPr/>
        </p:nvSpPr>
        <p:spPr>
          <a:xfrm>
            <a:off x="7604172" y="268438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Diodo </a:t>
            </a:r>
          </a:p>
        </p:txBody>
      </p:sp>
    </p:spTree>
    <p:extLst>
      <p:ext uri="{BB962C8B-B14F-4D97-AF65-F5344CB8AC3E}">
        <p14:creationId xmlns:p14="http://schemas.microsoft.com/office/powerpoint/2010/main" val="8528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86 L 0.14931 -0.00926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39 L 0.12344 0.06157 " pathEditMode="relative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533 L 0.06736 -0.0007 L 0.15486 -0.05486 " pathEditMode="relative" ptsTypes="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23 L 0.1566 0.02245 " pathEditMode="relative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278 L 0.06424 -0.08449 L 0.1283 -0.08287 " pathEditMode="relative" ptsTypes="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463 L 0.0717 0.07824 L 0.13767 -0.00625 " pathEditMode="relative" ptsTypes="A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86 L 0.20521 -0.00717 " pathEditMode="relative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092 L 0.06684 -0.00092 L 0.14028 0.08009 " pathEditMode="relative" ptsTypes="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37 L 0.10208 0.03264 " pathEditMode="relative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232 L 0.10052 -0.04306 " pathEditMode="relative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046 L 0.07205 0.08495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185 L 0.10208 0.04607 L 0.17083 0.04514 " pathEditMode="relative" ptsTypes="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208 L 0.10191 0.0456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62 L 0.0007 -0.0382 L -0.01666 -0.08449 L -0.06059 -0.11436 L -0.14427 -0.12523 L -0.69635 -0.13611 L -0.73819 -0.13218 L -0.77587 -0.11436 L -0.80034 -0.06412 L -0.81163 0.01898 L -0.81562 0.25416 L -0.80034 0.35231 L -0.78003 0.39305 L -0.74427 0.4243 L -0.57587 0.44213 L -0.56059 0.43657 L -0.49635 0.19305 L -0.45955 0.07477 " pathEditMode="relative" ptsTypes="AAAAAAAAAAAAAAAAAA">
                                      <p:cBhvr>
                                        <p:cTn id="33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139 L -0.00139 -0.0382 L -0.01771 -0.08172 L -0.04427 -0.11019 L -0.15451 -0.12663 L -0.69218 -0.13866 L -0.73298 -0.13334 L -0.76771 -0.11829 L -0.79843 -0.08033 L -0.81475 0.05578 C -0.8151 0.11388 -0.81545 0.17199 -0.81562 0.22986 L -0.80451 0.33194 L -0.78507 0.39189 L -0.75555 0.41782 L -0.65555 0.44097 L -0.55746 0.43541 L -0.49531 0.19189 L -0.39218 0.23958 " pathEditMode="relative" ptsTypes="AAAAAAAAAAAAAAAAAA"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1.48148E-6 L -0.00243 -0.04074 L -0.01666 -0.08981 L -0.05139 -0.11412 L -0.11163 -0.125 L -0.2585 -0.13333 L -0.70139 -0.13588 L -0.74635 -0.12917 L -0.78107 -0.11018 L -0.80034 -0.0706 L -0.80746 -0.01898 L -0.81562 0.14977 L -0.81059 0.27778 L -0.79739 0.36065 L -0.76875 0.40695 L -0.67291 0.43287 L -0.55955 0.43843 L -0.49427 0.18935 " pathEditMode="relative" ptsTypes="AAAAAAAAAAAAAAAAAA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4.07407E-6 L -0.00139 -0.04074 L -0.0158 -0.08842 L -0.05052 -0.11018 L -0.16267 -0.12916 L -0.70659 -0.14004 L -0.76059 -0.12245 L -0.7842 -0.10347 L -0.80139 -0.05301 L -0.81163 0.05718 L -0.81771 0.23403 L -0.80659 0.32385 L -0.78212 0.39051 L -0.73212 0.42848 L -0.56771 0.43542 L -0.46163 0.31297 " pathEditMode="relative" ptsTypes="AAAAAAAAAAAAAA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59" grpId="0" animBg="1"/>
      <p:bldP spid="61" grpId="0" animBg="1"/>
      <p:bldP spid="6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4482</TotalTime>
  <Words>604</Words>
  <Application>Microsoft Office PowerPoint</Application>
  <PresentationFormat>Presentación en pantalla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inherit</vt:lpstr>
      <vt:lpstr>Source Sans Pro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israel gonzalez</dc:creator>
  <cp:lastModifiedBy>israel gonzalez</cp:lastModifiedBy>
  <cp:revision>218</cp:revision>
  <dcterms:created xsi:type="dcterms:W3CDTF">2020-09-27T04:04:31Z</dcterms:created>
  <dcterms:modified xsi:type="dcterms:W3CDTF">2020-10-09T17:37:39Z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5193745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