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Lst>
  <p:sldSz cx="18288000" cy="10287000"/>
  <p:notesSz cx="6858000" cy="9144000"/>
  <p:embeddedFontLst>
    <p:embeddedFont>
      <p:font typeface="Amatic SC Bold" panose="020B0604020202020204" charset="-79"/>
      <p:regular r:id="rId7"/>
    </p:embeddedFont>
    <p:embeddedFont>
      <p:font typeface="Calibri" panose="020F0502020204030204" pitchFamily="34" charset="0"/>
      <p:regular r:id="rId8"/>
      <p:bold r:id="rId9"/>
      <p:italic r:id="rId10"/>
      <p:boldItalic r:id="rId11"/>
    </p:embeddedFont>
    <p:embeddedFont>
      <p:font typeface="Muli Bold" panose="020B0604020202020204" charset="0"/>
      <p:regular r:id="rId12"/>
    </p:embeddedFont>
    <p:embeddedFont>
      <p:font typeface="Muli Regular" panose="020B0604020202020204" charset="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9.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66A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0084657">
            <a:off x="3312608" y="1124663"/>
            <a:ext cx="541332" cy="519679"/>
          </a:xfrm>
          <a:prstGeom prst="rect">
            <a:avLst/>
          </a:prstGeom>
        </p:spPr>
      </p:pic>
      <p:pic>
        <p:nvPicPr>
          <p:cNvPr id="3" name="Picture 3"/>
          <p:cNvPicPr>
            <a:picLocks noChangeAspect="1"/>
          </p:cNvPicPr>
          <p:nvPr/>
        </p:nvPicPr>
        <p:blipFill>
          <a:blip r:embed="rId3"/>
          <a:srcRect/>
          <a:stretch>
            <a:fillRect/>
          </a:stretch>
        </p:blipFill>
        <p:spPr>
          <a:xfrm rot="1460983">
            <a:off x="1140146" y="6043445"/>
            <a:ext cx="1748898" cy="2199872"/>
          </a:xfrm>
          <a:prstGeom prst="rect">
            <a:avLst/>
          </a:prstGeom>
        </p:spPr>
      </p:pic>
      <p:pic>
        <p:nvPicPr>
          <p:cNvPr id="4" name="Picture 4"/>
          <p:cNvPicPr>
            <a:picLocks noChangeAspect="1"/>
          </p:cNvPicPr>
          <p:nvPr/>
        </p:nvPicPr>
        <p:blipFill>
          <a:blip r:embed="rId4"/>
          <a:srcRect/>
          <a:stretch>
            <a:fillRect/>
          </a:stretch>
        </p:blipFill>
        <p:spPr>
          <a:xfrm rot="-1159206">
            <a:off x="3252256" y="4267841"/>
            <a:ext cx="662036" cy="1122094"/>
          </a:xfrm>
          <a:prstGeom prst="rect">
            <a:avLst/>
          </a:prstGeom>
        </p:spPr>
      </p:pic>
      <p:pic>
        <p:nvPicPr>
          <p:cNvPr id="5" name="Picture 5"/>
          <p:cNvPicPr>
            <a:picLocks noChangeAspect="1"/>
          </p:cNvPicPr>
          <p:nvPr/>
        </p:nvPicPr>
        <p:blipFill>
          <a:blip r:embed="rId5"/>
          <a:srcRect/>
          <a:stretch>
            <a:fillRect/>
          </a:stretch>
        </p:blipFill>
        <p:spPr>
          <a:xfrm>
            <a:off x="5606750" y="8544145"/>
            <a:ext cx="758759" cy="837986"/>
          </a:xfrm>
          <a:prstGeom prst="rect">
            <a:avLst/>
          </a:prstGeom>
        </p:spPr>
      </p:pic>
      <p:pic>
        <p:nvPicPr>
          <p:cNvPr id="6" name="Picture 6"/>
          <p:cNvPicPr>
            <a:picLocks noChangeAspect="1"/>
          </p:cNvPicPr>
          <p:nvPr/>
        </p:nvPicPr>
        <p:blipFill>
          <a:blip r:embed="rId3"/>
          <a:srcRect/>
          <a:stretch>
            <a:fillRect/>
          </a:stretch>
        </p:blipFill>
        <p:spPr>
          <a:xfrm rot="4810274">
            <a:off x="15351211" y="518240"/>
            <a:ext cx="1675438" cy="2107469"/>
          </a:xfrm>
          <a:prstGeom prst="rect">
            <a:avLst/>
          </a:prstGeom>
        </p:spPr>
      </p:pic>
      <p:pic>
        <p:nvPicPr>
          <p:cNvPr id="7" name="Picture 7"/>
          <p:cNvPicPr>
            <a:picLocks noChangeAspect="1"/>
          </p:cNvPicPr>
          <p:nvPr/>
        </p:nvPicPr>
        <p:blipFill>
          <a:blip r:embed="rId2"/>
          <a:srcRect/>
          <a:stretch>
            <a:fillRect/>
          </a:stretch>
        </p:blipFill>
        <p:spPr>
          <a:xfrm rot="-7483644">
            <a:off x="2830753" y="8871512"/>
            <a:ext cx="509049" cy="488687"/>
          </a:xfrm>
          <a:prstGeom prst="rect">
            <a:avLst/>
          </a:prstGeom>
        </p:spPr>
      </p:pic>
      <p:pic>
        <p:nvPicPr>
          <p:cNvPr id="8" name="Picture 8"/>
          <p:cNvPicPr>
            <a:picLocks noChangeAspect="1"/>
          </p:cNvPicPr>
          <p:nvPr/>
        </p:nvPicPr>
        <p:blipFill>
          <a:blip r:embed="rId2"/>
          <a:srcRect/>
          <a:stretch>
            <a:fillRect/>
          </a:stretch>
        </p:blipFill>
        <p:spPr>
          <a:xfrm rot="1422455">
            <a:off x="887331" y="3746380"/>
            <a:ext cx="509049" cy="488687"/>
          </a:xfrm>
          <a:prstGeom prst="rect">
            <a:avLst/>
          </a:prstGeom>
        </p:spPr>
      </p:pic>
      <p:pic>
        <p:nvPicPr>
          <p:cNvPr id="9" name="Picture 9"/>
          <p:cNvPicPr>
            <a:picLocks noChangeAspect="1"/>
          </p:cNvPicPr>
          <p:nvPr/>
        </p:nvPicPr>
        <p:blipFill>
          <a:blip r:embed="rId2"/>
          <a:srcRect/>
          <a:stretch>
            <a:fillRect/>
          </a:stretch>
        </p:blipFill>
        <p:spPr>
          <a:xfrm rot="2851397">
            <a:off x="9271959" y="1713339"/>
            <a:ext cx="319992" cy="307192"/>
          </a:xfrm>
          <a:prstGeom prst="rect">
            <a:avLst/>
          </a:prstGeom>
        </p:spPr>
      </p:pic>
      <p:pic>
        <p:nvPicPr>
          <p:cNvPr id="10" name="Picture 10"/>
          <p:cNvPicPr>
            <a:picLocks noChangeAspect="1"/>
          </p:cNvPicPr>
          <p:nvPr/>
        </p:nvPicPr>
        <p:blipFill>
          <a:blip r:embed="rId2"/>
          <a:srcRect/>
          <a:stretch>
            <a:fillRect/>
          </a:stretch>
        </p:blipFill>
        <p:spPr>
          <a:xfrm rot="-10019461">
            <a:off x="13499925" y="1324020"/>
            <a:ext cx="516571" cy="495908"/>
          </a:xfrm>
          <a:prstGeom prst="rect">
            <a:avLst/>
          </a:prstGeom>
        </p:spPr>
      </p:pic>
      <p:pic>
        <p:nvPicPr>
          <p:cNvPr id="11" name="Picture 11"/>
          <p:cNvPicPr>
            <a:picLocks noChangeAspect="1"/>
          </p:cNvPicPr>
          <p:nvPr/>
        </p:nvPicPr>
        <p:blipFill>
          <a:blip r:embed="rId2"/>
          <a:srcRect/>
          <a:stretch>
            <a:fillRect/>
          </a:stretch>
        </p:blipFill>
        <p:spPr>
          <a:xfrm rot="-6383107">
            <a:off x="16927791" y="4752167"/>
            <a:ext cx="513645" cy="493100"/>
          </a:xfrm>
          <a:prstGeom prst="rect">
            <a:avLst/>
          </a:prstGeom>
        </p:spPr>
      </p:pic>
      <p:pic>
        <p:nvPicPr>
          <p:cNvPr id="12" name="Picture 12"/>
          <p:cNvPicPr>
            <a:picLocks noChangeAspect="1"/>
          </p:cNvPicPr>
          <p:nvPr/>
        </p:nvPicPr>
        <p:blipFill>
          <a:blip r:embed="rId2"/>
          <a:srcRect/>
          <a:stretch>
            <a:fillRect/>
          </a:stretch>
        </p:blipFill>
        <p:spPr>
          <a:xfrm rot="5756806">
            <a:off x="15020060" y="9178423"/>
            <a:ext cx="424393" cy="407417"/>
          </a:xfrm>
          <a:prstGeom prst="rect">
            <a:avLst/>
          </a:prstGeom>
        </p:spPr>
      </p:pic>
      <p:pic>
        <p:nvPicPr>
          <p:cNvPr id="13" name="Picture 13"/>
          <p:cNvPicPr>
            <a:picLocks noChangeAspect="1"/>
          </p:cNvPicPr>
          <p:nvPr/>
        </p:nvPicPr>
        <p:blipFill>
          <a:blip r:embed="rId2"/>
          <a:srcRect/>
          <a:stretch>
            <a:fillRect/>
          </a:stretch>
        </p:blipFill>
        <p:spPr>
          <a:xfrm rot="8915872">
            <a:off x="14957400" y="6074883"/>
            <a:ext cx="424393" cy="407417"/>
          </a:xfrm>
          <a:prstGeom prst="rect">
            <a:avLst/>
          </a:prstGeom>
        </p:spPr>
      </p:pic>
      <p:pic>
        <p:nvPicPr>
          <p:cNvPr id="14" name="Picture 14"/>
          <p:cNvPicPr>
            <a:picLocks noChangeAspect="1"/>
          </p:cNvPicPr>
          <p:nvPr/>
        </p:nvPicPr>
        <p:blipFill>
          <a:blip r:embed="rId4"/>
          <a:srcRect/>
          <a:stretch>
            <a:fillRect/>
          </a:stretch>
        </p:blipFill>
        <p:spPr>
          <a:xfrm rot="1345741">
            <a:off x="12434679" y="8217911"/>
            <a:ext cx="511678" cy="867251"/>
          </a:xfrm>
          <a:prstGeom prst="rect">
            <a:avLst/>
          </a:prstGeom>
        </p:spPr>
      </p:pic>
      <p:pic>
        <p:nvPicPr>
          <p:cNvPr id="15" name="Picture 15"/>
          <p:cNvPicPr>
            <a:picLocks noChangeAspect="1"/>
          </p:cNvPicPr>
          <p:nvPr/>
        </p:nvPicPr>
        <p:blipFill>
          <a:blip r:embed="rId5"/>
          <a:srcRect/>
          <a:stretch>
            <a:fillRect/>
          </a:stretch>
        </p:blipFill>
        <p:spPr>
          <a:xfrm rot="1800043">
            <a:off x="11268667" y="590515"/>
            <a:ext cx="567418" cy="626667"/>
          </a:xfrm>
          <a:prstGeom prst="rect">
            <a:avLst/>
          </a:prstGeom>
        </p:spPr>
      </p:pic>
      <p:pic>
        <p:nvPicPr>
          <p:cNvPr id="16" name="Picture 16"/>
          <p:cNvPicPr>
            <a:picLocks noChangeAspect="1"/>
          </p:cNvPicPr>
          <p:nvPr/>
        </p:nvPicPr>
        <p:blipFill>
          <a:blip r:embed="rId4"/>
          <a:srcRect/>
          <a:stretch>
            <a:fillRect/>
          </a:stretch>
        </p:blipFill>
        <p:spPr>
          <a:xfrm rot="-10154087">
            <a:off x="14320066" y="3449328"/>
            <a:ext cx="489149" cy="829067"/>
          </a:xfrm>
          <a:prstGeom prst="rect">
            <a:avLst/>
          </a:prstGeom>
        </p:spPr>
      </p:pic>
      <p:pic>
        <p:nvPicPr>
          <p:cNvPr id="17" name="Picture 17"/>
          <p:cNvPicPr>
            <a:picLocks noChangeAspect="1"/>
          </p:cNvPicPr>
          <p:nvPr/>
        </p:nvPicPr>
        <p:blipFill>
          <a:blip r:embed="rId4"/>
          <a:srcRect/>
          <a:stretch>
            <a:fillRect/>
          </a:stretch>
        </p:blipFill>
        <p:spPr>
          <a:xfrm rot="-1669974">
            <a:off x="6165299" y="822791"/>
            <a:ext cx="530353" cy="898904"/>
          </a:xfrm>
          <a:prstGeom prst="rect">
            <a:avLst/>
          </a:prstGeom>
        </p:spPr>
      </p:pic>
      <p:pic>
        <p:nvPicPr>
          <p:cNvPr id="18" name="Picture 18"/>
          <p:cNvPicPr>
            <a:picLocks noChangeAspect="1"/>
          </p:cNvPicPr>
          <p:nvPr/>
        </p:nvPicPr>
        <p:blipFill>
          <a:blip r:embed="rId2"/>
          <a:srcRect/>
          <a:stretch>
            <a:fillRect/>
          </a:stretch>
        </p:blipFill>
        <p:spPr>
          <a:xfrm rot="-1839255">
            <a:off x="9001924" y="9254121"/>
            <a:ext cx="554415" cy="532238"/>
          </a:xfrm>
          <a:prstGeom prst="rect">
            <a:avLst/>
          </a:prstGeom>
        </p:spPr>
      </p:pic>
      <p:pic>
        <p:nvPicPr>
          <p:cNvPr id="19" name="Picture 19"/>
          <p:cNvPicPr>
            <a:picLocks noChangeAspect="1"/>
          </p:cNvPicPr>
          <p:nvPr/>
        </p:nvPicPr>
        <p:blipFill>
          <a:blip r:embed="rId6"/>
          <a:srcRect/>
          <a:stretch>
            <a:fillRect/>
          </a:stretch>
        </p:blipFill>
        <p:spPr>
          <a:xfrm rot="693431">
            <a:off x="920907" y="611011"/>
            <a:ext cx="826577" cy="1185137"/>
          </a:xfrm>
          <a:prstGeom prst="rect">
            <a:avLst/>
          </a:prstGeom>
        </p:spPr>
      </p:pic>
      <p:pic>
        <p:nvPicPr>
          <p:cNvPr id="20" name="Picture 20"/>
          <p:cNvPicPr>
            <a:picLocks noChangeAspect="1"/>
          </p:cNvPicPr>
          <p:nvPr/>
        </p:nvPicPr>
        <p:blipFill>
          <a:blip r:embed="rId6"/>
          <a:srcRect/>
          <a:stretch>
            <a:fillRect/>
          </a:stretch>
        </p:blipFill>
        <p:spPr>
          <a:xfrm rot="-2419102">
            <a:off x="16411918" y="7034178"/>
            <a:ext cx="927423" cy="1329729"/>
          </a:xfrm>
          <a:prstGeom prst="rect">
            <a:avLst/>
          </a:prstGeom>
        </p:spPr>
      </p:pic>
      <p:grpSp>
        <p:nvGrpSpPr>
          <p:cNvPr id="25" name="Grupo 24">
            <a:extLst>
              <a:ext uri="{FF2B5EF4-FFF2-40B4-BE49-F238E27FC236}">
                <a16:creationId xmlns:a16="http://schemas.microsoft.com/office/drawing/2014/main" id="{C07C3843-CB8F-49AA-90F7-3129FA291584}"/>
              </a:ext>
            </a:extLst>
          </p:cNvPr>
          <p:cNvGrpSpPr/>
          <p:nvPr/>
        </p:nvGrpSpPr>
        <p:grpSpPr>
          <a:xfrm>
            <a:off x="4767585" y="2554345"/>
            <a:ext cx="8752831" cy="5420021"/>
            <a:chOff x="4767585" y="2554345"/>
            <a:chExt cx="8752831" cy="5420021"/>
          </a:xfrm>
        </p:grpSpPr>
        <p:grpSp>
          <p:nvGrpSpPr>
            <p:cNvPr id="24" name="Grupo 23">
              <a:extLst>
                <a:ext uri="{FF2B5EF4-FFF2-40B4-BE49-F238E27FC236}">
                  <a16:creationId xmlns:a16="http://schemas.microsoft.com/office/drawing/2014/main" id="{161D937A-763E-45FD-9FF5-BFACDD408931}"/>
                </a:ext>
              </a:extLst>
            </p:cNvPr>
            <p:cNvGrpSpPr/>
            <p:nvPr/>
          </p:nvGrpSpPr>
          <p:grpSpPr>
            <a:xfrm>
              <a:off x="4767585" y="2554345"/>
              <a:ext cx="8752831" cy="5420021"/>
              <a:chOff x="4767585" y="2554345"/>
              <a:chExt cx="8752831" cy="5420021"/>
            </a:xfrm>
          </p:grpSpPr>
          <p:pic>
            <p:nvPicPr>
              <p:cNvPr id="21" name="Picture 21"/>
              <p:cNvPicPr>
                <a:picLocks noChangeAspect="1"/>
              </p:cNvPicPr>
              <p:nvPr/>
            </p:nvPicPr>
            <p:blipFill>
              <a:blip r:embed="rId7"/>
              <a:srcRect/>
              <a:stretch>
                <a:fillRect/>
              </a:stretch>
            </p:blipFill>
            <p:spPr>
              <a:xfrm>
                <a:off x="4767585" y="2554345"/>
                <a:ext cx="8752831" cy="5299441"/>
              </a:xfrm>
              <a:prstGeom prst="rect">
                <a:avLst/>
              </a:prstGeom>
            </p:spPr>
          </p:pic>
          <p:pic>
            <p:nvPicPr>
              <p:cNvPr id="22" name="Picture 22"/>
              <p:cNvPicPr>
                <a:picLocks noChangeAspect="1"/>
              </p:cNvPicPr>
              <p:nvPr/>
            </p:nvPicPr>
            <p:blipFill>
              <a:blip r:embed="rId8"/>
              <a:srcRect/>
              <a:stretch>
                <a:fillRect/>
              </a:stretch>
            </p:blipFill>
            <p:spPr>
              <a:xfrm rot="5400000">
                <a:off x="6550920" y="1074548"/>
                <a:ext cx="5319413" cy="8480223"/>
              </a:xfrm>
              <a:prstGeom prst="rect">
                <a:avLst/>
              </a:prstGeom>
            </p:spPr>
          </p:pic>
        </p:grpSp>
        <p:sp>
          <p:nvSpPr>
            <p:cNvPr id="23" name="TextBox 23"/>
            <p:cNvSpPr txBox="1"/>
            <p:nvPr/>
          </p:nvSpPr>
          <p:spPr>
            <a:xfrm>
              <a:off x="5730735" y="3874376"/>
              <a:ext cx="6959783" cy="2792730"/>
            </a:xfrm>
            <a:prstGeom prst="rect">
              <a:avLst/>
            </a:prstGeom>
          </p:spPr>
          <p:txBody>
            <a:bodyPr lIns="0" tIns="0" rIns="0" bIns="0" rtlCol="0" anchor="t">
              <a:spAutoFit/>
            </a:bodyPr>
            <a:lstStyle/>
            <a:p>
              <a:pPr algn="ctr">
                <a:lnSpc>
                  <a:spcPts val="7200"/>
                </a:lnSpc>
              </a:pPr>
              <a:r>
                <a:rPr lang="en-US" sz="7200" dirty="0">
                  <a:solidFill>
                    <a:srgbClr val="000000"/>
                  </a:solidFill>
                  <a:latin typeface="Amatic SC Bold"/>
                </a:rPr>
                <a:t>CIRCUITOS RESISTIVOS EN SIMULADOR </a:t>
              </a:r>
            </a:p>
            <a:p>
              <a:pPr algn="ctr">
                <a:lnSpc>
                  <a:spcPts val="7200"/>
                </a:lnSpc>
              </a:pPr>
              <a:r>
                <a:rPr lang="en-US" sz="7200" dirty="0">
                  <a:solidFill>
                    <a:srgbClr val="000000"/>
                  </a:solidFill>
                  <a:latin typeface="Amatic SC Bold"/>
                </a:rPr>
                <a:t>(LIVEWIRE)</a:t>
              </a:r>
            </a:p>
          </p:txBody>
        </p:sp>
      </p:grpSp>
    </p:spTree>
  </p:cSld>
  <p:clrMapOvr>
    <a:masterClrMapping/>
  </p:clrMapOvr>
  <p:transition spd="slow" advTm="264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fltVal val="0"/>
                                          </p:val>
                                        </p:tav>
                                        <p:tav tm="100000">
                                          <p:val>
                                            <p:strVal val="#ppt_w"/>
                                          </p:val>
                                        </p:tav>
                                      </p:tavLst>
                                    </p:anim>
                                    <p:anim calcmode="lin" valueType="num">
                                      <p:cBhvr>
                                        <p:cTn id="8" dur="1000" fill="hold"/>
                                        <p:tgtEl>
                                          <p:spTgt spid="25"/>
                                        </p:tgtEl>
                                        <p:attrNameLst>
                                          <p:attrName>ppt_h</p:attrName>
                                        </p:attrNameLst>
                                      </p:cBhvr>
                                      <p:tavLst>
                                        <p:tav tm="0">
                                          <p:val>
                                            <p:fltVal val="0"/>
                                          </p:val>
                                        </p:tav>
                                        <p:tav tm="100000">
                                          <p:val>
                                            <p:strVal val="#ppt_h"/>
                                          </p:val>
                                        </p:tav>
                                      </p:tavLst>
                                    </p:anim>
                                    <p:anim calcmode="lin" valueType="num">
                                      <p:cBhvr>
                                        <p:cTn id="9" dur="1000" fill="hold"/>
                                        <p:tgtEl>
                                          <p:spTgt spid="25"/>
                                        </p:tgtEl>
                                        <p:attrNameLst>
                                          <p:attrName>style.rotation</p:attrName>
                                        </p:attrNameLst>
                                      </p:cBhvr>
                                      <p:tavLst>
                                        <p:tav tm="0">
                                          <p:val>
                                            <p:fltVal val="90"/>
                                          </p:val>
                                        </p:tav>
                                        <p:tav tm="100000">
                                          <p:val>
                                            <p:fltVal val="0"/>
                                          </p:val>
                                        </p:tav>
                                      </p:tavLst>
                                    </p:anim>
                                    <p:animEffect transition="in" filter="fade">
                                      <p:cBhvr>
                                        <p:cTn id="10"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srcRect/>
          <a:stretch>
            <a:fillRect/>
          </a:stretch>
        </p:blipFill>
        <p:spPr>
          <a:xfrm rot="-7192640">
            <a:off x="16510719" y="8362138"/>
            <a:ext cx="1801962" cy="2266619"/>
          </a:xfrm>
          <a:prstGeom prst="rect">
            <a:avLst/>
          </a:prstGeom>
        </p:spPr>
      </p:pic>
      <p:pic>
        <p:nvPicPr>
          <p:cNvPr id="5" name="Picture 5"/>
          <p:cNvPicPr>
            <a:picLocks noChangeAspect="1"/>
          </p:cNvPicPr>
          <p:nvPr/>
        </p:nvPicPr>
        <p:blipFill>
          <a:blip r:embed="rId3"/>
          <a:srcRect/>
          <a:stretch>
            <a:fillRect/>
          </a:stretch>
        </p:blipFill>
        <p:spPr>
          <a:xfrm rot="267651">
            <a:off x="951848" y="1047928"/>
            <a:ext cx="513645" cy="493100"/>
          </a:xfrm>
          <a:prstGeom prst="rect">
            <a:avLst/>
          </a:prstGeom>
        </p:spPr>
      </p:pic>
      <p:grpSp>
        <p:nvGrpSpPr>
          <p:cNvPr id="9" name="Grupo 8">
            <a:extLst>
              <a:ext uri="{FF2B5EF4-FFF2-40B4-BE49-F238E27FC236}">
                <a16:creationId xmlns:a16="http://schemas.microsoft.com/office/drawing/2014/main" id="{07DEFE08-CD29-4BC9-AF33-3BC7D4E55998}"/>
              </a:ext>
            </a:extLst>
          </p:cNvPr>
          <p:cNvGrpSpPr/>
          <p:nvPr/>
        </p:nvGrpSpPr>
        <p:grpSpPr>
          <a:xfrm>
            <a:off x="555683" y="1560256"/>
            <a:ext cx="9760385" cy="8441158"/>
            <a:chOff x="555683" y="1560256"/>
            <a:chExt cx="9760385" cy="8441158"/>
          </a:xfrm>
        </p:grpSpPr>
        <p:pic>
          <p:nvPicPr>
            <p:cNvPr id="2" name="Picture 2"/>
            <p:cNvPicPr>
              <a:picLocks noChangeAspect="1"/>
            </p:cNvPicPr>
            <p:nvPr/>
          </p:nvPicPr>
          <p:blipFill>
            <a:blip r:embed="rId4"/>
            <a:srcRect/>
            <a:stretch>
              <a:fillRect/>
            </a:stretch>
          </p:blipFill>
          <p:spPr>
            <a:xfrm>
              <a:off x="555683" y="1560256"/>
              <a:ext cx="8832177" cy="8286188"/>
            </a:xfrm>
            <a:prstGeom prst="rect">
              <a:avLst/>
            </a:prstGeom>
          </p:spPr>
        </p:pic>
        <p:pic>
          <p:nvPicPr>
            <p:cNvPr id="3" name="Picture 3"/>
            <p:cNvPicPr>
              <a:picLocks noChangeAspect="1"/>
            </p:cNvPicPr>
            <p:nvPr/>
          </p:nvPicPr>
          <p:blipFill>
            <a:blip r:embed="rId5"/>
            <a:srcRect/>
            <a:stretch>
              <a:fillRect/>
            </a:stretch>
          </p:blipFill>
          <p:spPr>
            <a:xfrm>
              <a:off x="555683" y="1731706"/>
              <a:ext cx="9760385" cy="8269708"/>
            </a:xfrm>
            <a:prstGeom prst="rect">
              <a:avLst/>
            </a:prstGeom>
          </p:spPr>
        </p:pic>
        <p:pic>
          <p:nvPicPr>
            <p:cNvPr id="6" name="Picture 6"/>
            <p:cNvPicPr>
              <a:picLocks noChangeAspect="1"/>
            </p:cNvPicPr>
            <p:nvPr/>
          </p:nvPicPr>
          <p:blipFill>
            <a:blip r:embed="rId6"/>
            <a:srcRect/>
            <a:stretch>
              <a:fillRect/>
            </a:stretch>
          </p:blipFill>
          <p:spPr>
            <a:xfrm>
              <a:off x="825757" y="2575950"/>
              <a:ext cx="8562104" cy="5724036"/>
            </a:xfrm>
            <a:prstGeom prst="rect">
              <a:avLst/>
            </a:prstGeom>
          </p:spPr>
        </p:pic>
      </p:grpSp>
      <p:sp>
        <p:nvSpPr>
          <p:cNvPr id="7" name="TextBox 7"/>
          <p:cNvSpPr txBox="1"/>
          <p:nvPr/>
        </p:nvSpPr>
        <p:spPr>
          <a:xfrm>
            <a:off x="10942177" y="2334581"/>
            <a:ext cx="6469523" cy="6692900"/>
          </a:xfrm>
          <a:prstGeom prst="rect">
            <a:avLst/>
          </a:prstGeom>
        </p:spPr>
        <p:txBody>
          <a:bodyPr lIns="0" tIns="0" rIns="0" bIns="0" rtlCol="0" anchor="t">
            <a:spAutoFit/>
          </a:bodyPr>
          <a:lstStyle/>
          <a:p>
            <a:pPr marL="431801" lvl="1" indent="-215900">
              <a:lnSpc>
                <a:spcPts val="2800"/>
              </a:lnSpc>
              <a:buFont typeface="Arial"/>
              <a:buChar char="•"/>
            </a:pPr>
            <a:r>
              <a:rPr lang="en-US" sz="2000">
                <a:solidFill>
                  <a:srgbClr val="000000"/>
                </a:solidFill>
                <a:latin typeface="Muli Regular"/>
              </a:rPr>
              <a:t>El circuito en serie se realiza de la misma forma que el método teórico.</a:t>
            </a:r>
          </a:p>
          <a:p>
            <a:pPr>
              <a:lnSpc>
                <a:spcPts val="2800"/>
              </a:lnSpc>
            </a:pPr>
            <a:endParaRPr lang="en-US" sz="2000">
              <a:solidFill>
                <a:srgbClr val="000000"/>
              </a:solidFill>
              <a:latin typeface="Muli Regular"/>
            </a:endParaRPr>
          </a:p>
          <a:p>
            <a:pPr marL="431801" lvl="1" indent="-215900">
              <a:lnSpc>
                <a:spcPts val="2800"/>
              </a:lnSpc>
              <a:buFont typeface="Arial"/>
              <a:buChar char="•"/>
            </a:pPr>
            <a:r>
              <a:rPr lang="en-US" sz="2000">
                <a:solidFill>
                  <a:srgbClr val="000000"/>
                </a:solidFill>
                <a:latin typeface="Muli Regular"/>
              </a:rPr>
              <a:t>Para comprobar que realmente la intensidad de corriente es la misma en cualquier punto se colocan amperimetros en cualquier parte del circuito, considerando que el polo positivo va al positivo de la batería de alimentación.</a:t>
            </a:r>
          </a:p>
          <a:p>
            <a:pPr>
              <a:lnSpc>
                <a:spcPts val="2800"/>
              </a:lnSpc>
            </a:pPr>
            <a:endParaRPr lang="en-US" sz="2000">
              <a:solidFill>
                <a:srgbClr val="000000"/>
              </a:solidFill>
              <a:latin typeface="Muli Regular"/>
            </a:endParaRPr>
          </a:p>
          <a:p>
            <a:pPr marL="431801" lvl="1" indent="-215900">
              <a:lnSpc>
                <a:spcPts val="2800"/>
              </a:lnSpc>
              <a:buFont typeface="Arial"/>
              <a:buChar char="•"/>
            </a:pPr>
            <a:r>
              <a:rPr lang="en-US" sz="2000">
                <a:solidFill>
                  <a:srgbClr val="000000"/>
                </a:solidFill>
                <a:latin typeface="Muli Regular"/>
              </a:rPr>
              <a:t>Los Voltimetros se colocan en paralelo a las resistencias, de igual forma considerar la polaridad para realizar la conexión, al igual que con el amperimetro va colocado el polo (+) del voltmetro con el positivo de la batería </a:t>
            </a:r>
          </a:p>
          <a:p>
            <a:pPr>
              <a:lnSpc>
                <a:spcPts val="2800"/>
              </a:lnSpc>
            </a:pPr>
            <a:endParaRPr lang="en-US" sz="2000">
              <a:solidFill>
                <a:srgbClr val="000000"/>
              </a:solidFill>
              <a:latin typeface="Muli Regular"/>
            </a:endParaRPr>
          </a:p>
          <a:p>
            <a:pPr marL="431800" lvl="1" indent="-215900">
              <a:lnSpc>
                <a:spcPts val="2800"/>
              </a:lnSpc>
              <a:spcBef>
                <a:spcPct val="0"/>
              </a:spcBef>
              <a:buFont typeface="Arial"/>
              <a:buChar char="•"/>
            </a:pPr>
            <a:r>
              <a:rPr lang="en-US" sz="2000">
                <a:solidFill>
                  <a:srgbClr val="000000"/>
                </a:solidFill>
                <a:latin typeface="Muli Regular"/>
              </a:rPr>
              <a:t>otro punto a considerar es que si al conectar los voltimetros y amperimetros y al correr la simulación los valores nos da valores negativos significa que  conectamos las polaridades invertidas</a:t>
            </a:r>
          </a:p>
        </p:txBody>
      </p:sp>
      <p:sp>
        <p:nvSpPr>
          <p:cNvPr id="8" name="TextBox 8"/>
          <p:cNvSpPr txBox="1"/>
          <p:nvPr/>
        </p:nvSpPr>
        <p:spPr>
          <a:xfrm>
            <a:off x="10942177" y="841119"/>
            <a:ext cx="6469523" cy="1139825"/>
          </a:xfrm>
          <a:prstGeom prst="rect">
            <a:avLst/>
          </a:prstGeom>
        </p:spPr>
        <p:txBody>
          <a:bodyPr lIns="0" tIns="0" rIns="0" bIns="0" rtlCol="0" anchor="t">
            <a:spAutoFit/>
          </a:bodyPr>
          <a:lstStyle/>
          <a:p>
            <a:pPr algn="ctr">
              <a:lnSpc>
                <a:spcPts val="8800"/>
              </a:lnSpc>
            </a:pPr>
            <a:r>
              <a:rPr lang="en-US" sz="8000">
                <a:solidFill>
                  <a:srgbClr val="EB4F4F"/>
                </a:solidFill>
                <a:latin typeface="Amatic SC Bold"/>
              </a:rPr>
              <a:t>CIRCUITO SERIE</a:t>
            </a:r>
          </a:p>
        </p:txBody>
      </p:sp>
    </p:spTree>
  </p:cSld>
  <p:clrMapOvr>
    <a:masterClrMapping/>
  </p:clrMapOvr>
  <mc:AlternateContent xmlns:mc="http://schemas.openxmlformats.org/markup-compatibility/2006">
    <mc:Choice xmlns:p14="http://schemas.microsoft.com/office/powerpoint/2010/main" Requires="p14">
      <p:transition spd="slow" p14:dur="3900" advTm="12741">
        <p14:glitter pattern="hexagon"/>
      </p:transition>
    </mc:Choice>
    <mc:Fallback>
      <p:transition spd="slow" advTm="1274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116686"/>
            <a:ext cx="4645327" cy="1614523"/>
            <a:chOff x="0" y="0"/>
            <a:chExt cx="6193770" cy="2152697"/>
          </a:xfrm>
        </p:grpSpPr>
        <p:pic>
          <p:nvPicPr>
            <p:cNvPr id="3" name="Picture 3"/>
            <p:cNvPicPr>
              <a:picLocks noChangeAspect="1"/>
            </p:cNvPicPr>
            <p:nvPr/>
          </p:nvPicPr>
          <p:blipFill>
            <a:blip r:embed="rId2"/>
            <a:srcRect/>
            <a:stretch>
              <a:fillRect/>
            </a:stretch>
          </p:blipFill>
          <p:spPr>
            <a:xfrm rot="244331">
              <a:off x="55523" y="195499"/>
              <a:ext cx="5568593" cy="1761700"/>
            </a:xfrm>
            <a:prstGeom prst="rect">
              <a:avLst/>
            </a:prstGeom>
          </p:spPr>
        </p:pic>
        <p:sp>
          <p:nvSpPr>
            <p:cNvPr id="4" name="TextBox 4"/>
            <p:cNvSpPr txBox="1"/>
            <p:nvPr/>
          </p:nvSpPr>
          <p:spPr>
            <a:xfrm>
              <a:off x="524450" y="361598"/>
              <a:ext cx="5669320" cy="1348298"/>
            </a:xfrm>
            <a:prstGeom prst="rect">
              <a:avLst/>
            </a:prstGeom>
          </p:spPr>
          <p:txBody>
            <a:bodyPr lIns="0" tIns="0" rIns="0" bIns="0" rtlCol="0" anchor="t">
              <a:spAutoFit/>
            </a:bodyPr>
            <a:lstStyle/>
            <a:p>
              <a:pPr>
                <a:lnSpc>
                  <a:spcPts val="7920"/>
                </a:lnSpc>
              </a:pPr>
              <a:r>
                <a:rPr lang="en-US" sz="7200">
                  <a:solidFill>
                    <a:srgbClr val="000000"/>
                  </a:solidFill>
                  <a:latin typeface="Amatic SC Bold"/>
                </a:rPr>
                <a:t>CIRCUITO SERIE</a:t>
              </a:r>
            </a:p>
          </p:txBody>
        </p:sp>
      </p:grpSp>
      <p:grpSp>
        <p:nvGrpSpPr>
          <p:cNvPr id="12" name="Grupo 11">
            <a:extLst>
              <a:ext uri="{FF2B5EF4-FFF2-40B4-BE49-F238E27FC236}">
                <a16:creationId xmlns:a16="http://schemas.microsoft.com/office/drawing/2014/main" id="{D5C13351-7836-446F-BA22-B24E6C13459B}"/>
              </a:ext>
            </a:extLst>
          </p:cNvPr>
          <p:cNvGrpSpPr/>
          <p:nvPr/>
        </p:nvGrpSpPr>
        <p:grpSpPr>
          <a:xfrm>
            <a:off x="9429325" y="1999557"/>
            <a:ext cx="7855210" cy="6620225"/>
            <a:chOff x="9429325" y="1999557"/>
            <a:chExt cx="7855210" cy="6620225"/>
          </a:xfrm>
        </p:grpSpPr>
        <p:pic>
          <p:nvPicPr>
            <p:cNvPr id="5" name="Picture 5"/>
            <p:cNvPicPr>
              <a:picLocks noChangeAspect="1"/>
            </p:cNvPicPr>
            <p:nvPr/>
          </p:nvPicPr>
          <p:blipFill>
            <a:blip r:embed="rId3"/>
            <a:srcRect/>
            <a:stretch>
              <a:fillRect/>
            </a:stretch>
          </p:blipFill>
          <p:spPr>
            <a:xfrm rot="10559285">
              <a:off x="9571469" y="1999557"/>
              <a:ext cx="7467368" cy="6109665"/>
            </a:xfrm>
            <a:prstGeom prst="rect">
              <a:avLst/>
            </a:prstGeom>
          </p:spPr>
        </p:pic>
        <p:pic>
          <p:nvPicPr>
            <p:cNvPr id="6" name="Picture 6"/>
            <p:cNvPicPr>
              <a:picLocks noChangeAspect="1"/>
            </p:cNvPicPr>
            <p:nvPr/>
          </p:nvPicPr>
          <p:blipFill>
            <a:blip r:embed="rId4"/>
            <a:srcRect/>
            <a:stretch>
              <a:fillRect/>
            </a:stretch>
          </p:blipFill>
          <p:spPr>
            <a:xfrm>
              <a:off x="9832523" y="2335137"/>
              <a:ext cx="6945260" cy="5884529"/>
            </a:xfrm>
            <a:prstGeom prst="rect">
              <a:avLst/>
            </a:prstGeom>
          </p:spPr>
        </p:pic>
        <p:pic>
          <p:nvPicPr>
            <p:cNvPr id="7" name="Picture 7"/>
            <p:cNvPicPr>
              <a:picLocks noChangeAspect="1"/>
            </p:cNvPicPr>
            <p:nvPr/>
          </p:nvPicPr>
          <p:blipFill>
            <a:blip r:embed="rId5"/>
            <a:srcRect/>
            <a:stretch>
              <a:fillRect/>
            </a:stretch>
          </p:blipFill>
          <p:spPr>
            <a:xfrm rot="5252589">
              <a:off x="16778295" y="2087183"/>
              <a:ext cx="516571" cy="495908"/>
            </a:xfrm>
            <a:prstGeom prst="rect">
              <a:avLst/>
            </a:prstGeom>
          </p:spPr>
        </p:pic>
        <p:pic>
          <p:nvPicPr>
            <p:cNvPr id="8" name="Picture 8"/>
            <p:cNvPicPr>
              <a:picLocks noChangeAspect="1"/>
            </p:cNvPicPr>
            <p:nvPr/>
          </p:nvPicPr>
          <p:blipFill>
            <a:blip r:embed="rId5"/>
            <a:srcRect/>
            <a:stretch>
              <a:fillRect/>
            </a:stretch>
          </p:blipFill>
          <p:spPr>
            <a:xfrm rot="-6383107">
              <a:off x="9419052" y="8116410"/>
              <a:ext cx="513645" cy="493100"/>
            </a:xfrm>
            <a:prstGeom prst="rect">
              <a:avLst/>
            </a:prstGeom>
          </p:spPr>
        </p:pic>
        <p:pic>
          <p:nvPicPr>
            <p:cNvPr id="9" name="Picture 9"/>
            <p:cNvPicPr>
              <a:picLocks noChangeAspect="1"/>
            </p:cNvPicPr>
            <p:nvPr/>
          </p:nvPicPr>
          <p:blipFill>
            <a:blip r:embed="rId6"/>
            <a:srcRect/>
            <a:stretch>
              <a:fillRect/>
            </a:stretch>
          </p:blipFill>
          <p:spPr>
            <a:xfrm>
              <a:off x="10103351" y="2603814"/>
              <a:ext cx="6051704" cy="4219456"/>
            </a:xfrm>
            <a:prstGeom prst="rect">
              <a:avLst/>
            </a:prstGeom>
          </p:spPr>
        </p:pic>
      </p:grpSp>
      <p:sp>
        <p:nvSpPr>
          <p:cNvPr id="10" name="TextBox 10"/>
          <p:cNvSpPr txBox="1"/>
          <p:nvPr/>
        </p:nvSpPr>
        <p:spPr>
          <a:xfrm>
            <a:off x="1444336" y="5906703"/>
            <a:ext cx="6724552" cy="1406525"/>
          </a:xfrm>
          <a:prstGeom prst="rect">
            <a:avLst/>
          </a:prstGeom>
        </p:spPr>
        <p:txBody>
          <a:bodyPr lIns="0" tIns="0" rIns="0" bIns="0" rtlCol="0" anchor="t">
            <a:spAutoFit/>
          </a:bodyPr>
          <a:lstStyle/>
          <a:p>
            <a:pPr marL="0" lvl="0" indent="0">
              <a:lnSpc>
                <a:spcPts val="2800"/>
              </a:lnSpc>
              <a:spcBef>
                <a:spcPct val="0"/>
              </a:spcBef>
            </a:pPr>
            <a:r>
              <a:rPr lang="en-US" sz="2000">
                <a:solidFill>
                  <a:srgbClr val="000000"/>
                </a:solidFill>
                <a:latin typeface="Muli Regular"/>
              </a:rPr>
              <a:t>En los simuladores al igual que de forma teórica podemos realizar un circuito para obtener nuestra Resistencia equivalente total y comparar los valores con el circuito original </a:t>
            </a:r>
          </a:p>
        </p:txBody>
      </p:sp>
      <p:sp>
        <p:nvSpPr>
          <p:cNvPr id="11" name="TextBox 11"/>
          <p:cNvSpPr txBox="1"/>
          <p:nvPr/>
        </p:nvSpPr>
        <p:spPr>
          <a:xfrm>
            <a:off x="1444336" y="3984494"/>
            <a:ext cx="6308915" cy="1243965"/>
          </a:xfrm>
          <a:prstGeom prst="rect">
            <a:avLst/>
          </a:prstGeom>
        </p:spPr>
        <p:txBody>
          <a:bodyPr lIns="0" tIns="0" rIns="0" bIns="0" rtlCol="0" anchor="t">
            <a:spAutoFit/>
          </a:bodyPr>
          <a:lstStyle/>
          <a:p>
            <a:pPr marL="0" lvl="0" indent="0">
              <a:lnSpc>
                <a:spcPts val="3359"/>
              </a:lnSpc>
              <a:spcBef>
                <a:spcPct val="0"/>
              </a:spcBef>
            </a:pPr>
            <a:r>
              <a:rPr lang="en-US" sz="2400" spc="72">
                <a:solidFill>
                  <a:srgbClr val="000000"/>
                </a:solidFill>
                <a:latin typeface="Muli Bold"/>
              </a:rPr>
              <a:t>Otro punto importante es no sobre poner el amperimetro y voltimetro ya que daran valores incorrectos  </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advTm="9421">
        <p15:prstTrans prst="origami"/>
      </p:transition>
    </mc:Choice>
    <mc:Fallback>
      <p:transition spd="slow" advTm="942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262007">
            <a:off x="-827416" y="8685343"/>
            <a:ext cx="20474267" cy="6477314"/>
          </a:xfrm>
          <a:prstGeom prst="rect">
            <a:avLst/>
          </a:prstGeom>
        </p:spPr>
      </p:pic>
      <p:grpSp>
        <p:nvGrpSpPr>
          <p:cNvPr id="7" name="Grupo 6">
            <a:extLst>
              <a:ext uri="{FF2B5EF4-FFF2-40B4-BE49-F238E27FC236}">
                <a16:creationId xmlns:a16="http://schemas.microsoft.com/office/drawing/2014/main" id="{9EFB4460-C4FB-4DC1-8538-97936959847E}"/>
              </a:ext>
            </a:extLst>
          </p:cNvPr>
          <p:cNvGrpSpPr/>
          <p:nvPr/>
        </p:nvGrpSpPr>
        <p:grpSpPr>
          <a:xfrm>
            <a:off x="6496050" y="548638"/>
            <a:ext cx="9718506" cy="5460033"/>
            <a:chOff x="6496050" y="548638"/>
            <a:chExt cx="9718506" cy="5460033"/>
          </a:xfrm>
        </p:grpSpPr>
        <p:pic>
          <p:nvPicPr>
            <p:cNvPr id="3" name="Picture 3"/>
            <p:cNvPicPr>
              <a:picLocks noChangeAspect="1"/>
            </p:cNvPicPr>
            <p:nvPr/>
          </p:nvPicPr>
          <p:blipFill>
            <a:blip r:embed="rId3"/>
            <a:srcRect/>
            <a:stretch>
              <a:fillRect/>
            </a:stretch>
          </p:blipFill>
          <p:spPr>
            <a:xfrm>
              <a:off x="6496050" y="548638"/>
              <a:ext cx="9718506" cy="5460033"/>
            </a:xfrm>
            <a:prstGeom prst="rect">
              <a:avLst/>
            </a:prstGeom>
          </p:spPr>
        </p:pic>
        <p:pic>
          <p:nvPicPr>
            <p:cNvPr id="4" name="Picture 4"/>
            <p:cNvPicPr>
              <a:picLocks noChangeAspect="1"/>
            </p:cNvPicPr>
            <p:nvPr/>
          </p:nvPicPr>
          <p:blipFill>
            <a:blip r:embed="rId4"/>
            <a:srcRect l="3943" r="2320" b="537"/>
            <a:stretch>
              <a:fillRect/>
            </a:stretch>
          </p:blipFill>
          <p:spPr>
            <a:xfrm>
              <a:off x="6954753" y="607371"/>
              <a:ext cx="8640690" cy="5302856"/>
            </a:xfrm>
            <a:prstGeom prst="rect">
              <a:avLst/>
            </a:prstGeom>
          </p:spPr>
        </p:pic>
      </p:grpSp>
      <p:sp>
        <p:nvSpPr>
          <p:cNvPr id="5" name="TextBox 5"/>
          <p:cNvSpPr txBox="1"/>
          <p:nvPr/>
        </p:nvSpPr>
        <p:spPr>
          <a:xfrm>
            <a:off x="474798" y="367663"/>
            <a:ext cx="4364398" cy="3347085"/>
          </a:xfrm>
          <a:prstGeom prst="rect">
            <a:avLst/>
          </a:prstGeom>
        </p:spPr>
        <p:txBody>
          <a:bodyPr lIns="0" tIns="0" rIns="0" bIns="0" rtlCol="0" anchor="t">
            <a:spAutoFit/>
          </a:bodyPr>
          <a:lstStyle/>
          <a:p>
            <a:pPr>
              <a:lnSpc>
                <a:spcPts val="13439"/>
              </a:lnSpc>
            </a:pPr>
            <a:r>
              <a:rPr lang="en-US" sz="9600">
                <a:solidFill>
                  <a:srgbClr val="3631A9"/>
                </a:solidFill>
                <a:latin typeface="Amatic SC Bold"/>
              </a:rPr>
              <a:t>CIRCUITO</a:t>
            </a:r>
          </a:p>
          <a:p>
            <a:pPr marL="0" lvl="0" indent="0">
              <a:lnSpc>
                <a:spcPts val="13439"/>
              </a:lnSpc>
              <a:spcBef>
                <a:spcPct val="0"/>
              </a:spcBef>
            </a:pPr>
            <a:r>
              <a:rPr lang="en-US" sz="9600">
                <a:solidFill>
                  <a:srgbClr val="3631A9"/>
                </a:solidFill>
                <a:latin typeface="Amatic SC Bold"/>
              </a:rPr>
              <a:t> PARALELO</a:t>
            </a:r>
          </a:p>
        </p:txBody>
      </p:sp>
      <p:sp>
        <p:nvSpPr>
          <p:cNvPr id="6" name="TextBox 6"/>
          <p:cNvSpPr txBox="1"/>
          <p:nvPr/>
        </p:nvSpPr>
        <p:spPr>
          <a:xfrm>
            <a:off x="474798" y="6120132"/>
            <a:ext cx="17813202" cy="2920365"/>
          </a:xfrm>
          <a:prstGeom prst="rect">
            <a:avLst/>
          </a:prstGeom>
        </p:spPr>
        <p:txBody>
          <a:bodyPr lIns="0" tIns="0" rIns="0" bIns="0" rtlCol="0" anchor="t">
            <a:spAutoFit/>
          </a:bodyPr>
          <a:lstStyle/>
          <a:p>
            <a:pPr marL="518160" lvl="1" indent="-259080">
              <a:lnSpc>
                <a:spcPts val="3359"/>
              </a:lnSpc>
              <a:buFont typeface="Arial"/>
              <a:buChar char="•"/>
            </a:pPr>
            <a:r>
              <a:rPr lang="en-US" sz="2400">
                <a:solidFill>
                  <a:srgbClr val="000000"/>
                </a:solidFill>
                <a:latin typeface="Muli Regular"/>
              </a:rPr>
              <a:t>La consideración de los circuitos en paralelo es que los amperimetros se colocan en serie del circuito esta colocación se puede realizar abajo o arriba de la resistencia siempre y cuando la coloquemos despues del nodo correspondiente.</a:t>
            </a:r>
          </a:p>
          <a:p>
            <a:pPr>
              <a:lnSpc>
                <a:spcPts val="3359"/>
              </a:lnSpc>
            </a:pPr>
            <a:endParaRPr lang="en-US" sz="2400">
              <a:solidFill>
                <a:srgbClr val="000000"/>
              </a:solidFill>
              <a:latin typeface="Muli Regular"/>
            </a:endParaRPr>
          </a:p>
          <a:p>
            <a:pPr marL="518160" lvl="1" indent="-259080">
              <a:lnSpc>
                <a:spcPts val="3359"/>
              </a:lnSpc>
              <a:buFont typeface="Arial"/>
              <a:buChar char="•"/>
            </a:pPr>
            <a:r>
              <a:rPr lang="en-US" sz="2400">
                <a:solidFill>
                  <a:srgbClr val="000000"/>
                </a:solidFill>
                <a:latin typeface="Muli Regular"/>
              </a:rPr>
              <a:t>Los Voltmetros se colocan en forma paralela a la resistencia al igual que los circuitos en serie, en este caso podemos comprobar que se cumple con la regla de que el voltaje es el mismo en cualquier punto no importando el valor de la resistencia.</a:t>
            </a:r>
          </a:p>
          <a:p>
            <a:pPr>
              <a:lnSpc>
                <a:spcPts val="3359"/>
              </a:lnSpc>
            </a:pPr>
            <a:endParaRPr lang="en-US" sz="2400">
              <a:solidFill>
                <a:srgbClr val="000000"/>
              </a:solidFill>
              <a:latin typeface="Muli Regular"/>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Tm="23105">
        <p15:prstTrans prst="fracture"/>
      </p:transition>
    </mc:Choice>
    <mc:Fallback>
      <p:transition spd="slow" advTm="2310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262007">
            <a:off x="-827416" y="8685343"/>
            <a:ext cx="20474267" cy="6477314"/>
          </a:xfrm>
          <a:prstGeom prst="rect">
            <a:avLst/>
          </a:prstGeom>
        </p:spPr>
      </p:pic>
      <p:grpSp>
        <p:nvGrpSpPr>
          <p:cNvPr id="7" name="Grupo 6">
            <a:extLst>
              <a:ext uri="{FF2B5EF4-FFF2-40B4-BE49-F238E27FC236}">
                <a16:creationId xmlns:a16="http://schemas.microsoft.com/office/drawing/2014/main" id="{FEC9F0D1-6633-4A34-925B-3B8C2F8790A8}"/>
              </a:ext>
            </a:extLst>
          </p:cNvPr>
          <p:cNvGrpSpPr/>
          <p:nvPr/>
        </p:nvGrpSpPr>
        <p:grpSpPr>
          <a:xfrm>
            <a:off x="304800" y="527395"/>
            <a:ext cx="11879282" cy="6673997"/>
            <a:chOff x="381000" y="550775"/>
            <a:chExt cx="11879282" cy="6673997"/>
          </a:xfrm>
        </p:grpSpPr>
        <p:pic>
          <p:nvPicPr>
            <p:cNvPr id="3" name="Picture 3"/>
            <p:cNvPicPr>
              <a:picLocks noChangeAspect="1"/>
            </p:cNvPicPr>
            <p:nvPr/>
          </p:nvPicPr>
          <p:blipFill>
            <a:blip r:embed="rId3"/>
            <a:srcRect/>
            <a:stretch>
              <a:fillRect/>
            </a:stretch>
          </p:blipFill>
          <p:spPr>
            <a:xfrm>
              <a:off x="381000" y="550775"/>
              <a:ext cx="11879282" cy="6673997"/>
            </a:xfrm>
            <a:prstGeom prst="rect">
              <a:avLst/>
            </a:prstGeom>
          </p:spPr>
        </p:pic>
        <p:pic>
          <p:nvPicPr>
            <p:cNvPr id="4" name="Picture 4"/>
            <p:cNvPicPr>
              <a:picLocks noChangeAspect="1"/>
            </p:cNvPicPr>
            <p:nvPr/>
          </p:nvPicPr>
          <p:blipFill>
            <a:blip r:embed="rId4"/>
            <a:srcRect r="4335"/>
            <a:stretch>
              <a:fillRect/>
            </a:stretch>
          </p:blipFill>
          <p:spPr>
            <a:xfrm>
              <a:off x="956015" y="735491"/>
              <a:ext cx="10729252" cy="6348390"/>
            </a:xfrm>
            <a:prstGeom prst="rect">
              <a:avLst/>
            </a:prstGeom>
          </p:spPr>
        </p:pic>
      </p:grpSp>
      <p:sp>
        <p:nvSpPr>
          <p:cNvPr id="5" name="TextBox 5"/>
          <p:cNvSpPr txBox="1"/>
          <p:nvPr/>
        </p:nvSpPr>
        <p:spPr>
          <a:xfrm>
            <a:off x="1757363" y="7177147"/>
            <a:ext cx="13811250" cy="2920365"/>
          </a:xfrm>
          <a:prstGeom prst="rect">
            <a:avLst/>
          </a:prstGeom>
        </p:spPr>
        <p:txBody>
          <a:bodyPr lIns="0" tIns="0" rIns="0" bIns="0" rtlCol="0" anchor="t">
            <a:spAutoFit/>
          </a:bodyPr>
          <a:lstStyle/>
          <a:p>
            <a:pPr>
              <a:lnSpc>
                <a:spcPts val="3359"/>
              </a:lnSpc>
            </a:pPr>
            <a:r>
              <a:rPr lang="en-US" sz="2400">
                <a:solidFill>
                  <a:srgbClr val="000000"/>
                </a:solidFill>
                <a:latin typeface="Muli Regular"/>
              </a:rPr>
              <a:t>En los circuitos mixtos, podemos trabajarlos directamente y calcular la intensidad de la corriente así como el voltaje en un circuito.</a:t>
            </a:r>
          </a:p>
          <a:p>
            <a:pPr>
              <a:lnSpc>
                <a:spcPts val="3359"/>
              </a:lnSpc>
            </a:pPr>
            <a:r>
              <a:rPr lang="en-US" sz="2400">
                <a:solidFill>
                  <a:srgbClr val="000000"/>
                </a:solidFill>
                <a:latin typeface="Muli Regular"/>
              </a:rPr>
              <a:t>El voltaje en un arreglo en paralelo como bien se menciono anteriormente es igual </a:t>
            </a:r>
          </a:p>
          <a:p>
            <a:pPr>
              <a:lnSpc>
                <a:spcPts val="3359"/>
              </a:lnSpc>
            </a:pPr>
            <a:r>
              <a:rPr lang="en-US" sz="2400">
                <a:solidFill>
                  <a:srgbClr val="000000"/>
                </a:solidFill>
                <a:latin typeface="Muli Regular"/>
              </a:rPr>
              <a:t>El voltaje en un arreglo en un arreglo en serie es diferente </a:t>
            </a:r>
          </a:p>
          <a:p>
            <a:pPr>
              <a:lnSpc>
                <a:spcPts val="3359"/>
              </a:lnSpc>
            </a:pPr>
            <a:r>
              <a:rPr lang="en-US" sz="2400">
                <a:solidFill>
                  <a:srgbClr val="000000"/>
                </a:solidFill>
                <a:latin typeface="Muli Regular"/>
              </a:rPr>
              <a:t>Esto se puede apreciar en la imagen </a:t>
            </a:r>
          </a:p>
          <a:p>
            <a:pPr>
              <a:lnSpc>
                <a:spcPts val="3359"/>
              </a:lnSpc>
            </a:pPr>
            <a:r>
              <a:rPr lang="en-US" sz="2400">
                <a:solidFill>
                  <a:srgbClr val="000000"/>
                </a:solidFill>
                <a:latin typeface="Muli Regular"/>
              </a:rPr>
              <a:t>Tambien podemos realizar nuestro circuito con la resistencia Equivalente Total y corroborar datos con el circuito original</a:t>
            </a:r>
          </a:p>
        </p:txBody>
      </p:sp>
      <p:sp>
        <p:nvSpPr>
          <p:cNvPr id="6" name="TextBox 6"/>
          <p:cNvSpPr txBox="1"/>
          <p:nvPr/>
        </p:nvSpPr>
        <p:spPr>
          <a:xfrm>
            <a:off x="13301663" y="510584"/>
            <a:ext cx="4286250" cy="3347085"/>
          </a:xfrm>
          <a:prstGeom prst="rect">
            <a:avLst/>
          </a:prstGeom>
        </p:spPr>
        <p:txBody>
          <a:bodyPr lIns="0" tIns="0" rIns="0" bIns="0" rtlCol="0" anchor="t">
            <a:spAutoFit/>
          </a:bodyPr>
          <a:lstStyle/>
          <a:p>
            <a:pPr algn="r">
              <a:lnSpc>
                <a:spcPts val="13439"/>
              </a:lnSpc>
            </a:pPr>
            <a:r>
              <a:rPr lang="en-US" sz="9600">
                <a:solidFill>
                  <a:srgbClr val="DD0B0B"/>
                </a:solidFill>
                <a:latin typeface="Amatic SC Bold"/>
              </a:rPr>
              <a:t>CIRCUITOS </a:t>
            </a:r>
          </a:p>
          <a:p>
            <a:pPr marL="0" lvl="0" indent="0" algn="r">
              <a:lnSpc>
                <a:spcPts val="13439"/>
              </a:lnSpc>
              <a:spcBef>
                <a:spcPct val="0"/>
              </a:spcBef>
            </a:pPr>
            <a:r>
              <a:rPr lang="en-US" sz="9600">
                <a:solidFill>
                  <a:srgbClr val="DD0B0B"/>
                </a:solidFill>
                <a:latin typeface="Amatic SC Bold"/>
              </a:rPr>
              <a:t>MIXTOS</a:t>
            </a:r>
          </a:p>
        </p:txBody>
      </p:sp>
    </p:spTree>
  </p:cSld>
  <p:clrMapOvr>
    <a:masterClrMapping/>
  </p:clrMapOvr>
  <mc:AlternateContent xmlns:mc="http://schemas.openxmlformats.org/markup-compatibility/2006">
    <mc:Choice xmlns:p14="http://schemas.microsoft.com/office/powerpoint/2010/main" Requires="p14">
      <p:transition spd="slow" p14:dur="4000" advTm="13356">
        <p14:vortex dir="r"/>
      </p:transition>
    </mc:Choice>
    <mc:Fallback>
      <p:transition spd="slow" advTm="1335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339</Words>
  <Application>Microsoft Office PowerPoint</Application>
  <PresentationFormat>Personalizado</PresentationFormat>
  <Paragraphs>25</Paragraphs>
  <Slides>5</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5</vt:i4>
      </vt:variant>
    </vt:vector>
  </HeadingPairs>
  <TitlesOfParts>
    <vt:vector size="11" baseType="lpstr">
      <vt:lpstr>Arial</vt:lpstr>
      <vt:lpstr>Muli Regular</vt:lpstr>
      <vt:lpstr>Calibri</vt:lpstr>
      <vt:lpstr>Amatic SC Bold</vt:lpstr>
      <vt:lpstr>Muli Bold</vt:lpstr>
      <vt:lpstr>Office Theme</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Circuitos resistivos en simulador (livewire)</dc:title>
  <cp:lastModifiedBy>Ana Altamirano</cp:lastModifiedBy>
  <cp:revision>3</cp:revision>
  <dcterms:created xsi:type="dcterms:W3CDTF">2006-08-16T00:00:00Z</dcterms:created>
  <dcterms:modified xsi:type="dcterms:W3CDTF">2020-08-29T04:52:55Z</dcterms:modified>
  <dc:identifier>DAEGOb7wekM</dc:identifier>
</cp:coreProperties>
</file>