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4" r:id="rId8"/>
    <p:sldId id="265" r:id="rId9"/>
    <p:sldId id="266" r:id="rId10"/>
    <p:sldId id="267" r:id="rId11"/>
    <p:sldId id="269" r:id="rId12"/>
    <p:sldId id="270" r:id="rId13"/>
    <p:sldId id="27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0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8/28/2020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s-ES"/>
              <a:t>Haga clic en el icono para agregar una imagen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8/28/2020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8/28/2020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8/28/2020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8/28/2020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8/28/2020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s-ES"/>
              <a:t>Haga clic en el icono para agregar una imagen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8/28/2020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8/28/2020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141410" y="3073397"/>
            <a:ext cx="4878391"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3073397"/>
            <a:ext cx="4875210" cy="2717801"/>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8/28/2020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8/28/2020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8/28/2020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1086D4-F3EE-4071-AC3C-60419201504D}"/>
              </a:ext>
            </a:extLst>
          </p:cNvPr>
          <p:cNvSpPr>
            <a:spLocks noGrp="1"/>
          </p:cNvSpPr>
          <p:nvPr>
            <p:ph type="ctrTitle"/>
          </p:nvPr>
        </p:nvSpPr>
        <p:spPr>
          <a:xfrm>
            <a:off x="3219858" y="2640670"/>
            <a:ext cx="5752284" cy="1576660"/>
          </a:xfrm>
        </p:spPr>
        <p:txBody>
          <a:bodyPr/>
          <a:lstStyle/>
          <a:p>
            <a:r>
              <a:rPr lang="es-MX" dirty="0"/>
              <a:t>Circuitos</a:t>
            </a:r>
            <a:br>
              <a:rPr lang="es-MX" dirty="0"/>
            </a:br>
            <a:r>
              <a:rPr lang="es-MX" dirty="0"/>
              <a:t>              resistivos </a:t>
            </a:r>
          </a:p>
        </p:txBody>
      </p:sp>
    </p:spTree>
    <p:extLst>
      <p:ext uri="{BB962C8B-B14F-4D97-AF65-F5344CB8AC3E}">
        <p14:creationId xmlns:p14="http://schemas.microsoft.com/office/powerpoint/2010/main" val="3017682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21A9EC-AFD3-4FAF-965E-FB0451712FD4}"/>
              </a:ext>
            </a:extLst>
          </p:cNvPr>
          <p:cNvSpPr>
            <a:spLocks noGrp="1"/>
          </p:cNvSpPr>
          <p:nvPr>
            <p:ph type="title"/>
          </p:nvPr>
        </p:nvSpPr>
        <p:spPr/>
        <p:txBody>
          <a:bodyPr/>
          <a:lstStyle/>
          <a:p>
            <a:pPr algn="ctr"/>
            <a:r>
              <a:rPr lang="es-MX" dirty="0"/>
              <a:t>Calculo de intensidades</a:t>
            </a:r>
          </a:p>
        </p:txBody>
      </p:sp>
      <p:pic>
        <p:nvPicPr>
          <p:cNvPr id="5" name="Imagen 4">
            <a:extLst>
              <a:ext uri="{FF2B5EF4-FFF2-40B4-BE49-F238E27FC236}">
                <a16:creationId xmlns:a16="http://schemas.microsoft.com/office/drawing/2014/main" id="{CEFC9ACB-8543-4244-B82C-7BF2997A9264}"/>
              </a:ext>
            </a:extLst>
          </p:cNvPr>
          <p:cNvPicPr>
            <a:picLocks noChangeAspect="1"/>
          </p:cNvPicPr>
          <p:nvPr/>
        </p:nvPicPr>
        <p:blipFill>
          <a:blip r:embed="rId2"/>
          <a:stretch>
            <a:fillRect/>
          </a:stretch>
        </p:blipFill>
        <p:spPr>
          <a:xfrm>
            <a:off x="1141412" y="1999297"/>
            <a:ext cx="3647845" cy="1919559"/>
          </a:xfrm>
          <a:prstGeom prst="roundRect">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Imagen 5">
            <a:extLst>
              <a:ext uri="{FF2B5EF4-FFF2-40B4-BE49-F238E27FC236}">
                <a16:creationId xmlns:a16="http://schemas.microsoft.com/office/drawing/2014/main" id="{EE01E9F7-F8DC-432E-B05C-A9E222B032F9}"/>
              </a:ext>
            </a:extLst>
          </p:cNvPr>
          <p:cNvPicPr>
            <a:picLocks noChangeAspect="1"/>
          </p:cNvPicPr>
          <p:nvPr/>
        </p:nvPicPr>
        <p:blipFill>
          <a:blip r:embed="rId3"/>
          <a:stretch>
            <a:fillRect/>
          </a:stretch>
        </p:blipFill>
        <p:spPr>
          <a:xfrm>
            <a:off x="6610529" y="2050218"/>
            <a:ext cx="4436882" cy="1915509"/>
          </a:xfrm>
          <a:prstGeom prst="roundRect">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CuadroTexto 6">
            <a:extLst>
              <a:ext uri="{FF2B5EF4-FFF2-40B4-BE49-F238E27FC236}">
                <a16:creationId xmlns:a16="http://schemas.microsoft.com/office/drawing/2014/main" id="{E3FED907-AFB6-40C1-9750-9A6A976F1240}"/>
              </a:ext>
            </a:extLst>
          </p:cNvPr>
          <p:cNvSpPr txBox="1"/>
          <p:nvPr/>
        </p:nvSpPr>
        <p:spPr>
          <a:xfrm>
            <a:off x="1141412" y="4349931"/>
            <a:ext cx="3647845" cy="1477328"/>
          </a:xfrm>
          <a:prstGeom prst="rect">
            <a:avLst/>
          </a:prstGeom>
          <a:noFill/>
        </p:spPr>
        <p:txBody>
          <a:bodyPr wrap="square" rtlCol="0">
            <a:spAutoFit/>
          </a:bodyPr>
          <a:lstStyle/>
          <a:p>
            <a:r>
              <a:rPr lang="es-MX" dirty="0"/>
              <a:t>I1=VT/R1        I2= VT/R2</a:t>
            </a:r>
          </a:p>
          <a:p>
            <a:endParaRPr lang="es-MX" dirty="0"/>
          </a:p>
          <a:p>
            <a:r>
              <a:rPr lang="es-MX" dirty="0"/>
              <a:t>I1= 30mA        I2= 60mA</a:t>
            </a:r>
          </a:p>
          <a:p>
            <a:endParaRPr lang="es-MX" dirty="0"/>
          </a:p>
          <a:p>
            <a:r>
              <a:rPr lang="es-MX" dirty="0"/>
              <a:t>IT= 90mA</a:t>
            </a:r>
          </a:p>
        </p:txBody>
      </p:sp>
      <p:sp>
        <p:nvSpPr>
          <p:cNvPr id="8" name="CuadroTexto 7">
            <a:extLst>
              <a:ext uri="{FF2B5EF4-FFF2-40B4-BE49-F238E27FC236}">
                <a16:creationId xmlns:a16="http://schemas.microsoft.com/office/drawing/2014/main" id="{1AABB2D5-9B9F-4811-97EB-1CEA284AF581}"/>
              </a:ext>
            </a:extLst>
          </p:cNvPr>
          <p:cNvSpPr txBox="1"/>
          <p:nvPr/>
        </p:nvSpPr>
        <p:spPr>
          <a:xfrm>
            <a:off x="6610529" y="4140926"/>
            <a:ext cx="4436882" cy="1754326"/>
          </a:xfrm>
          <a:prstGeom prst="rect">
            <a:avLst/>
          </a:prstGeom>
          <a:noFill/>
        </p:spPr>
        <p:txBody>
          <a:bodyPr wrap="square" rtlCol="0">
            <a:spAutoFit/>
          </a:bodyPr>
          <a:lstStyle/>
          <a:p>
            <a:r>
              <a:rPr lang="es-MX" dirty="0"/>
              <a:t>I1=VT/R1        I2= VT/R2           I3=VT/R3</a:t>
            </a:r>
          </a:p>
          <a:p>
            <a:endParaRPr lang="es-MX" dirty="0"/>
          </a:p>
          <a:p>
            <a:r>
              <a:rPr lang="es-MX" dirty="0"/>
              <a:t>I1= 30mA        I2= 60mA            I3= 18mA</a:t>
            </a:r>
          </a:p>
          <a:p>
            <a:endParaRPr lang="es-MX" dirty="0"/>
          </a:p>
          <a:p>
            <a:r>
              <a:rPr lang="es-MX" dirty="0"/>
              <a:t>IT= 108mA</a:t>
            </a:r>
          </a:p>
          <a:p>
            <a:endParaRPr lang="es-MX" dirty="0"/>
          </a:p>
        </p:txBody>
      </p:sp>
    </p:spTree>
    <p:extLst>
      <p:ext uri="{BB962C8B-B14F-4D97-AF65-F5344CB8AC3E}">
        <p14:creationId xmlns:p14="http://schemas.microsoft.com/office/powerpoint/2010/main" val="3501431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8BDAB4-E799-4A40-B849-7EFE282CDEEB}"/>
              </a:ext>
            </a:extLst>
          </p:cNvPr>
          <p:cNvSpPr>
            <a:spLocks noGrp="1"/>
          </p:cNvSpPr>
          <p:nvPr>
            <p:ph type="title"/>
          </p:nvPr>
        </p:nvSpPr>
        <p:spPr>
          <a:xfrm>
            <a:off x="1143001" y="0"/>
            <a:ext cx="9905998" cy="1478570"/>
          </a:xfrm>
        </p:spPr>
        <p:txBody>
          <a:bodyPr>
            <a:normAutofit/>
          </a:bodyPr>
          <a:lstStyle/>
          <a:p>
            <a:pPr algn="ctr"/>
            <a:r>
              <a:rPr lang="es-MX" sz="6000" dirty="0"/>
              <a:t>Circuito Mixto</a:t>
            </a:r>
          </a:p>
        </p:txBody>
      </p:sp>
      <p:sp>
        <p:nvSpPr>
          <p:cNvPr id="3" name="CuadroTexto 2">
            <a:extLst>
              <a:ext uri="{FF2B5EF4-FFF2-40B4-BE49-F238E27FC236}">
                <a16:creationId xmlns:a16="http://schemas.microsoft.com/office/drawing/2014/main" id="{B63417A3-8245-44D8-B06B-5C3CADC794AD}"/>
              </a:ext>
            </a:extLst>
          </p:cNvPr>
          <p:cNvSpPr txBox="1"/>
          <p:nvPr/>
        </p:nvSpPr>
        <p:spPr>
          <a:xfrm>
            <a:off x="1143001" y="1478570"/>
            <a:ext cx="4415118" cy="4832092"/>
          </a:xfrm>
          <a:prstGeom prst="rect">
            <a:avLst/>
          </a:prstGeom>
          <a:noFill/>
        </p:spPr>
        <p:txBody>
          <a:bodyPr wrap="square" rtlCol="0">
            <a:spAutoFit/>
          </a:bodyPr>
          <a:lstStyle/>
          <a:p>
            <a:pPr algn="just"/>
            <a:r>
              <a:rPr lang="es-ES" sz="2800" dirty="0"/>
              <a:t>En muchas situaciones, los circuitos en serie y paralelos están combinados para formar circuitos más complejos. La forma correcta de resolver esta especie de circuitos combinados es separarlos. Así es como nos encontramos con los diferentes circuitos de los que trata este trabajo práctico.</a:t>
            </a:r>
            <a:endParaRPr lang="es-MX" sz="2800" dirty="0"/>
          </a:p>
        </p:txBody>
      </p:sp>
      <p:pic>
        <p:nvPicPr>
          <p:cNvPr id="5" name="Imagen 4">
            <a:extLst>
              <a:ext uri="{FF2B5EF4-FFF2-40B4-BE49-F238E27FC236}">
                <a16:creationId xmlns:a16="http://schemas.microsoft.com/office/drawing/2014/main" id="{464BBFF4-1FDA-4C7D-B7D0-0E54DFCAEF20}"/>
              </a:ext>
            </a:extLst>
          </p:cNvPr>
          <p:cNvPicPr>
            <a:picLocks noChangeAspect="1"/>
          </p:cNvPicPr>
          <p:nvPr/>
        </p:nvPicPr>
        <p:blipFill>
          <a:blip r:embed="rId2"/>
          <a:stretch>
            <a:fillRect/>
          </a:stretch>
        </p:blipFill>
        <p:spPr>
          <a:xfrm>
            <a:off x="6096000" y="2111173"/>
            <a:ext cx="5249420" cy="3524504"/>
          </a:xfrm>
          <a:prstGeom prst="roundRect">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1453518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737C91-534C-45B0-A69A-FB3112D4BA18}"/>
              </a:ext>
            </a:extLst>
          </p:cNvPr>
          <p:cNvSpPr>
            <a:spLocks noGrp="1"/>
          </p:cNvSpPr>
          <p:nvPr>
            <p:ph type="title"/>
          </p:nvPr>
        </p:nvSpPr>
        <p:spPr>
          <a:xfrm>
            <a:off x="1049973" y="0"/>
            <a:ext cx="9905998" cy="1478570"/>
          </a:xfrm>
        </p:spPr>
        <p:txBody>
          <a:bodyPr>
            <a:normAutofit/>
          </a:bodyPr>
          <a:lstStyle/>
          <a:p>
            <a:pPr algn="ctr"/>
            <a:r>
              <a:rPr lang="es-MX" sz="4000" dirty="0"/>
              <a:t>TEOREMA DE KENNELLY</a:t>
            </a:r>
          </a:p>
        </p:txBody>
      </p:sp>
      <p:pic>
        <p:nvPicPr>
          <p:cNvPr id="4098" name="Picture 2">
            <a:extLst>
              <a:ext uri="{FF2B5EF4-FFF2-40B4-BE49-F238E27FC236}">
                <a16:creationId xmlns:a16="http://schemas.microsoft.com/office/drawing/2014/main" id="{A46692A9-CAF5-400F-B961-E87D36816D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8439" y="1921824"/>
            <a:ext cx="4628606" cy="3934315"/>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81767E83-1BF7-42CC-8062-7822E4D41C99}"/>
              </a:ext>
            </a:extLst>
          </p:cNvPr>
          <p:cNvSpPr txBox="1"/>
          <p:nvPr/>
        </p:nvSpPr>
        <p:spPr>
          <a:xfrm>
            <a:off x="1292636" y="1921824"/>
            <a:ext cx="4480560" cy="3785652"/>
          </a:xfrm>
          <a:prstGeom prst="rect">
            <a:avLst/>
          </a:prstGeom>
          <a:noFill/>
        </p:spPr>
        <p:txBody>
          <a:bodyPr wrap="square" rtlCol="0">
            <a:spAutoFit/>
          </a:bodyPr>
          <a:lstStyle/>
          <a:p>
            <a:pPr algn="just"/>
            <a:r>
              <a:rPr lang="es-ES" sz="2400" dirty="0"/>
              <a:t>Este teorema consiste básicamente en la forma de convertir una conexión estrella en su triángulo equivalente y viceversa, ¿para qué? Pues muy sencillo en redes trifásicas esta conversión en necesaria para facilitar el estudio de circuitos, la siguiente figura muestra la conversión del triángulo a su estrella equivalente.</a:t>
            </a:r>
            <a:endParaRPr lang="es-MX" sz="2400" dirty="0"/>
          </a:p>
        </p:txBody>
      </p:sp>
    </p:spTree>
    <p:extLst>
      <p:ext uri="{BB962C8B-B14F-4D97-AF65-F5344CB8AC3E}">
        <p14:creationId xmlns:p14="http://schemas.microsoft.com/office/powerpoint/2010/main" val="3059496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AEF968-BC43-48F5-9D39-6267B2FFE60F}"/>
              </a:ext>
            </a:extLst>
          </p:cNvPr>
          <p:cNvSpPr>
            <a:spLocks noGrp="1"/>
          </p:cNvSpPr>
          <p:nvPr>
            <p:ph type="title"/>
          </p:nvPr>
        </p:nvSpPr>
        <p:spPr>
          <a:xfrm>
            <a:off x="1143001" y="-139128"/>
            <a:ext cx="9905998" cy="1478570"/>
          </a:xfrm>
        </p:spPr>
        <p:txBody>
          <a:bodyPr/>
          <a:lstStyle/>
          <a:p>
            <a:pPr algn="ctr"/>
            <a:r>
              <a:rPr lang="es-MX" dirty="0"/>
              <a:t>Ejercicio </a:t>
            </a:r>
          </a:p>
        </p:txBody>
      </p:sp>
      <p:pic>
        <p:nvPicPr>
          <p:cNvPr id="8" name="Imagen 7">
            <a:extLst>
              <a:ext uri="{FF2B5EF4-FFF2-40B4-BE49-F238E27FC236}">
                <a16:creationId xmlns:a16="http://schemas.microsoft.com/office/drawing/2014/main" id="{F303F22E-CAA2-4E15-8E6A-D34CF0B3D51C}"/>
              </a:ext>
            </a:extLst>
          </p:cNvPr>
          <p:cNvPicPr>
            <a:picLocks noChangeAspect="1"/>
          </p:cNvPicPr>
          <p:nvPr/>
        </p:nvPicPr>
        <p:blipFill>
          <a:blip r:embed="rId2"/>
          <a:stretch>
            <a:fillRect/>
          </a:stretch>
        </p:blipFill>
        <p:spPr>
          <a:xfrm>
            <a:off x="6920775" y="1097280"/>
            <a:ext cx="3322987" cy="5238206"/>
          </a:xfrm>
          <a:prstGeom prst="rect">
            <a:avLst/>
          </a:prstGeom>
        </p:spPr>
      </p:pic>
      <p:pic>
        <p:nvPicPr>
          <p:cNvPr id="3" name="Imagen 2">
            <a:extLst>
              <a:ext uri="{FF2B5EF4-FFF2-40B4-BE49-F238E27FC236}">
                <a16:creationId xmlns:a16="http://schemas.microsoft.com/office/drawing/2014/main" id="{3C48B358-6670-406D-AD0C-BCED80639227}"/>
              </a:ext>
            </a:extLst>
          </p:cNvPr>
          <p:cNvPicPr>
            <a:picLocks noChangeAspect="1"/>
          </p:cNvPicPr>
          <p:nvPr/>
        </p:nvPicPr>
        <p:blipFill>
          <a:blip r:embed="rId3"/>
          <a:stretch>
            <a:fillRect/>
          </a:stretch>
        </p:blipFill>
        <p:spPr>
          <a:xfrm>
            <a:off x="1329145" y="1924050"/>
            <a:ext cx="3733800" cy="3009900"/>
          </a:xfrm>
          <a:prstGeom prst="rect">
            <a:avLst/>
          </a:prstGeom>
        </p:spPr>
      </p:pic>
    </p:spTree>
    <p:extLst>
      <p:ext uri="{BB962C8B-B14F-4D97-AF65-F5344CB8AC3E}">
        <p14:creationId xmlns:p14="http://schemas.microsoft.com/office/powerpoint/2010/main" val="733867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B0EAE3-E48F-436A-86D1-FF3AF0A5CA0D}"/>
              </a:ext>
            </a:extLst>
          </p:cNvPr>
          <p:cNvSpPr>
            <a:spLocks noGrp="1"/>
          </p:cNvSpPr>
          <p:nvPr>
            <p:ph type="title"/>
          </p:nvPr>
        </p:nvSpPr>
        <p:spPr/>
        <p:txBody>
          <a:bodyPr/>
          <a:lstStyle/>
          <a:p>
            <a:pPr algn="ctr"/>
            <a:r>
              <a:rPr lang="es-MX" dirty="0"/>
              <a:t>¿Qué es un circuito resistivo?</a:t>
            </a:r>
          </a:p>
        </p:txBody>
      </p:sp>
      <p:sp>
        <p:nvSpPr>
          <p:cNvPr id="3" name="Marcador de contenido 2">
            <a:extLst>
              <a:ext uri="{FF2B5EF4-FFF2-40B4-BE49-F238E27FC236}">
                <a16:creationId xmlns:a16="http://schemas.microsoft.com/office/drawing/2014/main" id="{0D1D3174-D031-40C7-8673-B028AE048112}"/>
              </a:ext>
            </a:extLst>
          </p:cNvPr>
          <p:cNvSpPr>
            <a:spLocks noGrp="1"/>
          </p:cNvSpPr>
          <p:nvPr>
            <p:ph idx="1"/>
          </p:nvPr>
        </p:nvSpPr>
        <p:spPr/>
        <p:txBody>
          <a:bodyPr>
            <a:normAutofit lnSpcReduction="10000"/>
          </a:bodyPr>
          <a:lstStyle/>
          <a:p>
            <a:pPr marL="0" indent="0" algn="ctr">
              <a:buNone/>
            </a:pPr>
            <a:r>
              <a:rPr lang="es-ES" sz="3200" dirty="0"/>
              <a:t>Un circuito resistivo es un circuito que contiene solo resistencias, fuentes de voltaje y corriente. El análisis de circuitos resistivos es menos complicado que el análisis de circuitos que contienen capacitores e inductores. Un circuito que tiene componentes electrónicos se denomina circuito electrónico.</a:t>
            </a:r>
            <a:endParaRPr lang="es-MX" sz="3200" dirty="0"/>
          </a:p>
        </p:txBody>
      </p:sp>
    </p:spTree>
    <p:extLst>
      <p:ext uri="{BB962C8B-B14F-4D97-AF65-F5344CB8AC3E}">
        <p14:creationId xmlns:p14="http://schemas.microsoft.com/office/powerpoint/2010/main" val="1686360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8BDAB4-E799-4A40-B849-7EFE282CDEEB}"/>
              </a:ext>
            </a:extLst>
          </p:cNvPr>
          <p:cNvSpPr>
            <a:spLocks noGrp="1"/>
          </p:cNvSpPr>
          <p:nvPr>
            <p:ph type="title"/>
          </p:nvPr>
        </p:nvSpPr>
        <p:spPr>
          <a:xfrm>
            <a:off x="1143001" y="181645"/>
            <a:ext cx="9905998" cy="1478570"/>
          </a:xfrm>
        </p:spPr>
        <p:txBody>
          <a:bodyPr>
            <a:normAutofit/>
          </a:bodyPr>
          <a:lstStyle/>
          <a:p>
            <a:pPr algn="ctr"/>
            <a:r>
              <a:rPr lang="es-MX" sz="6600" dirty="0"/>
              <a:t>Circuito serie</a:t>
            </a:r>
          </a:p>
        </p:txBody>
      </p:sp>
      <p:pic>
        <p:nvPicPr>
          <p:cNvPr id="1028" name="Picture 4">
            <a:extLst>
              <a:ext uri="{FF2B5EF4-FFF2-40B4-BE49-F238E27FC236}">
                <a16:creationId xmlns:a16="http://schemas.microsoft.com/office/drawing/2014/main" id="{F46B4160-EA7C-4464-8F72-4B5D0B175C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4224" y="1981401"/>
            <a:ext cx="3806043" cy="289519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36AFC916-A480-4859-94DF-6F87223A7C99}"/>
              </a:ext>
            </a:extLst>
          </p:cNvPr>
          <p:cNvSpPr txBox="1"/>
          <p:nvPr/>
        </p:nvSpPr>
        <p:spPr>
          <a:xfrm>
            <a:off x="1105989" y="1824647"/>
            <a:ext cx="4990011" cy="3970318"/>
          </a:xfrm>
          <a:prstGeom prst="rect">
            <a:avLst/>
          </a:prstGeom>
          <a:noFill/>
        </p:spPr>
        <p:txBody>
          <a:bodyPr wrap="square" rtlCol="0">
            <a:spAutoFit/>
          </a:bodyPr>
          <a:lstStyle/>
          <a:p>
            <a:pPr algn="just"/>
            <a:r>
              <a:rPr lang="es-ES" sz="2800" dirty="0"/>
              <a:t>A los elementos que pertenecen a una misma rama se les dice que están en serie y son recorridos por la misma corriente. En los circuitos en serie, hay solo un camino por donde pasa la electricidad y desde ahí la electricidad fluye por cada componente en turnos.</a:t>
            </a:r>
            <a:endParaRPr lang="es-MX" sz="2800" dirty="0"/>
          </a:p>
        </p:txBody>
      </p:sp>
    </p:spTree>
    <p:extLst>
      <p:ext uri="{BB962C8B-B14F-4D97-AF65-F5344CB8AC3E}">
        <p14:creationId xmlns:p14="http://schemas.microsoft.com/office/powerpoint/2010/main" val="3262628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esquinas redondeadas 21">
            <a:extLst>
              <a:ext uri="{FF2B5EF4-FFF2-40B4-BE49-F238E27FC236}">
                <a16:creationId xmlns:a16="http://schemas.microsoft.com/office/drawing/2014/main" id="{2F4310D7-A5BF-4A70-AC3D-7F7F0B9E91C6}"/>
              </a:ext>
            </a:extLst>
          </p:cNvPr>
          <p:cNvSpPr/>
          <p:nvPr/>
        </p:nvSpPr>
        <p:spPr>
          <a:xfrm>
            <a:off x="2155959" y="384254"/>
            <a:ext cx="7876903" cy="809897"/>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s-MX" dirty="0"/>
          </a:p>
        </p:txBody>
      </p:sp>
      <p:sp>
        <p:nvSpPr>
          <p:cNvPr id="12" name="Rectángulo: esquinas redondeadas 11">
            <a:extLst>
              <a:ext uri="{FF2B5EF4-FFF2-40B4-BE49-F238E27FC236}">
                <a16:creationId xmlns:a16="http://schemas.microsoft.com/office/drawing/2014/main" id="{513E1A10-0A72-4EAA-BED2-00DC746F3746}"/>
              </a:ext>
            </a:extLst>
          </p:cNvPr>
          <p:cNvSpPr/>
          <p:nvPr/>
        </p:nvSpPr>
        <p:spPr>
          <a:xfrm>
            <a:off x="934940" y="5031912"/>
            <a:ext cx="3975337" cy="560523"/>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s-MX"/>
          </a:p>
        </p:txBody>
      </p:sp>
      <p:sp>
        <p:nvSpPr>
          <p:cNvPr id="2" name="Título 1">
            <a:extLst>
              <a:ext uri="{FF2B5EF4-FFF2-40B4-BE49-F238E27FC236}">
                <a16:creationId xmlns:a16="http://schemas.microsoft.com/office/drawing/2014/main" id="{2EDFC8B6-D0A9-4939-89C6-BFAFEA34B836}"/>
              </a:ext>
            </a:extLst>
          </p:cNvPr>
          <p:cNvSpPr>
            <a:spLocks noGrp="1"/>
          </p:cNvSpPr>
          <p:nvPr>
            <p:ph type="title"/>
          </p:nvPr>
        </p:nvSpPr>
        <p:spPr>
          <a:xfrm>
            <a:off x="1141413" y="49917"/>
            <a:ext cx="9905998" cy="1478570"/>
          </a:xfrm>
        </p:spPr>
        <p:txBody>
          <a:bodyPr/>
          <a:lstStyle/>
          <a:p>
            <a:pPr algn="ctr"/>
            <a:r>
              <a:rPr lang="es-MX" dirty="0"/>
              <a:t>Resistencia equivalente e intensidad </a:t>
            </a:r>
          </a:p>
        </p:txBody>
      </p:sp>
      <mc:AlternateContent xmlns:mc="http://schemas.openxmlformats.org/markup-compatibility/2006" xmlns:a14="http://schemas.microsoft.com/office/drawing/2010/main">
        <mc:Choice Requires="a14">
          <p:sp>
            <p:nvSpPr>
              <p:cNvPr id="3" name="Marcador de contenido 2">
                <a:extLst>
                  <a:ext uri="{FF2B5EF4-FFF2-40B4-BE49-F238E27FC236}">
                    <a16:creationId xmlns:a16="http://schemas.microsoft.com/office/drawing/2014/main" id="{44B4DD9C-3499-4928-BC63-862CBDAC6C9F}"/>
                  </a:ext>
                </a:extLst>
              </p:cNvPr>
              <p:cNvSpPr>
                <a:spLocks noGrp="1"/>
              </p:cNvSpPr>
              <p:nvPr>
                <p:ph idx="1"/>
              </p:nvPr>
            </p:nvSpPr>
            <p:spPr>
              <a:xfrm>
                <a:off x="507862" y="4986939"/>
                <a:ext cx="4829491" cy="650467"/>
              </a:xfrm>
            </p:spPr>
            <p:txBody>
              <a:bodyPr/>
              <a:lstStyle/>
              <a:p>
                <a:pPr marL="0" indent="0">
                  <a:buNone/>
                </a:pPr>
                <a14:m>
                  <m:oMathPara xmlns:m="http://schemas.openxmlformats.org/officeDocument/2006/math">
                    <m:oMathParaPr>
                      <m:jc m:val="centerGroup"/>
                    </m:oMathParaPr>
                    <m:oMath xmlns:m="http://schemas.openxmlformats.org/officeDocument/2006/math">
                      <m:sSub>
                        <m:sSubPr>
                          <m:ctrlPr>
                            <a:rPr lang="es-MX" i="1" smtClean="0">
                              <a:latin typeface="Cambria Math" panose="02040503050406030204" pitchFamily="18" charset="0"/>
                            </a:rPr>
                          </m:ctrlPr>
                        </m:sSubPr>
                        <m:e>
                          <m:r>
                            <a:rPr lang="es-MX" b="0" i="1" smtClean="0">
                              <a:latin typeface="Cambria Math" panose="02040503050406030204" pitchFamily="18" charset="0"/>
                            </a:rPr>
                            <m:t>𝑅</m:t>
                          </m:r>
                        </m:e>
                        <m:sub>
                          <m:r>
                            <a:rPr lang="es-MX" b="0" i="1" smtClean="0">
                              <a:latin typeface="Cambria Math" panose="02040503050406030204" pitchFamily="18" charset="0"/>
                            </a:rPr>
                            <m:t>𝑒𝑞</m:t>
                          </m:r>
                        </m:sub>
                      </m:sSub>
                      <m:r>
                        <a:rPr lang="es-MX" b="0" i="1" smtClean="0">
                          <a:latin typeface="Cambria Math" panose="02040503050406030204" pitchFamily="18" charset="0"/>
                        </a:rPr>
                        <m:t>= </m:t>
                      </m:r>
                      <m:sSub>
                        <m:sSubPr>
                          <m:ctrlPr>
                            <a:rPr lang="es-MX" b="0" i="1" smtClean="0">
                              <a:latin typeface="Cambria Math" panose="02040503050406030204" pitchFamily="18" charset="0"/>
                            </a:rPr>
                          </m:ctrlPr>
                        </m:sSubPr>
                        <m:e>
                          <m:r>
                            <a:rPr lang="es-MX" b="0" i="1" smtClean="0">
                              <a:latin typeface="Cambria Math" panose="02040503050406030204" pitchFamily="18" charset="0"/>
                            </a:rPr>
                            <m:t>𝑅</m:t>
                          </m:r>
                        </m:e>
                        <m:sub>
                          <m:r>
                            <a:rPr lang="es-MX" b="0" i="1" smtClean="0">
                              <a:latin typeface="Cambria Math" panose="02040503050406030204" pitchFamily="18" charset="0"/>
                            </a:rPr>
                            <m:t>1</m:t>
                          </m:r>
                        </m:sub>
                      </m:sSub>
                      <m:r>
                        <a:rPr lang="es-MX" b="0" i="1" smtClean="0">
                          <a:latin typeface="Cambria Math" panose="02040503050406030204" pitchFamily="18" charset="0"/>
                        </a:rPr>
                        <m:t>+</m:t>
                      </m:r>
                      <m:sSub>
                        <m:sSubPr>
                          <m:ctrlPr>
                            <a:rPr lang="es-MX" b="0" i="1" smtClean="0">
                              <a:latin typeface="Cambria Math" panose="02040503050406030204" pitchFamily="18" charset="0"/>
                            </a:rPr>
                          </m:ctrlPr>
                        </m:sSubPr>
                        <m:e>
                          <m:r>
                            <a:rPr lang="es-MX" b="0" i="1" smtClean="0">
                              <a:latin typeface="Cambria Math" panose="02040503050406030204" pitchFamily="18" charset="0"/>
                            </a:rPr>
                            <m:t>𝑅</m:t>
                          </m:r>
                        </m:e>
                        <m:sub>
                          <m:r>
                            <a:rPr lang="es-MX" b="0" i="1" smtClean="0">
                              <a:latin typeface="Cambria Math" panose="02040503050406030204" pitchFamily="18" charset="0"/>
                            </a:rPr>
                            <m:t>2</m:t>
                          </m:r>
                        </m:sub>
                      </m:sSub>
                      <m:r>
                        <a:rPr lang="es-MX" b="0" i="1" smtClean="0">
                          <a:latin typeface="Cambria Math" panose="02040503050406030204" pitchFamily="18" charset="0"/>
                        </a:rPr>
                        <m:t>+</m:t>
                      </m:r>
                      <m:sSub>
                        <m:sSubPr>
                          <m:ctrlPr>
                            <a:rPr lang="es-MX" b="0" i="1" smtClean="0">
                              <a:latin typeface="Cambria Math" panose="02040503050406030204" pitchFamily="18" charset="0"/>
                            </a:rPr>
                          </m:ctrlPr>
                        </m:sSubPr>
                        <m:e>
                          <m:r>
                            <a:rPr lang="es-MX" b="0" i="1" smtClean="0">
                              <a:latin typeface="Cambria Math" panose="02040503050406030204" pitchFamily="18" charset="0"/>
                            </a:rPr>
                            <m:t>𝑅</m:t>
                          </m:r>
                        </m:e>
                        <m:sub>
                          <m:r>
                            <a:rPr lang="es-MX" b="0" i="1" smtClean="0">
                              <a:latin typeface="Cambria Math" panose="02040503050406030204" pitchFamily="18" charset="0"/>
                            </a:rPr>
                            <m:t>3</m:t>
                          </m:r>
                        </m:sub>
                      </m:sSub>
                      <m:r>
                        <a:rPr lang="es-MX" b="0" i="1" smtClean="0">
                          <a:latin typeface="Cambria Math" panose="02040503050406030204" pitchFamily="18" charset="0"/>
                        </a:rPr>
                        <m:t>+…</m:t>
                      </m:r>
                      <m:sSub>
                        <m:sSubPr>
                          <m:ctrlPr>
                            <a:rPr lang="es-MX" b="0" i="1" smtClean="0">
                              <a:latin typeface="Cambria Math" panose="02040503050406030204" pitchFamily="18" charset="0"/>
                            </a:rPr>
                          </m:ctrlPr>
                        </m:sSubPr>
                        <m:e>
                          <m:r>
                            <a:rPr lang="es-MX" b="0" i="1" smtClean="0">
                              <a:latin typeface="Cambria Math" panose="02040503050406030204" pitchFamily="18" charset="0"/>
                            </a:rPr>
                            <m:t>𝑅</m:t>
                          </m:r>
                        </m:e>
                        <m:sub>
                          <m:r>
                            <a:rPr lang="es-MX" b="0" i="1" smtClean="0">
                              <a:latin typeface="Cambria Math" panose="02040503050406030204" pitchFamily="18" charset="0"/>
                            </a:rPr>
                            <m:t>𝑛</m:t>
                          </m:r>
                        </m:sub>
                      </m:sSub>
                    </m:oMath>
                  </m:oMathPara>
                </a14:m>
                <a:endParaRPr lang="es-MX" dirty="0"/>
              </a:p>
            </p:txBody>
          </p:sp>
        </mc:Choice>
        <mc:Fallback xmlns="">
          <p:sp>
            <p:nvSpPr>
              <p:cNvPr id="3" name="Marcador de contenido 2">
                <a:extLst>
                  <a:ext uri="{FF2B5EF4-FFF2-40B4-BE49-F238E27FC236}">
                    <a16:creationId xmlns:a16="http://schemas.microsoft.com/office/drawing/2014/main" id="{44B4DD9C-3499-4928-BC63-862CBDAC6C9F}"/>
                  </a:ext>
                </a:extLst>
              </p:cNvPr>
              <p:cNvSpPr>
                <a:spLocks noGrp="1" noRot="1" noChangeAspect="1" noMove="1" noResize="1" noEditPoints="1" noAdjustHandles="1" noChangeArrowheads="1" noChangeShapeType="1" noTextEdit="1"/>
              </p:cNvSpPr>
              <p:nvPr>
                <p:ph idx="1"/>
              </p:nvPr>
            </p:nvSpPr>
            <p:spPr>
              <a:xfrm>
                <a:off x="507862" y="4986939"/>
                <a:ext cx="4829491" cy="650467"/>
              </a:xfrm>
              <a:blipFill>
                <a:blip r:embed="rId2"/>
                <a:stretch>
                  <a:fillRect/>
                </a:stretch>
              </a:blipFill>
            </p:spPr>
            <p:txBody>
              <a:bodyPr/>
              <a:lstStyle/>
              <a:p>
                <a:r>
                  <a:rPr lang="es-MX">
                    <a:noFill/>
                  </a:rPr>
                  <a:t> </a:t>
                </a:r>
              </a:p>
            </p:txBody>
          </p:sp>
        </mc:Fallback>
      </mc:AlternateContent>
      <p:pic>
        <p:nvPicPr>
          <p:cNvPr id="5" name="Imagen 4">
            <a:extLst>
              <a:ext uri="{FF2B5EF4-FFF2-40B4-BE49-F238E27FC236}">
                <a16:creationId xmlns:a16="http://schemas.microsoft.com/office/drawing/2014/main" id="{9F5988E7-9D86-4848-9F08-0325652199CC}"/>
              </a:ext>
            </a:extLst>
          </p:cNvPr>
          <p:cNvPicPr>
            <a:picLocks noChangeAspect="1"/>
          </p:cNvPicPr>
          <p:nvPr/>
        </p:nvPicPr>
        <p:blipFill>
          <a:blip r:embed="rId3"/>
          <a:stretch>
            <a:fillRect/>
          </a:stretch>
        </p:blipFill>
        <p:spPr>
          <a:xfrm>
            <a:off x="1036910" y="2487412"/>
            <a:ext cx="3562394" cy="188317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mc:AlternateContent xmlns:mc="http://schemas.openxmlformats.org/markup-compatibility/2006" xmlns:a14="http://schemas.microsoft.com/office/drawing/2010/main">
        <mc:Choice Requires="a14">
          <p:sp>
            <p:nvSpPr>
              <p:cNvPr id="8" name="CuadroTexto 7">
                <a:extLst>
                  <a:ext uri="{FF2B5EF4-FFF2-40B4-BE49-F238E27FC236}">
                    <a16:creationId xmlns:a16="http://schemas.microsoft.com/office/drawing/2014/main" id="{F186A584-57BC-4CDB-A765-A456DC7903FB}"/>
                  </a:ext>
                </a:extLst>
              </p:cNvPr>
              <p:cNvSpPr txBox="1"/>
              <p:nvPr/>
            </p:nvSpPr>
            <p:spPr>
              <a:xfrm>
                <a:off x="5764431" y="5067072"/>
                <a:ext cx="6720840" cy="4901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MX" sz="2400" i="1" smtClean="0">
                              <a:latin typeface="Cambria Math" panose="02040503050406030204" pitchFamily="18" charset="0"/>
                            </a:rPr>
                          </m:ctrlPr>
                        </m:sSubPr>
                        <m:e>
                          <m:r>
                            <a:rPr lang="es-MX" sz="2400" b="0" i="1" smtClean="0">
                              <a:latin typeface="Cambria Math" panose="02040503050406030204" pitchFamily="18" charset="0"/>
                            </a:rPr>
                            <m:t>𝑅</m:t>
                          </m:r>
                        </m:e>
                        <m:sub>
                          <m:r>
                            <a:rPr lang="es-MX" sz="2400" b="0" i="1" smtClean="0">
                              <a:latin typeface="Cambria Math" panose="02040503050406030204" pitchFamily="18" charset="0"/>
                            </a:rPr>
                            <m:t>𝑒𝑞</m:t>
                          </m:r>
                        </m:sub>
                      </m:sSub>
                      <m:r>
                        <a:rPr lang="es-MX" sz="2400" b="0" i="1" smtClean="0">
                          <a:latin typeface="Cambria Math" panose="02040503050406030204" pitchFamily="18" charset="0"/>
                        </a:rPr>
                        <m:t>=300+150+500=950</m:t>
                      </m:r>
                      <m:r>
                        <a:rPr lang="el-GR" sz="2400" b="0" i="1" smtClean="0">
                          <a:latin typeface="Cambria Math" panose="02040503050406030204" pitchFamily="18" charset="0"/>
                        </a:rPr>
                        <m:t>Ω</m:t>
                      </m:r>
                    </m:oMath>
                  </m:oMathPara>
                </a14:m>
                <a:endParaRPr lang="es-MX" sz="2000" dirty="0"/>
              </a:p>
            </p:txBody>
          </p:sp>
        </mc:Choice>
        <mc:Fallback xmlns="">
          <p:sp>
            <p:nvSpPr>
              <p:cNvPr id="8" name="CuadroTexto 7">
                <a:extLst>
                  <a:ext uri="{FF2B5EF4-FFF2-40B4-BE49-F238E27FC236}">
                    <a16:creationId xmlns:a16="http://schemas.microsoft.com/office/drawing/2014/main" id="{F186A584-57BC-4CDB-A765-A456DC7903FB}"/>
                  </a:ext>
                </a:extLst>
              </p:cNvPr>
              <p:cNvSpPr txBox="1">
                <a:spLocks noRot="1" noChangeAspect="1" noMove="1" noResize="1" noEditPoints="1" noAdjustHandles="1" noChangeArrowheads="1" noChangeShapeType="1" noTextEdit="1"/>
              </p:cNvSpPr>
              <p:nvPr/>
            </p:nvSpPr>
            <p:spPr>
              <a:xfrm>
                <a:off x="5764431" y="5067072"/>
                <a:ext cx="6720840" cy="490199"/>
              </a:xfrm>
              <a:prstGeom prst="rect">
                <a:avLst/>
              </a:prstGeom>
              <a:blipFill>
                <a:blip r:embed="rId4"/>
                <a:stretch>
                  <a:fillRect b="-6173"/>
                </a:stretch>
              </a:blipFill>
            </p:spPr>
            <p:txBody>
              <a:bodyPr/>
              <a:lstStyle/>
              <a:p>
                <a:r>
                  <a:rPr lang="es-MX">
                    <a:noFill/>
                  </a:rPr>
                  <a:t> </a:t>
                </a:r>
              </a:p>
            </p:txBody>
          </p:sp>
        </mc:Fallback>
      </mc:AlternateContent>
      <p:pic>
        <p:nvPicPr>
          <p:cNvPr id="26" name="Imagen 25">
            <a:extLst>
              <a:ext uri="{FF2B5EF4-FFF2-40B4-BE49-F238E27FC236}">
                <a16:creationId xmlns:a16="http://schemas.microsoft.com/office/drawing/2014/main" id="{3F365E83-661C-4CC6-A8C1-E0BCC4FBCBA5}"/>
              </a:ext>
            </a:extLst>
          </p:cNvPr>
          <p:cNvPicPr>
            <a:picLocks noChangeAspect="1"/>
          </p:cNvPicPr>
          <p:nvPr/>
        </p:nvPicPr>
        <p:blipFill>
          <a:blip r:embed="rId5"/>
          <a:stretch>
            <a:fillRect/>
          </a:stretch>
        </p:blipFill>
        <p:spPr>
          <a:xfrm>
            <a:off x="8268721" y="2281236"/>
            <a:ext cx="1952625" cy="229552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728574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9569969-5E8A-4DB0-B5C1-C755AD3C7F8C}"/>
              </a:ext>
            </a:extLst>
          </p:cNvPr>
          <p:cNvPicPr>
            <a:picLocks noChangeAspect="1"/>
          </p:cNvPicPr>
          <p:nvPr/>
        </p:nvPicPr>
        <p:blipFill rotWithShape="1">
          <a:blip r:embed="rId2"/>
          <a:srcRect r="1803" b="13246"/>
          <a:stretch/>
        </p:blipFill>
        <p:spPr>
          <a:xfrm>
            <a:off x="1520716" y="820508"/>
            <a:ext cx="3434905" cy="207264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Rectángulo: esquinas redondeadas 6">
            <a:extLst>
              <a:ext uri="{FF2B5EF4-FFF2-40B4-BE49-F238E27FC236}">
                <a16:creationId xmlns:a16="http://schemas.microsoft.com/office/drawing/2014/main" id="{DB066C74-12D7-4910-B856-ED116E3801E7}"/>
              </a:ext>
            </a:extLst>
          </p:cNvPr>
          <p:cNvSpPr/>
          <p:nvPr/>
        </p:nvSpPr>
        <p:spPr>
          <a:xfrm>
            <a:off x="4870711" y="4036531"/>
            <a:ext cx="2145131" cy="50250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MX"/>
          </a:p>
        </p:txBody>
      </p:sp>
      <p:sp>
        <p:nvSpPr>
          <p:cNvPr id="9" name="CuadroTexto 8">
            <a:extLst>
              <a:ext uri="{FF2B5EF4-FFF2-40B4-BE49-F238E27FC236}">
                <a16:creationId xmlns:a16="http://schemas.microsoft.com/office/drawing/2014/main" id="{1F9B8162-EAE6-49BF-A723-F5184504C8BA}"/>
              </a:ext>
            </a:extLst>
          </p:cNvPr>
          <p:cNvSpPr txBox="1"/>
          <p:nvPr/>
        </p:nvSpPr>
        <p:spPr>
          <a:xfrm>
            <a:off x="4955621" y="3945531"/>
            <a:ext cx="1975313" cy="584775"/>
          </a:xfrm>
          <a:prstGeom prst="rect">
            <a:avLst/>
          </a:prstGeom>
          <a:noFill/>
        </p:spPr>
        <p:txBody>
          <a:bodyPr wrap="square" rtlCol="0">
            <a:spAutoFit/>
          </a:bodyPr>
          <a:lstStyle/>
          <a:p>
            <a:r>
              <a:rPr lang="es-MX" sz="3200" dirty="0"/>
              <a:t>L</a:t>
            </a:r>
            <a:r>
              <a:rPr lang="es-MX" sz="2800" dirty="0"/>
              <a:t>ey de ohm</a:t>
            </a:r>
          </a:p>
        </p:txBody>
      </p:sp>
      <mc:AlternateContent xmlns:mc="http://schemas.openxmlformats.org/markup-compatibility/2006" xmlns:a14="http://schemas.microsoft.com/office/drawing/2010/main">
        <mc:Choice Requires="a14">
          <p:sp>
            <p:nvSpPr>
              <p:cNvPr id="11" name="CuadroTexto 10">
                <a:extLst>
                  <a:ext uri="{FF2B5EF4-FFF2-40B4-BE49-F238E27FC236}">
                    <a16:creationId xmlns:a16="http://schemas.microsoft.com/office/drawing/2014/main" id="{59F115D9-14E9-4D7A-81EB-612E5B593372}"/>
                  </a:ext>
                </a:extLst>
              </p:cNvPr>
              <p:cNvSpPr txBox="1"/>
              <p:nvPr/>
            </p:nvSpPr>
            <p:spPr>
              <a:xfrm>
                <a:off x="4636033" y="4916719"/>
                <a:ext cx="1116422" cy="57419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MX" sz="2000" b="0" i="1" smtClean="0">
                          <a:latin typeface="Cambria Math" panose="02040503050406030204" pitchFamily="18" charset="0"/>
                        </a:rPr>
                        <m:t>𝐼</m:t>
                      </m:r>
                      <m:r>
                        <a:rPr lang="es-MX" sz="2000" b="0" i="1" smtClean="0">
                          <a:latin typeface="Cambria Math" panose="02040503050406030204" pitchFamily="18" charset="0"/>
                        </a:rPr>
                        <m:t>=</m:t>
                      </m:r>
                      <m:f>
                        <m:fPr>
                          <m:ctrlPr>
                            <a:rPr lang="es-MX" sz="2000" b="0" i="1" smtClean="0">
                              <a:latin typeface="Cambria Math" panose="02040503050406030204" pitchFamily="18" charset="0"/>
                            </a:rPr>
                          </m:ctrlPr>
                        </m:fPr>
                        <m:num>
                          <m:r>
                            <a:rPr lang="es-MX" sz="2000" b="0" i="1" smtClean="0">
                              <a:latin typeface="Cambria Math" panose="02040503050406030204" pitchFamily="18" charset="0"/>
                            </a:rPr>
                            <m:t>𝑉</m:t>
                          </m:r>
                        </m:num>
                        <m:den>
                          <m:r>
                            <a:rPr lang="es-MX" sz="2000" b="0" i="1" smtClean="0">
                              <a:latin typeface="Cambria Math" panose="02040503050406030204" pitchFamily="18" charset="0"/>
                            </a:rPr>
                            <m:t>𝑅</m:t>
                          </m:r>
                        </m:den>
                      </m:f>
                    </m:oMath>
                  </m:oMathPara>
                </a14:m>
                <a:endParaRPr lang="es-MX" dirty="0"/>
              </a:p>
            </p:txBody>
          </p:sp>
        </mc:Choice>
        <mc:Fallback xmlns="">
          <p:sp>
            <p:nvSpPr>
              <p:cNvPr id="11" name="CuadroTexto 10">
                <a:extLst>
                  <a:ext uri="{FF2B5EF4-FFF2-40B4-BE49-F238E27FC236}">
                    <a16:creationId xmlns:a16="http://schemas.microsoft.com/office/drawing/2014/main" id="{59F115D9-14E9-4D7A-81EB-612E5B593372}"/>
                  </a:ext>
                </a:extLst>
              </p:cNvPr>
              <p:cNvSpPr txBox="1">
                <a:spLocks noRot="1" noChangeAspect="1" noMove="1" noResize="1" noEditPoints="1" noAdjustHandles="1" noChangeArrowheads="1" noChangeShapeType="1" noTextEdit="1"/>
              </p:cNvSpPr>
              <p:nvPr/>
            </p:nvSpPr>
            <p:spPr>
              <a:xfrm>
                <a:off x="4636033" y="4916719"/>
                <a:ext cx="1116422" cy="574196"/>
              </a:xfrm>
              <a:prstGeom prst="rect">
                <a:avLst/>
              </a:prstGeom>
              <a:blipFill>
                <a:blip r:embed="rId3"/>
                <a:stretch>
                  <a:fillRect/>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A83FEFF1-D4AD-4A0C-B3FB-49898FDE97EC}"/>
                  </a:ext>
                </a:extLst>
              </p:cNvPr>
              <p:cNvSpPr txBox="1"/>
              <p:nvPr/>
            </p:nvSpPr>
            <p:spPr>
              <a:xfrm>
                <a:off x="6021273" y="4943586"/>
                <a:ext cx="994569" cy="52046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𝐼</m:t>
                      </m:r>
                      <m:r>
                        <a:rPr lang="es-MX" b="0" i="1" smtClean="0">
                          <a:latin typeface="Cambria Math" panose="02040503050406030204" pitchFamily="18" charset="0"/>
                        </a:rPr>
                        <m:t>=</m:t>
                      </m:r>
                      <m:f>
                        <m:fPr>
                          <m:ctrlPr>
                            <a:rPr lang="es-MX" i="1" smtClean="0">
                              <a:latin typeface="Cambria Math" panose="02040503050406030204" pitchFamily="18" charset="0"/>
                            </a:rPr>
                          </m:ctrlPr>
                        </m:fPr>
                        <m:num>
                          <m:r>
                            <a:rPr lang="es-MX" b="0" i="1" smtClean="0">
                              <a:latin typeface="Cambria Math" panose="02040503050406030204" pitchFamily="18" charset="0"/>
                            </a:rPr>
                            <m:t>12 </m:t>
                          </m:r>
                          <m:r>
                            <a:rPr lang="es-MX" b="0" i="1" smtClean="0">
                              <a:latin typeface="Cambria Math" panose="02040503050406030204" pitchFamily="18" charset="0"/>
                            </a:rPr>
                            <m:t>𝑉</m:t>
                          </m:r>
                        </m:num>
                        <m:den>
                          <m:r>
                            <a:rPr lang="es-MX" b="0" i="1" smtClean="0">
                              <a:latin typeface="Cambria Math" panose="02040503050406030204" pitchFamily="18" charset="0"/>
                            </a:rPr>
                            <m:t>950 </m:t>
                          </m:r>
                          <m:r>
                            <a:rPr lang="el-GR" b="0" i="1" smtClean="0">
                              <a:latin typeface="Cambria Math" panose="02040503050406030204" pitchFamily="18" charset="0"/>
                            </a:rPr>
                            <m:t>Ω</m:t>
                          </m:r>
                        </m:den>
                      </m:f>
                    </m:oMath>
                  </m:oMathPara>
                </a14:m>
                <a:endParaRPr lang="es-MX" dirty="0"/>
              </a:p>
            </p:txBody>
          </p:sp>
        </mc:Choice>
        <mc:Fallback xmlns="">
          <p:sp>
            <p:nvSpPr>
              <p:cNvPr id="13" name="CuadroTexto 12">
                <a:extLst>
                  <a:ext uri="{FF2B5EF4-FFF2-40B4-BE49-F238E27FC236}">
                    <a16:creationId xmlns:a16="http://schemas.microsoft.com/office/drawing/2014/main" id="{A83FEFF1-D4AD-4A0C-B3FB-49898FDE97EC}"/>
                  </a:ext>
                </a:extLst>
              </p:cNvPr>
              <p:cNvSpPr txBox="1">
                <a:spLocks noRot="1" noChangeAspect="1" noMove="1" noResize="1" noEditPoints="1" noAdjustHandles="1" noChangeArrowheads="1" noChangeShapeType="1" noTextEdit="1"/>
              </p:cNvSpPr>
              <p:nvPr/>
            </p:nvSpPr>
            <p:spPr>
              <a:xfrm>
                <a:off x="6021273" y="4943586"/>
                <a:ext cx="994569" cy="520463"/>
              </a:xfrm>
              <a:prstGeom prst="rect">
                <a:avLst/>
              </a:prstGeom>
              <a:blipFill>
                <a:blip r:embed="rId4"/>
                <a:stretch>
                  <a:fillRect/>
                </a:stretch>
              </a:blipFill>
            </p:spPr>
            <p:txBody>
              <a:bodyPr/>
              <a:lstStyle/>
              <a:p>
                <a:r>
                  <a:rPr lang="es-MX">
                    <a:noFill/>
                  </a:rPr>
                  <a:t> </a:t>
                </a:r>
              </a:p>
            </p:txBody>
          </p:sp>
        </mc:Fallback>
      </mc:AlternateContent>
      <p:sp>
        <p:nvSpPr>
          <p:cNvPr id="15" name="Rectángulo: esquinas redondeadas 14">
            <a:extLst>
              <a:ext uri="{FF2B5EF4-FFF2-40B4-BE49-F238E27FC236}">
                <a16:creationId xmlns:a16="http://schemas.microsoft.com/office/drawing/2014/main" id="{FF754A2B-0A7A-497F-9454-AEFF57EDF7ED}"/>
              </a:ext>
            </a:extLst>
          </p:cNvPr>
          <p:cNvSpPr/>
          <p:nvPr/>
        </p:nvSpPr>
        <p:spPr>
          <a:xfrm>
            <a:off x="5335943" y="5983905"/>
            <a:ext cx="1235851" cy="276999"/>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s-MX"/>
          </a:p>
        </p:txBody>
      </p:sp>
      <mc:AlternateContent xmlns:mc="http://schemas.openxmlformats.org/markup-compatibility/2006" xmlns:a14="http://schemas.microsoft.com/office/drawing/2010/main">
        <mc:Choice Requires="a14">
          <p:sp>
            <p:nvSpPr>
              <p:cNvPr id="17" name="CuadroTexto 16">
                <a:extLst>
                  <a:ext uri="{FF2B5EF4-FFF2-40B4-BE49-F238E27FC236}">
                    <a16:creationId xmlns:a16="http://schemas.microsoft.com/office/drawing/2014/main" id="{B69754CA-28F3-468D-B9A4-7FDAEBD9FAAD}"/>
                  </a:ext>
                </a:extLst>
              </p:cNvPr>
              <p:cNvSpPr txBox="1"/>
              <p:nvPr/>
            </p:nvSpPr>
            <p:spPr>
              <a:xfrm>
                <a:off x="5325350" y="5992631"/>
                <a:ext cx="123585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𝐼</m:t>
                      </m:r>
                      <m:r>
                        <a:rPr lang="es-MX" b="0" i="1" smtClean="0">
                          <a:latin typeface="Cambria Math" panose="02040503050406030204" pitchFamily="18" charset="0"/>
                        </a:rPr>
                        <m:t>=12.6</m:t>
                      </m:r>
                      <m:r>
                        <a:rPr lang="es-MX" b="0" i="1" smtClean="0">
                          <a:latin typeface="Cambria Math" panose="02040503050406030204" pitchFamily="18" charset="0"/>
                        </a:rPr>
                        <m:t>𝑚𝐴</m:t>
                      </m:r>
                    </m:oMath>
                  </m:oMathPara>
                </a14:m>
                <a:endParaRPr lang="es-MX" dirty="0"/>
              </a:p>
            </p:txBody>
          </p:sp>
        </mc:Choice>
        <mc:Fallback xmlns="">
          <p:sp>
            <p:nvSpPr>
              <p:cNvPr id="17" name="CuadroTexto 16">
                <a:extLst>
                  <a:ext uri="{FF2B5EF4-FFF2-40B4-BE49-F238E27FC236}">
                    <a16:creationId xmlns:a16="http://schemas.microsoft.com/office/drawing/2014/main" id="{B69754CA-28F3-468D-B9A4-7FDAEBD9FAAD}"/>
                  </a:ext>
                </a:extLst>
              </p:cNvPr>
              <p:cNvSpPr txBox="1">
                <a:spLocks noRot="1" noChangeAspect="1" noMove="1" noResize="1" noEditPoints="1" noAdjustHandles="1" noChangeArrowheads="1" noChangeShapeType="1" noTextEdit="1"/>
              </p:cNvSpPr>
              <p:nvPr/>
            </p:nvSpPr>
            <p:spPr>
              <a:xfrm>
                <a:off x="5325350" y="5992631"/>
                <a:ext cx="1235851" cy="276999"/>
              </a:xfrm>
              <a:prstGeom prst="rect">
                <a:avLst/>
              </a:prstGeom>
              <a:blipFill>
                <a:blip r:embed="rId5"/>
                <a:stretch>
                  <a:fillRect l="-3960" r="-3960" b="-8889"/>
                </a:stretch>
              </a:blipFill>
            </p:spPr>
            <p:txBody>
              <a:bodyPr/>
              <a:lstStyle/>
              <a:p>
                <a:r>
                  <a:rPr lang="es-MX">
                    <a:noFill/>
                  </a:rPr>
                  <a:t> </a:t>
                </a:r>
              </a:p>
            </p:txBody>
          </p:sp>
        </mc:Fallback>
      </mc:AlternateContent>
      <p:pic>
        <p:nvPicPr>
          <p:cNvPr id="18" name="Imagen 17">
            <a:extLst>
              <a:ext uri="{FF2B5EF4-FFF2-40B4-BE49-F238E27FC236}">
                <a16:creationId xmlns:a16="http://schemas.microsoft.com/office/drawing/2014/main" id="{75551D59-33B4-4519-BEB0-4C60A18CF79E}"/>
              </a:ext>
            </a:extLst>
          </p:cNvPr>
          <p:cNvPicPr>
            <a:picLocks noChangeAspect="1"/>
          </p:cNvPicPr>
          <p:nvPr/>
        </p:nvPicPr>
        <p:blipFill>
          <a:blip r:embed="rId6"/>
          <a:stretch>
            <a:fillRect/>
          </a:stretch>
        </p:blipFill>
        <p:spPr>
          <a:xfrm>
            <a:off x="8060499" y="672055"/>
            <a:ext cx="2228850" cy="244792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980509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6B99E3-2EA7-47AC-9A83-64D51D9258D7}"/>
              </a:ext>
            </a:extLst>
          </p:cNvPr>
          <p:cNvSpPr>
            <a:spLocks noGrp="1"/>
          </p:cNvSpPr>
          <p:nvPr>
            <p:ph type="title"/>
          </p:nvPr>
        </p:nvSpPr>
        <p:spPr>
          <a:xfrm>
            <a:off x="1143001" y="82360"/>
            <a:ext cx="9905998" cy="1478570"/>
          </a:xfrm>
        </p:spPr>
        <p:txBody>
          <a:bodyPr/>
          <a:lstStyle/>
          <a:p>
            <a:pPr algn="ctr"/>
            <a:r>
              <a:rPr lang="es-MX" dirty="0"/>
              <a:t>Análisis de voltaje por resistencia</a:t>
            </a:r>
          </a:p>
        </p:txBody>
      </p:sp>
      <p:pic>
        <p:nvPicPr>
          <p:cNvPr id="5" name="Imagen 4">
            <a:extLst>
              <a:ext uri="{FF2B5EF4-FFF2-40B4-BE49-F238E27FC236}">
                <a16:creationId xmlns:a16="http://schemas.microsoft.com/office/drawing/2014/main" id="{2EF5EEDA-124E-4949-9E38-680ADF5DC6A5}"/>
              </a:ext>
            </a:extLst>
          </p:cNvPr>
          <p:cNvPicPr>
            <a:picLocks noChangeAspect="1"/>
          </p:cNvPicPr>
          <p:nvPr/>
        </p:nvPicPr>
        <p:blipFill rotWithShape="1">
          <a:blip r:embed="rId2"/>
          <a:srcRect r="1803" b="13246"/>
          <a:stretch/>
        </p:blipFill>
        <p:spPr>
          <a:xfrm>
            <a:off x="1599608" y="2097087"/>
            <a:ext cx="2883321" cy="173981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mc:AlternateContent xmlns:mc="http://schemas.openxmlformats.org/markup-compatibility/2006" xmlns:a14="http://schemas.microsoft.com/office/drawing/2010/main">
        <mc:Choice Requires="a14">
          <p:sp>
            <p:nvSpPr>
              <p:cNvPr id="6" name="CuadroTexto 5">
                <a:extLst>
                  <a:ext uri="{FF2B5EF4-FFF2-40B4-BE49-F238E27FC236}">
                    <a16:creationId xmlns:a16="http://schemas.microsoft.com/office/drawing/2014/main" id="{720444D3-7006-4ADD-9E7E-2F12C2A4B2CF}"/>
                  </a:ext>
                </a:extLst>
              </p:cNvPr>
              <p:cNvSpPr txBox="1"/>
              <p:nvPr/>
            </p:nvSpPr>
            <p:spPr>
              <a:xfrm>
                <a:off x="1428199" y="4760913"/>
                <a:ext cx="3226140" cy="138499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MX" i="1" smtClean="0">
                              <a:latin typeface="Cambria Math" panose="02040503050406030204" pitchFamily="18" charset="0"/>
                            </a:rPr>
                          </m:ctrlPr>
                        </m:sSubPr>
                        <m:e>
                          <m:r>
                            <a:rPr lang="es-MX" b="0" i="1" smtClean="0">
                              <a:latin typeface="Cambria Math" panose="02040503050406030204" pitchFamily="18" charset="0"/>
                            </a:rPr>
                            <m:t>𝑉</m:t>
                          </m:r>
                        </m:e>
                        <m:sub>
                          <m:r>
                            <a:rPr lang="es-MX" b="0" i="1" smtClean="0">
                              <a:latin typeface="Cambria Math" panose="02040503050406030204" pitchFamily="18" charset="0"/>
                            </a:rPr>
                            <m:t>𝑅</m:t>
                          </m:r>
                          <m:r>
                            <a:rPr lang="es-MX" b="0" i="1" smtClean="0">
                              <a:latin typeface="Cambria Math" panose="02040503050406030204" pitchFamily="18" charset="0"/>
                            </a:rPr>
                            <m:t>1</m:t>
                          </m:r>
                        </m:sub>
                      </m:sSub>
                      <m:r>
                        <a:rPr lang="es-MX" b="0" i="1" smtClean="0">
                          <a:latin typeface="Cambria Math" panose="02040503050406030204" pitchFamily="18" charset="0"/>
                        </a:rPr>
                        <m:t>=12.6</m:t>
                      </m:r>
                      <m:r>
                        <a:rPr lang="es-MX" b="0" i="1" smtClean="0">
                          <a:latin typeface="Cambria Math" panose="02040503050406030204" pitchFamily="18" charset="0"/>
                        </a:rPr>
                        <m:t>𝑚𝐴</m:t>
                      </m:r>
                      <m:r>
                        <a:rPr lang="es-MX" b="0" i="1" smtClean="0">
                          <a:latin typeface="Cambria Math" panose="02040503050406030204" pitchFamily="18" charset="0"/>
                        </a:rPr>
                        <m:t> </m:t>
                      </m:r>
                      <m:r>
                        <a:rPr lang="es-MX" b="0" i="1" smtClean="0">
                          <a:latin typeface="Cambria Math" panose="02040503050406030204" pitchFamily="18" charset="0"/>
                        </a:rPr>
                        <m:t>𝑥</m:t>
                      </m:r>
                      <m:r>
                        <a:rPr lang="es-MX" b="0" i="1" smtClean="0">
                          <a:latin typeface="Cambria Math" panose="02040503050406030204" pitchFamily="18" charset="0"/>
                        </a:rPr>
                        <m:t> 300Ω=3.78</m:t>
                      </m:r>
                      <m:r>
                        <a:rPr lang="es-MX" b="0" i="1" smtClean="0">
                          <a:latin typeface="Cambria Math" panose="02040503050406030204" pitchFamily="18" charset="0"/>
                        </a:rPr>
                        <m:t>𝑉</m:t>
                      </m:r>
                    </m:oMath>
                  </m:oMathPara>
                </a14:m>
                <a:endParaRPr lang="es-MX" b="0" dirty="0"/>
              </a:p>
              <a:p>
                <a:endParaRPr lang="es-MX" dirty="0"/>
              </a:p>
              <a:p>
                <a:pPr/>
                <a14:m>
                  <m:oMathPara xmlns:m="http://schemas.openxmlformats.org/officeDocument/2006/math">
                    <m:oMathParaPr>
                      <m:jc m:val="centerGroup"/>
                    </m:oMathParaPr>
                    <m:oMath xmlns:m="http://schemas.openxmlformats.org/officeDocument/2006/math">
                      <m:sSub>
                        <m:sSubPr>
                          <m:ctrlPr>
                            <a:rPr lang="es-MX" i="1" smtClean="0">
                              <a:latin typeface="Cambria Math" panose="02040503050406030204" pitchFamily="18" charset="0"/>
                            </a:rPr>
                          </m:ctrlPr>
                        </m:sSubPr>
                        <m:e>
                          <m:r>
                            <a:rPr lang="es-MX" b="0" i="1" smtClean="0">
                              <a:latin typeface="Cambria Math" panose="02040503050406030204" pitchFamily="18" charset="0"/>
                            </a:rPr>
                            <m:t>𝑉</m:t>
                          </m:r>
                        </m:e>
                        <m:sub>
                          <m:r>
                            <a:rPr lang="es-MX" b="0" i="1" smtClean="0">
                              <a:latin typeface="Cambria Math" panose="02040503050406030204" pitchFamily="18" charset="0"/>
                            </a:rPr>
                            <m:t>𝑅</m:t>
                          </m:r>
                          <m:r>
                            <a:rPr lang="es-MX" b="0" i="1" smtClean="0">
                              <a:latin typeface="Cambria Math" panose="02040503050406030204" pitchFamily="18" charset="0"/>
                            </a:rPr>
                            <m:t>2</m:t>
                          </m:r>
                        </m:sub>
                      </m:sSub>
                      <m:r>
                        <a:rPr lang="es-MX" b="0" i="1" smtClean="0">
                          <a:latin typeface="Cambria Math" panose="02040503050406030204" pitchFamily="18" charset="0"/>
                        </a:rPr>
                        <m:t>=12.6</m:t>
                      </m:r>
                      <m:r>
                        <a:rPr lang="es-MX" b="0" i="1" smtClean="0">
                          <a:latin typeface="Cambria Math" panose="02040503050406030204" pitchFamily="18" charset="0"/>
                        </a:rPr>
                        <m:t>𝑚𝐴</m:t>
                      </m:r>
                      <m:r>
                        <a:rPr lang="es-MX" b="0" i="1" smtClean="0">
                          <a:latin typeface="Cambria Math" panose="02040503050406030204" pitchFamily="18" charset="0"/>
                        </a:rPr>
                        <m:t> </m:t>
                      </m:r>
                      <m:r>
                        <a:rPr lang="es-MX" b="0" i="1" smtClean="0">
                          <a:latin typeface="Cambria Math" panose="02040503050406030204" pitchFamily="18" charset="0"/>
                        </a:rPr>
                        <m:t>𝑥</m:t>
                      </m:r>
                      <m:r>
                        <a:rPr lang="es-MX" b="0" i="1" smtClean="0">
                          <a:latin typeface="Cambria Math" panose="02040503050406030204" pitchFamily="18" charset="0"/>
                        </a:rPr>
                        <m:t> 150Ω=1.89</m:t>
                      </m:r>
                      <m:r>
                        <a:rPr lang="es-MX" b="0" i="1" smtClean="0">
                          <a:latin typeface="Cambria Math" panose="02040503050406030204" pitchFamily="18" charset="0"/>
                        </a:rPr>
                        <m:t>𝑉</m:t>
                      </m:r>
                    </m:oMath>
                  </m:oMathPara>
                </a14:m>
                <a:endParaRPr lang="es-MX" dirty="0"/>
              </a:p>
              <a:p>
                <a:endParaRPr lang="es-MX" dirty="0"/>
              </a:p>
              <a:p>
                <a14:m>
                  <m:oMath xmlns:m="http://schemas.openxmlformats.org/officeDocument/2006/math">
                    <m:sSub>
                      <m:sSubPr>
                        <m:ctrlPr>
                          <a:rPr lang="es-MX" i="1" smtClean="0">
                            <a:latin typeface="Cambria Math" panose="02040503050406030204" pitchFamily="18" charset="0"/>
                          </a:rPr>
                        </m:ctrlPr>
                      </m:sSubPr>
                      <m:e>
                        <m:r>
                          <a:rPr lang="es-MX" b="0" i="1" smtClean="0">
                            <a:latin typeface="Cambria Math" panose="02040503050406030204" pitchFamily="18" charset="0"/>
                          </a:rPr>
                          <m:t>  </m:t>
                        </m:r>
                        <m:r>
                          <a:rPr lang="es-MX" b="0" i="1" smtClean="0">
                            <a:latin typeface="Cambria Math" panose="02040503050406030204" pitchFamily="18" charset="0"/>
                          </a:rPr>
                          <m:t>𝑉</m:t>
                        </m:r>
                      </m:e>
                      <m:sub>
                        <m:r>
                          <a:rPr lang="es-MX" b="0" i="1" smtClean="0">
                            <a:latin typeface="Cambria Math" panose="02040503050406030204" pitchFamily="18" charset="0"/>
                          </a:rPr>
                          <m:t>𝑅</m:t>
                        </m:r>
                        <m:r>
                          <a:rPr lang="es-MX" b="0" i="1" smtClean="0">
                            <a:latin typeface="Cambria Math" panose="02040503050406030204" pitchFamily="18" charset="0"/>
                          </a:rPr>
                          <m:t>3</m:t>
                        </m:r>
                      </m:sub>
                    </m:sSub>
                    <m:r>
                      <a:rPr lang="es-MX" b="0" i="1" smtClean="0">
                        <a:latin typeface="Cambria Math" panose="02040503050406030204" pitchFamily="18" charset="0"/>
                      </a:rPr>
                      <m:t>=12.6</m:t>
                    </m:r>
                    <m:r>
                      <a:rPr lang="es-MX" b="0" i="1" smtClean="0">
                        <a:latin typeface="Cambria Math" panose="02040503050406030204" pitchFamily="18" charset="0"/>
                      </a:rPr>
                      <m:t>𝑚𝐴</m:t>
                    </m:r>
                    <m:r>
                      <a:rPr lang="es-MX" b="0" i="1" smtClean="0">
                        <a:latin typeface="Cambria Math" panose="02040503050406030204" pitchFamily="18" charset="0"/>
                      </a:rPr>
                      <m:t> </m:t>
                    </m:r>
                    <m:r>
                      <a:rPr lang="es-MX" b="0" i="1" smtClean="0">
                        <a:latin typeface="Cambria Math" panose="02040503050406030204" pitchFamily="18" charset="0"/>
                      </a:rPr>
                      <m:t>𝑥</m:t>
                    </m:r>
                    <m:r>
                      <a:rPr lang="es-MX" b="0" i="1" smtClean="0">
                        <a:latin typeface="Cambria Math" panose="02040503050406030204" pitchFamily="18" charset="0"/>
                      </a:rPr>
                      <m:t> 500Ω</m:t>
                    </m:r>
                  </m:oMath>
                </a14:m>
                <a:r>
                  <a:rPr lang="es-MX" dirty="0"/>
                  <a:t> = 6.31V</a:t>
                </a:r>
              </a:p>
            </p:txBody>
          </p:sp>
        </mc:Choice>
        <mc:Fallback xmlns="">
          <p:sp>
            <p:nvSpPr>
              <p:cNvPr id="6" name="CuadroTexto 5">
                <a:extLst>
                  <a:ext uri="{FF2B5EF4-FFF2-40B4-BE49-F238E27FC236}">
                    <a16:creationId xmlns:a16="http://schemas.microsoft.com/office/drawing/2014/main" id="{720444D3-7006-4ADD-9E7E-2F12C2A4B2CF}"/>
                  </a:ext>
                </a:extLst>
              </p:cNvPr>
              <p:cNvSpPr txBox="1">
                <a:spLocks noRot="1" noChangeAspect="1" noMove="1" noResize="1" noEditPoints="1" noAdjustHandles="1" noChangeArrowheads="1" noChangeShapeType="1" noTextEdit="1"/>
              </p:cNvSpPr>
              <p:nvPr/>
            </p:nvSpPr>
            <p:spPr>
              <a:xfrm>
                <a:off x="1428199" y="4760913"/>
                <a:ext cx="3226140" cy="1384995"/>
              </a:xfrm>
              <a:prstGeom prst="rect">
                <a:avLst/>
              </a:prstGeom>
              <a:blipFill>
                <a:blip r:embed="rId3"/>
                <a:stretch>
                  <a:fillRect l="-189" b="-9251"/>
                </a:stretch>
              </a:blipFill>
            </p:spPr>
            <p:txBody>
              <a:bodyPr/>
              <a:lstStyle/>
              <a:p>
                <a:r>
                  <a:rPr lang="es-MX">
                    <a:noFill/>
                  </a:rPr>
                  <a:t> </a:t>
                </a:r>
              </a:p>
            </p:txBody>
          </p:sp>
        </mc:Fallback>
      </mc:AlternateContent>
      <p:pic>
        <p:nvPicPr>
          <p:cNvPr id="7" name="Imagen 6">
            <a:extLst>
              <a:ext uri="{FF2B5EF4-FFF2-40B4-BE49-F238E27FC236}">
                <a16:creationId xmlns:a16="http://schemas.microsoft.com/office/drawing/2014/main" id="{EFB32BC8-30E6-41AB-B0CD-9AF666D48DEE}"/>
              </a:ext>
            </a:extLst>
          </p:cNvPr>
          <p:cNvPicPr>
            <a:picLocks noChangeAspect="1"/>
          </p:cNvPicPr>
          <p:nvPr/>
        </p:nvPicPr>
        <p:blipFill>
          <a:blip r:embed="rId4"/>
          <a:stretch>
            <a:fillRect/>
          </a:stretch>
        </p:blipFill>
        <p:spPr>
          <a:xfrm>
            <a:off x="6496601" y="2293030"/>
            <a:ext cx="4267200" cy="37433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24431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8BDAB4-E799-4A40-B849-7EFE282CDEEB}"/>
              </a:ext>
            </a:extLst>
          </p:cNvPr>
          <p:cNvSpPr>
            <a:spLocks noGrp="1"/>
          </p:cNvSpPr>
          <p:nvPr>
            <p:ph type="title"/>
          </p:nvPr>
        </p:nvSpPr>
        <p:spPr>
          <a:xfrm>
            <a:off x="1143001" y="0"/>
            <a:ext cx="9905998" cy="1478570"/>
          </a:xfrm>
        </p:spPr>
        <p:txBody>
          <a:bodyPr>
            <a:normAutofit/>
          </a:bodyPr>
          <a:lstStyle/>
          <a:p>
            <a:pPr algn="ctr"/>
            <a:r>
              <a:rPr lang="es-MX" sz="6000" dirty="0"/>
              <a:t>Circuito Paralelo</a:t>
            </a:r>
          </a:p>
        </p:txBody>
      </p:sp>
      <p:pic>
        <p:nvPicPr>
          <p:cNvPr id="3074" name="Picture 2" descr="Circuito resistivo en paralelo - Análisis de circuitos I">
            <a:extLst>
              <a:ext uri="{FF2B5EF4-FFF2-40B4-BE49-F238E27FC236}">
                <a16:creationId xmlns:a16="http://schemas.microsoft.com/office/drawing/2014/main" id="{AD08FF9B-B21C-4E96-987D-2F5670CAD4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7681" y="2372469"/>
            <a:ext cx="4802414" cy="211306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B63417A3-8245-44D8-B06B-5C3CADC794AD}"/>
              </a:ext>
            </a:extLst>
          </p:cNvPr>
          <p:cNvSpPr txBox="1"/>
          <p:nvPr/>
        </p:nvSpPr>
        <p:spPr>
          <a:xfrm>
            <a:off x="1219202" y="1702017"/>
            <a:ext cx="4415118" cy="3970318"/>
          </a:xfrm>
          <a:prstGeom prst="rect">
            <a:avLst/>
          </a:prstGeom>
          <a:noFill/>
        </p:spPr>
        <p:txBody>
          <a:bodyPr wrap="square" rtlCol="0">
            <a:spAutoFit/>
          </a:bodyPr>
          <a:lstStyle/>
          <a:p>
            <a:pPr algn="just"/>
            <a:r>
              <a:rPr lang="es-ES" sz="2800" dirty="0"/>
              <a:t>Así como los circuitos en serie, los circuitos en paralelo pueden ser reducidos a un circuito simple que contenga solo una resistencia. Esta única resistencia será el equivalente de todas las resistencias en el circuito en paralelo</a:t>
            </a:r>
            <a:endParaRPr lang="es-MX" sz="2800" dirty="0"/>
          </a:p>
        </p:txBody>
      </p:sp>
    </p:spTree>
    <p:extLst>
      <p:ext uri="{BB962C8B-B14F-4D97-AF65-F5344CB8AC3E}">
        <p14:creationId xmlns:p14="http://schemas.microsoft.com/office/powerpoint/2010/main" val="976470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7558B8-7FE0-42D7-A5A8-E1FAD883AF9D}"/>
              </a:ext>
            </a:extLst>
          </p:cNvPr>
          <p:cNvSpPr>
            <a:spLocks noGrp="1"/>
          </p:cNvSpPr>
          <p:nvPr>
            <p:ph type="title"/>
          </p:nvPr>
        </p:nvSpPr>
        <p:spPr/>
        <p:txBody>
          <a:bodyPr/>
          <a:lstStyle/>
          <a:p>
            <a:pPr algn="ctr"/>
            <a:r>
              <a:rPr lang="es-MX" dirty="0"/>
              <a:t>Formulas</a:t>
            </a:r>
          </a:p>
        </p:txBody>
      </p:sp>
      <p:pic>
        <p:nvPicPr>
          <p:cNvPr id="7" name="Imagen 6">
            <a:extLst>
              <a:ext uri="{FF2B5EF4-FFF2-40B4-BE49-F238E27FC236}">
                <a16:creationId xmlns:a16="http://schemas.microsoft.com/office/drawing/2014/main" id="{D7CC1BDE-643E-41D8-A5B0-93E1A9057330}"/>
              </a:ext>
            </a:extLst>
          </p:cNvPr>
          <p:cNvPicPr>
            <a:picLocks noChangeAspect="1"/>
          </p:cNvPicPr>
          <p:nvPr/>
        </p:nvPicPr>
        <p:blipFill>
          <a:blip r:embed="rId2"/>
          <a:stretch>
            <a:fillRect/>
          </a:stretch>
        </p:blipFill>
        <p:spPr>
          <a:xfrm>
            <a:off x="3306376" y="2385078"/>
            <a:ext cx="5576071" cy="104392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ECD9E182-1923-46D6-8307-A93ECAA0D63F}"/>
              </a:ext>
            </a:extLst>
          </p:cNvPr>
          <p:cNvPicPr>
            <a:picLocks noChangeAspect="1"/>
          </p:cNvPicPr>
          <p:nvPr/>
        </p:nvPicPr>
        <p:blipFill>
          <a:blip r:embed="rId3"/>
          <a:stretch>
            <a:fillRect/>
          </a:stretch>
        </p:blipFill>
        <p:spPr>
          <a:xfrm>
            <a:off x="4494211" y="4031297"/>
            <a:ext cx="3200400" cy="12763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9" name="CuadroTexto 8">
            <a:extLst>
              <a:ext uri="{FF2B5EF4-FFF2-40B4-BE49-F238E27FC236}">
                <a16:creationId xmlns:a16="http://schemas.microsoft.com/office/drawing/2014/main" id="{F2FC940E-E20A-4DE5-8BE6-1CCD030357C7}"/>
              </a:ext>
            </a:extLst>
          </p:cNvPr>
          <p:cNvSpPr txBox="1"/>
          <p:nvPr/>
        </p:nvSpPr>
        <p:spPr>
          <a:xfrm>
            <a:off x="7863840" y="4600135"/>
            <a:ext cx="3432517" cy="365760"/>
          </a:xfrm>
          <a:prstGeom prst="rect">
            <a:avLst/>
          </a:prstGeom>
          <a:noFill/>
        </p:spPr>
        <p:txBody>
          <a:bodyPr wrap="square" rtlCol="0">
            <a:spAutoFit/>
          </a:bodyPr>
          <a:lstStyle/>
          <a:p>
            <a:r>
              <a:rPr lang="es-MX" dirty="0"/>
              <a:t>Nota: Es para solo dos resistencias </a:t>
            </a:r>
          </a:p>
        </p:txBody>
      </p:sp>
    </p:spTree>
    <p:extLst>
      <p:ext uri="{BB962C8B-B14F-4D97-AF65-F5344CB8AC3E}">
        <p14:creationId xmlns:p14="http://schemas.microsoft.com/office/powerpoint/2010/main" val="2150083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BE998F-F7F4-484E-94EF-429FE4EAC251}"/>
              </a:ext>
            </a:extLst>
          </p:cNvPr>
          <p:cNvSpPr>
            <a:spLocks noGrp="1"/>
          </p:cNvSpPr>
          <p:nvPr>
            <p:ph type="title"/>
          </p:nvPr>
        </p:nvSpPr>
        <p:spPr/>
        <p:txBody>
          <a:bodyPr/>
          <a:lstStyle/>
          <a:p>
            <a:pPr algn="ctr"/>
            <a:r>
              <a:rPr lang="es-MX" dirty="0"/>
              <a:t>Ejemplos</a:t>
            </a:r>
          </a:p>
        </p:txBody>
      </p:sp>
      <p:pic>
        <p:nvPicPr>
          <p:cNvPr id="4" name="Imagen 3">
            <a:extLst>
              <a:ext uri="{FF2B5EF4-FFF2-40B4-BE49-F238E27FC236}">
                <a16:creationId xmlns:a16="http://schemas.microsoft.com/office/drawing/2014/main" id="{1840672A-067D-4EA0-A954-F39052EEC048}"/>
              </a:ext>
            </a:extLst>
          </p:cNvPr>
          <p:cNvPicPr>
            <a:picLocks noChangeAspect="1"/>
          </p:cNvPicPr>
          <p:nvPr/>
        </p:nvPicPr>
        <p:blipFill>
          <a:blip r:embed="rId2"/>
          <a:stretch>
            <a:fillRect/>
          </a:stretch>
        </p:blipFill>
        <p:spPr>
          <a:xfrm>
            <a:off x="1141413" y="1950175"/>
            <a:ext cx="3505200" cy="1181100"/>
          </a:xfrm>
          <a:prstGeom prst="roundRect">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Imagen 4">
            <a:extLst>
              <a:ext uri="{FF2B5EF4-FFF2-40B4-BE49-F238E27FC236}">
                <a16:creationId xmlns:a16="http://schemas.microsoft.com/office/drawing/2014/main" id="{01D73469-71B6-4DF7-A1D6-850D8552FE3F}"/>
              </a:ext>
            </a:extLst>
          </p:cNvPr>
          <p:cNvPicPr>
            <a:picLocks noChangeAspect="1"/>
          </p:cNvPicPr>
          <p:nvPr/>
        </p:nvPicPr>
        <p:blipFill>
          <a:blip r:embed="rId3"/>
          <a:stretch>
            <a:fillRect/>
          </a:stretch>
        </p:blipFill>
        <p:spPr>
          <a:xfrm>
            <a:off x="6421462" y="1928528"/>
            <a:ext cx="4625949" cy="1202747"/>
          </a:xfrm>
          <a:prstGeom prst="roundRect">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CuadroTexto 6">
            <a:extLst>
              <a:ext uri="{FF2B5EF4-FFF2-40B4-BE49-F238E27FC236}">
                <a16:creationId xmlns:a16="http://schemas.microsoft.com/office/drawing/2014/main" id="{39FEE1AA-ADBD-4A18-9881-366C8705D0C3}"/>
              </a:ext>
            </a:extLst>
          </p:cNvPr>
          <p:cNvSpPr txBox="1"/>
          <p:nvPr/>
        </p:nvSpPr>
        <p:spPr>
          <a:xfrm>
            <a:off x="1141413" y="3579223"/>
            <a:ext cx="3505200" cy="369332"/>
          </a:xfrm>
          <a:prstGeom prst="rect">
            <a:avLst/>
          </a:prstGeom>
          <a:noFill/>
        </p:spPr>
        <p:txBody>
          <a:bodyPr wrap="square" rtlCol="0">
            <a:spAutoFit/>
          </a:bodyPr>
          <a:lstStyle/>
          <a:p>
            <a:r>
              <a:rPr lang="es-MX" dirty="0" err="1"/>
              <a:t>Req</a:t>
            </a:r>
            <a:r>
              <a:rPr lang="es-MX" dirty="0"/>
              <a:t>= R1xR2/R1+R2</a:t>
            </a:r>
          </a:p>
        </p:txBody>
      </p:sp>
      <p:sp>
        <p:nvSpPr>
          <p:cNvPr id="8" name="CuadroTexto 7">
            <a:extLst>
              <a:ext uri="{FF2B5EF4-FFF2-40B4-BE49-F238E27FC236}">
                <a16:creationId xmlns:a16="http://schemas.microsoft.com/office/drawing/2014/main" id="{B43C679A-FC2D-4B40-AA3F-E9FBB01FE6EB}"/>
              </a:ext>
            </a:extLst>
          </p:cNvPr>
          <p:cNvSpPr txBox="1"/>
          <p:nvPr/>
        </p:nvSpPr>
        <p:spPr>
          <a:xfrm>
            <a:off x="1141413" y="4053296"/>
            <a:ext cx="3605349" cy="1477328"/>
          </a:xfrm>
          <a:prstGeom prst="rect">
            <a:avLst/>
          </a:prstGeom>
          <a:noFill/>
        </p:spPr>
        <p:txBody>
          <a:bodyPr wrap="square" rtlCol="0">
            <a:spAutoFit/>
          </a:bodyPr>
          <a:lstStyle/>
          <a:p>
            <a:r>
              <a:rPr lang="es-MX" dirty="0" err="1"/>
              <a:t>Req</a:t>
            </a:r>
            <a:r>
              <a:rPr lang="es-MX" dirty="0"/>
              <a:t>= 300 x 150/ 300+ 150</a:t>
            </a:r>
          </a:p>
          <a:p>
            <a:endParaRPr lang="es-MX" dirty="0"/>
          </a:p>
          <a:p>
            <a:r>
              <a:rPr lang="es-MX" dirty="0" err="1"/>
              <a:t>Req</a:t>
            </a:r>
            <a:r>
              <a:rPr lang="es-MX" dirty="0"/>
              <a:t>= 45000/450</a:t>
            </a:r>
          </a:p>
          <a:p>
            <a:endParaRPr lang="es-MX" dirty="0"/>
          </a:p>
          <a:p>
            <a:r>
              <a:rPr lang="es-MX" dirty="0" err="1"/>
              <a:t>Req</a:t>
            </a:r>
            <a:r>
              <a:rPr lang="es-MX" dirty="0"/>
              <a:t>= 100Ω</a:t>
            </a:r>
          </a:p>
        </p:txBody>
      </p:sp>
      <mc:AlternateContent xmlns:mc="http://schemas.openxmlformats.org/markup-compatibility/2006" xmlns:a14="http://schemas.microsoft.com/office/drawing/2010/main">
        <mc:Choice Requires="a14">
          <p:sp>
            <p:nvSpPr>
              <p:cNvPr id="9" name="CuadroTexto 8">
                <a:extLst>
                  <a:ext uri="{FF2B5EF4-FFF2-40B4-BE49-F238E27FC236}">
                    <a16:creationId xmlns:a16="http://schemas.microsoft.com/office/drawing/2014/main" id="{F995EB97-55B5-4715-888B-1B31E7BF622A}"/>
                  </a:ext>
                </a:extLst>
              </p:cNvPr>
              <p:cNvSpPr txBox="1"/>
              <p:nvPr/>
            </p:nvSpPr>
            <p:spPr>
              <a:xfrm>
                <a:off x="6844936" y="3510840"/>
                <a:ext cx="2547257" cy="56707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MX" i="1" smtClean="0">
                              <a:latin typeface="Cambria Math" panose="02040503050406030204" pitchFamily="18" charset="0"/>
                            </a:rPr>
                          </m:ctrlPr>
                        </m:fPr>
                        <m:num>
                          <m:r>
                            <a:rPr lang="es-MX" b="0" i="1" smtClean="0">
                              <a:latin typeface="Cambria Math" panose="02040503050406030204" pitchFamily="18" charset="0"/>
                            </a:rPr>
                            <m:t>1</m:t>
                          </m:r>
                        </m:num>
                        <m:den>
                          <m:r>
                            <a:rPr lang="es-MX" b="0" i="1" smtClean="0">
                              <a:latin typeface="Cambria Math" panose="02040503050406030204" pitchFamily="18" charset="0"/>
                            </a:rPr>
                            <m:t>𝑅𝑒𝑞</m:t>
                          </m:r>
                        </m:den>
                      </m:f>
                      <m:r>
                        <a:rPr lang="es-MX" b="0" i="1" smtClean="0">
                          <a:latin typeface="Cambria Math" panose="02040503050406030204" pitchFamily="18" charset="0"/>
                        </a:rPr>
                        <m:t>=</m:t>
                      </m:r>
                      <m:f>
                        <m:fPr>
                          <m:ctrlPr>
                            <a:rPr lang="es-MX" b="0" i="1" smtClean="0">
                              <a:latin typeface="Cambria Math" panose="02040503050406030204" pitchFamily="18" charset="0"/>
                            </a:rPr>
                          </m:ctrlPr>
                        </m:fPr>
                        <m:num>
                          <m:r>
                            <a:rPr lang="es-MX" b="0" i="1" smtClean="0">
                              <a:latin typeface="Cambria Math" panose="02040503050406030204" pitchFamily="18" charset="0"/>
                            </a:rPr>
                            <m:t>1</m:t>
                          </m:r>
                        </m:num>
                        <m:den>
                          <m:r>
                            <a:rPr lang="es-MX" b="0" i="1" smtClean="0">
                              <a:latin typeface="Cambria Math" panose="02040503050406030204" pitchFamily="18" charset="0"/>
                            </a:rPr>
                            <m:t>𝑅</m:t>
                          </m:r>
                          <m:r>
                            <a:rPr lang="es-MX" b="0" i="1" smtClean="0">
                              <a:latin typeface="Cambria Math" panose="02040503050406030204" pitchFamily="18" charset="0"/>
                            </a:rPr>
                            <m:t>1</m:t>
                          </m:r>
                        </m:den>
                      </m:f>
                      <m:r>
                        <a:rPr lang="es-MX" b="0" i="1" smtClean="0">
                          <a:latin typeface="Cambria Math" panose="02040503050406030204" pitchFamily="18" charset="0"/>
                        </a:rPr>
                        <m:t>+</m:t>
                      </m:r>
                      <m:f>
                        <m:fPr>
                          <m:ctrlPr>
                            <a:rPr lang="es-MX" b="0" i="1" smtClean="0">
                              <a:latin typeface="Cambria Math" panose="02040503050406030204" pitchFamily="18" charset="0"/>
                            </a:rPr>
                          </m:ctrlPr>
                        </m:fPr>
                        <m:num>
                          <m:r>
                            <a:rPr lang="es-MX" b="0" i="1" smtClean="0">
                              <a:latin typeface="Cambria Math" panose="02040503050406030204" pitchFamily="18" charset="0"/>
                            </a:rPr>
                            <m:t>1</m:t>
                          </m:r>
                        </m:num>
                        <m:den>
                          <m:r>
                            <a:rPr lang="es-MX" b="0" i="1" smtClean="0">
                              <a:latin typeface="Cambria Math" panose="02040503050406030204" pitchFamily="18" charset="0"/>
                            </a:rPr>
                            <m:t>𝑅</m:t>
                          </m:r>
                          <m:r>
                            <a:rPr lang="es-MX" b="0" i="1" smtClean="0">
                              <a:latin typeface="Cambria Math" panose="02040503050406030204" pitchFamily="18" charset="0"/>
                            </a:rPr>
                            <m:t>2</m:t>
                          </m:r>
                        </m:den>
                      </m:f>
                      <m:r>
                        <a:rPr lang="es-MX" b="0" i="1" smtClean="0">
                          <a:latin typeface="Cambria Math" panose="02040503050406030204" pitchFamily="18" charset="0"/>
                        </a:rPr>
                        <m:t>+</m:t>
                      </m:r>
                      <m:f>
                        <m:fPr>
                          <m:ctrlPr>
                            <a:rPr lang="es-MX" b="0" i="1" smtClean="0">
                              <a:latin typeface="Cambria Math" panose="02040503050406030204" pitchFamily="18" charset="0"/>
                            </a:rPr>
                          </m:ctrlPr>
                        </m:fPr>
                        <m:num>
                          <m:r>
                            <a:rPr lang="es-MX" b="0" i="1" smtClean="0">
                              <a:latin typeface="Cambria Math" panose="02040503050406030204" pitchFamily="18" charset="0"/>
                            </a:rPr>
                            <m:t>1</m:t>
                          </m:r>
                        </m:num>
                        <m:den>
                          <m:r>
                            <a:rPr lang="es-MX" b="0" i="1" smtClean="0">
                              <a:latin typeface="Cambria Math" panose="02040503050406030204" pitchFamily="18" charset="0"/>
                            </a:rPr>
                            <m:t>𝑅</m:t>
                          </m:r>
                          <m:r>
                            <a:rPr lang="es-MX" b="0" i="1" smtClean="0">
                              <a:latin typeface="Cambria Math" panose="02040503050406030204" pitchFamily="18" charset="0"/>
                            </a:rPr>
                            <m:t>3</m:t>
                          </m:r>
                        </m:den>
                      </m:f>
                    </m:oMath>
                  </m:oMathPara>
                </a14:m>
                <a:endParaRPr lang="es-MX" dirty="0"/>
              </a:p>
            </p:txBody>
          </p:sp>
        </mc:Choice>
        <mc:Fallback xmlns="">
          <p:sp>
            <p:nvSpPr>
              <p:cNvPr id="9" name="CuadroTexto 8">
                <a:extLst>
                  <a:ext uri="{FF2B5EF4-FFF2-40B4-BE49-F238E27FC236}">
                    <a16:creationId xmlns:a16="http://schemas.microsoft.com/office/drawing/2014/main" id="{F995EB97-55B5-4715-888B-1B31E7BF622A}"/>
                  </a:ext>
                </a:extLst>
              </p:cNvPr>
              <p:cNvSpPr txBox="1">
                <a:spLocks noRot="1" noChangeAspect="1" noMove="1" noResize="1" noEditPoints="1" noAdjustHandles="1" noChangeArrowheads="1" noChangeShapeType="1" noTextEdit="1"/>
              </p:cNvSpPr>
              <p:nvPr/>
            </p:nvSpPr>
            <p:spPr>
              <a:xfrm>
                <a:off x="6844936" y="3510840"/>
                <a:ext cx="2547257" cy="567078"/>
              </a:xfrm>
              <a:prstGeom prst="rect">
                <a:avLst/>
              </a:prstGeom>
              <a:blipFill>
                <a:blip r:embed="rId4"/>
                <a:stretch>
                  <a:fillRect/>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12" name="CuadroTexto 11">
                <a:extLst>
                  <a:ext uri="{FF2B5EF4-FFF2-40B4-BE49-F238E27FC236}">
                    <a16:creationId xmlns:a16="http://schemas.microsoft.com/office/drawing/2014/main" id="{C694992B-FB32-4E46-B85B-0330E5446148}"/>
                  </a:ext>
                </a:extLst>
              </p:cNvPr>
              <p:cNvSpPr txBox="1"/>
              <p:nvPr/>
            </p:nvSpPr>
            <p:spPr>
              <a:xfrm>
                <a:off x="6884123" y="4316382"/>
                <a:ext cx="2547257" cy="56707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s-MX" i="1" smtClean="0">
                              <a:latin typeface="Cambria Math" panose="02040503050406030204" pitchFamily="18" charset="0"/>
                            </a:rPr>
                          </m:ctrlPr>
                        </m:fPr>
                        <m:num>
                          <m:r>
                            <a:rPr lang="es-MX" b="0" i="1" smtClean="0">
                              <a:latin typeface="Cambria Math" panose="02040503050406030204" pitchFamily="18" charset="0"/>
                            </a:rPr>
                            <m:t>1</m:t>
                          </m:r>
                        </m:num>
                        <m:den>
                          <m:r>
                            <a:rPr lang="es-MX" b="0" i="1" smtClean="0">
                              <a:latin typeface="Cambria Math" panose="02040503050406030204" pitchFamily="18" charset="0"/>
                            </a:rPr>
                            <m:t>𝑅𝑒𝑞</m:t>
                          </m:r>
                        </m:den>
                      </m:f>
                      <m:r>
                        <a:rPr lang="es-MX" b="0" i="1" smtClean="0">
                          <a:latin typeface="Cambria Math" panose="02040503050406030204" pitchFamily="18" charset="0"/>
                        </a:rPr>
                        <m:t>=</m:t>
                      </m:r>
                      <m:f>
                        <m:fPr>
                          <m:ctrlPr>
                            <a:rPr lang="es-MX" b="0" i="1" smtClean="0">
                              <a:latin typeface="Cambria Math" panose="02040503050406030204" pitchFamily="18" charset="0"/>
                            </a:rPr>
                          </m:ctrlPr>
                        </m:fPr>
                        <m:num>
                          <m:r>
                            <a:rPr lang="es-MX" b="0" i="1" smtClean="0">
                              <a:latin typeface="Cambria Math" panose="02040503050406030204" pitchFamily="18" charset="0"/>
                            </a:rPr>
                            <m:t>1</m:t>
                          </m:r>
                        </m:num>
                        <m:den>
                          <m:r>
                            <a:rPr lang="es-MX" b="0" i="1" smtClean="0">
                              <a:latin typeface="Cambria Math" panose="02040503050406030204" pitchFamily="18" charset="0"/>
                            </a:rPr>
                            <m:t>300</m:t>
                          </m:r>
                        </m:den>
                      </m:f>
                      <m:r>
                        <a:rPr lang="es-MX" b="0" i="1" smtClean="0">
                          <a:latin typeface="Cambria Math" panose="02040503050406030204" pitchFamily="18" charset="0"/>
                        </a:rPr>
                        <m:t>+</m:t>
                      </m:r>
                      <m:f>
                        <m:fPr>
                          <m:ctrlPr>
                            <a:rPr lang="es-MX" b="0" i="1" smtClean="0">
                              <a:latin typeface="Cambria Math" panose="02040503050406030204" pitchFamily="18" charset="0"/>
                            </a:rPr>
                          </m:ctrlPr>
                        </m:fPr>
                        <m:num>
                          <m:r>
                            <a:rPr lang="es-MX" b="0" i="1" smtClean="0">
                              <a:latin typeface="Cambria Math" panose="02040503050406030204" pitchFamily="18" charset="0"/>
                            </a:rPr>
                            <m:t>1</m:t>
                          </m:r>
                        </m:num>
                        <m:den>
                          <m:r>
                            <a:rPr lang="es-MX" b="0" i="1" smtClean="0">
                              <a:latin typeface="Cambria Math" panose="02040503050406030204" pitchFamily="18" charset="0"/>
                            </a:rPr>
                            <m:t>150</m:t>
                          </m:r>
                        </m:den>
                      </m:f>
                      <m:r>
                        <a:rPr lang="es-MX" b="0" i="1" smtClean="0">
                          <a:latin typeface="Cambria Math" panose="02040503050406030204" pitchFamily="18" charset="0"/>
                        </a:rPr>
                        <m:t>+</m:t>
                      </m:r>
                      <m:f>
                        <m:fPr>
                          <m:ctrlPr>
                            <a:rPr lang="es-MX" b="0" i="1" smtClean="0">
                              <a:latin typeface="Cambria Math" panose="02040503050406030204" pitchFamily="18" charset="0"/>
                            </a:rPr>
                          </m:ctrlPr>
                        </m:fPr>
                        <m:num>
                          <m:r>
                            <a:rPr lang="es-MX" b="0" i="1" smtClean="0">
                              <a:latin typeface="Cambria Math" panose="02040503050406030204" pitchFamily="18" charset="0"/>
                            </a:rPr>
                            <m:t>1</m:t>
                          </m:r>
                        </m:num>
                        <m:den>
                          <m:r>
                            <a:rPr lang="es-MX" b="0" i="1" smtClean="0">
                              <a:latin typeface="Cambria Math" panose="02040503050406030204" pitchFamily="18" charset="0"/>
                            </a:rPr>
                            <m:t>500</m:t>
                          </m:r>
                        </m:den>
                      </m:f>
                    </m:oMath>
                  </m:oMathPara>
                </a14:m>
                <a:endParaRPr lang="es-MX" dirty="0"/>
              </a:p>
            </p:txBody>
          </p:sp>
        </mc:Choice>
        <mc:Fallback xmlns="">
          <p:sp>
            <p:nvSpPr>
              <p:cNvPr id="12" name="CuadroTexto 11">
                <a:extLst>
                  <a:ext uri="{FF2B5EF4-FFF2-40B4-BE49-F238E27FC236}">
                    <a16:creationId xmlns:a16="http://schemas.microsoft.com/office/drawing/2014/main" id="{C694992B-FB32-4E46-B85B-0330E5446148}"/>
                  </a:ext>
                </a:extLst>
              </p:cNvPr>
              <p:cNvSpPr txBox="1">
                <a:spLocks noRot="1" noChangeAspect="1" noMove="1" noResize="1" noEditPoints="1" noAdjustHandles="1" noChangeArrowheads="1" noChangeShapeType="1" noTextEdit="1"/>
              </p:cNvSpPr>
              <p:nvPr/>
            </p:nvSpPr>
            <p:spPr>
              <a:xfrm>
                <a:off x="6884123" y="4316382"/>
                <a:ext cx="2547257" cy="567078"/>
              </a:xfrm>
              <a:prstGeom prst="rect">
                <a:avLst/>
              </a:prstGeom>
              <a:blipFill>
                <a:blip r:embed="rId5"/>
                <a:stretch>
                  <a:fillRect/>
                </a:stretch>
              </a:blipFill>
            </p:spPr>
            <p:txBody>
              <a:bodyPr/>
              <a:lstStyle/>
              <a:p>
                <a:r>
                  <a:rPr lang="es-MX">
                    <a:noFill/>
                  </a:rPr>
                  <a:t> </a:t>
                </a:r>
              </a:p>
            </p:txBody>
          </p:sp>
        </mc:Fallback>
      </mc:AlternateContent>
      <p:sp>
        <p:nvSpPr>
          <p:cNvPr id="13" name="CuadroTexto 12">
            <a:extLst>
              <a:ext uri="{FF2B5EF4-FFF2-40B4-BE49-F238E27FC236}">
                <a16:creationId xmlns:a16="http://schemas.microsoft.com/office/drawing/2014/main" id="{C0DA169F-86FE-48F2-9219-1E595A0A1C11}"/>
              </a:ext>
            </a:extLst>
          </p:cNvPr>
          <p:cNvSpPr txBox="1"/>
          <p:nvPr/>
        </p:nvSpPr>
        <p:spPr>
          <a:xfrm>
            <a:off x="6884123" y="5161292"/>
            <a:ext cx="1933306" cy="369332"/>
          </a:xfrm>
          <a:prstGeom prst="rect">
            <a:avLst/>
          </a:prstGeom>
          <a:noFill/>
        </p:spPr>
        <p:txBody>
          <a:bodyPr wrap="square" rtlCol="0">
            <a:spAutoFit/>
          </a:bodyPr>
          <a:lstStyle/>
          <a:p>
            <a:r>
              <a:rPr lang="es-MX" dirty="0" err="1"/>
              <a:t>Req</a:t>
            </a:r>
            <a:r>
              <a:rPr lang="es-MX" dirty="0"/>
              <a:t>= 83.333</a:t>
            </a:r>
            <a:r>
              <a:rPr lang="el-GR" dirty="0"/>
              <a:t>Ω</a:t>
            </a:r>
            <a:endParaRPr lang="es-MX" dirty="0"/>
          </a:p>
        </p:txBody>
      </p:sp>
    </p:spTree>
    <p:extLst>
      <p:ext uri="{BB962C8B-B14F-4D97-AF65-F5344CB8AC3E}">
        <p14:creationId xmlns:p14="http://schemas.microsoft.com/office/powerpoint/2010/main" val="631557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o">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TM04033919[[fn=Circuito]]</Template>
  <TotalTime>428</TotalTime>
  <Words>418</Words>
  <Application>Microsoft Office PowerPoint</Application>
  <PresentationFormat>Panorámica</PresentationFormat>
  <Paragraphs>48</Paragraphs>
  <Slides>13</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13</vt:i4>
      </vt:variant>
    </vt:vector>
  </HeadingPairs>
  <TitlesOfParts>
    <vt:vector size="17" baseType="lpstr">
      <vt:lpstr>Arial</vt:lpstr>
      <vt:lpstr>Cambria Math</vt:lpstr>
      <vt:lpstr>Tw Cen MT</vt:lpstr>
      <vt:lpstr>Circuito</vt:lpstr>
      <vt:lpstr>Circuitos               resistivos </vt:lpstr>
      <vt:lpstr>¿Qué es un circuito resistivo?</vt:lpstr>
      <vt:lpstr>Circuito serie</vt:lpstr>
      <vt:lpstr>Resistencia equivalente e intensidad </vt:lpstr>
      <vt:lpstr>Presentación de PowerPoint</vt:lpstr>
      <vt:lpstr>Análisis de voltaje por resistencia</vt:lpstr>
      <vt:lpstr>Circuito Paralelo</vt:lpstr>
      <vt:lpstr>Formulas</vt:lpstr>
      <vt:lpstr>Ejemplos</vt:lpstr>
      <vt:lpstr>Calculo de intensidades</vt:lpstr>
      <vt:lpstr>Circuito Mixto</vt:lpstr>
      <vt:lpstr>TEOREMA DE KENNELLY</vt:lpstr>
      <vt:lpstr>Ejercicio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Circuitos               resistivos</dc:title>
  <dc:creator>Diego Alberto Damaso Figueroa</dc:creator>
  <cp:lastModifiedBy>Diego Alberto Damaso Figueroa</cp:lastModifiedBy>
  <cp:revision>21</cp:revision>
  <dcterms:created xsi:type="dcterms:W3CDTF">2020-08-28T01:29:24Z</dcterms:created>
  <dcterms:modified xsi:type="dcterms:W3CDTF">2020-08-28T13:54:51Z</dcterms:modified>
</cp:coreProperties>
</file>